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6" r:id="rId9"/>
    <p:sldId id="280" r:id="rId10"/>
    <p:sldId id="287" r:id="rId11"/>
    <p:sldId id="281" r:id="rId12"/>
    <p:sldId id="282" r:id="rId13"/>
    <p:sldId id="283" r:id="rId14"/>
    <p:sldId id="284" r:id="rId15"/>
    <p:sldId id="285" r:id="rId16"/>
    <p:sldId id="290" r:id="rId17"/>
    <p:sldId id="291" r:id="rId18"/>
    <p:sldId id="288" r:id="rId19"/>
    <p:sldId id="299" r:id="rId20"/>
    <p:sldId id="289" r:id="rId21"/>
    <p:sldId id="293" r:id="rId22"/>
    <p:sldId id="294" r:id="rId23"/>
    <p:sldId id="295" r:id="rId24"/>
    <p:sldId id="296" r:id="rId25"/>
    <p:sldId id="297" r:id="rId26"/>
    <p:sldId id="298" r:id="rId27"/>
    <p:sldId id="260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" y="22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50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1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48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1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2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64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8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82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6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3D40-9D8C-4298-8D08-CD43215C9BC1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09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emea01.safelinks.protection.outlook.com/?url=https://theproductiveprogrammer.blog/GeneratingPermutations.java.php&amp;data=01|01|amg@ecs.soton.ac.uk|9ef4e225acd848177c4408d69afc2a6d|4a5378f929f44d3ebe89669d03ada9d8|1&amp;sdata=vcIiiEI1V0WaSSM6wfa1%2Bl%2BdWwaInUTWw3Gg8O81Ux8%3D&amp;reserved=0" TargetMode="External"/><Relationship Id="rId3" Type="http://schemas.openxmlformats.org/officeDocument/2006/relationships/hyperlink" Target="https://www.journaldev.com/23035/reverse-a-linked-list" TargetMode="External"/><Relationship Id="rId7" Type="http://schemas.openxmlformats.org/officeDocument/2006/relationships/hyperlink" Target="https://emea01.safelinks.protection.outlook.com/?url=https://theproductiveprogrammer.blog/GeneratingCombinations.java.php&amp;data=01|01|amg@ecs.soton.ac.uk|9ef4e225acd848177c4408d69afc2a6d|4a5378f929f44d3ebe89669d03ada9d8|1&amp;sdata=saCxukjWQGvZpw6v/F8dlH/PrJQArJIHZqHVBZaM/Oo%3D&amp;reserved=0" TargetMode="External"/><Relationship Id="rId2" Type="http://schemas.openxmlformats.org/officeDocument/2006/relationships/hyperlink" Target="https://emea01.safelinks.protection.outlook.com/?url=https://beginnersbook.com/2017/09/java-program-to-reverse-a-string-using-recursion/&amp;data=01|01|amg@ecs.soton.ac.uk|9ef4e225acd848177c4408d69afc2a6d|4a5378f929f44d3ebe89669d03ada9d8|1&amp;sdata=aTsfS8X0dvtmCDtS7Ec8Mev7P1X5zAvcl%2BZ%2BDprTX6w%3D&amp;reserved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mea01.safelinks.protection.outlook.com/?url=http://www.javawithus.com/programs/towers-of-hanoi&amp;data=01|01|amg@ecs.soton.ac.uk|9ef4e225acd848177c4408d69afc2a6d|4a5378f929f44d3ebe89669d03ada9d8|1&amp;sdata=P980Fs6hzY7V0TfO4Ogzyqrc5ttIHJzjiHss7DTHhQk%3D&amp;reserved=0" TargetMode="External"/><Relationship Id="rId11" Type="http://schemas.openxmlformats.org/officeDocument/2006/relationships/hyperlink" Target="https://www.cs.utexas.edu/users/EWD/transcriptions/EWD03xx/EWD316.9.html" TargetMode="External"/><Relationship Id="rId5" Type="http://schemas.openxmlformats.org/officeDocument/2006/relationships/hyperlink" Target="https://stackoverflow.com/questions/36585708/evaluating-an-expression-in-a-binary-tree-java" TargetMode="External"/><Relationship Id="rId10" Type="http://schemas.openxmlformats.org/officeDocument/2006/relationships/hyperlink" Target="https://www.nayuki.io/page/fast-fibonacci-algorithms" TargetMode="External"/><Relationship Id="rId4" Type="http://schemas.openxmlformats.org/officeDocument/2006/relationships/hyperlink" Target="https://emea01.safelinks.protection.outlook.com/?url=https://stackoverflow.com/questions/18720566/recursive-method-that-prints-the-digits-of-the-number-line-by-line&amp;data=01|01|amg@ecs.soton.ac.uk|9ef4e225acd848177c4408d69afc2a6d|4a5378f929f44d3ebe89669d03ada9d8|1&amp;sdata=aRbZfL49Cjfl3mDfkWlqM6eCP6amh77baEvhsJ/IytA%3D&amp;reserved=0" TargetMode="External"/><Relationship Id="rId9" Type="http://schemas.openxmlformats.org/officeDocument/2006/relationships/hyperlink" Target="https://emea01.safelinks.protection.outlook.com/?url=https://stackoverflow.com/questions/26689929/power-function-using-recursion&amp;data=01|01|amg@ecs.soton.ac.uk|9ef4e225acd848177c4408d69afc2a6d|4a5378f929f44d3ebe89669d03ada9d8|1&amp;sdata=kA0qxqryIxDFAZKL3jmcoopSI8a2%2B/KZPEQS0JaL4Wk%3D&amp;reserved=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comp1206 Topic 3</a:t>
            </a:r>
            <a:br>
              <a:rPr lang="en-GB" dirty="0"/>
            </a:br>
            <a:r>
              <a:rPr lang="en-GB" dirty="0"/>
              <a:t>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Andy Gravell</a:t>
            </a:r>
          </a:p>
          <a:p>
            <a:r>
              <a:rPr lang="en-GB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361027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640376" cy="482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8216">
                  <a:extLst>
                    <a:ext uri="{9D8B030D-6E8A-4147-A177-3AD203B41FA5}">
                      <a16:colId xmlns:a16="http://schemas.microsoft.com/office/drawing/2014/main" val="15764228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346119074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4731643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2038415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3146399109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61599475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5917692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782309812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150724647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8013147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0448245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25795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 method call</a:t>
                      </a:r>
                      <a:r>
                        <a:rPr lang="en-GB" b="0" baseline="0" dirty="0"/>
                        <a:t> is made to evaluate fact(3)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3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requires 3 * fact(2)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 call is made to evaluate fact(2)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2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requires 2 * fact(1)</a:t>
                      </a:r>
                      <a:r>
                        <a:rPr lang="en-GB" baseline="0" dirty="0"/>
                        <a:t>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call</a:t>
                      </a:r>
                      <a:r>
                        <a:rPr lang="en-GB" baseline="0" dirty="0"/>
                        <a:t> is made to evaluate fact(1)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 the argument 1 is &lt;= 1, the result is 1 (base case)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method call to fact(1) now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two values are multiplied together</a:t>
                      </a:r>
                      <a:r>
                        <a:rPr lang="en-GB" baseline="0" dirty="0"/>
                        <a:t> giving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0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4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49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54" y="266218"/>
            <a:ext cx="341453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public static </a:t>
            </a:r>
            <a:r>
              <a:rPr lang="en-GB" sz="2000" dirty="0" err="1"/>
              <a:t>int</a:t>
            </a:r>
            <a:r>
              <a:rPr lang="en-GB" sz="2000" dirty="0"/>
              <a:t> fact (</a:t>
            </a:r>
            <a:r>
              <a:rPr lang="en-GB" sz="2000" dirty="0" err="1"/>
              <a:t>int</a:t>
            </a:r>
            <a:r>
              <a:rPr lang="en-GB" sz="2000" dirty="0"/>
              <a:t> n) {</a:t>
            </a:r>
          </a:p>
          <a:p>
            <a:r>
              <a:rPr lang="en-GB" sz="2000" dirty="0"/>
              <a:t>    if (n &lt;= 1) return 1;</a:t>
            </a:r>
          </a:p>
          <a:p>
            <a:r>
              <a:rPr lang="en-GB" sz="2000" dirty="0"/>
              <a:t>    else return n * fact(n-1)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1940" y="353025"/>
            <a:ext cx="146998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  <a:p>
            <a:r>
              <a:rPr lang="en-GB" sz="2000" dirty="0"/>
              <a:t>x = fact(3);</a:t>
            </a:r>
          </a:p>
          <a:p>
            <a:r>
              <a:rPr lang="en-GB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0775" y="1093801"/>
            <a:ext cx="25290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  (return addresses) q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7569838" y="1284634"/>
            <a:ext cx="1412102" cy="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1"/>
          </p:cNvCxnSpPr>
          <p:nvPr/>
        </p:nvCxnSpPr>
        <p:spPr>
          <a:xfrm flipH="1" flipV="1">
            <a:off x="2459619" y="1284634"/>
            <a:ext cx="2581156" cy="9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459619" y="1093801"/>
            <a:ext cx="0" cy="19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23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640376" cy="482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8216">
                  <a:extLst>
                    <a:ext uri="{9D8B030D-6E8A-4147-A177-3AD203B41FA5}">
                      <a16:colId xmlns:a16="http://schemas.microsoft.com/office/drawing/2014/main" val="15764228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346119074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4731643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2038415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3146399109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61599475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5917692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782309812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150724647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8013147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0448245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25795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 method call</a:t>
                      </a:r>
                      <a:r>
                        <a:rPr lang="en-GB" b="0" baseline="0" dirty="0"/>
                        <a:t> is made to evaluate fact(3)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3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requires 3 * fact(2)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 call is made to evaluate fact(2)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2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requires 2 * fact(1)</a:t>
                      </a:r>
                      <a:r>
                        <a:rPr lang="en-GB" baseline="0" dirty="0"/>
                        <a:t>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call</a:t>
                      </a:r>
                      <a:r>
                        <a:rPr lang="en-GB" baseline="0" dirty="0"/>
                        <a:t> is made to evaluate fact(1)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 the argument 1 is &lt;= 1, the result is 1 (base case)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method call to fact(1) now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two values are multiplied together</a:t>
                      </a:r>
                      <a:r>
                        <a:rPr lang="en-GB" baseline="0" dirty="0"/>
                        <a:t> giving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0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product is popped and stored as the result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4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49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54" y="266218"/>
            <a:ext cx="341453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public static </a:t>
            </a:r>
            <a:r>
              <a:rPr lang="en-GB" sz="2000" dirty="0" err="1"/>
              <a:t>int</a:t>
            </a:r>
            <a:r>
              <a:rPr lang="en-GB" sz="2000" dirty="0"/>
              <a:t> fact (</a:t>
            </a:r>
            <a:r>
              <a:rPr lang="en-GB" sz="2000" dirty="0" err="1"/>
              <a:t>int</a:t>
            </a:r>
            <a:r>
              <a:rPr lang="en-GB" sz="2000" dirty="0"/>
              <a:t> n) {</a:t>
            </a:r>
          </a:p>
          <a:p>
            <a:r>
              <a:rPr lang="en-GB" sz="2000" dirty="0"/>
              <a:t>    if (n &lt;= 1) return 1;</a:t>
            </a:r>
          </a:p>
          <a:p>
            <a:r>
              <a:rPr lang="en-GB" sz="2000" dirty="0"/>
              <a:t>    else return n * fact(n-1)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1940" y="353025"/>
            <a:ext cx="146998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  <a:p>
            <a:r>
              <a:rPr lang="en-GB" sz="2000" dirty="0"/>
              <a:t>x = fact(3);</a:t>
            </a:r>
          </a:p>
          <a:p>
            <a:r>
              <a:rPr lang="en-GB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0775" y="1093801"/>
            <a:ext cx="25290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  (return addresses) q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7569838" y="1284634"/>
            <a:ext cx="1412102" cy="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1"/>
          </p:cNvCxnSpPr>
          <p:nvPr/>
        </p:nvCxnSpPr>
        <p:spPr>
          <a:xfrm flipH="1" flipV="1">
            <a:off x="2459619" y="1284634"/>
            <a:ext cx="2581156" cy="9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459619" y="1093801"/>
            <a:ext cx="0" cy="19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18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640376" cy="482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8216">
                  <a:extLst>
                    <a:ext uri="{9D8B030D-6E8A-4147-A177-3AD203B41FA5}">
                      <a16:colId xmlns:a16="http://schemas.microsoft.com/office/drawing/2014/main" val="15764228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346119074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4731643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2038415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3146399109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61599475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5917692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782309812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150724647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8013147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0448245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25795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 method call</a:t>
                      </a:r>
                      <a:r>
                        <a:rPr lang="en-GB" b="0" baseline="0" dirty="0"/>
                        <a:t> is made to evaluate fact(3)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3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requires 3 * fact(2)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 call is made to evaluate fact(2)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2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requires 2 * fact(1)</a:t>
                      </a:r>
                      <a:r>
                        <a:rPr lang="en-GB" baseline="0" dirty="0"/>
                        <a:t>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call</a:t>
                      </a:r>
                      <a:r>
                        <a:rPr lang="en-GB" baseline="0" dirty="0"/>
                        <a:t> is made to evaluate fact(1)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 the argument 1 is &lt;= 1, the result is 1 (base case)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method call to fact(1) now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two values are multiplied together</a:t>
                      </a:r>
                      <a:r>
                        <a:rPr lang="en-GB" baseline="0" dirty="0"/>
                        <a:t> giving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0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product is popped and stored as the result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4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method</a:t>
                      </a:r>
                      <a:r>
                        <a:rPr lang="en-GB" baseline="0" dirty="0"/>
                        <a:t> call to fact(2) now returns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49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54" y="266218"/>
            <a:ext cx="341453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public static </a:t>
            </a:r>
            <a:r>
              <a:rPr lang="en-GB" sz="2000" dirty="0" err="1"/>
              <a:t>int</a:t>
            </a:r>
            <a:r>
              <a:rPr lang="en-GB" sz="2000" dirty="0"/>
              <a:t> fact (</a:t>
            </a:r>
            <a:r>
              <a:rPr lang="en-GB" sz="2000" dirty="0" err="1"/>
              <a:t>int</a:t>
            </a:r>
            <a:r>
              <a:rPr lang="en-GB" sz="2000" dirty="0"/>
              <a:t> n) {</a:t>
            </a:r>
          </a:p>
          <a:p>
            <a:r>
              <a:rPr lang="en-GB" sz="2000" dirty="0"/>
              <a:t>    if (n &lt;= 1) return 1;</a:t>
            </a:r>
          </a:p>
          <a:p>
            <a:r>
              <a:rPr lang="en-GB" sz="2000" dirty="0"/>
              <a:t>    else return n * fact(n-1)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1940" y="353025"/>
            <a:ext cx="146998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  <a:p>
            <a:r>
              <a:rPr lang="en-GB" sz="2000" dirty="0"/>
              <a:t>x = fact(3);</a:t>
            </a:r>
          </a:p>
          <a:p>
            <a:r>
              <a:rPr lang="en-GB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0775" y="1093801"/>
            <a:ext cx="25290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  (return addresses) q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7569838" y="1284634"/>
            <a:ext cx="1412102" cy="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1"/>
          </p:cNvCxnSpPr>
          <p:nvPr/>
        </p:nvCxnSpPr>
        <p:spPr>
          <a:xfrm flipH="1" flipV="1">
            <a:off x="2459619" y="1284634"/>
            <a:ext cx="2581156" cy="9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459619" y="1093801"/>
            <a:ext cx="0" cy="19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1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640376" cy="482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8216">
                  <a:extLst>
                    <a:ext uri="{9D8B030D-6E8A-4147-A177-3AD203B41FA5}">
                      <a16:colId xmlns:a16="http://schemas.microsoft.com/office/drawing/2014/main" val="15764228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346119074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4731643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2038415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3146399109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61599475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5917692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782309812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150724647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8013147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0448245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25795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 method call</a:t>
                      </a:r>
                      <a:r>
                        <a:rPr lang="en-GB" b="0" baseline="0" dirty="0"/>
                        <a:t> is made to evaluate fact(3)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3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requires 3 * fact(2)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 call is made to evaluate fact(2)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2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requires 2 * fact(1)</a:t>
                      </a:r>
                      <a:r>
                        <a:rPr lang="en-GB" baseline="0" dirty="0"/>
                        <a:t>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call</a:t>
                      </a:r>
                      <a:r>
                        <a:rPr lang="en-GB" baseline="0" dirty="0"/>
                        <a:t> is made to evaluate fact(1)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 the argument 1 is &lt;= 1, the result is 1 (base case)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method call to fact(1) now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two values are multiplied together</a:t>
                      </a:r>
                      <a:r>
                        <a:rPr lang="en-GB" baseline="0" dirty="0"/>
                        <a:t> giving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0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product is popped and stored as the result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4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method</a:t>
                      </a:r>
                      <a:r>
                        <a:rPr lang="en-GB" baseline="0" dirty="0"/>
                        <a:t> call to fact(2) now returns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two values are multiplied together</a:t>
                      </a:r>
                      <a:r>
                        <a:rPr lang="en-GB" baseline="0" dirty="0"/>
                        <a:t> giving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49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54" y="266218"/>
            <a:ext cx="341453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public static </a:t>
            </a:r>
            <a:r>
              <a:rPr lang="en-GB" sz="2000" dirty="0" err="1"/>
              <a:t>int</a:t>
            </a:r>
            <a:r>
              <a:rPr lang="en-GB" sz="2000" dirty="0"/>
              <a:t> fact (</a:t>
            </a:r>
            <a:r>
              <a:rPr lang="en-GB" sz="2000" dirty="0" err="1"/>
              <a:t>int</a:t>
            </a:r>
            <a:r>
              <a:rPr lang="en-GB" sz="2000" dirty="0"/>
              <a:t> n) {</a:t>
            </a:r>
          </a:p>
          <a:p>
            <a:r>
              <a:rPr lang="en-GB" sz="2000" dirty="0"/>
              <a:t>    if (n &lt;= 1) return 1;</a:t>
            </a:r>
          </a:p>
          <a:p>
            <a:r>
              <a:rPr lang="en-GB" sz="2000" dirty="0"/>
              <a:t>    else return n * fact(n-1)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1940" y="353025"/>
            <a:ext cx="146998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  <a:p>
            <a:r>
              <a:rPr lang="en-GB" sz="2000" dirty="0"/>
              <a:t>x = fact(3);</a:t>
            </a:r>
          </a:p>
          <a:p>
            <a:r>
              <a:rPr lang="en-GB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0775" y="1093801"/>
            <a:ext cx="25290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  (return addresses) q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7569838" y="1284634"/>
            <a:ext cx="1412102" cy="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1"/>
          </p:cNvCxnSpPr>
          <p:nvPr/>
        </p:nvCxnSpPr>
        <p:spPr>
          <a:xfrm flipH="1" flipV="1">
            <a:off x="2459619" y="1284634"/>
            <a:ext cx="2581156" cy="9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459619" y="1093801"/>
            <a:ext cx="0" cy="19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640376" cy="482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8216">
                  <a:extLst>
                    <a:ext uri="{9D8B030D-6E8A-4147-A177-3AD203B41FA5}">
                      <a16:colId xmlns:a16="http://schemas.microsoft.com/office/drawing/2014/main" val="15764228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346119074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4731643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2038415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3146399109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61599475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5917692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782309812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150724647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8013147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0448245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25795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 method call</a:t>
                      </a:r>
                      <a:r>
                        <a:rPr lang="en-GB" b="0" baseline="0" dirty="0"/>
                        <a:t> is made to evaluate fact(3)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3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requires 3 * fact(2)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 call is made to evaluate fact(2)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2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requires 2 * fact(1)</a:t>
                      </a:r>
                      <a:r>
                        <a:rPr lang="en-GB" baseline="0" dirty="0"/>
                        <a:t>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call</a:t>
                      </a:r>
                      <a:r>
                        <a:rPr lang="en-GB" baseline="0" dirty="0"/>
                        <a:t> is made to evaluate fact(1)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 the argument 1 is &lt;= 1, the result is 1 (base case)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method call to fact(1) now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two values are multiplied together</a:t>
                      </a:r>
                      <a:r>
                        <a:rPr lang="en-GB" baseline="0" dirty="0"/>
                        <a:t> giving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0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product is popped and stored as the result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4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method</a:t>
                      </a:r>
                      <a:r>
                        <a:rPr lang="en-GB" baseline="0" dirty="0"/>
                        <a:t> call to fact(2) now returns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two values are multiplied together</a:t>
                      </a:r>
                      <a:r>
                        <a:rPr lang="en-GB" baseline="0" dirty="0"/>
                        <a:t> giving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product is popped</a:t>
                      </a:r>
                      <a:r>
                        <a:rPr lang="en-GB" baseline="0" dirty="0"/>
                        <a:t> and stored as the result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49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54" y="266218"/>
            <a:ext cx="341453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public static </a:t>
            </a:r>
            <a:r>
              <a:rPr lang="en-GB" sz="2000" dirty="0" err="1"/>
              <a:t>int</a:t>
            </a:r>
            <a:r>
              <a:rPr lang="en-GB" sz="2000" dirty="0"/>
              <a:t> fact (</a:t>
            </a:r>
            <a:r>
              <a:rPr lang="en-GB" sz="2000" dirty="0" err="1"/>
              <a:t>int</a:t>
            </a:r>
            <a:r>
              <a:rPr lang="en-GB" sz="2000" dirty="0"/>
              <a:t> n) {</a:t>
            </a:r>
          </a:p>
          <a:p>
            <a:r>
              <a:rPr lang="en-GB" sz="2000" dirty="0"/>
              <a:t>    if (n &lt;= 1) return 1;</a:t>
            </a:r>
          </a:p>
          <a:p>
            <a:r>
              <a:rPr lang="en-GB" sz="2000" dirty="0"/>
              <a:t>    else return n * fact(n-1)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1940" y="353025"/>
            <a:ext cx="146998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  <a:p>
            <a:r>
              <a:rPr lang="en-GB" sz="2000" dirty="0"/>
              <a:t>x = fact(3);</a:t>
            </a:r>
          </a:p>
          <a:p>
            <a:r>
              <a:rPr lang="en-GB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0775" y="1093801"/>
            <a:ext cx="25290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  (return addresses) q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7569838" y="1284634"/>
            <a:ext cx="1412102" cy="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1"/>
          </p:cNvCxnSpPr>
          <p:nvPr/>
        </p:nvCxnSpPr>
        <p:spPr>
          <a:xfrm flipH="1" flipV="1">
            <a:off x="2459619" y="1284634"/>
            <a:ext cx="2581156" cy="9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459619" y="1093801"/>
            <a:ext cx="0" cy="19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5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640376" cy="482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8216">
                  <a:extLst>
                    <a:ext uri="{9D8B030D-6E8A-4147-A177-3AD203B41FA5}">
                      <a16:colId xmlns:a16="http://schemas.microsoft.com/office/drawing/2014/main" val="15764228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346119074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4731643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2038415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3146399109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61599475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5917692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782309812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150724647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8013147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0448245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25795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 method call</a:t>
                      </a:r>
                      <a:r>
                        <a:rPr lang="en-GB" b="0" baseline="0" dirty="0"/>
                        <a:t> is made to evaluate fact(3)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3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requires 3 * fact(2)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 call is made to evaluate fact(2)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2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requires 2 * fact(1)</a:t>
                      </a:r>
                      <a:r>
                        <a:rPr lang="en-GB" baseline="0" dirty="0"/>
                        <a:t>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call</a:t>
                      </a:r>
                      <a:r>
                        <a:rPr lang="en-GB" baseline="0" dirty="0"/>
                        <a:t> is made to evaluate fact(1)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 the argument 1 is &lt;= 1, the result is 1 (base case)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method call to fact(1) now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two values are multiplied together</a:t>
                      </a:r>
                      <a:r>
                        <a:rPr lang="en-GB" baseline="0" dirty="0"/>
                        <a:t> giving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0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product is popped and stored as the result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4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method</a:t>
                      </a:r>
                      <a:r>
                        <a:rPr lang="en-GB" baseline="0" dirty="0"/>
                        <a:t> call to fact(2) now returns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two values are multiplied together</a:t>
                      </a:r>
                      <a:r>
                        <a:rPr lang="en-GB" baseline="0" dirty="0"/>
                        <a:t> giving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product is popped</a:t>
                      </a:r>
                      <a:r>
                        <a:rPr lang="en-GB" baseline="0" dirty="0"/>
                        <a:t> and stored as the result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method call to fact(3) now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49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54" y="266218"/>
            <a:ext cx="341453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public static </a:t>
            </a:r>
            <a:r>
              <a:rPr lang="en-GB" sz="2000" dirty="0" err="1"/>
              <a:t>int</a:t>
            </a:r>
            <a:r>
              <a:rPr lang="en-GB" sz="2000" dirty="0"/>
              <a:t> fact (</a:t>
            </a:r>
            <a:r>
              <a:rPr lang="en-GB" sz="2000" dirty="0" err="1"/>
              <a:t>int</a:t>
            </a:r>
            <a:r>
              <a:rPr lang="en-GB" sz="2000" dirty="0"/>
              <a:t> n) {</a:t>
            </a:r>
          </a:p>
          <a:p>
            <a:r>
              <a:rPr lang="en-GB" sz="2000" dirty="0"/>
              <a:t>    if (n &lt;= 1) return 1;</a:t>
            </a:r>
          </a:p>
          <a:p>
            <a:r>
              <a:rPr lang="en-GB" sz="2000" dirty="0"/>
              <a:t>    else return n * fact(n-1)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1940" y="353025"/>
            <a:ext cx="146998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  <a:p>
            <a:r>
              <a:rPr lang="en-GB" sz="2000" dirty="0"/>
              <a:t>x = fact(3);</a:t>
            </a:r>
          </a:p>
          <a:p>
            <a:r>
              <a:rPr lang="en-GB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0775" y="1093801"/>
            <a:ext cx="25290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  (return addresses) q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7569838" y="1284634"/>
            <a:ext cx="1412102" cy="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1"/>
          </p:cNvCxnSpPr>
          <p:nvPr/>
        </p:nvCxnSpPr>
        <p:spPr>
          <a:xfrm flipH="1" flipV="1">
            <a:off x="2459619" y="1284634"/>
            <a:ext cx="2581156" cy="9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459619" y="1093801"/>
            <a:ext cx="0" cy="19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7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A31C-EA7D-4B6E-AD23-AE8D3164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What We Covered Do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2D268-75DF-47E9-8CA4-7727284D2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Remember that data as well as code can be defined recursively </a:t>
            </a:r>
          </a:p>
          <a:p>
            <a:r>
              <a:rPr lang="en-GB" dirty="0"/>
              <a:t>Any recursive method can be converted into a looping form</a:t>
            </a:r>
          </a:p>
          <a:p>
            <a:pPr lvl="1"/>
            <a:r>
              <a:rPr lang="en-GB" dirty="0"/>
              <a:t>for example by adding a stack object to use for simulating recursive calls</a:t>
            </a:r>
          </a:p>
          <a:p>
            <a:r>
              <a:rPr lang="en-GB" dirty="0"/>
              <a:t>Any iterative method can be converted to a recursive one</a:t>
            </a:r>
          </a:p>
          <a:p>
            <a:pPr lvl="1"/>
            <a:r>
              <a:rPr lang="en-GB" dirty="0"/>
              <a:t>for example using tail recursion</a:t>
            </a:r>
          </a:p>
          <a:p>
            <a:r>
              <a:rPr lang="en-GB" dirty="0"/>
              <a:t>So the choice of these two approaches depends on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ease of programming 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efficiency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the likelihood of memory / stack overflow, </a:t>
            </a:r>
            <a:r>
              <a:rPr lang="en-GB" dirty="0" err="1"/>
              <a:t>ie</a:t>
            </a:r>
            <a:r>
              <a:rPr lang="en-GB" dirty="0"/>
              <a:t> the depth of recursion</a:t>
            </a:r>
          </a:p>
        </p:txBody>
      </p:sp>
    </p:spTree>
    <p:extLst>
      <p:ext uri="{BB962C8B-B14F-4D97-AF65-F5344CB8AC3E}">
        <p14:creationId xmlns:p14="http://schemas.microsoft.com/office/powerpoint/2010/main" val="320207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D33F-12D3-457B-86E7-423634A2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3C03-CA6B-4F63-B39D-042260B2E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Recursion may work better than iteration in situations such as</a:t>
            </a:r>
          </a:p>
          <a:p>
            <a:pPr lvl="1"/>
            <a:r>
              <a:rPr lang="en-GB" dirty="0"/>
              <a:t>processing recursive data such as trees and fractals, and occasionally also lists</a:t>
            </a:r>
          </a:p>
          <a:p>
            <a:pPr lvl="2"/>
            <a:r>
              <a:rPr lang="en-GB" dirty="0"/>
              <a:t>this includes balanced search trees, heap / priority queue trees, database B-trees  </a:t>
            </a:r>
          </a:p>
          <a:p>
            <a:pPr lvl="2"/>
            <a:r>
              <a:rPr lang="en-GB" dirty="0"/>
              <a:t>also parse trees and expression trees used as an intermediate form by compilers</a:t>
            </a:r>
          </a:p>
          <a:p>
            <a:r>
              <a:rPr lang="en-GB" dirty="0"/>
              <a:t>Also when processing recursively defined languages</a:t>
            </a:r>
          </a:p>
          <a:p>
            <a:pPr lvl="1"/>
            <a:r>
              <a:rPr lang="en-GB" dirty="0"/>
              <a:t>for example parsing structured programming code</a:t>
            </a:r>
          </a:p>
          <a:p>
            <a:r>
              <a:rPr lang="en-GB" dirty="0"/>
              <a:t>And some of the classic algorithm patterns such as </a:t>
            </a:r>
          </a:p>
          <a:p>
            <a:pPr lvl="1"/>
            <a:r>
              <a:rPr lang="en-GB" dirty="0"/>
              <a:t>backtracking, divide/decrease and conquer, </a:t>
            </a:r>
            <a:r>
              <a:rPr lang="en-GB" dirty="0" err="1"/>
              <a:t>memoised</a:t>
            </a:r>
            <a:r>
              <a:rPr lang="en-GB" dirty="0"/>
              <a:t>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70168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51D4-4CD6-4730-84AF-0656598A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CEFFF-73A2-4202-AE4D-F5E0DB690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2604"/>
          </a:xfrm>
        </p:spPr>
        <p:txBody>
          <a:bodyPr>
            <a:normAutofit/>
          </a:bodyPr>
          <a:lstStyle/>
          <a:p>
            <a:r>
              <a:rPr lang="en-GB" dirty="0"/>
              <a:t>We want to print an integer in binary</a:t>
            </a:r>
          </a:p>
          <a:p>
            <a:pPr lvl="1"/>
            <a:r>
              <a:rPr lang="en-GB" dirty="0"/>
              <a:t>for example, 0 prints as 0, 2 as 10, and 10 as 1010</a:t>
            </a:r>
          </a:p>
          <a:p>
            <a:pPr lvl="1"/>
            <a:r>
              <a:rPr lang="en-GB" dirty="0"/>
              <a:t>this is because 10 = 1 × 8 + 0 × 4 + 1 × 2 + 0 × 1</a:t>
            </a:r>
          </a:p>
          <a:p>
            <a:r>
              <a:rPr lang="en-GB" dirty="0"/>
              <a:t>It seems a loop would work well</a:t>
            </a:r>
          </a:p>
          <a:p>
            <a:pPr lvl="1"/>
            <a:r>
              <a:rPr lang="en-GB" dirty="0"/>
              <a:t>first print the leftmost bit, then the next, and so on</a:t>
            </a:r>
          </a:p>
          <a:p>
            <a:r>
              <a:rPr lang="en-GB" dirty="0"/>
              <a:t>Calculating the leftmost bit, however, is a little tricky</a:t>
            </a:r>
          </a:p>
          <a:p>
            <a:pPr lvl="1"/>
            <a:r>
              <a:rPr lang="en-GB" dirty="0"/>
              <a:t>you have to divide the integer repeatedly by 2</a:t>
            </a:r>
          </a:p>
          <a:p>
            <a:pPr lvl="1"/>
            <a:r>
              <a:rPr lang="en-GB" dirty="0"/>
              <a:t>along the way, this calculation generates all the other bits you need</a:t>
            </a:r>
          </a:p>
          <a:p>
            <a:pPr lvl="1"/>
            <a:r>
              <a:rPr lang="en-GB" dirty="0"/>
              <a:t>you could save these bits in a list, then print the list out in reverse order</a:t>
            </a:r>
          </a:p>
          <a:p>
            <a:r>
              <a:rPr lang="en-GB" dirty="0"/>
              <a:t>But there must be a better way to solve such a trivial problem</a:t>
            </a:r>
          </a:p>
        </p:txBody>
      </p:sp>
    </p:spTree>
    <p:extLst>
      <p:ext uri="{BB962C8B-B14F-4D97-AF65-F5344CB8AC3E}">
        <p14:creationId xmlns:p14="http://schemas.microsoft.com/office/powerpoint/2010/main" val="1451767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3928-B0BB-4551-AEC2-2E2BED03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 Two Loops Better Than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16DA3-89DE-4685-AC5F-8143512A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could generate powers of 2 using a loop</a:t>
            </a:r>
          </a:p>
          <a:p>
            <a:pPr lvl="1"/>
            <a:r>
              <a:rPr lang="en-GB" dirty="0"/>
              <a:t>until you find one bigger than the given integer</a:t>
            </a:r>
          </a:p>
          <a:p>
            <a:r>
              <a:rPr lang="en-GB" dirty="0"/>
              <a:t>Then repeatedly divide the current power by 2</a:t>
            </a:r>
          </a:p>
          <a:p>
            <a:pPr lvl="1"/>
            <a:r>
              <a:rPr lang="en-GB" dirty="0"/>
              <a:t>printing a 1 if the integer is larger, or else a 0</a:t>
            </a:r>
          </a:p>
          <a:p>
            <a:pPr lvl="1"/>
            <a:r>
              <a:rPr lang="en-GB" dirty="0"/>
              <a:t>and also subtracting this power from the integer</a:t>
            </a:r>
          </a:p>
          <a:p>
            <a:pPr lvl="1"/>
            <a:r>
              <a:rPr lang="en-GB" dirty="0"/>
              <a:t>until the smallest power of 2, i.e. 2</a:t>
            </a:r>
            <a:r>
              <a:rPr lang="en-GB" baseline="30000" dirty="0"/>
              <a:t>0</a:t>
            </a:r>
            <a:r>
              <a:rPr lang="en-GB" dirty="0"/>
              <a:t>, has been processed</a:t>
            </a:r>
          </a:p>
          <a:p>
            <a:r>
              <a:rPr lang="en-GB" dirty="0"/>
              <a:t>This avoids the need for a dynamic data structure such as a list</a:t>
            </a:r>
          </a:p>
          <a:p>
            <a:pPr lvl="1"/>
            <a:r>
              <a:rPr lang="en-GB" dirty="0"/>
              <a:t>but this solution still seems rather complicated for such a trivial problem</a:t>
            </a:r>
          </a:p>
        </p:txBody>
      </p:sp>
    </p:spTree>
    <p:extLst>
      <p:ext uri="{BB962C8B-B14F-4D97-AF65-F5344CB8AC3E}">
        <p14:creationId xmlns:p14="http://schemas.microsoft.com/office/powerpoint/2010/main" val="338054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lecture focuses on recursion</a:t>
            </a:r>
          </a:p>
          <a:p>
            <a:pPr lvl="1"/>
            <a:r>
              <a:rPr lang="en-GB" dirty="0"/>
              <a:t>what it is and why you need to this technique in your coding toolbox</a:t>
            </a:r>
          </a:p>
          <a:p>
            <a:pPr lvl="1"/>
            <a:r>
              <a:rPr lang="en-GB" dirty="0"/>
              <a:t>standard examples where recursion is used and sample code</a:t>
            </a:r>
          </a:p>
          <a:p>
            <a:pPr lvl="1"/>
            <a:r>
              <a:rPr lang="en-GB" dirty="0"/>
              <a:t>comparison with iteration</a:t>
            </a:r>
          </a:p>
        </p:txBody>
      </p:sp>
    </p:spTree>
    <p:extLst>
      <p:ext uri="{BB962C8B-B14F-4D97-AF65-F5344CB8AC3E}">
        <p14:creationId xmlns:p14="http://schemas.microsoft.com/office/powerpoint/2010/main" val="172581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1624-BD21-4288-B48D-FB88A29F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Better Way: an elegant recursive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5D8D-F5E4-4B53-82C7-3BD79EC3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static void </a:t>
            </a:r>
            <a:r>
              <a:rPr lang="en-GB" dirty="0" err="1">
                <a:latin typeface="Gill Sans MT" panose="020B0502020104020203" pitchFamily="34" charset="0"/>
              </a:rPr>
              <a:t>printBit</a:t>
            </a:r>
            <a:r>
              <a:rPr lang="en-GB" dirty="0">
                <a:latin typeface="Gill Sans MT" panose="020B0502020104020203" pitchFamily="34" charset="0"/>
              </a:rPr>
              <a:t>(int b) {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if (b == 1) </a:t>
            </a:r>
            <a:r>
              <a:rPr lang="en-GB" dirty="0" err="1">
                <a:latin typeface="Gill Sans MT" panose="020B0502020104020203" pitchFamily="34" charset="0"/>
              </a:rPr>
              <a:t>System.out.print</a:t>
            </a:r>
            <a:r>
              <a:rPr lang="en-GB" dirty="0">
                <a:latin typeface="Gill Sans MT" panose="020B0502020104020203" pitchFamily="34" charset="0"/>
              </a:rPr>
              <a:t>("1");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else </a:t>
            </a:r>
            <a:r>
              <a:rPr lang="en-GB" dirty="0" err="1">
                <a:latin typeface="Gill Sans MT" panose="020B0502020104020203" pitchFamily="34" charset="0"/>
              </a:rPr>
              <a:t>System.out.print</a:t>
            </a:r>
            <a:r>
              <a:rPr lang="en-GB" dirty="0">
                <a:latin typeface="Gill Sans MT" panose="020B0502020104020203" pitchFamily="34" charset="0"/>
              </a:rPr>
              <a:t>("0");         // since b is a bit it must be 0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}</a:t>
            </a:r>
          </a:p>
          <a:p>
            <a:pPr marL="0" indent="0">
              <a:buNone/>
            </a:pPr>
            <a:endParaRPr lang="en-GB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static void </a:t>
            </a:r>
            <a:r>
              <a:rPr lang="en-GB" dirty="0" err="1">
                <a:latin typeface="Gill Sans MT" panose="020B0502020104020203" pitchFamily="34" charset="0"/>
              </a:rPr>
              <a:t>printBinary</a:t>
            </a:r>
            <a:r>
              <a:rPr lang="en-GB" dirty="0">
                <a:latin typeface="Gill Sans MT" panose="020B0502020104020203" pitchFamily="34" charset="0"/>
              </a:rPr>
              <a:t>(int n) {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if (n &gt;= 2) </a:t>
            </a:r>
            <a:r>
              <a:rPr lang="en-GB" dirty="0" err="1">
                <a:latin typeface="Gill Sans MT" panose="020B0502020104020203" pitchFamily="34" charset="0"/>
              </a:rPr>
              <a:t>printBinary</a:t>
            </a:r>
            <a:r>
              <a:rPr lang="en-GB" dirty="0">
                <a:latin typeface="Gill Sans MT" panose="020B0502020104020203" pitchFamily="34" charset="0"/>
              </a:rPr>
              <a:t>(n / 2);     // print the first part in binary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</a:t>
            </a:r>
            <a:r>
              <a:rPr lang="en-GB" dirty="0" err="1">
                <a:latin typeface="Gill Sans MT" panose="020B0502020104020203" pitchFamily="34" charset="0"/>
              </a:rPr>
              <a:t>printBit</a:t>
            </a:r>
            <a:r>
              <a:rPr lang="en-GB" dirty="0">
                <a:latin typeface="Gill Sans MT" panose="020B0502020104020203" pitchFamily="34" charset="0"/>
              </a:rPr>
              <a:t>(n % 2);                        // followed by the last bit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2919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560F-1253-49FD-BFCE-174095E2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Eight Queens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F4AA-1E17-49B1-BD53-D2098EB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614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 place eight queens on an eight by eight chessboard</a:t>
            </a:r>
          </a:p>
          <a:p>
            <a:pPr lvl="1"/>
            <a:r>
              <a:rPr lang="en-GB" dirty="0"/>
              <a:t>so that none of them threatens to capture any other</a:t>
            </a:r>
          </a:p>
          <a:p>
            <a:pPr lvl="1"/>
            <a:r>
              <a:rPr lang="en-GB" dirty="0"/>
              <a:t>no two queens can be placed in the same column</a:t>
            </a:r>
          </a:p>
          <a:p>
            <a:pPr lvl="1"/>
            <a:r>
              <a:rPr lang="en-GB" dirty="0"/>
              <a:t>nor in the same row, left diagonal nor right diagonal</a:t>
            </a:r>
          </a:p>
          <a:p>
            <a:r>
              <a:rPr lang="en-GB" dirty="0"/>
              <a:t>Here is a solution to the four queens problem:</a:t>
            </a:r>
          </a:p>
          <a:p>
            <a:endParaRPr lang="en-GB" dirty="0"/>
          </a:p>
          <a:p>
            <a:r>
              <a:rPr lang="en-GB" dirty="0"/>
              <a:t>This problem is nothing to do with chess, really</a:t>
            </a:r>
          </a:p>
          <a:p>
            <a:r>
              <a:rPr lang="en-GB" dirty="0"/>
              <a:t>It gives a simple example of a </a:t>
            </a:r>
            <a:r>
              <a:rPr lang="en-GB" i="1" dirty="0"/>
              <a:t>backtracking </a:t>
            </a:r>
            <a:r>
              <a:rPr lang="en-GB" dirty="0"/>
              <a:t>solution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My explanation borrows from that of </a:t>
            </a:r>
            <a:r>
              <a:rPr lang="en-GB" sz="2400" dirty="0" err="1"/>
              <a:t>Edsger</a:t>
            </a:r>
            <a:r>
              <a:rPr lang="en-GB" sz="2400" dirty="0"/>
              <a:t> Dijkstra (1971)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ABE7A-A001-44F4-BC50-AC726B311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21" y="2455925"/>
            <a:ext cx="1946150" cy="1946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A334F-0E2E-4A8E-9E4E-15BF4F314403}"/>
              </a:ext>
            </a:extLst>
          </p:cNvPr>
          <p:cNvSpPr txBox="1"/>
          <p:nvPr/>
        </p:nvSpPr>
        <p:spPr>
          <a:xfrm>
            <a:off x="5718629" y="3730170"/>
            <a:ext cx="2496457" cy="36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acrogenesis.com</a:t>
            </a:r>
          </a:p>
        </p:txBody>
      </p:sp>
    </p:spTree>
    <p:extLst>
      <p:ext uri="{BB962C8B-B14F-4D97-AF65-F5344CB8AC3E}">
        <p14:creationId xmlns:p14="http://schemas.microsoft.com/office/powerpoint/2010/main" val="3130055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24CA-9DEE-4601-BBCC-CB7498CB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on Brute Force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97D5-541C-430F-920B-8D4D4366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/>
              <a:t>We could generate any choice of 8 squares from the 64 square board</a:t>
            </a:r>
          </a:p>
          <a:p>
            <a:pPr lvl="1"/>
            <a:r>
              <a:rPr lang="en-GB" dirty="0"/>
              <a:t>and place one queen on each of these 8 squares</a:t>
            </a:r>
          </a:p>
          <a:p>
            <a:pPr lvl="1"/>
            <a:r>
              <a:rPr lang="en-GB" dirty="0"/>
              <a:t>then test to see if each queen is safe from threat of capture</a:t>
            </a:r>
          </a:p>
          <a:p>
            <a:pPr lvl="1"/>
            <a:r>
              <a:rPr lang="en-GB" dirty="0"/>
              <a:t>but there are a lot of such combinations, so this approach will be slow</a:t>
            </a:r>
          </a:p>
          <a:p>
            <a:r>
              <a:rPr lang="en-GB" dirty="0"/>
              <a:t>We could generate all placements that are safe</a:t>
            </a:r>
          </a:p>
          <a:p>
            <a:pPr lvl="1"/>
            <a:r>
              <a:rPr lang="en-GB" dirty="0"/>
              <a:t>then test to see if the placement includes eight queens</a:t>
            </a:r>
          </a:p>
          <a:p>
            <a:r>
              <a:rPr lang="en-GB" dirty="0"/>
              <a:t>There are fewer of these combinations, which is good</a:t>
            </a:r>
          </a:p>
          <a:p>
            <a:r>
              <a:rPr lang="en-GB" dirty="0"/>
              <a:t>But how should we generate them?</a:t>
            </a:r>
          </a:p>
        </p:txBody>
      </p:sp>
    </p:spTree>
    <p:extLst>
      <p:ext uri="{BB962C8B-B14F-4D97-AF65-F5344CB8AC3E}">
        <p14:creationId xmlns:p14="http://schemas.microsoft.com/office/powerpoint/2010/main" val="814847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4382-71E5-485B-AF42-AEC0BD1E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Toward a Backtracking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418F-BF60-435E-812D-172ECDC6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3575"/>
          </a:xfrm>
        </p:spPr>
        <p:txBody>
          <a:bodyPr>
            <a:normAutofit/>
          </a:bodyPr>
          <a:lstStyle/>
          <a:p>
            <a:r>
              <a:rPr lang="en-GB" dirty="0"/>
              <a:t>Key observation: each row can contain exactly one queen</a:t>
            </a:r>
          </a:p>
          <a:p>
            <a:pPr lvl="1"/>
            <a:r>
              <a:rPr lang="en-GB" dirty="0"/>
              <a:t>so we can generate a placement with one queen on the first row</a:t>
            </a:r>
          </a:p>
          <a:p>
            <a:pPr lvl="1"/>
            <a:r>
              <a:rPr lang="en-GB" dirty="0"/>
              <a:t>then extend this to two queens on the second row, and check for safety</a:t>
            </a:r>
          </a:p>
          <a:p>
            <a:pPr lvl="1"/>
            <a:r>
              <a:rPr lang="en-GB" dirty="0"/>
              <a:t>and continue until all 8 rows have a queen, i.e. all queens are safely placed</a:t>
            </a:r>
          </a:p>
          <a:p>
            <a:r>
              <a:rPr lang="en-GB" dirty="0"/>
              <a:t>Suppose we are asked to find all such solutions, not just the first</a:t>
            </a:r>
          </a:p>
          <a:p>
            <a:pPr lvl="1"/>
            <a:r>
              <a:rPr lang="en-GB" dirty="0"/>
              <a:t>for each row, we need to loop trying out each column in turn</a:t>
            </a:r>
          </a:p>
          <a:p>
            <a:r>
              <a:rPr lang="en-GB" dirty="0"/>
              <a:t>It makes sense to represent a placement by a list of 8 columns</a:t>
            </a:r>
          </a:p>
          <a:p>
            <a:pPr lvl="1"/>
            <a:r>
              <a:rPr lang="en-GB" dirty="0"/>
              <a:t>actually, for efficiency we will use an array instead</a:t>
            </a:r>
          </a:p>
          <a:p>
            <a:pPr lvl="1"/>
            <a:r>
              <a:rPr lang="en-GB" dirty="0"/>
              <a:t>to avoid adding and removing elements repeatedly</a:t>
            </a:r>
          </a:p>
          <a:p>
            <a:r>
              <a:rPr lang="en-GB" dirty="0"/>
              <a:t>We will solve the problem in general: N queens on an N*N board</a:t>
            </a:r>
          </a:p>
        </p:txBody>
      </p:sp>
    </p:spTree>
    <p:extLst>
      <p:ext uri="{BB962C8B-B14F-4D97-AF65-F5344CB8AC3E}">
        <p14:creationId xmlns:p14="http://schemas.microsoft.com/office/powerpoint/2010/main" val="1852403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9CCA-495A-408F-AE8C-5E13272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a Solution Using Plain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CD45-FC85-4660-9343-72BCD4F1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Gill Sans MT" panose="020B0502020104020203" pitchFamily="34" charset="0"/>
              </a:rPr>
              <a:t>qCol</a:t>
            </a:r>
            <a:r>
              <a:rPr lang="en-GB" dirty="0">
                <a:latin typeface="Gill Sans MT" panose="020B0502020104020203" pitchFamily="34" charset="0"/>
              </a:rPr>
              <a:t> = new int[N];       // the column number of the queen on each row 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public void </a:t>
            </a:r>
            <a:r>
              <a:rPr lang="en-GB" dirty="0" err="1">
                <a:latin typeface="Gill Sans MT" panose="020B0502020104020203" pitchFamily="34" charset="0"/>
              </a:rPr>
              <a:t>printQueens</a:t>
            </a:r>
            <a:r>
              <a:rPr lang="en-GB" dirty="0">
                <a:latin typeface="Gill Sans MT" panose="020B0502020104020203" pitchFamily="34" charset="0"/>
              </a:rPr>
              <a:t>() {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for (int 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 = 0; 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 &lt; N; 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++) {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    for (int j = 0; j &lt; N; </a:t>
            </a:r>
            <a:r>
              <a:rPr lang="en-GB" dirty="0" err="1">
                <a:latin typeface="Gill Sans MT" panose="020B0502020104020203" pitchFamily="34" charset="0"/>
              </a:rPr>
              <a:t>j++</a:t>
            </a:r>
            <a:r>
              <a:rPr lang="en-GB" dirty="0">
                <a:latin typeface="Gill Sans MT" panose="020B0502020104020203" pitchFamily="34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        if (</a:t>
            </a:r>
            <a:r>
              <a:rPr lang="en-GB" dirty="0" err="1">
                <a:latin typeface="Gill Sans MT" panose="020B0502020104020203" pitchFamily="34" charset="0"/>
              </a:rPr>
              <a:t>qCol</a:t>
            </a:r>
            <a:r>
              <a:rPr lang="en-GB" dirty="0">
                <a:latin typeface="Gill Sans MT" panose="020B0502020104020203" pitchFamily="34" charset="0"/>
              </a:rPr>
              <a:t>[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] == j) </a:t>
            </a:r>
            <a:r>
              <a:rPr lang="en-GB" dirty="0" err="1">
                <a:latin typeface="Gill Sans MT" panose="020B0502020104020203" pitchFamily="34" charset="0"/>
              </a:rPr>
              <a:t>System.out.print</a:t>
            </a:r>
            <a:r>
              <a:rPr lang="en-GB" dirty="0">
                <a:latin typeface="Gill Sans MT" panose="020B0502020104020203" pitchFamily="34" charset="0"/>
              </a:rPr>
              <a:t>("Q ");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        else                 </a:t>
            </a:r>
            <a:r>
              <a:rPr lang="en-GB" dirty="0" err="1">
                <a:latin typeface="Gill Sans MT" panose="020B0502020104020203" pitchFamily="34" charset="0"/>
              </a:rPr>
              <a:t>System.out.print</a:t>
            </a:r>
            <a:r>
              <a:rPr lang="en-GB" dirty="0">
                <a:latin typeface="Gill Sans MT" panose="020B0502020104020203" pitchFamily="34" charset="0"/>
              </a:rPr>
              <a:t>("* ");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    </a:t>
            </a:r>
            <a:r>
              <a:rPr lang="en-GB" dirty="0" err="1">
                <a:latin typeface="Gill Sans MT" panose="020B0502020104020203" pitchFamily="34" charset="0"/>
              </a:rPr>
              <a:t>System.out.println</a:t>
            </a:r>
            <a:r>
              <a:rPr lang="en-GB" dirty="0">
                <a:latin typeface="Gill Sans MT" panose="020B0502020104020203" pitchFamily="34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}  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</a:t>
            </a:r>
            <a:r>
              <a:rPr lang="en-GB" dirty="0" err="1">
                <a:latin typeface="Gill Sans MT" panose="020B0502020104020203" pitchFamily="34" charset="0"/>
              </a:rPr>
              <a:t>System.out.println</a:t>
            </a:r>
            <a:r>
              <a:rPr lang="en-GB" dirty="0">
                <a:latin typeface="Gill Sans MT" panose="020B0502020104020203" pitchFamily="34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92778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5F23-8D63-4E41-9C3F-6BCEFB01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if the n</a:t>
            </a:r>
            <a:r>
              <a:rPr lang="en-GB" baseline="30000" dirty="0"/>
              <a:t>th</a:t>
            </a:r>
            <a:r>
              <a:rPr lang="en-GB" dirty="0"/>
              <a:t> Queen is Safe From Earlier 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4BD1-6C94-4C49-9153-2AF6DB39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public </a:t>
            </a:r>
            <a:r>
              <a:rPr lang="en-GB" dirty="0" err="1">
                <a:latin typeface="Gill Sans MT" panose="020B0502020104020203" pitchFamily="34" charset="0"/>
              </a:rPr>
              <a:t>boolean</a:t>
            </a:r>
            <a:r>
              <a:rPr lang="en-GB" dirty="0">
                <a:latin typeface="Gill Sans MT" panose="020B0502020104020203" pitchFamily="34" charset="0"/>
              </a:rPr>
              <a:t> </a:t>
            </a:r>
            <a:r>
              <a:rPr lang="en-GB" dirty="0" err="1">
                <a:latin typeface="Gill Sans MT" panose="020B0502020104020203" pitchFamily="34" charset="0"/>
              </a:rPr>
              <a:t>isSafe</a:t>
            </a:r>
            <a:r>
              <a:rPr lang="en-GB" dirty="0">
                <a:latin typeface="Gill Sans MT" panose="020B0502020104020203" pitchFamily="34" charset="0"/>
              </a:rPr>
              <a:t>(int n) {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for (int 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 = 0; 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 &lt; n; 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++) {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    if (</a:t>
            </a:r>
            <a:r>
              <a:rPr lang="en-GB" dirty="0" err="1">
                <a:latin typeface="Gill Sans MT" panose="020B0502020104020203" pitchFamily="34" charset="0"/>
              </a:rPr>
              <a:t>qCol</a:t>
            </a:r>
            <a:r>
              <a:rPr lang="en-GB" dirty="0">
                <a:latin typeface="Gill Sans MT" panose="020B0502020104020203" pitchFamily="34" charset="0"/>
              </a:rPr>
              <a:t>[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] == </a:t>
            </a:r>
            <a:r>
              <a:rPr lang="en-GB" dirty="0" err="1">
                <a:latin typeface="Gill Sans MT" panose="020B0502020104020203" pitchFamily="34" charset="0"/>
              </a:rPr>
              <a:t>qCol</a:t>
            </a:r>
            <a:r>
              <a:rPr lang="en-GB" dirty="0">
                <a:latin typeface="Gill Sans MT" panose="020B0502020104020203" pitchFamily="34" charset="0"/>
              </a:rPr>
              <a:t>[n])              return false;    // same column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    if ((</a:t>
            </a:r>
            <a:r>
              <a:rPr lang="en-GB" dirty="0" err="1">
                <a:latin typeface="Gill Sans MT" panose="020B0502020104020203" pitchFamily="34" charset="0"/>
              </a:rPr>
              <a:t>qCol</a:t>
            </a:r>
            <a:r>
              <a:rPr lang="en-GB" dirty="0">
                <a:latin typeface="Gill Sans MT" panose="020B0502020104020203" pitchFamily="34" charset="0"/>
              </a:rPr>
              <a:t>[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] - </a:t>
            </a:r>
            <a:r>
              <a:rPr lang="en-GB" dirty="0" err="1">
                <a:latin typeface="Gill Sans MT" panose="020B0502020104020203" pitchFamily="34" charset="0"/>
              </a:rPr>
              <a:t>qCol</a:t>
            </a:r>
            <a:r>
              <a:rPr lang="en-GB" dirty="0">
                <a:latin typeface="Gill Sans MT" panose="020B0502020104020203" pitchFamily="34" charset="0"/>
              </a:rPr>
              <a:t>[n]) == (n - 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)) return false;   // same major diagonal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    if ((</a:t>
            </a:r>
            <a:r>
              <a:rPr lang="en-GB" dirty="0" err="1">
                <a:latin typeface="Gill Sans MT" panose="020B0502020104020203" pitchFamily="34" charset="0"/>
              </a:rPr>
              <a:t>qCol</a:t>
            </a:r>
            <a:r>
              <a:rPr lang="en-GB" dirty="0">
                <a:latin typeface="Gill Sans MT" panose="020B0502020104020203" pitchFamily="34" charset="0"/>
              </a:rPr>
              <a:t>[n] - </a:t>
            </a:r>
            <a:r>
              <a:rPr lang="en-GB" dirty="0" err="1">
                <a:latin typeface="Gill Sans MT" panose="020B0502020104020203" pitchFamily="34" charset="0"/>
              </a:rPr>
              <a:t>qCol</a:t>
            </a:r>
            <a:r>
              <a:rPr lang="en-GB" dirty="0">
                <a:latin typeface="Gill Sans MT" panose="020B0502020104020203" pitchFamily="34" charset="0"/>
              </a:rPr>
              <a:t>[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]) == (n - 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)) return false;   // same minor diagonal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}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return true;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53977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1A5B-C341-4B81-A11B-F46EAB50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Backtracking Solution: </a:t>
            </a:r>
            <a:r>
              <a:rPr lang="en-GB" sz="4000" dirty="0">
                <a:latin typeface="Gill Sans MT" panose="020B0502020104020203" pitchFamily="34" charset="0"/>
              </a:rPr>
              <a:t>generate(0)</a:t>
            </a:r>
            <a:endParaRPr lang="en-GB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841C-5BB0-4677-8B4E-DD94EEA1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public void generate(int n) {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for (int 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 = 0; 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 &lt; N; 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++) {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    </a:t>
            </a:r>
            <a:r>
              <a:rPr lang="en-GB" dirty="0" err="1">
                <a:latin typeface="Gill Sans MT" panose="020B0502020104020203" pitchFamily="34" charset="0"/>
              </a:rPr>
              <a:t>qCol</a:t>
            </a:r>
            <a:r>
              <a:rPr lang="en-GB" dirty="0">
                <a:latin typeface="Gill Sans MT" panose="020B0502020104020203" pitchFamily="34" charset="0"/>
              </a:rPr>
              <a:t>[n] = 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r>
              <a:rPr lang="en-GB" dirty="0">
                <a:latin typeface="Gill Sans MT" panose="020B0502020104020203" pitchFamily="34" charset="0"/>
              </a:rPr>
              <a:t>;                        // queen on row n, column </a:t>
            </a:r>
            <a:r>
              <a:rPr lang="en-GB" dirty="0" err="1">
                <a:latin typeface="Gill Sans MT" panose="020B0502020104020203" pitchFamily="34" charset="0"/>
              </a:rPr>
              <a:t>i</a:t>
            </a:r>
            <a:endParaRPr lang="en-GB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    if (</a:t>
            </a:r>
            <a:r>
              <a:rPr lang="en-GB" dirty="0" err="1">
                <a:latin typeface="Gill Sans MT" panose="020B0502020104020203" pitchFamily="34" charset="0"/>
              </a:rPr>
              <a:t>isSafe</a:t>
            </a:r>
            <a:r>
              <a:rPr lang="en-GB" dirty="0">
                <a:latin typeface="Gill Sans MT" panose="020B0502020104020203" pitchFamily="34" charset="0"/>
              </a:rPr>
              <a:t>(n)) {                     // no clashes or threats found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        if (n == N-1) </a:t>
            </a:r>
            <a:r>
              <a:rPr lang="en-GB" dirty="0" err="1">
                <a:latin typeface="Gill Sans MT" panose="020B0502020104020203" pitchFamily="34" charset="0"/>
              </a:rPr>
              <a:t>printQueens</a:t>
            </a:r>
            <a:r>
              <a:rPr lang="en-GB" dirty="0">
                <a:latin typeface="Gill Sans MT" panose="020B0502020104020203" pitchFamily="34" charset="0"/>
              </a:rPr>
              <a:t>();    // show successful placement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        else generate(n+1);         // continue to next row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    }                                  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    }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    }   // now backtrack and continue to generate from row n-1 </a:t>
            </a:r>
          </a:p>
        </p:txBody>
      </p:sp>
    </p:spTree>
    <p:extLst>
      <p:ext uri="{BB962C8B-B14F-4D97-AF65-F5344CB8AC3E}">
        <p14:creationId xmlns:p14="http://schemas.microsoft.com/office/powerpoint/2010/main" val="2095870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348" cy="1109714"/>
          </a:xfrm>
        </p:spPr>
        <p:txBody>
          <a:bodyPr>
            <a:normAutofit fontScale="90000"/>
          </a:bodyPr>
          <a:lstStyle/>
          <a:p>
            <a:r>
              <a:rPr lang="en-GB" dirty="0"/>
              <a:t>Further Reading: classic examples of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6566"/>
            <a:ext cx="10515600" cy="4719483"/>
          </a:xfrm>
        </p:spPr>
        <p:txBody>
          <a:bodyPr>
            <a:normAutofit fontScale="62500" lnSpcReduction="20000"/>
          </a:bodyPr>
          <a:lstStyle/>
          <a:p>
            <a:r>
              <a:rPr lang="en-GB" sz="3400" dirty="0"/>
              <a:t>Reverse a string:  </a:t>
            </a:r>
          </a:p>
          <a:p>
            <a:pPr marL="457200" lvl="1" indent="0">
              <a:buNone/>
            </a:pPr>
            <a:r>
              <a:rPr lang="en-GB" sz="2600" dirty="0">
                <a:hlinkClick r:id="rId2" tooltip="Protected by Outlook: https://beginnersbook.com/2017/09/java-program-to-reverse-a-string-using-recursion/. Click or tap to follow the link."/>
              </a:rPr>
              <a:t>https://beginnersbook.com/2017/09/java-program-to-reverse-a-string-using-recursion/</a:t>
            </a:r>
            <a:endParaRPr lang="en-GB" sz="3100" dirty="0"/>
          </a:p>
          <a:p>
            <a:r>
              <a:rPr lang="en-GB" sz="3400" dirty="0"/>
              <a:t>Reverse a linked list:  </a:t>
            </a:r>
            <a:r>
              <a:rPr lang="en-GB" sz="2600" dirty="0">
                <a:hlinkClick r:id="rId3" tooltip="Protected by Outlook: https://www.journaldev.com/23035/reverse-a-linked-list. Click or tap to follow the link."/>
              </a:rPr>
              <a:t>https://www.journaldev.com/23035/reverse-a-linked-list</a:t>
            </a:r>
            <a:endParaRPr lang="en-GB" sz="2600" dirty="0"/>
          </a:p>
          <a:p>
            <a:r>
              <a:rPr lang="en-GB" sz="3400" dirty="0"/>
              <a:t>Print an integer using recursion:</a:t>
            </a:r>
            <a:r>
              <a:rPr lang="en-GB" dirty="0"/>
              <a:t>  </a:t>
            </a:r>
          </a:p>
          <a:p>
            <a:pPr marL="457200" lvl="1" indent="0">
              <a:buNone/>
            </a:pPr>
            <a:r>
              <a:rPr lang="en-GB" sz="2600" dirty="0">
                <a:hlinkClick r:id="rId4" tooltip="Protected by Outlook: https://stackoverflow.com/questions/18720566/recursive-method-that-prints-the-digits-of-the-number-line-by-line. Click or tap to follow the link."/>
              </a:rPr>
              <a:t>https://stackoverflow.com/questions/18720566/recursive-method-that-prints-the-digits-of-the-number-line-by-line</a:t>
            </a:r>
            <a:endParaRPr lang="en-GB" sz="2600" dirty="0"/>
          </a:p>
          <a:p>
            <a:pPr lvl="0"/>
            <a:r>
              <a:rPr lang="en-GB" sz="3400" dirty="0">
                <a:solidFill>
                  <a:prstClr val="black"/>
                </a:solidFill>
              </a:rPr>
              <a:t>Evaluating an expression tree: </a:t>
            </a:r>
          </a:p>
          <a:p>
            <a:pPr marL="457200" lvl="1" indent="0">
              <a:buNone/>
            </a:pPr>
            <a:r>
              <a:rPr lang="en-GB" sz="2600" dirty="0">
                <a:solidFill>
                  <a:prstClr val="black"/>
                </a:solidFill>
                <a:hlinkClick r:id="rId5"/>
              </a:rPr>
              <a:t>https://stackoverflow.com/questions/36585708/evaluating-an-expression-in-a-binary-tree-java</a:t>
            </a:r>
            <a:endParaRPr lang="en-GB" sz="2900" dirty="0">
              <a:solidFill>
                <a:prstClr val="black"/>
              </a:solidFill>
            </a:endParaRPr>
          </a:p>
          <a:p>
            <a:pPr lvl="0"/>
            <a:r>
              <a:rPr lang="en-GB" sz="3400" dirty="0">
                <a:solidFill>
                  <a:prstClr val="black"/>
                </a:solidFill>
              </a:rPr>
              <a:t>Towers of Hanoi</a:t>
            </a:r>
            <a:r>
              <a:rPr lang="en-GB" sz="3100" dirty="0">
                <a:solidFill>
                  <a:prstClr val="black"/>
                </a:solidFill>
              </a:rPr>
              <a:t>:  </a:t>
            </a:r>
            <a:r>
              <a:rPr lang="en-GB" sz="2600" dirty="0">
                <a:solidFill>
                  <a:prstClr val="black"/>
                </a:solidFill>
                <a:hlinkClick r:id="rId6" tooltip="Protected by Outlook: http://www.javawithus.com/programs/towers-of-hanoi. Click or tap to follow the link."/>
              </a:rPr>
              <a:t>http://www.javawithus.com/programs/towers-of-hanoi</a:t>
            </a:r>
            <a:endParaRPr lang="en-GB" sz="2300" dirty="0">
              <a:solidFill>
                <a:prstClr val="black"/>
              </a:solidFill>
            </a:endParaRPr>
          </a:p>
          <a:p>
            <a:r>
              <a:rPr lang="en-GB" sz="3400" dirty="0"/>
              <a:t>Combinations: </a:t>
            </a:r>
            <a:r>
              <a:rPr lang="en-GB" sz="2600" dirty="0">
                <a:hlinkClick r:id="rId7" tooltip="Protected by Outlook: https://theproductiveprogrammer.blog/GeneratingCombinations.java.php. Click or tap to follow the link."/>
              </a:rPr>
              <a:t>https://theproductiveprogrammer.blog/GeneratingCombinations.java.php</a:t>
            </a:r>
            <a:endParaRPr lang="en-GB" sz="2600" dirty="0"/>
          </a:p>
          <a:p>
            <a:r>
              <a:rPr lang="en-GB" sz="3400" dirty="0"/>
              <a:t>Permutations:</a:t>
            </a:r>
            <a:r>
              <a:rPr lang="en-GB" dirty="0"/>
              <a:t> </a:t>
            </a:r>
            <a:r>
              <a:rPr lang="en-GB" sz="2600" dirty="0">
                <a:hlinkClick r:id="rId8" tooltip="Protected by Outlook: https://theproductiveprogrammer.blog/GeneratingPermutations.java.php. Click or tap to follow the link."/>
              </a:rPr>
              <a:t>https://theproductiveprogrammer.blog/GeneratingPermutations.java.php</a:t>
            </a:r>
            <a:endParaRPr lang="en-GB" dirty="0"/>
          </a:p>
          <a:p>
            <a:r>
              <a:rPr lang="en-GB" sz="3400" dirty="0"/>
              <a:t>O(log n) exponentiation:</a:t>
            </a:r>
            <a:r>
              <a:rPr lang="en-GB" dirty="0"/>
              <a:t> </a:t>
            </a:r>
          </a:p>
          <a:p>
            <a:pPr marL="457200" lvl="1" indent="0">
              <a:buNone/>
            </a:pPr>
            <a:r>
              <a:rPr lang="en-GB" sz="2600" dirty="0">
                <a:hlinkClick r:id="rId9" tooltip="Protected by Outlook: https://stackoverflow.com/questions/26689929/power-function-using-recursion. Click or tap to follow the link."/>
              </a:rPr>
              <a:t>https://stackoverflow.com/questions/26689929/power-function-using-recursion</a:t>
            </a:r>
            <a:endParaRPr lang="en-GB" sz="2900" dirty="0"/>
          </a:p>
          <a:p>
            <a:r>
              <a:rPr lang="en-GB" sz="3400" dirty="0"/>
              <a:t>Fibonacci using matrix exponentiation: </a:t>
            </a:r>
            <a:r>
              <a:rPr lang="en-GB" sz="2600" dirty="0">
                <a:hlinkClick r:id="rId10" tooltip="Protected by Outlook: https://www.nayuki.io/page/fast-fibonacci-algorithms. Click or tap to follow the link."/>
              </a:rPr>
              <a:t>https://www.nayuki.io/page/fast-fibonacci-algorithms</a:t>
            </a:r>
            <a:endParaRPr lang="en-GB" sz="2900" dirty="0"/>
          </a:p>
          <a:p>
            <a:r>
              <a:rPr lang="en-GB" sz="3400" dirty="0"/>
              <a:t>Dijkstra’s article on the eight queens problems and backtracking: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hlinkClick r:id="rId11"/>
              </a:rPr>
              <a:t>https://www.cs.utexas.edu/users/EWD/transcriptions/EWD03xx/EWD316.9.html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915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422A-4DC4-4633-BF4A-BD76A490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 of Decrease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9163-45A9-4B09-B8E4-59C2E4F0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Raising to the power can be solved recursively</a:t>
            </a:r>
          </a:p>
          <a:p>
            <a:r>
              <a:rPr lang="en-GB" dirty="0"/>
              <a:t>And with greater efficiency than the previous code</a:t>
            </a:r>
          </a:p>
          <a:p>
            <a:pPr lvl="1"/>
            <a:r>
              <a:rPr lang="en-GB" dirty="0"/>
              <a:t>remembering that x^(2×y) = (x^2)^y, and x^(y+1) = (</a:t>
            </a:r>
            <a:r>
              <a:rPr lang="en-GB" dirty="0" err="1"/>
              <a:t>x^y</a:t>
            </a:r>
            <a:r>
              <a:rPr lang="en-GB" dirty="0"/>
              <a:t>) × x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  <a:cs typeface="Arial" panose="020B0604020202020204" pitchFamily="34" charset="0"/>
              </a:rPr>
              <a:t>double </a:t>
            </a:r>
            <a:r>
              <a:rPr lang="en-GB" dirty="0" err="1">
                <a:latin typeface="Gill Sans MT" panose="020B0502020104020203" pitchFamily="34" charset="0"/>
                <a:cs typeface="Arial" panose="020B0604020202020204" pitchFamily="34" charset="0"/>
              </a:rPr>
              <a:t>fastPower</a:t>
            </a:r>
            <a:r>
              <a:rPr lang="en-GB" dirty="0">
                <a:latin typeface="Gill Sans MT" panose="020B0502020104020203" pitchFamily="34" charset="0"/>
                <a:cs typeface="Arial" panose="020B0604020202020204" pitchFamily="34" charset="0"/>
              </a:rPr>
              <a:t>(double d, int n) {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  <a:cs typeface="Arial" panose="020B0604020202020204" pitchFamily="34" charset="0"/>
              </a:rPr>
              <a:t>    if(n==1) return d; 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  <a:cs typeface="Arial" panose="020B0604020202020204" pitchFamily="34" charset="0"/>
              </a:rPr>
              <a:t>    else if (n%2==0) return </a:t>
            </a:r>
            <a:r>
              <a:rPr lang="en-GB" dirty="0" err="1">
                <a:latin typeface="Gill Sans MT" panose="020B0502020104020203" pitchFamily="34" charset="0"/>
                <a:cs typeface="Arial" panose="020B0604020202020204" pitchFamily="34" charset="0"/>
              </a:rPr>
              <a:t>fastPower</a:t>
            </a:r>
            <a:r>
              <a:rPr lang="en-GB" dirty="0">
                <a:latin typeface="Gill Sans MT" panose="020B0502020104020203" pitchFamily="34" charset="0"/>
                <a:cs typeface="Arial" panose="020B0604020202020204" pitchFamily="34" charset="0"/>
              </a:rPr>
              <a:t>(d*d, n/2); 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  <a:cs typeface="Arial" panose="020B0604020202020204" pitchFamily="34" charset="0"/>
              </a:rPr>
              <a:t>    else return d*</a:t>
            </a:r>
            <a:r>
              <a:rPr lang="en-GB" dirty="0" err="1">
                <a:latin typeface="Gill Sans MT" panose="020B0502020104020203" pitchFamily="34" charset="0"/>
                <a:cs typeface="Arial" panose="020B0604020202020204" pitchFamily="34" charset="0"/>
              </a:rPr>
              <a:t>fastPower</a:t>
            </a:r>
            <a:r>
              <a:rPr lang="en-GB" dirty="0">
                <a:latin typeface="Gill Sans MT" panose="020B0502020104020203" pitchFamily="34" charset="0"/>
                <a:cs typeface="Arial" panose="020B0604020202020204" pitchFamily="34" charset="0"/>
              </a:rPr>
              <a:t>(d,n-1);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53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640376" cy="482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8216">
                  <a:extLst>
                    <a:ext uri="{9D8B030D-6E8A-4147-A177-3AD203B41FA5}">
                      <a16:colId xmlns:a16="http://schemas.microsoft.com/office/drawing/2014/main" val="15764228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346119074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4731643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2038415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3146399109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61599475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5917692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782309812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150724647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8013147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0448245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25795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 method call</a:t>
                      </a:r>
                      <a:r>
                        <a:rPr lang="en-GB" b="0" baseline="0" dirty="0"/>
                        <a:t> is made to evaluate fact(3)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3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2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0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4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49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54" y="266218"/>
            <a:ext cx="341453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public static </a:t>
            </a:r>
            <a:r>
              <a:rPr lang="en-GB" sz="2000" dirty="0" err="1"/>
              <a:t>int</a:t>
            </a:r>
            <a:r>
              <a:rPr lang="en-GB" sz="2000" dirty="0"/>
              <a:t> fact (</a:t>
            </a:r>
            <a:r>
              <a:rPr lang="en-GB" sz="2000" dirty="0" err="1"/>
              <a:t>int</a:t>
            </a:r>
            <a:r>
              <a:rPr lang="en-GB" sz="2000" dirty="0"/>
              <a:t> n) {</a:t>
            </a:r>
          </a:p>
          <a:p>
            <a:r>
              <a:rPr lang="en-GB" sz="2000" dirty="0"/>
              <a:t>    if (n &lt;= 1) return 1;</a:t>
            </a:r>
          </a:p>
          <a:p>
            <a:r>
              <a:rPr lang="en-GB" sz="2000" dirty="0"/>
              <a:t>    else return n * fact(n-1)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1940" y="353025"/>
            <a:ext cx="146998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  <a:p>
            <a:r>
              <a:rPr lang="en-GB" sz="2000" dirty="0"/>
              <a:t>x = fact(3);</a:t>
            </a:r>
          </a:p>
          <a:p>
            <a:r>
              <a:rPr lang="en-GB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0775" y="1093801"/>
            <a:ext cx="25290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                                   q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7569838" y="1284634"/>
            <a:ext cx="1412102" cy="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1"/>
          </p:cNvCxnSpPr>
          <p:nvPr/>
        </p:nvCxnSpPr>
        <p:spPr>
          <a:xfrm flipH="1" flipV="1">
            <a:off x="2459619" y="1284634"/>
            <a:ext cx="2581156" cy="9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459619" y="1093801"/>
            <a:ext cx="0" cy="19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0A38DB7-A7D2-4167-86EE-9681C6675922}"/>
              </a:ext>
            </a:extLst>
          </p:cNvPr>
          <p:cNvSpPr txBox="1"/>
          <p:nvPr/>
        </p:nvSpPr>
        <p:spPr>
          <a:xfrm>
            <a:off x="5040775" y="711200"/>
            <a:ext cx="25290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return addresses</a:t>
            </a:r>
          </a:p>
        </p:txBody>
      </p:sp>
    </p:spTree>
    <p:extLst>
      <p:ext uri="{BB962C8B-B14F-4D97-AF65-F5344CB8AC3E}">
        <p14:creationId xmlns:p14="http://schemas.microsoft.com/office/powerpoint/2010/main" val="289355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640376" cy="482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8216">
                  <a:extLst>
                    <a:ext uri="{9D8B030D-6E8A-4147-A177-3AD203B41FA5}">
                      <a16:colId xmlns:a16="http://schemas.microsoft.com/office/drawing/2014/main" val="15764228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346119074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4731643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2038415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3146399109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61599475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5917692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782309812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150724647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8013147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0448245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25795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 method call</a:t>
                      </a:r>
                      <a:r>
                        <a:rPr lang="en-GB" b="0" baseline="0" dirty="0"/>
                        <a:t> is made to evaluate fact(3)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3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This</a:t>
                      </a:r>
                      <a:r>
                        <a:rPr lang="en-GB" baseline="0"/>
                        <a:t> requires 3 * fact(2)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2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0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4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49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54" y="266218"/>
            <a:ext cx="341453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public static </a:t>
            </a:r>
            <a:r>
              <a:rPr lang="en-GB" sz="2000" dirty="0" err="1"/>
              <a:t>int</a:t>
            </a:r>
            <a:r>
              <a:rPr lang="en-GB" sz="2000" dirty="0"/>
              <a:t> fact (</a:t>
            </a:r>
            <a:r>
              <a:rPr lang="en-GB" sz="2000" dirty="0" err="1"/>
              <a:t>int</a:t>
            </a:r>
            <a:r>
              <a:rPr lang="en-GB" sz="2000" dirty="0"/>
              <a:t> n) {</a:t>
            </a:r>
          </a:p>
          <a:p>
            <a:r>
              <a:rPr lang="en-GB" sz="2000" dirty="0"/>
              <a:t>    if (n &lt;= 1) return 1;</a:t>
            </a:r>
          </a:p>
          <a:p>
            <a:r>
              <a:rPr lang="en-GB" sz="2000" dirty="0"/>
              <a:t>    else return n * fact(n-1)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1940" y="353025"/>
            <a:ext cx="146998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  <a:p>
            <a:r>
              <a:rPr lang="en-GB" sz="2000" dirty="0"/>
              <a:t>x = fact(3);</a:t>
            </a:r>
          </a:p>
          <a:p>
            <a:r>
              <a:rPr lang="en-GB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0775" y="1093801"/>
            <a:ext cx="25290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  (return addresses) q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7569838" y="1284634"/>
            <a:ext cx="1412102" cy="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1"/>
          </p:cNvCxnSpPr>
          <p:nvPr/>
        </p:nvCxnSpPr>
        <p:spPr>
          <a:xfrm flipH="1" flipV="1">
            <a:off x="2459619" y="1284634"/>
            <a:ext cx="2581156" cy="9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459619" y="1093801"/>
            <a:ext cx="0" cy="19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3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640376" cy="482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8216">
                  <a:extLst>
                    <a:ext uri="{9D8B030D-6E8A-4147-A177-3AD203B41FA5}">
                      <a16:colId xmlns:a16="http://schemas.microsoft.com/office/drawing/2014/main" val="15764228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346119074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4731643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2038415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3146399109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61599475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5917692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782309812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150724647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8013147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0448245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25795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 method call</a:t>
                      </a:r>
                      <a:r>
                        <a:rPr lang="en-GB" b="0" baseline="0" dirty="0"/>
                        <a:t> is made to evaluate fact(3)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3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requires 3 * fact(2)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 call is made to evaluate fact(2)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2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0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4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49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54" y="266218"/>
            <a:ext cx="341453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public static </a:t>
            </a:r>
            <a:r>
              <a:rPr lang="en-GB" sz="2000" dirty="0" err="1"/>
              <a:t>int</a:t>
            </a:r>
            <a:r>
              <a:rPr lang="en-GB" sz="2000" dirty="0"/>
              <a:t> fact (</a:t>
            </a:r>
            <a:r>
              <a:rPr lang="en-GB" sz="2000" dirty="0" err="1"/>
              <a:t>int</a:t>
            </a:r>
            <a:r>
              <a:rPr lang="en-GB" sz="2000" dirty="0"/>
              <a:t> n) {</a:t>
            </a:r>
          </a:p>
          <a:p>
            <a:r>
              <a:rPr lang="en-GB" sz="2000" dirty="0"/>
              <a:t>    if (n &lt;= 1) return 1;</a:t>
            </a:r>
          </a:p>
          <a:p>
            <a:r>
              <a:rPr lang="en-GB" sz="2000" dirty="0"/>
              <a:t>    else return n * fact(n-1)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1940" y="353025"/>
            <a:ext cx="146998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  <a:p>
            <a:r>
              <a:rPr lang="en-GB" sz="2000" dirty="0"/>
              <a:t>x = fact(3);</a:t>
            </a:r>
          </a:p>
          <a:p>
            <a:r>
              <a:rPr lang="en-GB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0775" y="1093801"/>
            <a:ext cx="25290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  (return addresses) q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7569838" y="1284634"/>
            <a:ext cx="1412102" cy="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1"/>
          </p:cNvCxnSpPr>
          <p:nvPr/>
        </p:nvCxnSpPr>
        <p:spPr>
          <a:xfrm flipH="1" flipV="1">
            <a:off x="2459619" y="1284634"/>
            <a:ext cx="2581156" cy="9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459619" y="1093801"/>
            <a:ext cx="0" cy="19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640376" cy="482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8216">
                  <a:extLst>
                    <a:ext uri="{9D8B030D-6E8A-4147-A177-3AD203B41FA5}">
                      <a16:colId xmlns:a16="http://schemas.microsoft.com/office/drawing/2014/main" val="15764228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346119074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4731643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2038415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3146399109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61599475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5917692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782309812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150724647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8013147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0448245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25795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 method call</a:t>
                      </a:r>
                      <a:r>
                        <a:rPr lang="en-GB" b="0" baseline="0" dirty="0"/>
                        <a:t> is made to evaluate fact(3)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3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requires 3 * fact(2)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 call is made to evaluate fact(2)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2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requires 2 * fact(1)</a:t>
                      </a:r>
                      <a:r>
                        <a:rPr lang="en-GB" baseline="0" dirty="0"/>
                        <a:t>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0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4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49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54" y="266218"/>
            <a:ext cx="341453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public static </a:t>
            </a:r>
            <a:r>
              <a:rPr lang="en-GB" sz="2000" dirty="0" err="1"/>
              <a:t>int</a:t>
            </a:r>
            <a:r>
              <a:rPr lang="en-GB" sz="2000" dirty="0"/>
              <a:t> fact (</a:t>
            </a:r>
            <a:r>
              <a:rPr lang="en-GB" sz="2000" dirty="0" err="1"/>
              <a:t>int</a:t>
            </a:r>
            <a:r>
              <a:rPr lang="en-GB" sz="2000" dirty="0"/>
              <a:t> n) {</a:t>
            </a:r>
          </a:p>
          <a:p>
            <a:r>
              <a:rPr lang="en-GB" sz="2000" dirty="0"/>
              <a:t>    if (n &lt;= 1) return 1;</a:t>
            </a:r>
          </a:p>
          <a:p>
            <a:r>
              <a:rPr lang="en-GB" sz="2000" dirty="0"/>
              <a:t>    else return n * fact(n-1)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1940" y="353025"/>
            <a:ext cx="146998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  <a:p>
            <a:r>
              <a:rPr lang="en-GB" sz="2000" dirty="0"/>
              <a:t>x = fact(3);</a:t>
            </a:r>
          </a:p>
          <a:p>
            <a:r>
              <a:rPr lang="en-GB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0775" y="1093801"/>
            <a:ext cx="25290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  (return addresses) q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7569838" y="1284634"/>
            <a:ext cx="1412102" cy="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1"/>
          </p:cNvCxnSpPr>
          <p:nvPr/>
        </p:nvCxnSpPr>
        <p:spPr>
          <a:xfrm flipH="1" flipV="1">
            <a:off x="2459619" y="1284634"/>
            <a:ext cx="2581156" cy="9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459619" y="1093801"/>
            <a:ext cx="0" cy="19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6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640376" cy="482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8216">
                  <a:extLst>
                    <a:ext uri="{9D8B030D-6E8A-4147-A177-3AD203B41FA5}">
                      <a16:colId xmlns:a16="http://schemas.microsoft.com/office/drawing/2014/main" val="15764228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346119074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4731643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2038415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3146399109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61599475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5917692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782309812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150724647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8013147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0448245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25795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 method call</a:t>
                      </a:r>
                      <a:r>
                        <a:rPr lang="en-GB" b="0" baseline="0" dirty="0"/>
                        <a:t> is made to evaluate fact(3)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3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requires 3 * fact(2)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 call is made to evaluate fact(2)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2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requires 2 * fact(1)</a:t>
                      </a:r>
                      <a:r>
                        <a:rPr lang="en-GB" baseline="0" dirty="0"/>
                        <a:t>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call</a:t>
                      </a:r>
                      <a:r>
                        <a:rPr lang="en-GB" baseline="0" dirty="0"/>
                        <a:t> is made to evaluate fact(1)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0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4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49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54" y="266218"/>
            <a:ext cx="341453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public static </a:t>
            </a:r>
            <a:r>
              <a:rPr lang="en-GB" sz="2000" dirty="0" err="1"/>
              <a:t>int</a:t>
            </a:r>
            <a:r>
              <a:rPr lang="en-GB" sz="2000" dirty="0"/>
              <a:t> fact (</a:t>
            </a:r>
            <a:r>
              <a:rPr lang="en-GB" sz="2000" dirty="0" err="1"/>
              <a:t>int</a:t>
            </a:r>
            <a:r>
              <a:rPr lang="en-GB" sz="2000" dirty="0"/>
              <a:t> n) {</a:t>
            </a:r>
          </a:p>
          <a:p>
            <a:r>
              <a:rPr lang="en-GB" sz="2000" dirty="0"/>
              <a:t>    if (n &lt;= 1) return 1;</a:t>
            </a:r>
          </a:p>
          <a:p>
            <a:r>
              <a:rPr lang="en-GB" sz="2000" dirty="0"/>
              <a:t>    else return n * fact(n-1)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1940" y="353025"/>
            <a:ext cx="146998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  <a:p>
            <a:r>
              <a:rPr lang="en-GB" sz="2000" dirty="0"/>
              <a:t>x = fact(3);</a:t>
            </a:r>
          </a:p>
          <a:p>
            <a:r>
              <a:rPr lang="en-GB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0775" y="1093801"/>
            <a:ext cx="25290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  (return addresses) q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7569838" y="1284634"/>
            <a:ext cx="1412102" cy="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1"/>
          </p:cNvCxnSpPr>
          <p:nvPr/>
        </p:nvCxnSpPr>
        <p:spPr>
          <a:xfrm flipH="1" flipV="1">
            <a:off x="2459619" y="1284634"/>
            <a:ext cx="2581156" cy="9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459619" y="1093801"/>
            <a:ext cx="0" cy="19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640376" cy="482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8216">
                  <a:extLst>
                    <a:ext uri="{9D8B030D-6E8A-4147-A177-3AD203B41FA5}">
                      <a16:colId xmlns:a16="http://schemas.microsoft.com/office/drawing/2014/main" val="15764228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346119074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4731643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2038415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3146399109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61599475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5917692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782309812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150724647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8013147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0448245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25795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 method call</a:t>
                      </a:r>
                      <a:r>
                        <a:rPr lang="en-GB" b="0" baseline="0" dirty="0"/>
                        <a:t> is made to evaluate fact(3)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3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requires 3 * fact(2)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 call is made to evaluate fact(2)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2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requires 2 * fact(1)</a:t>
                      </a:r>
                      <a:r>
                        <a:rPr lang="en-GB" baseline="0" dirty="0"/>
                        <a:t>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call</a:t>
                      </a:r>
                      <a:r>
                        <a:rPr lang="en-GB" baseline="0" dirty="0"/>
                        <a:t> is made to evaluate fact(1)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 the argument 1 is &lt;= 1, the result is 1 (base case)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0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4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49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54" y="266218"/>
            <a:ext cx="341453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public static </a:t>
            </a:r>
            <a:r>
              <a:rPr lang="en-GB" sz="2000" dirty="0" err="1"/>
              <a:t>int</a:t>
            </a:r>
            <a:r>
              <a:rPr lang="en-GB" sz="2000" dirty="0"/>
              <a:t> fact (</a:t>
            </a:r>
            <a:r>
              <a:rPr lang="en-GB" sz="2000" dirty="0" err="1"/>
              <a:t>int</a:t>
            </a:r>
            <a:r>
              <a:rPr lang="en-GB" sz="2000" dirty="0"/>
              <a:t> n) {</a:t>
            </a:r>
          </a:p>
          <a:p>
            <a:r>
              <a:rPr lang="en-GB" sz="2000" dirty="0"/>
              <a:t>    if (n &lt;= 1) return 1;</a:t>
            </a:r>
          </a:p>
          <a:p>
            <a:r>
              <a:rPr lang="en-GB" sz="2000" dirty="0"/>
              <a:t>    else return n * fact(n-1)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1940" y="353025"/>
            <a:ext cx="146998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  <a:p>
            <a:r>
              <a:rPr lang="en-GB" sz="2000" dirty="0"/>
              <a:t>x = fact(3);</a:t>
            </a:r>
          </a:p>
          <a:p>
            <a:r>
              <a:rPr lang="en-GB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0775" y="1093801"/>
            <a:ext cx="25290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  (return addresses) q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7569838" y="1284634"/>
            <a:ext cx="1412102" cy="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1"/>
          </p:cNvCxnSpPr>
          <p:nvPr/>
        </p:nvCxnSpPr>
        <p:spPr>
          <a:xfrm flipH="1" flipV="1">
            <a:off x="2459619" y="1284634"/>
            <a:ext cx="2581156" cy="9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459619" y="1093801"/>
            <a:ext cx="0" cy="19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6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640376" cy="482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8216">
                  <a:extLst>
                    <a:ext uri="{9D8B030D-6E8A-4147-A177-3AD203B41FA5}">
                      <a16:colId xmlns:a16="http://schemas.microsoft.com/office/drawing/2014/main" val="15764228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346119074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4731643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20384153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3146399109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615994750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15917692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782309812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4150724647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801314705"/>
                    </a:ext>
                  </a:extLst>
                </a:gridCol>
                <a:gridCol w="418216">
                  <a:extLst>
                    <a:ext uri="{9D8B030D-6E8A-4147-A177-3AD203B41FA5}">
                      <a16:colId xmlns:a16="http://schemas.microsoft.com/office/drawing/2014/main" val="250448245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25795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 method call</a:t>
                      </a:r>
                      <a:r>
                        <a:rPr lang="en-GB" b="0" baseline="0" dirty="0"/>
                        <a:t> is made to evaluate fact(3)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3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</a:t>
                      </a:r>
                      <a:r>
                        <a:rPr lang="en-GB" baseline="0" dirty="0"/>
                        <a:t> requires 3 * fact(2)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 call is made to evaluate fact(2)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2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requires 2 * fact(1)</a:t>
                      </a:r>
                      <a:r>
                        <a:rPr lang="en-GB" baseline="0" dirty="0"/>
                        <a:t> to be evaluated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method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call</a:t>
                      </a:r>
                      <a:r>
                        <a:rPr lang="en-GB" baseline="0" dirty="0"/>
                        <a:t> is made to evaluate fact(1)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 the argument 1 is &lt;= 1, the result is 1 (base case)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method call to fact(1) now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0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4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49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54" y="266218"/>
            <a:ext cx="341453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public static </a:t>
            </a:r>
            <a:r>
              <a:rPr lang="en-GB" sz="2000" dirty="0" err="1"/>
              <a:t>int</a:t>
            </a:r>
            <a:r>
              <a:rPr lang="en-GB" sz="2000" dirty="0"/>
              <a:t> fact (</a:t>
            </a:r>
            <a:r>
              <a:rPr lang="en-GB" sz="2000" dirty="0" err="1"/>
              <a:t>int</a:t>
            </a:r>
            <a:r>
              <a:rPr lang="en-GB" sz="2000" dirty="0"/>
              <a:t> n) {</a:t>
            </a:r>
          </a:p>
          <a:p>
            <a:r>
              <a:rPr lang="en-GB" sz="2000" dirty="0"/>
              <a:t>    if (n &lt;= 1) return 1;</a:t>
            </a:r>
          </a:p>
          <a:p>
            <a:r>
              <a:rPr lang="en-GB" sz="2000" dirty="0"/>
              <a:t>    else return n * fact(n-1)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1940" y="353025"/>
            <a:ext cx="146998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  <a:p>
            <a:r>
              <a:rPr lang="en-GB" sz="2000" dirty="0"/>
              <a:t>x = fact(3);</a:t>
            </a:r>
          </a:p>
          <a:p>
            <a:r>
              <a:rPr lang="en-GB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0775" y="1093801"/>
            <a:ext cx="25290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p  (return addresses) q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7569838" y="1284634"/>
            <a:ext cx="1412102" cy="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1"/>
          </p:cNvCxnSpPr>
          <p:nvPr/>
        </p:nvCxnSpPr>
        <p:spPr>
          <a:xfrm flipH="1" flipV="1">
            <a:off x="2459619" y="1284634"/>
            <a:ext cx="2581156" cy="9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459619" y="1093801"/>
            <a:ext cx="0" cy="19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5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3427</Words>
  <Application>Microsoft Office PowerPoint</Application>
  <PresentationFormat>Widescreen</PresentationFormat>
  <Paragraphs>959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Gill Sans MT</vt:lpstr>
      <vt:lpstr>Office Theme</vt:lpstr>
      <vt:lpstr>comp1206 Topic 3 Recursion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What We Covered Do Far</vt:lpstr>
      <vt:lpstr>When to Use Recursion</vt:lpstr>
      <vt:lpstr>A Short Example</vt:lpstr>
      <vt:lpstr>Are Two Loops Better Than One?</vt:lpstr>
      <vt:lpstr>The Better Way: an elegant recursive solution</vt:lpstr>
      <vt:lpstr>The Eight Queens Problem</vt:lpstr>
      <vt:lpstr>Improving on Brute Force Search</vt:lpstr>
      <vt:lpstr>Toward a Backtracking Solution</vt:lpstr>
      <vt:lpstr>Displaying a Solution Using Plain Text</vt:lpstr>
      <vt:lpstr>Test if the nth Queen is Safe From Earlier Ones</vt:lpstr>
      <vt:lpstr>The Backtracking Solution: generate(0)</vt:lpstr>
      <vt:lpstr>Further Reading: classic examples of Recursion</vt:lpstr>
      <vt:lpstr>Another Example of Decrease and Conquer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COMP1206 Topic 2 Program Execution</dc:title>
  <dc:creator>Andy Gravell</dc:creator>
  <cp:lastModifiedBy>Andy Gravell</cp:lastModifiedBy>
  <cp:revision>45</cp:revision>
  <dcterms:created xsi:type="dcterms:W3CDTF">2019-02-21T09:15:06Z</dcterms:created>
  <dcterms:modified xsi:type="dcterms:W3CDTF">2020-03-06T14:35:21Z</dcterms:modified>
</cp:coreProperties>
</file>