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6" r:id="rId5"/>
    <p:sldId id="284" r:id="rId6"/>
    <p:sldId id="277" r:id="rId7"/>
    <p:sldId id="279" r:id="rId8"/>
    <p:sldId id="275" r:id="rId9"/>
    <p:sldId id="285" r:id="rId10"/>
    <p:sldId id="278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" y="22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50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71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48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1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2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64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8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82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D40-9D8C-4298-8D08-CD43215C9BC1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6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3D40-9D8C-4298-8D08-CD43215C9BC1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0298B-4487-4EFD-946C-93820240DA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09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1" y="783771"/>
            <a:ext cx="10726058" cy="2726192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comp1206 Topic 3: </a:t>
            </a:r>
            <a:r>
              <a:rPr lang="en-GB" sz="2700" dirty="0"/>
              <a:t>Further Comments on </a:t>
            </a:r>
            <a:br>
              <a:rPr lang="en-GB" sz="2700" dirty="0"/>
            </a:br>
            <a:r>
              <a:rPr lang="en-GB" dirty="0"/>
              <a:t>The JVM, Recursion, Statics, Finals, Exceptions and 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Andy Gravell</a:t>
            </a:r>
          </a:p>
          <a:p>
            <a:r>
              <a:rPr lang="en-GB" dirty="0"/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361027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famous and classic book, published in 1994, before Java was (!)</a:t>
            </a:r>
          </a:p>
          <a:p>
            <a:pPr lvl="1"/>
            <a:r>
              <a:rPr lang="en-GB" dirty="0"/>
              <a:t>by the Gang of Four (Gamma, Helm, Johnson, </a:t>
            </a:r>
            <a:r>
              <a:rPr lang="en-GB" dirty="0" err="1"/>
              <a:t>Vlissides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 key and primary source for their ideas on OO design</a:t>
            </a:r>
          </a:p>
          <a:p>
            <a:r>
              <a:rPr lang="en-GB" dirty="0"/>
              <a:t>Re-usable arrangements of classes and methods in OO programming</a:t>
            </a:r>
          </a:p>
          <a:p>
            <a:pPr lvl="1"/>
            <a:r>
              <a:rPr lang="en-GB" dirty="0"/>
              <a:t>these patterns can be and are used in most OO languages</a:t>
            </a:r>
          </a:p>
          <a:p>
            <a:pPr lvl="1"/>
            <a:r>
              <a:rPr lang="en-GB" dirty="0"/>
              <a:t>they provide a common vocabulary for describing such designs</a:t>
            </a:r>
          </a:p>
          <a:p>
            <a:pPr lvl="1"/>
            <a:r>
              <a:rPr lang="en-GB" dirty="0"/>
              <a:t>this is called a pattern language (which is not a programming language)</a:t>
            </a:r>
          </a:p>
          <a:p>
            <a:r>
              <a:rPr lang="en-GB" dirty="0"/>
              <a:t>There are 23 patterns  described in the </a:t>
            </a:r>
            <a:r>
              <a:rPr lang="en-GB" dirty="0" err="1"/>
              <a:t>GoF</a:t>
            </a:r>
            <a:r>
              <a:rPr lang="en-GB" dirty="0"/>
              <a:t> book, with examples</a:t>
            </a:r>
          </a:p>
          <a:p>
            <a:pPr lvl="1"/>
            <a:r>
              <a:rPr lang="en-GB" dirty="0"/>
              <a:t>they are classified as creational (5), structural (7), or behavioural (11)</a:t>
            </a:r>
          </a:p>
          <a:p>
            <a:pPr lvl="1"/>
            <a:r>
              <a:rPr lang="en-GB" dirty="0"/>
              <a:t>others have since been identified &amp; described, and MVC was known earlier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32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 Popularity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main topic of COMP1206 is OO / event-driven programming</a:t>
            </a:r>
          </a:p>
          <a:p>
            <a:r>
              <a:rPr lang="en-US" dirty="0"/>
              <a:t>The Java programming language is only the vehicle used for this</a:t>
            </a:r>
          </a:p>
          <a:p>
            <a:r>
              <a:rPr lang="en-US" dirty="0"/>
              <a:t>Currently IT Jobs Watch gives the top languages as JS, C#, Java and Python</a:t>
            </a:r>
          </a:p>
          <a:p>
            <a:r>
              <a:rPr lang="en-US" dirty="0"/>
              <a:t>Each of these supports OO and event-driven GUI programming</a:t>
            </a:r>
          </a:p>
          <a:p>
            <a:r>
              <a:rPr lang="en-US" dirty="0"/>
              <a:t>It is wise for a professional programmer to learn multiple languages</a:t>
            </a:r>
          </a:p>
          <a:p>
            <a:pPr lvl="1"/>
            <a:r>
              <a:rPr lang="en-US" dirty="0"/>
              <a:t>to </a:t>
            </a:r>
            <a:r>
              <a:rPr lang="en-US" dirty="0" err="1"/>
              <a:t>maximise</a:t>
            </a:r>
            <a:r>
              <a:rPr lang="en-US" dirty="0"/>
              <a:t> your career opportunities and expected earnings</a:t>
            </a:r>
          </a:p>
          <a:p>
            <a:r>
              <a:rPr lang="en-US" dirty="0"/>
              <a:t>It is also wise to learn a range of programming paradigms and techniques</a:t>
            </a:r>
          </a:p>
          <a:p>
            <a:pPr lvl="1"/>
            <a:r>
              <a:rPr lang="en-US" dirty="0"/>
              <a:t>modern OO languages include features from other paradigms</a:t>
            </a:r>
          </a:p>
          <a:p>
            <a:pPr lvl="1"/>
            <a:r>
              <a:rPr lang="en-US" dirty="0"/>
              <a:t>functional (lambda expressions), scripting (</a:t>
            </a:r>
            <a:r>
              <a:rPr lang="en-US" dirty="0" err="1"/>
              <a:t>foreach</a:t>
            </a:r>
            <a:r>
              <a:rPr lang="en-US" dirty="0"/>
              <a:t>), query languages (streams)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44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History of OO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first OO programming language is usually agreed to be </a:t>
            </a:r>
            <a:r>
              <a:rPr lang="en-US" dirty="0" err="1"/>
              <a:t>Simula</a:t>
            </a:r>
            <a:r>
              <a:rPr lang="en-US" dirty="0"/>
              <a:t> 67</a:t>
            </a:r>
          </a:p>
          <a:p>
            <a:r>
              <a:rPr lang="en-US" dirty="0"/>
              <a:t>The first widely used OO language was Smalltalk 80</a:t>
            </a:r>
          </a:p>
          <a:p>
            <a:r>
              <a:rPr lang="en-US" dirty="0"/>
              <a:t>And the first to become mainstream was C++ (</a:t>
            </a:r>
            <a:r>
              <a:rPr lang="en-US" dirty="0" err="1"/>
              <a:t>Stroustrup</a:t>
            </a:r>
            <a:r>
              <a:rPr lang="en-US" dirty="0"/>
              <a:t> 85)</a:t>
            </a:r>
          </a:p>
          <a:p>
            <a:pPr lvl="1"/>
            <a:r>
              <a:rPr lang="en-US" dirty="0"/>
              <a:t>this is an OO superset of the still popular C language</a:t>
            </a:r>
          </a:p>
          <a:p>
            <a:pPr lvl="1"/>
            <a:r>
              <a:rPr lang="en-US" dirty="0"/>
              <a:t>but a little difficult to learn and use effectively</a:t>
            </a:r>
          </a:p>
          <a:p>
            <a:r>
              <a:rPr lang="en-US" dirty="0"/>
              <a:t>Java was simpler, easier to learn, and platform independent </a:t>
            </a:r>
          </a:p>
          <a:p>
            <a:pPr lvl="1"/>
            <a:r>
              <a:rPr lang="en-US" dirty="0"/>
              <a:t>first introduced in 1995, the latest version is 13, released in September 2019</a:t>
            </a:r>
          </a:p>
          <a:p>
            <a:r>
              <a:rPr lang="en-US" dirty="0"/>
              <a:t>In 1999 Computer Science here adopted Java as our first language</a:t>
            </a:r>
          </a:p>
          <a:p>
            <a:pPr lvl="1"/>
            <a:r>
              <a:rPr lang="en-US" dirty="0"/>
              <a:t>and it quickly spread to most other computer science modules</a:t>
            </a:r>
          </a:p>
          <a:p>
            <a:pPr lvl="1"/>
            <a:r>
              <a:rPr lang="en-US" dirty="0"/>
              <a:t>though we also cover C/C++, C#, Haskell, JavaScript, Python,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24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OO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OO programming can be </a:t>
            </a:r>
            <a:r>
              <a:rPr lang="en-US" dirty="0" err="1"/>
              <a:t>characterised</a:t>
            </a:r>
            <a:r>
              <a:rPr lang="en-US" dirty="0"/>
              <a:t> in different ways, for example:</a:t>
            </a:r>
          </a:p>
          <a:p>
            <a:pPr marL="0" indent="0">
              <a:buNone/>
            </a:pPr>
            <a:r>
              <a:rPr lang="en-US" dirty="0"/>
              <a:t>1)  objects encapsulate state (variables) and associated </a:t>
            </a:r>
            <a:r>
              <a:rPr lang="en-US" dirty="0" err="1"/>
              <a:t>behaviour</a:t>
            </a:r>
            <a:r>
              <a:rPr lang="en-US" dirty="0"/>
              <a:t> (methods)</a:t>
            </a:r>
          </a:p>
          <a:p>
            <a:pPr marL="0" indent="0">
              <a:buNone/>
            </a:pPr>
            <a:r>
              <a:rPr lang="en-US" dirty="0"/>
              <a:t>2)  the state of an object is accessed and updated via its methods</a:t>
            </a:r>
          </a:p>
          <a:p>
            <a:pPr marL="0" indent="0">
              <a:buNone/>
            </a:pPr>
            <a:r>
              <a:rPr lang="en-US" dirty="0"/>
              <a:t>3)  objects have defined interfaces which they use to collaborate</a:t>
            </a:r>
          </a:p>
          <a:p>
            <a:pPr marL="0" indent="0">
              <a:buNone/>
            </a:pPr>
            <a:r>
              <a:rPr lang="en-US" dirty="0"/>
              <a:t>4a) objects can inherit their state and </a:t>
            </a:r>
            <a:r>
              <a:rPr lang="en-US" dirty="0" err="1"/>
              <a:t>behaviour</a:t>
            </a:r>
            <a:r>
              <a:rPr lang="en-US" dirty="0"/>
              <a:t> from each other </a:t>
            </a:r>
          </a:p>
          <a:p>
            <a:pPr lvl="1"/>
            <a:r>
              <a:rPr lang="en-US" dirty="0"/>
              <a:t>this is prototype-based OO, as used in JavaScript			</a:t>
            </a:r>
          </a:p>
          <a:p>
            <a:pPr marL="0" indent="0">
              <a:buNone/>
            </a:pPr>
            <a:r>
              <a:rPr lang="en-US" dirty="0"/>
              <a:t>4b) state and </a:t>
            </a:r>
            <a:r>
              <a:rPr lang="en-US" dirty="0" err="1"/>
              <a:t>behaviour</a:t>
            </a:r>
            <a:r>
              <a:rPr lang="en-US" dirty="0"/>
              <a:t> are defined in classes which inherit from each other</a:t>
            </a:r>
          </a:p>
          <a:p>
            <a:pPr lvl="1"/>
            <a:r>
              <a:rPr lang="en-US" dirty="0"/>
              <a:t>this is class-based OO, as used in C++, C# and Java</a:t>
            </a:r>
          </a:p>
          <a:p>
            <a:pPr marL="0" indent="0">
              <a:buNone/>
            </a:pPr>
            <a:r>
              <a:rPr lang="en-US" dirty="0"/>
              <a:t>5) everything in the programming language is an object</a:t>
            </a:r>
          </a:p>
          <a:p>
            <a:pPr lvl="1"/>
            <a:r>
              <a:rPr lang="en-US" dirty="0"/>
              <a:t>this is pure OO -- Java would be pure except for primitives, which are not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99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is </a:t>
            </a:r>
            <a:r>
              <a:rPr lang="en-GB"/>
              <a:t>an Object &amp; Summary </a:t>
            </a:r>
            <a:r>
              <a:rPr lang="en-GB" dirty="0"/>
              <a:t>of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everything is an object, a class must be an object (hence statics)</a:t>
            </a:r>
          </a:p>
          <a:p>
            <a:r>
              <a:rPr lang="en-GB" dirty="0"/>
              <a:t>This also implies that an error should be an object: an Exception</a:t>
            </a:r>
          </a:p>
          <a:p>
            <a:r>
              <a:rPr lang="en-GB" dirty="0"/>
              <a:t>A throw statement is a structured </a:t>
            </a:r>
            <a:r>
              <a:rPr lang="en-GB" dirty="0" err="1"/>
              <a:t>goto</a:t>
            </a:r>
            <a:endParaRPr lang="en-GB" dirty="0"/>
          </a:p>
          <a:p>
            <a:pPr lvl="1"/>
            <a:r>
              <a:rPr lang="en-GB" dirty="0"/>
              <a:t>like the break statement which exits from a loop or a switch / case</a:t>
            </a:r>
          </a:p>
          <a:p>
            <a:pPr lvl="1"/>
            <a:r>
              <a:rPr lang="en-GB" dirty="0"/>
              <a:t>but a throw statement can also break out of a method call</a:t>
            </a:r>
          </a:p>
          <a:p>
            <a:pPr lvl="1"/>
            <a:r>
              <a:rPr lang="en-GB" dirty="0"/>
              <a:t>repeatedly until it finds a matching catch clause</a:t>
            </a:r>
          </a:p>
          <a:p>
            <a:r>
              <a:rPr lang="en-GB" dirty="0"/>
              <a:t>There are three variations on the syntax of try statements</a:t>
            </a:r>
          </a:p>
          <a:p>
            <a:pPr lvl="1"/>
            <a:r>
              <a:rPr lang="en-GB" dirty="0"/>
              <a:t>try { normal-code } catch (</a:t>
            </a:r>
            <a:r>
              <a:rPr lang="en-GB" dirty="0" err="1"/>
              <a:t>SomeException</a:t>
            </a:r>
            <a:r>
              <a:rPr lang="en-GB" dirty="0"/>
              <a:t> e) { code-to-handle-errors }</a:t>
            </a:r>
          </a:p>
          <a:p>
            <a:pPr lvl="1"/>
            <a:r>
              <a:rPr lang="en-GB" dirty="0"/>
              <a:t>try { … } optional-catch(</a:t>
            </a:r>
            <a:r>
              <a:rPr lang="en-GB" dirty="0" err="1"/>
              <a:t>es</a:t>
            </a:r>
            <a:r>
              <a:rPr lang="en-GB" dirty="0"/>
              <a:t>) … </a:t>
            </a:r>
            <a:r>
              <a:rPr lang="en-GB" b="1" dirty="0"/>
              <a:t>finally </a:t>
            </a:r>
            <a:r>
              <a:rPr lang="en-GB" dirty="0"/>
              <a:t>{ clean-up-code-in-either-case }</a:t>
            </a:r>
          </a:p>
          <a:p>
            <a:pPr lvl="1"/>
            <a:r>
              <a:rPr lang="en-GB" dirty="0"/>
              <a:t>try </a:t>
            </a:r>
            <a:r>
              <a:rPr lang="en-GB" b="1" dirty="0"/>
              <a:t>( Class resource = new … )</a:t>
            </a:r>
            <a:r>
              <a:rPr lang="en-GB" dirty="0"/>
              <a:t> { … } optional-catch(</a:t>
            </a:r>
            <a:r>
              <a:rPr lang="en-GB" dirty="0" err="1"/>
              <a:t>es</a:t>
            </a:r>
            <a:r>
              <a:rPr lang="en-GB" dirty="0"/>
              <a:t>) optional-finally</a:t>
            </a:r>
          </a:p>
        </p:txBody>
      </p:sp>
    </p:spTree>
    <p:extLst>
      <p:ext uri="{BB962C8B-B14F-4D97-AF65-F5344CB8AC3E}">
        <p14:creationId xmlns:p14="http://schemas.microsoft.com/office/powerpoint/2010/main" val="211369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872A-C4C2-4543-9C09-9FFD5F89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Reflections on the JVM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E87D-EF17-453A-AFEF-8FE4336E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JVM has been successful in supporting Java portability (WORA)</a:t>
            </a:r>
          </a:p>
          <a:p>
            <a:r>
              <a:rPr lang="en-GB" dirty="0"/>
              <a:t>This approach of a standard byte code dates back to the 1960s &amp; 70s</a:t>
            </a:r>
          </a:p>
          <a:p>
            <a:pPr lvl="1"/>
            <a:r>
              <a:rPr lang="en-GB" dirty="0"/>
              <a:t>most famously the p-code generated by the Pascal-P compiler (1973)</a:t>
            </a:r>
          </a:p>
          <a:p>
            <a:r>
              <a:rPr lang="en-GB" dirty="0"/>
              <a:t>It is also the basis of C#’s Common Intermediate Language (CLI/CIL)</a:t>
            </a:r>
          </a:p>
          <a:p>
            <a:r>
              <a:rPr lang="en-GB" dirty="0"/>
              <a:t>Both Java bytecode and CLI/CIL are the target of other compilers</a:t>
            </a:r>
          </a:p>
          <a:p>
            <a:pPr lvl="1"/>
            <a:r>
              <a:rPr lang="en-GB" dirty="0"/>
              <a:t>Cobol, Haskell, Lisp, Pascal, PHP, Python, Smalltalk, VB for the JVM</a:t>
            </a:r>
          </a:p>
          <a:p>
            <a:pPr lvl="1"/>
            <a:r>
              <a:rPr lang="en-GB" dirty="0"/>
              <a:t>C++, F#, JScript, PowerShell, Python, VB.NET for CLI/CIL</a:t>
            </a:r>
          </a:p>
          <a:p>
            <a:r>
              <a:rPr lang="en-GB" dirty="0"/>
              <a:t>This not only proves the success of the JVM design</a:t>
            </a:r>
          </a:p>
          <a:p>
            <a:pPr lvl="1"/>
            <a:r>
              <a:rPr lang="en-GB" dirty="0"/>
              <a:t>but also provides additional incentives to enhance and support it</a:t>
            </a:r>
          </a:p>
        </p:txBody>
      </p:sp>
    </p:spTree>
    <p:extLst>
      <p:ext uri="{BB962C8B-B14F-4D97-AF65-F5344CB8AC3E}">
        <p14:creationId xmlns:p14="http://schemas.microsoft.com/office/powerpoint/2010/main" val="308994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Reflections on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Recursion is an important programming technique</a:t>
            </a:r>
          </a:p>
          <a:p>
            <a:pPr lvl="1"/>
            <a:r>
              <a:rPr lang="en-GB" dirty="0"/>
              <a:t>confident use of recursive definitions is expected from CS &amp; SE students</a:t>
            </a:r>
          </a:p>
          <a:p>
            <a:pPr lvl="1"/>
            <a:r>
              <a:rPr lang="en-GB" dirty="0"/>
              <a:t>some interview problems may have neat recursive solutions</a:t>
            </a:r>
          </a:p>
          <a:p>
            <a:r>
              <a:rPr lang="en-GB" dirty="0"/>
              <a:t>Recursion and iteration are equivalent</a:t>
            </a:r>
          </a:p>
          <a:p>
            <a:pPr lvl="1"/>
            <a:r>
              <a:rPr lang="en-GB" dirty="0"/>
              <a:t>but some problems are best solved using one, the other, or both</a:t>
            </a:r>
          </a:p>
          <a:p>
            <a:r>
              <a:rPr lang="en-GB" dirty="0"/>
              <a:t>There are plenty of example problems and solutions on-line</a:t>
            </a:r>
          </a:p>
          <a:p>
            <a:r>
              <a:rPr lang="en-GB" dirty="0"/>
              <a:t>You will have opportunities to practice using recursion in</a:t>
            </a:r>
          </a:p>
          <a:p>
            <a:pPr lvl="1"/>
            <a:r>
              <a:rPr lang="en-GB" dirty="0"/>
              <a:t>Programming II laboratories</a:t>
            </a:r>
          </a:p>
          <a:p>
            <a:pPr lvl="1"/>
            <a:r>
              <a:rPr lang="en-GB" dirty="0" err="1"/>
              <a:t>Algorithmics</a:t>
            </a:r>
            <a:endParaRPr lang="en-GB" dirty="0"/>
          </a:p>
          <a:p>
            <a:pPr lvl="1"/>
            <a:r>
              <a:rPr lang="en-GB" dirty="0"/>
              <a:t>Programming III</a:t>
            </a:r>
          </a:p>
          <a:p>
            <a:pPr lvl="1"/>
            <a:r>
              <a:rPr lang="en-GB" dirty="0"/>
              <a:t>Programming Language Concepts</a:t>
            </a:r>
          </a:p>
        </p:txBody>
      </p:sp>
    </p:spTree>
    <p:extLst>
      <p:ext uri="{BB962C8B-B14F-4D97-AF65-F5344CB8AC3E}">
        <p14:creationId xmlns:p14="http://schemas.microsoft.com/office/powerpoint/2010/main" val="13559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static variable belongs to the class as a whole not each of its objects </a:t>
            </a:r>
          </a:p>
          <a:p>
            <a:pPr lvl="1"/>
            <a:r>
              <a:rPr lang="en-GB" dirty="0"/>
              <a:t>there is just one value, which is shared across the whole application</a:t>
            </a:r>
          </a:p>
          <a:p>
            <a:pPr lvl="1"/>
            <a:r>
              <a:rPr lang="en-GB" dirty="0"/>
              <a:t>any change to this value by one method is seen by all other methods</a:t>
            </a:r>
          </a:p>
          <a:p>
            <a:r>
              <a:rPr lang="en-GB" dirty="0"/>
              <a:t>A static variable is initialised when the class is loaded</a:t>
            </a:r>
          </a:p>
          <a:p>
            <a:pPr lvl="1"/>
            <a:r>
              <a:rPr lang="en-GB" dirty="0"/>
              <a:t>if not explicitly stated, the default value for its type is assigned</a:t>
            </a:r>
          </a:p>
          <a:p>
            <a:r>
              <a:rPr lang="en-GB" dirty="0"/>
              <a:t>A static method can access only static variables, not instance variables</a:t>
            </a:r>
          </a:p>
          <a:p>
            <a:pPr lvl="1"/>
            <a:r>
              <a:rPr lang="en-GB" dirty="0"/>
              <a:t>such methods can be called on the class or (curiously) any instance thereof</a:t>
            </a:r>
          </a:p>
          <a:p>
            <a:pPr lvl="1"/>
            <a:r>
              <a:rPr lang="en-GB" dirty="0"/>
              <a:t>they can be used for factory methods, which return an instance of the class</a:t>
            </a:r>
          </a:p>
          <a:p>
            <a:pPr marL="457200" lvl="1" indent="0">
              <a:buNone/>
            </a:pPr>
            <a:r>
              <a:rPr lang="en-GB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The static modifier can also be applied to anonymous inner classes and initialisation blocks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The keyword static was inherited from C++ and means stationary or unchanging in position</a:t>
            </a:r>
          </a:p>
        </p:txBody>
      </p:sp>
    </p:spTree>
    <p:extLst>
      <p:ext uri="{BB962C8B-B14F-4D97-AF65-F5344CB8AC3E}">
        <p14:creationId xmlns:p14="http://schemas.microsoft.com/office/powerpoint/2010/main" val="245743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BE43-EBFC-4B1E-A441-ED2AD748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Uses of the Static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7393-CE86-4847-9A9F-3FF357CA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keyword static can occur in other contexts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	import static </a:t>
            </a:r>
            <a:r>
              <a:rPr lang="en-GB" dirty="0" err="1">
                <a:latin typeface="Gill Sans MT" panose="020B0502020104020203" pitchFamily="34" charset="0"/>
              </a:rPr>
              <a:t>java.lang.Math.sqrt</a:t>
            </a:r>
            <a:r>
              <a:rPr lang="en-GB" dirty="0">
                <a:latin typeface="Gill Sans MT" panose="020B0502020104020203" pitchFamily="34" charset="0"/>
              </a:rPr>
              <a:t>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Gill Sans MT" panose="020B0502020104020203" pitchFamily="34" charset="0"/>
              </a:rPr>
              <a:t>	import static </a:t>
            </a:r>
            <a:r>
              <a:rPr lang="en-GB" dirty="0" err="1">
                <a:latin typeface="Gill Sans MT" panose="020B0502020104020203" pitchFamily="34" charset="0"/>
              </a:rPr>
              <a:t>java.lang.Math</a:t>
            </a:r>
            <a:r>
              <a:rPr lang="en-GB" dirty="0">
                <a:latin typeface="Gill Sans MT" panose="020B0502020104020203" pitchFamily="34" charset="0"/>
              </a:rPr>
              <a:t>.*;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	static {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		</a:t>
            </a:r>
            <a:r>
              <a:rPr lang="en-GB" dirty="0" err="1">
                <a:latin typeface="Gill Sans MT" panose="020B0502020104020203" pitchFamily="34" charset="0"/>
              </a:rPr>
              <a:t>staticVar</a:t>
            </a:r>
            <a:r>
              <a:rPr lang="en-GB" dirty="0">
                <a:latin typeface="Gill Sans MT" panose="020B0502020104020203" pitchFamily="34" charset="0"/>
              </a:rPr>
              <a:t> = </a:t>
            </a:r>
            <a:r>
              <a:rPr lang="en-GB" dirty="0" err="1">
                <a:latin typeface="Gill Sans MT" panose="020B0502020104020203" pitchFamily="34" charset="0"/>
              </a:rPr>
              <a:t>initialValue</a:t>
            </a:r>
            <a:r>
              <a:rPr lang="en-GB" dirty="0">
                <a:latin typeface="Gill Sans MT" panose="020B0502020104020203" pitchFamily="34" charset="0"/>
              </a:rPr>
              <a:t>;   </a:t>
            </a:r>
            <a:r>
              <a:rPr lang="en-GB" dirty="0">
                <a:latin typeface="+mj-lt"/>
              </a:rPr>
              <a:t>// initialise static variable(s)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+mj-lt"/>
              </a:rPr>
              <a:t>	</a:t>
            </a:r>
            <a:r>
              <a:rPr lang="en-GB" dirty="0">
                <a:latin typeface="Gill Sans MT" panose="020B0502020104020203" pitchFamily="34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	</a:t>
            </a:r>
            <a:r>
              <a:rPr lang="en-GB" dirty="0">
                <a:latin typeface="Gill Sans MT" panose="020B0502020104020203" pitchFamily="34" charset="0"/>
              </a:rPr>
              <a:t>static class </a:t>
            </a:r>
            <a:r>
              <a:rPr lang="en-GB" dirty="0" err="1">
                <a:latin typeface="Gill Sans MT" panose="020B0502020104020203" pitchFamily="34" charset="0"/>
              </a:rPr>
              <a:t>InnerClass</a:t>
            </a:r>
            <a:r>
              <a:rPr lang="en-GB" dirty="0">
                <a:latin typeface="Gill Sans MT" panose="020B0502020104020203" pitchFamily="34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		// will be a static member of the containing class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	</a:t>
            </a:r>
            <a:r>
              <a:rPr lang="en-GB" dirty="0">
                <a:latin typeface="Gill Sans MT" panose="020B05020201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767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final variable is one whose value does not change, </a:t>
            </a:r>
            <a:r>
              <a:rPr lang="en-GB" dirty="0" err="1"/>
              <a:t>ie</a:t>
            </a:r>
            <a:r>
              <a:rPr lang="en-GB" dirty="0"/>
              <a:t> a constant</a:t>
            </a:r>
          </a:p>
          <a:p>
            <a:pPr lvl="1"/>
            <a:r>
              <a:rPr lang="en-GB" dirty="0"/>
              <a:t>the value of an object reference is the reference, not the object</a:t>
            </a:r>
          </a:p>
          <a:p>
            <a:pPr lvl="1"/>
            <a:r>
              <a:rPr lang="en-GB" dirty="0"/>
              <a:t>for example </a:t>
            </a:r>
            <a:r>
              <a:rPr lang="en-GB" dirty="0" err="1"/>
              <a:t>System.out</a:t>
            </a:r>
            <a:r>
              <a:rPr lang="en-GB" dirty="0"/>
              <a:t> is a final object, but we can still write to it</a:t>
            </a:r>
          </a:p>
          <a:p>
            <a:pPr lvl="1"/>
            <a:r>
              <a:rPr lang="en-GB" dirty="0"/>
              <a:t>a final variable must be initialised once before it is used</a:t>
            </a:r>
          </a:p>
          <a:p>
            <a:pPr lvl="1"/>
            <a:r>
              <a:rPr lang="en-GB" dirty="0"/>
              <a:t>a final static variable of primitive type defines a class constant </a:t>
            </a:r>
          </a:p>
          <a:p>
            <a:pPr lvl="2"/>
            <a:r>
              <a:rPr lang="en-GB" dirty="0"/>
              <a:t>this must be initialised statically, rather than in a constructor</a:t>
            </a:r>
          </a:p>
          <a:p>
            <a:r>
              <a:rPr lang="en-GB" dirty="0"/>
              <a:t>A final method is one which cannot be overridden</a:t>
            </a:r>
          </a:p>
          <a:p>
            <a:r>
              <a:rPr lang="en-GB" dirty="0"/>
              <a:t>A final class is one which cannot be extended (aka sub-classed)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70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Immutable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immutable class is one whose instances cannot change</a:t>
            </a:r>
          </a:p>
          <a:p>
            <a:pPr lvl="1"/>
            <a:r>
              <a:rPr lang="en-GB" dirty="0"/>
              <a:t>examples include String, and all classes in the </a:t>
            </a:r>
            <a:r>
              <a:rPr lang="en-GB" dirty="0" err="1"/>
              <a:t>java.time</a:t>
            </a:r>
            <a:r>
              <a:rPr lang="en-GB" dirty="0"/>
              <a:t> package</a:t>
            </a:r>
          </a:p>
          <a:p>
            <a:pPr lvl="1"/>
            <a:r>
              <a:rPr lang="en-GB" dirty="0"/>
              <a:t>benefits include the safe sharing of instances of the class </a:t>
            </a:r>
          </a:p>
          <a:p>
            <a:r>
              <a:rPr lang="en-GB" dirty="0"/>
              <a:t>Achieving immutability requires some care</a:t>
            </a:r>
          </a:p>
          <a:p>
            <a:pPr lvl="1"/>
            <a:r>
              <a:rPr lang="en-GB" dirty="0"/>
              <a:t>instance variables should be declared to be final</a:t>
            </a:r>
          </a:p>
          <a:p>
            <a:pPr lvl="1"/>
            <a:r>
              <a:rPr lang="en-GB" dirty="0"/>
              <a:t>all methods, or the class itself, should be declared as final</a:t>
            </a:r>
          </a:p>
          <a:p>
            <a:pPr lvl="1"/>
            <a:r>
              <a:rPr lang="en-GB" dirty="0"/>
              <a:t>no </a:t>
            </a:r>
            <a:r>
              <a:rPr lang="en-GB" dirty="0" err="1"/>
              <a:t>mutator</a:t>
            </a:r>
            <a:r>
              <a:rPr lang="en-GB" dirty="0"/>
              <a:t> methods should be provided</a:t>
            </a:r>
          </a:p>
          <a:p>
            <a:pPr lvl="1"/>
            <a:r>
              <a:rPr lang="en-GB" dirty="0"/>
              <a:t>do not leak any reference to a mutable sub-object</a:t>
            </a:r>
          </a:p>
          <a:p>
            <a:pPr lvl="1"/>
            <a:r>
              <a:rPr lang="en-GB" dirty="0"/>
              <a:t>don’t store any reference to a mutable object, but make a deep copy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74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Visibility, Qualified Names and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008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Local declarations may hide earlier / outer ones</a:t>
            </a:r>
          </a:p>
          <a:p>
            <a:r>
              <a:rPr lang="en-GB" dirty="0"/>
              <a:t>These can usually still be accessed via their fully qualified name </a:t>
            </a:r>
          </a:p>
          <a:p>
            <a:pPr lvl="1"/>
            <a:r>
              <a:rPr lang="en-GB" dirty="0"/>
              <a:t>this has the form </a:t>
            </a:r>
            <a:r>
              <a:rPr lang="en-GB" dirty="0" err="1"/>
              <a:t>package.Class.field</a:t>
            </a:r>
            <a:r>
              <a:rPr lang="en-GB" dirty="0"/>
              <a:t>, for example, </a:t>
            </a:r>
            <a:r>
              <a:rPr lang="en-GB" dirty="0" err="1"/>
              <a:t>java.lang.System.out</a:t>
            </a:r>
            <a:endParaRPr lang="en-GB" dirty="0"/>
          </a:p>
          <a:p>
            <a:pPr lvl="1"/>
            <a:r>
              <a:rPr lang="en-GB" dirty="0"/>
              <a:t>if a field is an object, then it has members,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java.lang.System.out.println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the package can omitted if this has been imported, or inside the package itself</a:t>
            </a:r>
          </a:p>
          <a:p>
            <a:pPr lvl="1"/>
            <a:r>
              <a:rPr lang="en-GB" dirty="0"/>
              <a:t>the class can be omitted within the class definition itself</a:t>
            </a:r>
          </a:p>
          <a:p>
            <a:r>
              <a:rPr lang="en-GB" dirty="0"/>
              <a:t>Shorter names are preferred where the intended meaning is clear</a:t>
            </a:r>
          </a:p>
          <a:p>
            <a:pPr lvl="1"/>
            <a:r>
              <a:rPr lang="en-GB" dirty="0"/>
              <a:t>so qualified names are used only to overcome hiding or avoid ambiguity</a:t>
            </a:r>
          </a:p>
          <a:p>
            <a:pPr lvl="1"/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/>
              <a:t>Java 9 introduced modules as well as packages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/>
              <a:t>Typically, you do not need to create either your own package or module, however</a:t>
            </a:r>
          </a:p>
        </p:txBody>
      </p:sp>
    </p:spTree>
    <p:extLst>
      <p:ext uri="{BB962C8B-B14F-4D97-AF65-F5344CB8AC3E}">
        <p14:creationId xmlns:p14="http://schemas.microsoft.com/office/powerpoint/2010/main" val="53762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D295-D102-4901-8C60-7A0F004D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Singleton Classes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CA3CBC-9979-4010-966B-925A763B7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63753" y="1690688"/>
            <a:ext cx="579004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public final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ClassSingleton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    private static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ClassSingleton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INSTANCE;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    private 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someData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= "Initial value";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    private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ClassSingleton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() {   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    }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    public static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ClassSingleton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getInstance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        if(INSTANCE == null)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            INSTANCE = 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ClassSingleton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       return INSTANCE;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33FA2-B37A-4C14-BD39-7205EC0079EC}"/>
              </a:ext>
            </a:extLst>
          </p:cNvPr>
          <p:cNvSpPr txBox="1"/>
          <p:nvPr/>
        </p:nvSpPr>
        <p:spPr>
          <a:xfrm>
            <a:off x="682171" y="1690688"/>
            <a:ext cx="44849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singleton class should contain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 private 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 static field containing its only instance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 static factory method for obtaining the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This solution is not thread safe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other approaches exist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using an </a:t>
            </a:r>
            <a:r>
              <a:rPr lang="en-GB" sz="2400" dirty="0" err="1">
                <a:latin typeface="Gill Sans MT" panose="020B0502020104020203" pitchFamily="34" charset="0"/>
              </a:rPr>
              <a:t>enum</a:t>
            </a:r>
            <a:r>
              <a:rPr lang="en-GB" sz="2400" dirty="0"/>
              <a:t> class</a:t>
            </a:r>
          </a:p>
          <a:p>
            <a:endParaRPr lang="en-GB" sz="1600" dirty="0"/>
          </a:p>
          <a:p>
            <a:r>
              <a:rPr lang="en-GB" sz="1600" dirty="0"/>
              <a:t>See https://www.baeldung.com/java-singleton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1433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1243</Words>
  <Application>Microsoft Office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Wingdings</vt:lpstr>
      <vt:lpstr>Office Theme</vt:lpstr>
      <vt:lpstr>comp1206 Topic 3: Further Comments on  The JVM, Recursion, Statics, Finals, Exceptions and Design Patterns</vt:lpstr>
      <vt:lpstr>Reflections on the JVM</vt:lpstr>
      <vt:lpstr>Reflections on Recursion</vt:lpstr>
      <vt:lpstr>Static</vt:lpstr>
      <vt:lpstr>Additional Uses of the Static Keyword</vt:lpstr>
      <vt:lpstr>Final</vt:lpstr>
      <vt:lpstr>Immutable Classes</vt:lpstr>
      <vt:lpstr>Visibility, Qualified Names and Packages</vt:lpstr>
      <vt:lpstr>Singleton Classes</vt:lpstr>
      <vt:lpstr>Design Patterns</vt:lpstr>
      <vt:lpstr>Programming Language Popularity</vt:lpstr>
      <vt:lpstr>Brief History of OO Programming Languages</vt:lpstr>
      <vt:lpstr>What is OO Programming?</vt:lpstr>
      <vt:lpstr>Everything is an Object &amp; Summary of Today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COMP1206 Topic 2 Program Execution</dc:title>
  <dc:creator>Andy Gravell</dc:creator>
  <cp:lastModifiedBy>Andy Gravell</cp:lastModifiedBy>
  <cp:revision>66</cp:revision>
  <dcterms:created xsi:type="dcterms:W3CDTF">2019-02-21T09:15:06Z</dcterms:created>
  <dcterms:modified xsi:type="dcterms:W3CDTF">2020-03-13T16:43:00Z</dcterms:modified>
</cp:coreProperties>
</file>