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92" r:id="rId4"/>
    <p:sldId id="293" r:id="rId5"/>
    <p:sldId id="257" r:id="rId6"/>
    <p:sldId id="294" r:id="rId7"/>
    <p:sldId id="295" r:id="rId8"/>
    <p:sldId id="296" r:id="rId9"/>
    <p:sldId id="297" r:id="rId10"/>
    <p:sldId id="302" r:id="rId11"/>
    <p:sldId id="298" r:id="rId12"/>
    <p:sldId id="299" r:id="rId13"/>
    <p:sldId id="300" r:id="rId14"/>
    <p:sldId id="301" r:id="rId15"/>
    <p:sldId id="303" r:id="rId16"/>
    <p:sldId id="259" r:id="rId17"/>
    <p:sldId id="304" r:id="rId18"/>
    <p:sldId id="305" r:id="rId19"/>
    <p:sldId id="260" r:id="rId20"/>
    <p:sldId id="306" r:id="rId21"/>
    <p:sldId id="261" r:id="rId22"/>
    <p:sldId id="275" r:id="rId23"/>
    <p:sldId id="262" r:id="rId24"/>
    <p:sldId id="307" r:id="rId25"/>
    <p:sldId id="264" r:id="rId26"/>
    <p:sldId id="267" r:id="rId27"/>
    <p:sldId id="265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16" autoAdjust="0"/>
    <p:restoredTop sz="94655" autoAdjust="0"/>
  </p:normalViewPr>
  <p:slideViewPr>
    <p:cSldViewPr snapToGrid="0">
      <p:cViewPr varScale="1">
        <p:scale>
          <a:sx n="45" d="100"/>
          <a:sy n="45" d="100"/>
        </p:scale>
        <p:origin x="53" y="2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EC53-79D1-4708-846B-6FE47196E73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23A9-1C10-4312-BD42-BD1F651CC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EC53-79D1-4708-846B-6FE47196E73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23A9-1C10-4312-BD42-BD1F651CC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0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EC53-79D1-4708-846B-6FE47196E73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23A9-1C10-4312-BD42-BD1F651CC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EC53-79D1-4708-846B-6FE47196E73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23A9-1C10-4312-BD42-BD1F651CC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0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EC53-79D1-4708-846B-6FE47196E73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23A9-1C10-4312-BD42-BD1F651CC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72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EC53-79D1-4708-846B-6FE47196E73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23A9-1C10-4312-BD42-BD1F651CC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9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EC53-79D1-4708-846B-6FE47196E73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23A9-1C10-4312-BD42-BD1F651CC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93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EC53-79D1-4708-846B-6FE47196E73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23A9-1C10-4312-BD42-BD1F651CC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2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EC53-79D1-4708-846B-6FE47196E73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23A9-1C10-4312-BD42-BD1F651CC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7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EC53-79D1-4708-846B-6FE47196E73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23A9-1C10-4312-BD42-BD1F651CC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5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EC53-79D1-4708-846B-6FE47196E73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23A9-1C10-4312-BD42-BD1F651CC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4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EC53-79D1-4708-846B-6FE47196E730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23A9-1C10-4312-BD42-BD1F651CC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41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fx-progressbar/" TargetMode="External"/><Relationship Id="rId3" Type="http://schemas.openxmlformats.org/officeDocument/2006/relationships/hyperlink" Target="https://dzone.com/articles/7-techniques-for-thread-safe-classes" TargetMode="External"/><Relationship Id="rId7" Type="http://schemas.openxmlformats.org/officeDocument/2006/relationships/hyperlink" Target="https://www.mkyong.com/javafx/javafx-animated-ball-example/" TargetMode="External"/><Relationship Id="rId2" Type="http://schemas.openxmlformats.org/officeDocument/2006/relationships/hyperlink" Target="https://stackoverflow.com/questions/12038592/java-thread-priority-has-no-eff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fx/2/threads/jfxpub-threads.htm" TargetMode="External"/><Relationship Id="rId5" Type="http://schemas.openxmlformats.org/officeDocument/2006/relationships/hyperlink" Target="https://eur03.safelinks.protection.outlook.com/?url=https://examples.javacodegeeks.com/desktop-java/javafx/javafx-concurrency-example/&amp;data=01|01|amg@ecs.soton.ac.uk|840788c5b2f04244794408d7c9b3b16b|4a5378f929f44d3ebe89669d03ada9d8|0&amp;sdata=24N27kpYc/7Gtm4Fux5nFZ1CHe2uuV4L7QXvzb0LGto%3D&amp;reserved=0" TargetMode="External"/><Relationship Id="rId4" Type="http://schemas.openxmlformats.org/officeDocument/2006/relationships/hyperlink" Target="http://web.mit.edu/6.005/www/fa14/classes/18-thread-safet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COMP1206 Topic 3</a:t>
            </a:r>
            <a:br>
              <a:rPr lang="en-GB" dirty="0"/>
            </a:br>
            <a:r>
              <a:rPr lang="en-GB" dirty="0"/>
              <a:t>Multi-threading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Andy Gravell</a:t>
            </a:r>
          </a:p>
          <a:p>
            <a:r>
              <a:rPr lang="en-GB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242260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2496"/>
            <a:ext cx="10515600" cy="1012738"/>
          </a:xfrm>
        </p:spPr>
        <p:txBody>
          <a:bodyPr/>
          <a:lstStyle/>
          <a:p>
            <a:r>
              <a:rPr lang="en-GB" dirty="0"/>
              <a:t>Creating and 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79" y="1825625"/>
            <a:ext cx="5235880" cy="42369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Gill Sans MT" panose="020B0502020104020203" pitchFamily="34" charset="0"/>
              </a:rPr>
              <a:t>class </a:t>
            </a:r>
            <a:r>
              <a:rPr lang="en-GB" dirty="0" err="1">
                <a:latin typeface="Gill Sans MT" panose="020B0502020104020203" pitchFamily="34" charset="0"/>
              </a:rPr>
              <a:t>MyThread</a:t>
            </a:r>
            <a:r>
              <a:rPr lang="en-GB" dirty="0">
                <a:latin typeface="Gill Sans MT" panose="020B0502020104020203" pitchFamily="34" charset="0"/>
              </a:rPr>
              <a:t> extends Thread {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Gill Sans MT" panose="020B0502020104020203" pitchFamily="34" charset="0"/>
              </a:rPr>
              <a:t>    public void run() {  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Gill Sans MT" panose="020B0502020104020203" pitchFamily="34" charset="0"/>
              </a:rPr>
              <a:t>        </a:t>
            </a:r>
            <a:r>
              <a:rPr lang="en-GB" dirty="0" err="1">
                <a:latin typeface="Gill Sans MT" panose="020B0502020104020203" pitchFamily="34" charset="0"/>
              </a:rPr>
              <a:t>System.out.println</a:t>
            </a:r>
            <a:r>
              <a:rPr lang="en-GB" dirty="0">
                <a:latin typeface="Gill Sans MT" panose="020B0502020104020203" pitchFamily="34" charset="0"/>
              </a:rPr>
              <a:t>(“I’m a thread!");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Gill Sans MT" panose="020B0502020104020203" pitchFamily="34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Gill Sans MT" panose="020B0502020104020203" pitchFamily="34" charset="0"/>
              </a:rPr>
              <a:t>}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Gill Sans MT" panose="020B0502020104020203" pitchFamily="34" charset="0"/>
              </a:rPr>
              <a:t>public class </a:t>
            </a:r>
            <a:r>
              <a:rPr lang="en-GB" dirty="0" err="1">
                <a:latin typeface="Gill Sans MT" panose="020B0502020104020203" pitchFamily="34" charset="0"/>
              </a:rPr>
              <a:t>MyProg</a:t>
            </a:r>
            <a:r>
              <a:rPr lang="en-GB" dirty="0">
                <a:latin typeface="Gill Sans MT" panose="020B0502020104020203" pitchFamily="34" charset="0"/>
              </a:rPr>
              <a:t> { 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Gill Sans MT" panose="020B0502020104020203" pitchFamily="34" charset="0"/>
              </a:rPr>
              <a:t>    public static void main(String </a:t>
            </a:r>
            <a:r>
              <a:rPr lang="en-GB" dirty="0" err="1">
                <a:latin typeface="Gill Sans MT" panose="020B0502020104020203" pitchFamily="34" charset="0"/>
              </a:rPr>
              <a:t>args</a:t>
            </a:r>
            <a:r>
              <a:rPr lang="en-GB" dirty="0">
                <a:latin typeface="Gill Sans MT" panose="020B0502020104020203" pitchFamily="34" charset="0"/>
              </a:rPr>
              <a:t>[]) {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Gill Sans MT" panose="020B0502020104020203" pitchFamily="34" charset="0"/>
              </a:rPr>
              <a:t>        Thread t = new </a:t>
            </a:r>
            <a:r>
              <a:rPr lang="en-GB" dirty="0" err="1">
                <a:latin typeface="Gill Sans MT" panose="020B0502020104020203" pitchFamily="34" charset="0"/>
              </a:rPr>
              <a:t>MyThread</a:t>
            </a:r>
            <a:r>
              <a:rPr lang="en-GB" dirty="0">
                <a:latin typeface="Gill Sans MT" panose="020B0502020104020203" pitchFamily="34" charset="0"/>
              </a:rPr>
              <a:t>();  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Gill Sans MT" panose="020B0502020104020203" pitchFamily="34" charset="0"/>
              </a:rPr>
              <a:t>        t1.start();    // causes t to run()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Gill Sans MT" panose="020B0502020104020203" pitchFamily="34" charset="0"/>
              </a:rPr>
              <a:t>    }  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Gill Sans MT" panose="020B0502020104020203" pitchFamily="34" charset="0"/>
              </a:rPr>
              <a:t>}    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69067" y="1825625"/>
            <a:ext cx="5774499" cy="4236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Gill Sans MT" panose="020B0502020104020203" pitchFamily="34" charset="0"/>
              </a:rPr>
              <a:t>class </a:t>
            </a:r>
            <a:r>
              <a:rPr lang="en-GB" sz="2400" dirty="0" err="1">
                <a:latin typeface="Gill Sans MT" panose="020B0502020104020203" pitchFamily="34" charset="0"/>
              </a:rPr>
              <a:t>MyRun</a:t>
            </a:r>
            <a:r>
              <a:rPr lang="en-GB" sz="2400" dirty="0">
                <a:latin typeface="Gill Sans MT" panose="020B0502020104020203" pitchFamily="34" charset="0"/>
              </a:rPr>
              <a:t> implements Runnable 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Gill Sans MT" panose="020B0502020104020203" pitchFamily="34" charset="0"/>
              </a:rPr>
              <a:t>    public void run() {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Gill Sans MT" panose="020B0502020104020203" pitchFamily="34" charset="0"/>
              </a:rPr>
              <a:t>        </a:t>
            </a:r>
            <a:r>
              <a:rPr lang="en-GB" sz="2400" dirty="0" err="1">
                <a:latin typeface="Gill Sans MT" panose="020B0502020104020203" pitchFamily="34" charset="0"/>
              </a:rPr>
              <a:t>System.out.println</a:t>
            </a:r>
            <a:r>
              <a:rPr lang="en-GB" sz="2400" dirty="0">
                <a:latin typeface="Gill Sans MT" panose="020B0502020104020203" pitchFamily="34" charset="0"/>
              </a:rPr>
              <a:t>(“I’m a thread!");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Gill Sans MT" panose="020B0502020104020203" pitchFamily="34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Gill Sans MT" panose="020B0502020104020203" pitchFamily="34" charset="0"/>
              </a:rPr>
              <a:t>}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Gill Sans MT" panose="020B0502020104020203" pitchFamily="34" charset="0"/>
              </a:rPr>
              <a:t>public class </a:t>
            </a:r>
            <a:r>
              <a:rPr lang="en-GB" sz="2400" dirty="0" err="1">
                <a:latin typeface="Gill Sans MT" panose="020B0502020104020203" pitchFamily="34" charset="0"/>
              </a:rPr>
              <a:t>MyProg</a:t>
            </a:r>
            <a:r>
              <a:rPr lang="en-GB" sz="2400" dirty="0">
                <a:latin typeface="Gill Sans MT" panose="020B0502020104020203" pitchFamily="34" charset="0"/>
              </a:rPr>
              <a:t> {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Gill Sans MT" panose="020B0502020104020203" pitchFamily="34" charset="0"/>
              </a:rPr>
              <a:t>    public static void main(String </a:t>
            </a:r>
            <a:r>
              <a:rPr lang="en-GB" sz="2400" dirty="0" err="1">
                <a:latin typeface="Gill Sans MT" panose="020B0502020104020203" pitchFamily="34" charset="0"/>
              </a:rPr>
              <a:t>args</a:t>
            </a:r>
            <a:r>
              <a:rPr lang="en-GB" sz="2400" dirty="0">
                <a:latin typeface="Gill Sans MT" panose="020B0502020104020203" pitchFamily="34" charset="0"/>
              </a:rPr>
              <a:t>[]) 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Gill Sans MT" panose="020B0502020104020203" pitchFamily="34" charset="0"/>
              </a:rPr>
              <a:t>        New Thread(New </a:t>
            </a:r>
            <a:r>
              <a:rPr lang="en-GB" sz="2400" dirty="0" err="1">
                <a:latin typeface="Gill Sans MT" panose="020B0502020104020203" pitchFamily="34" charset="0"/>
              </a:rPr>
              <a:t>MyRun</a:t>
            </a:r>
            <a:r>
              <a:rPr lang="en-GB" sz="2400" dirty="0">
                <a:latin typeface="Gill Sans MT" panose="020B0502020104020203" pitchFamily="34" charset="0"/>
              </a:rPr>
              <a:t>()).start();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Gill Sans MT" panose="020B0502020104020203" pitchFamily="34" charset="0"/>
              </a:rPr>
              <a:t>        // also creates and runs a new thread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Gill Sans MT" panose="020B0502020104020203" pitchFamily="34" charset="0"/>
              </a:rPr>
              <a:t>    }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Gill Sans MT" panose="020B0502020104020203" pitchFamily="34" charset="0"/>
              </a:rPr>
              <a:t>}   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2400" dirty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778" y="6062597"/>
            <a:ext cx="1139242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Starting the thread is how you tell the JVM to create the stack on which its code will run</a:t>
            </a:r>
          </a:p>
        </p:txBody>
      </p:sp>
    </p:spTree>
    <p:extLst>
      <p:ext uri="{BB962C8B-B14F-4D97-AF65-F5344CB8AC3E}">
        <p14:creationId xmlns:p14="http://schemas.microsoft.com/office/powerpoint/2010/main" val="77977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Non-Determinism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threads here, one executing </a:t>
            </a:r>
            <a:r>
              <a:rPr lang="en-GB" dirty="0">
                <a:latin typeface="Gill Sans MT" panose="020B0502020104020203" pitchFamily="34" charset="0"/>
              </a:rPr>
              <a:t>main()</a:t>
            </a:r>
            <a:r>
              <a:rPr lang="en-GB" dirty="0"/>
              <a:t>, the other </a:t>
            </a:r>
            <a:r>
              <a:rPr lang="en-GB" dirty="0">
                <a:latin typeface="Gill Sans MT" panose="020B0502020104020203" pitchFamily="34" charset="0"/>
              </a:rPr>
              <a:t>run()</a:t>
            </a:r>
          </a:p>
          <a:p>
            <a:r>
              <a:rPr lang="en-GB" dirty="0"/>
              <a:t>Imagine these methods loop forever printing “main” and “run”</a:t>
            </a:r>
          </a:p>
          <a:p>
            <a:r>
              <a:rPr lang="en-GB" dirty="0"/>
              <a:t>What output do you expect to see?</a:t>
            </a:r>
          </a:p>
          <a:p>
            <a:r>
              <a:rPr lang="en-GB" dirty="0"/>
              <a:t>The answer could be lines of “main”, or lines of “run”, or a mixture</a:t>
            </a:r>
          </a:p>
          <a:p>
            <a:r>
              <a:rPr lang="en-GB" dirty="0"/>
              <a:t>Java does not define how threads should share execution time </a:t>
            </a:r>
          </a:p>
          <a:p>
            <a:pPr lvl="1"/>
            <a:r>
              <a:rPr lang="en-GB" dirty="0"/>
              <a:t>this depends on the operating system and the CPU itself</a:t>
            </a:r>
          </a:p>
          <a:p>
            <a:r>
              <a:rPr lang="en-GB" dirty="0"/>
              <a:t>You can try using </a:t>
            </a:r>
            <a:r>
              <a:rPr lang="en-GB" dirty="0" err="1">
                <a:latin typeface="Gill Sans MT" panose="020B0502020104020203" pitchFamily="34" charset="0"/>
              </a:rPr>
              <a:t>t.setPriority</a:t>
            </a:r>
            <a:r>
              <a:rPr lang="en-GB" dirty="0">
                <a:latin typeface="Gill Sans MT" panose="020B0502020104020203" pitchFamily="34" charset="0"/>
              </a:rPr>
              <a:t>(p)</a:t>
            </a:r>
            <a:r>
              <a:rPr lang="en-GB" dirty="0"/>
              <a:t>, </a:t>
            </a:r>
            <a:r>
              <a:rPr lang="en-GB" dirty="0" err="1">
                <a:latin typeface="Gill Sans MT" panose="020B0502020104020203" pitchFamily="34" charset="0"/>
              </a:rPr>
              <a:t>t.yield</a:t>
            </a:r>
            <a:r>
              <a:rPr lang="en-GB" dirty="0">
                <a:latin typeface="Gill Sans MT" panose="020B0502020104020203" pitchFamily="34" charset="0"/>
              </a:rPr>
              <a:t>()</a:t>
            </a:r>
            <a:r>
              <a:rPr lang="en-GB" dirty="0"/>
              <a:t>, or </a:t>
            </a:r>
            <a:r>
              <a:rPr lang="en-GB" dirty="0" err="1">
                <a:latin typeface="Gill Sans MT" panose="020B0502020104020203" pitchFamily="34" charset="0"/>
              </a:rPr>
              <a:t>t.sleep</a:t>
            </a:r>
            <a:r>
              <a:rPr lang="en-GB" dirty="0">
                <a:latin typeface="Gill Sans MT" panose="020B0502020104020203" pitchFamily="34" charset="0"/>
              </a:rPr>
              <a:t>(m)</a:t>
            </a:r>
          </a:p>
          <a:p>
            <a:r>
              <a:rPr lang="en-GB" dirty="0"/>
              <a:t>But the effect of these methods is also not fully defined </a:t>
            </a:r>
          </a:p>
          <a:p>
            <a:pPr lvl="1"/>
            <a:r>
              <a:rPr lang="en-GB" dirty="0"/>
              <a:t>WORA is not a lot of good to you here </a:t>
            </a:r>
          </a:p>
        </p:txBody>
      </p:sp>
    </p:spTree>
    <p:extLst>
      <p:ext uri="{BB962C8B-B14F-4D97-AF65-F5344CB8AC3E}">
        <p14:creationId xmlns:p14="http://schemas.microsoft.com/office/powerpoint/2010/main" val="316328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imagine two threads, both assigning to </a:t>
            </a:r>
            <a:r>
              <a:rPr lang="en-GB" dirty="0">
                <a:latin typeface="Gill Sans MT" panose="020B0502020104020203" pitchFamily="34" charset="0"/>
              </a:rPr>
              <a:t>x</a:t>
            </a:r>
            <a:r>
              <a:rPr lang="en-GB" dirty="0"/>
              <a:t>, which is currently 1</a:t>
            </a:r>
          </a:p>
          <a:p>
            <a:r>
              <a:rPr lang="en-GB" dirty="0"/>
              <a:t>One is about to execute </a:t>
            </a:r>
            <a:r>
              <a:rPr lang="en-GB" dirty="0">
                <a:latin typeface="Gill Sans MT" panose="020B0502020104020203" pitchFamily="34" charset="0"/>
              </a:rPr>
              <a:t>x = x + 2;</a:t>
            </a:r>
          </a:p>
          <a:p>
            <a:r>
              <a:rPr lang="en-GB" dirty="0"/>
              <a:t>The other is about to execute </a:t>
            </a:r>
            <a:r>
              <a:rPr lang="en-GB" dirty="0">
                <a:latin typeface="Gill Sans MT" panose="020B0502020104020203" pitchFamily="34" charset="0"/>
              </a:rPr>
              <a:t>x = x * 3;</a:t>
            </a:r>
          </a:p>
          <a:p>
            <a:r>
              <a:rPr lang="en-GB" dirty="0"/>
              <a:t>What do you think the final value of </a:t>
            </a:r>
            <a:r>
              <a:rPr lang="en-GB" dirty="0">
                <a:latin typeface="Gill Sans MT" panose="020B0502020104020203" pitchFamily="34" charset="0"/>
              </a:rPr>
              <a:t>x</a:t>
            </a:r>
            <a:r>
              <a:rPr lang="en-GB" dirty="0"/>
              <a:t> will be?</a:t>
            </a:r>
          </a:p>
          <a:p>
            <a:r>
              <a:rPr lang="en-GB" dirty="0"/>
              <a:t>The answer is not determined by Java</a:t>
            </a:r>
          </a:p>
          <a:p>
            <a:pPr lvl="1"/>
            <a:r>
              <a:rPr lang="en-GB" dirty="0"/>
              <a:t>if the first assignment above executes first, the answer will be </a:t>
            </a:r>
            <a:r>
              <a:rPr lang="en-GB" dirty="0">
                <a:latin typeface="Gill Sans MT" panose="020B0502020104020203" pitchFamily="34" charset="0"/>
              </a:rPr>
              <a:t>9</a:t>
            </a:r>
          </a:p>
          <a:p>
            <a:pPr lvl="1"/>
            <a:r>
              <a:rPr lang="en-GB" dirty="0"/>
              <a:t>if the second assignment executes first, the answer will be </a:t>
            </a:r>
            <a:r>
              <a:rPr lang="en-GB" dirty="0">
                <a:latin typeface="Gill Sans MT" panose="020B0502020104020203" pitchFamily="34" charset="0"/>
              </a:rPr>
              <a:t>5</a:t>
            </a:r>
          </a:p>
          <a:p>
            <a:r>
              <a:rPr lang="en-GB" dirty="0"/>
              <a:t>This is an example of a </a:t>
            </a:r>
            <a:r>
              <a:rPr lang="en-GB" i="1" dirty="0"/>
              <a:t>race condition</a:t>
            </a:r>
          </a:p>
          <a:p>
            <a:pPr lvl="1"/>
            <a:r>
              <a:rPr lang="en-GB" dirty="0">
                <a:latin typeface="Gill Sans MT" panose="020B0502020104020203" pitchFamily="34" charset="0"/>
              </a:rPr>
              <a:t>the result of the program is </a:t>
            </a:r>
            <a:r>
              <a:rPr lang="en-GB" i="1" dirty="0">
                <a:latin typeface="Gill Sans MT" panose="020B0502020104020203" pitchFamily="34" charset="0"/>
              </a:rPr>
              <a:t>non-deterministic</a:t>
            </a:r>
            <a:r>
              <a:rPr lang="en-GB" dirty="0">
                <a:latin typeface="Gill Sans MT" panose="020B0502020104020203" pitchFamily="34" charset="0"/>
              </a:rPr>
              <a:t>, so it cannot be tested</a:t>
            </a:r>
          </a:p>
        </p:txBody>
      </p:sp>
    </p:spTree>
    <p:extLst>
      <p:ext uri="{BB962C8B-B14F-4D97-AF65-F5344CB8AC3E}">
        <p14:creationId xmlns:p14="http://schemas.microsoft.com/office/powerpoint/2010/main" val="218382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fact, there are even more possibilities</a:t>
            </a:r>
          </a:p>
          <a:p>
            <a:r>
              <a:rPr lang="en-GB" dirty="0"/>
              <a:t>Each assignment can involve making a local copy of </a:t>
            </a:r>
            <a:r>
              <a:rPr lang="en-GB" dirty="0">
                <a:latin typeface="Gill Sans MT" panose="020B0502020104020203" pitchFamily="34" charset="0"/>
              </a:rPr>
              <a:t>x</a:t>
            </a:r>
          </a:p>
          <a:p>
            <a:pPr lvl="1"/>
            <a:r>
              <a:rPr lang="en-GB" dirty="0"/>
              <a:t>then performing the arithmetic on this, and finally writing the result back</a:t>
            </a:r>
          </a:p>
          <a:p>
            <a:pPr lvl="1"/>
            <a:r>
              <a:rPr lang="en-GB" dirty="0"/>
              <a:t>this is how the JVM performs its stack-based calculations, for example</a:t>
            </a:r>
          </a:p>
          <a:p>
            <a:r>
              <a:rPr lang="en-GB" dirty="0"/>
              <a:t>If so, a sequence such as the following could occur</a:t>
            </a:r>
          </a:p>
          <a:p>
            <a:pPr marL="457200" lvl="1" indent="0">
              <a:buNone/>
            </a:pPr>
            <a:r>
              <a:rPr lang="en-GB" dirty="0">
                <a:latin typeface="Gill Sans MT" panose="020B0502020104020203" pitchFamily="34" charset="0"/>
              </a:rPr>
              <a:t>xCopy1 = x;</a:t>
            </a:r>
          </a:p>
          <a:p>
            <a:pPr marL="457200" lvl="1" indent="0">
              <a:buNone/>
            </a:pPr>
            <a:r>
              <a:rPr lang="en-GB" dirty="0">
                <a:latin typeface="Gill Sans MT" panose="020B0502020104020203" pitchFamily="34" charset="0"/>
              </a:rPr>
              <a:t>xCopy2 = x;</a:t>
            </a:r>
          </a:p>
          <a:p>
            <a:pPr marL="457200" lvl="1" indent="0">
              <a:buNone/>
            </a:pPr>
            <a:r>
              <a:rPr lang="en-GB" dirty="0">
                <a:latin typeface="Gill Sans MT" panose="020B0502020104020203" pitchFamily="34" charset="0"/>
              </a:rPr>
              <a:t>x = xCopy1 + 2</a:t>
            </a:r>
          </a:p>
          <a:p>
            <a:pPr marL="457200" lvl="1" indent="0">
              <a:buNone/>
            </a:pPr>
            <a:r>
              <a:rPr lang="en-GB" dirty="0">
                <a:latin typeface="Gill Sans MT" panose="020B0502020104020203" pitchFamily="34" charset="0"/>
              </a:rPr>
              <a:t>x = xCopy2 * 3;</a:t>
            </a:r>
          </a:p>
          <a:p>
            <a:r>
              <a:rPr lang="en-GB" dirty="0"/>
              <a:t>In this case, one of the </a:t>
            </a:r>
            <a:r>
              <a:rPr lang="en-GB" i="1" dirty="0"/>
              <a:t>updates </a:t>
            </a:r>
            <a:r>
              <a:rPr lang="en-GB" dirty="0"/>
              <a:t>to </a:t>
            </a:r>
            <a:r>
              <a:rPr lang="en-GB" dirty="0">
                <a:latin typeface="Gill Sans MT" panose="020B0502020104020203" pitchFamily="34" charset="0"/>
              </a:rPr>
              <a:t>x</a:t>
            </a:r>
            <a:r>
              <a:rPr lang="en-GB" dirty="0"/>
              <a:t> is said to be </a:t>
            </a:r>
            <a:r>
              <a:rPr lang="en-GB" i="1" dirty="0"/>
              <a:t>lost</a:t>
            </a:r>
          </a:p>
          <a:p>
            <a:pPr lvl="1"/>
            <a:r>
              <a:rPr lang="en-GB" dirty="0"/>
              <a:t>and the final value the variable will then be </a:t>
            </a:r>
            <a:r>
              <a:rPr lang="en-GB" dirty="0">
                <a:latin typeface="Gill Sans MT" panose="020B05020201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482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Corruption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there are multiple CPUs, or multiple cores, things get even worse</a:t>
            </a:r>
          </a:p>
          <a:p>
            <a:r>
              <a:rPr lang="en-GB" dirty="0"/>
              <a:t>The two threads may truly execute concurrently</a:t>
            </a:r>
          </a:p>
          <a:p>
            <a:pPr lvl="1"/>
            <a:r>
              <a:rPr lang="en-GB" dirty="0"/>
              <a:t>not just by time-switching between their instructions</a:t>
            </a:r>
          </a:p>
          <a:p>
            <a:r>
              <a:rPr lang="en-GB" dirty="0"/>
              <a:t>So they could write simultaneously to the same memory cell</a:t>
            </a:r>
          </a:p>
          <a:p>
            <a:pPr lvl="1"/>
            <a:r>
              <a:rPr lang="en-GB" dirty="0"/>
              <a:t>and the result of this is typically not defined by the hardware</a:t>
            </a:r>
          </a:p>
          <a:p>
            <a:pPr lvl="1"/>
            <a:r>
              <a:rPr lang="en-GB" dirty="0"/>
              <a:t>meaning any</a:t>
            </a:r>
            <a:r>
              <a:rPr lang="en-GB" i="1" dirty="0"/>
              <a:t> </a:t>
            </a:r>
            <a:r>
              <a:rPr lang="en-GB" dirty="0"/>
              <a:t>final value is possible</a:t>
            </a:r>
          </a:p>
          <a:p>
            <a:pPr lvl="2"/>
            <a:r>
              <a:rPr lang="en-GB" dirty="0"/>
              <a:t>for example, an interleaving of the different bit patterns</a:t>
            </a:r>
          </a:p>
          <a:p>
            <a:r>
              <a:rPr lang="en-GB" dirty="0"/>
              <a:t>The end result is therefore </a:t>
            </a:r>
            <a:r>
              <a:rPr lang="en-GB" i="1" dirty="0"/>
              <a:t>corrupted data</a:t>
            </a:r>
          </a:p>
          <a:p>
            <a:pPr lvl="1"/>
            <a:r>
              <a:rPr lang="en-GB" dirty="0"/>
              <a:t>impossible to explain, and therefore almost impossible to debug</a:t>
            </a:r>
          </a:p>
          <a:p>
            <a:r>
              <a:rPr lang="en-GB" dirty="0"/>
              <a:t>You must avoid this situation using one of the 5 strategies above</a:t>
            </a:r>
          </a:p>
        </p:txBody>
      </p:sp>
    </p:spTree>
    <p:extLst>
      <p:ext uri="{BB962C8B-B14F-4D97-AF65-F5344CB8AC3E}">
        <p14:creationId xmlns:p14="http://schemas.microsoft.com/office/powerpoint/2010/main" val="12860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 of the 5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i="1" dirty="0"/>
              <a:t>confinement</a:t>
            </a:r>
            <a:r>
              <a:rPr lang="en-GB" dirty="0"/>
              <a:t>, also known as </a:t>
            </a:r>
            <a:r>
              <a:rPr lang="en-GB" i="1" dirty="0"/>
              <a:t>thread local data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each object is used by just one thread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objects from </a:t>
            </a:r>
            <a:r>
              <a:rPr lang="en-GB" i="1" dirty="0"/>
              <a:t>immutable </a:t>
            </a:r>
            <a:r>
              <a:rPr lang="en-GB" dirty="0"/>
              <a:t>classes are safe as they never change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 </a:t>
            </a:r>
            <a:r>
              <a:rPr lang="en-GB" i="1" dirty="0"/>
              <a:t>thread safe </a:t>
            </a:r>
            <a:r>
              <a:rPr lang="en-GB" dirty="0"/>
              <a:t>methods for updates to mutable shared objects</a:t>
            </a:r>
          </a:p>
          <a:p>
            <a:pPr lvl="1"/>
            <a:r>
              <a:rPr lang="en-GB" dirty="0"/>
              <a:t>for example, methods from </a:t>
            </a:r>
            <a:r>
              <a:rPr lang="en-GB" dirty="0" err="1"/>
              <a:t>java.util.concurrent</a:t>
            </a:r>
            <a:r>
              <a:rPr lang="en-GB" dirty="0"/>
              <a:t> and </a:t>
            </a:r>
            <a:r>
              <a:rPr lang="en-GB" dirty="0" err="1"/>
              <a:t>javafx.concurrent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i="1" dirty="0"/>
              <a:t>synchronise </a:t>
            </a:r>
            <a:r>
              <a:rPr lang="en-GB" dirty="0"/>
              <a:t>any of your own methods acting on a shared object</a:t>
            </a:r>
          </a:p>
          <a:p>
            <a:pPr lvl="1"/>
            <a:r>
              <a:rPr lang="en-GB" dirty="0"/>
              <a:t>and avoid deadlock by not calling one such method from another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don’t rely on lower level mechanisms </a:t>
            </a:r>
          </a:p>
          <a:p>
            <a:pPr lvl="1"/>
            <a:r>
              <a:rPr lang="en-GB" dirty="0"/>
              <a:t>avoid, for example, manual locking, volatile variables, thread priorities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27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Safe Multi-Threading via Synchronisation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</a:t>
            </a:r>
            <a:r>
              <a:rPr lang="en-GB" i="1" dirty="0"/>
              <a:t>synchronise </a:t>
            </a:r>
            <a:r>
              <a:rPr lang="en-GB" dirty="0"/>
              <a:t>means to agree with someone else what time it is</a:t>
            </a:r>
          </a:p>
          <a:p>
            <a:r>
              <a:rPr lang="en-GB" dirty="0"/>
              <a:t>If two methods m() and n() are synchronised on the same object</a:t>
            </a:r>
          </a:p>
          <a:p>
            <a:pPr lvl="1"/>
            <a:r>
              <a:rPr lang="en-GB" dirty="0"/>
              <a:t>Java guarantees they do not run concurrently</a:t>
            </a:r>
          </a:p>
          <a:p>
            <a:pPr lvl="1"/>
            <a:r>
              <a:rPr lang="en-GB" dirty="0"/>
              <a:t>instead, either m() executes and then n(), or n() executes and then m()</a:t>
            </a:r>
          </a:p>
          <a:p>
            <a:pPr lvl="1"/>
            <a:r>
              <a:rPr lang="en-GB" dirty="0"/>
              <a:t>they run in sequence, so that their execution is </a:t>
            </a:r>
            <a:r>
              <a:rPr lang="en-GB" i="1" dirty="0"/>
              <a:t>serialised</a:t>
            </a:r>
          </a:p>
          <a:p>
            <a:r>
              <a:rPr lang="en-GB" dirty="0"/>
              <a:t>A classic situation is updating your bank balance</a:t>
            </a:r>
          </a:p>
          <a:p>
            <a:pPr lvl="1"/>
            <a:r>
              <a:rPr lang="en-GB" dirty="0"/>
              <a:t>transactions must be serialised to avoid anomalies and corruption</a:t>
            </a:r>
          </a:p>
          <a:p>
            <a:r>
              <a:rPr lang="en-GB" dirty="0"/>
              <a:t>You can use this approach to code safe multi-threading </a:t>
            </a:r>
          </a:p>
          <a:p>
            <a:pPr lvl="1"/>
            <a:r>
              <a:rPr lang="en-GB" dirty="0"/>
              <a:t>avoiding lost updates and other update anomalies</a:t>
            </a:r>
          </a:p>
          <a:p>
            <a:pPr lvl="1"/>
            <a:r>
              <a:rPr lang="en-GB" dirty="0"/>
              <a:t>there is some loss of concurrency, however</a:t>
            </a:r>
          </a:p>
          <a:p>
            <a:pPr lvl="1"/>
            <a:r>
              <a:rPr lang="en-GB" dirty="0"/>
              <a:t>so don’t synchronise more code than you need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60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Synchronising Code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Synchronised code must obtain the object’s lock before it can execute</a:t>
            </a:r>
          </a:p>
          <a:p>
            <a:pPr lvl="1"/>
            <a:r>
              <a:rPr lang="en-GB" dirty="0"/>
              <a:t>you can synchronise any block of code using a synchronisation block</a:t>
            </a:r>
          </a:p>
          <a:p>
            <a:pPr marL="0" indent="0">
              <a:buNone/>
            </a:pPr>
            <a:r>
              <a:rPr lang="en-GB" dirty="0">
                <a:latin typeface="Gill Sans MT" panose="020B0502020104020203" pitchFamily="34" charset="0"/>
              </a:rPr>
              <a:t>	synchronized (</a:t>
            </a:r>
            <a:r>
              <a:rPr lang="en-GB" dirty="0" err="1">
                <a:latin typeface="Gill Sans MT" panose="020B0502020104020203" pitchFamily="34" charset="0"/>
              </a:rPr>
              <a:t>obj</a:t>
            </a:r>
            <a:r>
              <a:rPr lang="en-GB" dirty="0">
                <a:latin typeface="Gill Sans MT" panose="020B0502020104020203" pitchFamily="34" charset="0"/>
              </a:rPr>
              <a:t>) { code }</a:t>
            </a:r>
          </a:p>
          <a:p>
            <a:pPr lvl="1"/>
            <a:r>
              <a:rPr lang="en-GB" dirty="0"/>
              <a:t>you can declare a whole method to be synchronized, on the </a:t>
            </a:r>
            <a:r>
              <a:rPr lang="en-GB" i="1" dirty="0"/>
              <a:t>this </a:t>
            </a:r>
            <a:r>
              <a:rPr lang="en-GB" dirty="0"/>
              <a:t>object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latin typeface="Gill Sans MT" panose="020B0502020104020203" pitchFamily="34" charset="0"/>
              </a:rPr>
              <a:t> synchronized Point </a:t>
            </a:r>
            <a:r>
              <a:rPr lang="en-GB" dirty="0" err="1">
                <a:latin typeface="Gill Sans MT" panose="020B0502020104020203" pitchFamily="34" charset="0"/>
              </a:rPr>
              <a:t>getX</a:t>
            </a:r>
            <a:r>
              <a:rPr lang="en-GB" dirty="0">
                <a:latin typeface="Gill Sans MT" panose="020B0502020104020203" pitchFamily="34" charset="0"/>
              </a:rPr>
              <a:t>() { </a:t>
            </a:r>
            <a:r>
              <a:rPr lang="en-GB" dirty="0" err="1">
                <a:latin typeface="Gill Sans MT" panose="020B0502020104020203" pitchFamily="34" charset="0"/>
              </a:rPr>
              <a:t>method_body</a:t>
            </a:r>
            <a:r>
              <a:rPr lang="en-GB" dirty="0">
                <a:latin typeface="Gill Sans MT" panose="020B0502020104020203" pitchFamily="34" charset="0"/>
              </a:rPr>
              <a:t> }</a:t>
            </a:r>
            <a:endParaRPr lang="en-GB" dirty="0"/>
          </a:p>
          <a:p>
            <a:r>
              <a:rPr lang="en-GB" dirty="0"/>
              <a:t>Synchronised code must obtain the object’s lock before it can execute</a:t>
            </a:r>
          </a:p>
          <a:p>
            <a:r>
              <a:rPr lang="en-GB" dirty="0"/>
              <a:t>If another thread tries to synchronise on the same object, it must wait</a:t>
            </a:r>
          </a:p>
          <a:p>
            <a:r>
              <a:rPr lang="en-GB" dirty="0"/>
              <a:t>When the synchronised code completes, the lock is released</a:t>
            </a:r>
          </a:p>
          <a:p>
            <a:pPr lvl="1"/>
            <a:r>
              <a:rPr lang="en-GB" dirty="0"/>
              <a:t>one of the waiting threads will then acquire the lock so that it can continue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21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Synchronisation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Synchronise</a:t>
            </a:r>
            <a:r>
              <a:rPr lang="en-US" dirty="0"/>
              <a:t> access to shared variables in multithreaded programs</a:t>
            </a:r>
          </a:p>
          <a:p>
            <a:r>
              <a:rPr lang="en-US" dirty="0"/>
              <a:t>This provides mutually exclusive access </a:t>
            </a:r>
          </a:p>
          <a:p>
            <a:pPr lvl="1"/>
            <a:r>
              <a:rPr lang="en-US" dirty="0"/>
              <a:t>and guarantees that any writes (aka updates) are visible to other threads</a:t>
            </a:r>
          </a:p>
          <a:p>
            <a:r>
              <a:rPr lang="en-US" dirty="0"/>
              <a:t>Good practices include</a:t>
            </a:r>
          </a:p>
          <a:p>
            <a:pPr lvl="1"/>
            <a:r>
              <a:rPr lang="en-US" dirty="0"/>
              <a:t>always lock during updates to an object's shared fields</a:t>
            </a:r>
          </a:p>
          <a:p>
            <a:pPr lvl="1"/>
            <a:r>
              <a:rPr lang="en-US" dirty="0"/>
              <a:t>always lock during access of possibly updated fields</a:t>
            </a:r>
          </a:p>
          <a:p>
            <a:pPr lvl="1"/>
            <a:r>
              <a:rPr lang="en-US" dirty="0"/>
              <a:t>never lock when invoking methods on other objects</a:t>
            </a:r>
          </a:p>
          <a:p>
            <a:r>
              <a:rPr lang="en-US" dirty="0"/>
              <a:t>Lock carry a runtime cost </a:t>
            </a:r>
          </a:p>
          <a:p>
            <a:pPr lvl="1"/>
            <a:r>
              <a:rPr lang="en-US" dirty="0"/>
              <a:t>so you should use them as little as possible</a:t>
            </a:r>
          </a:p>
          <a:p>
            <a:pPr lvl="1"/>
            <a:r>
              <a:rPr lang="en-US" dirty="0"/>
              <a:t>threads are intended to boost performance by running code in parallel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01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Comments on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cycle of lock requests can cause </a:t>
            </a:r>
            <a:r>
              <a:rPr lang="en-GB" i="1" dirty="0"/>
              <a:t>deadlock</a:t>
            </a:r>
          </a:p>
          <a:p>
            <a:r>
              <a:rPr lang="en-GB" dirty="0"/>
              <a:t>To avoid this always use the same order when requesting locks</a:t>
            </a:r>
          </a:p>
          <a:p>
            <a:pPr lvl="1"/>
            <a:r>
              <a:rPr lang="en-GB" dirty="0"/>
              <a:t>for example A, B, C, D, or A, C, E, but not B, A, nor A, C, D, B</a:t>
            </a:r>
          </a:p>
          <a:p>
            <a:r>
              <a:rPr lang="en-GB" dirty="0"/>
              <a:t>This heuristic is easy when it is your code making these requests</a:t>
            </a:r>
          </a:p>
          <a:p>
            <a:r>
              <a:rPr lang="en-GB" dirty="0"/>
              <a:t>But sometimes library code includes the required synchronisation</a:t>
            </a:r>
          </a:p>
          <a:p>
            <a:pPr lvl="1"/>
            <a:r>
              <a:rPr lang="en-GB" dirty="0"/>
              <a:t>the methods are said to be </a:t>
            </a:r>
            <a:r>
              <a:rPr lang="en-GB" i="1" dirty="0"/>
              <a:t>thread safe</a:t>
            </a:r>
            <a:endParaRPr lang="en-GB" dirty="0"/>
          </a:p>
          <a:p>
            <a:pPr lvl="1"/>
            <a:r>
              <a:rPr lang="en-GB" dirty="0"/>
              <a:t>this means they can be called from any thread</a:t>
            </a:r>
          </a:p>
          <a:p>
            <a:pPr lvl="1"/>
            <a:r>
              <a:rPr lang="en-GB" dirty="0"/>
              <a:t>and hopefully there will be no deadlock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r>
              <a:rPr lang="en-GB" dirty="0"/>
              <a:t>But sometimes the library methods are </a:t>
            </a:r>
            <a:r>
              <a:rPr lang="en-GB" i="1" dirty="0"/>
              <a:t>not </a:t>
            </a:r>
            <a:r>
              <a:rPr lang="en-GB" dirty="0"/>
              <a:t>thread safe</a:t>
            </a:r>
          </a:p>
          <a:p>
            <a:pPr lvl="1"/>
            <a:r>
              <a:rPr lang="en-GB" dirty="0"/>
              <a:t>so it is your responsibility to add synchronisation to your own code</a:t>
            </a:r>
          </a:p>
        </p:txBody>
      </p:sp>
    </p:spTree>
    <p:extLst>
      <p:ext uri="{BB962C8B-B14F-4D97-AF65-F5344CB8AC3E}">
        <p14:creationId xmlns:p14="http://schemas.microsoft.com/office/powerpoint/2010/main" val="11560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lecture focuses on multi-threading</a:t>
            </a:r>
          </a:p>
          <a:p>
            <a:pPr lvl="1"/>
            <a:r>
              <a:rPr lang="en-GB" dirty="0"/>
              <a:t>what it is and why you need to use it</a:t>
            </a:r>
          </a:p>
          <a:p>
            <a:pPr lvl="1"/>
            <a:r>
              <a:rPr lang="en-GB" dirty="0"/>
              <a:t>why it can be risky or dangerous </a:t>
            </a:r>
          </a:p>
          <a:p>
            <a:pPr lvl="1"/>
            <a:r>
              <a:rPr lang="en-GB" dirty="0"/>
              <a:t>how to code safer multi-threading</a:t>
            </a:r>
          </a:p>
          <a:p>
            <a:pPr lvl="2"/>
            <a:r>
              <a:rPr lang="en-GB" dirty="0"/>
              <a:t>in general, and in JavaFX in particular</a:t>
            </a:r>
          </a:p>
          <a:p>
            <a:r>
              <a:rPr lang="en-GB" dirty="0"/>
              <a:t>multi-threaded applications are now common</a:t>
            </a:r>
          </a:p>
          <a:p>
            <a:pPr lvl="1"/>
            <a:r>
              <a:rPr lang="en-GB" dirty="0"/>
              <a:t>so professional programmers need to know how to code them</a:t>
            </a:r>
          </a:p>
          <a:p>
            <a:pPr lvl="1"/>
            <a:r>
              <a:rPr lang="en-GB" dirty="0"/>
              <a:t>and the many potential and real pitfalls</a:t>
            </a:r>
          </a:p>
          <a:p>
            <a:r>
              <a:rPr lang="en-GB" dirty="0"/>
              <a:t>Java threading is difficult because it is not particularly portable</a:t>
            </a:r>
          </a:p>
          <a:p>
            <a:pPr lvl="1"/>
            <a:r>
              <a:rPr lang="en-GB" dirty="0"/>
              <a:t>one area where WORA often fails, so extra care is needed</a:t>
            </a:r>
          </a:p>
        </p:txBody>
      </p:sp>
    </p:spTree>
    <p:extLst>
      <p:ext uri="{BB962C8B-B14F-4D97-AF65-F5344CB8AC3E}">
        <p14:creationId xmlns:p14="http://schemas.microsoft.com/office/powerpoint/2010/main" val="952739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7" t="4657" r="20158" b="8859"/>
          <a:stretch/>
        </p:blipFill>
        <p:spPr>
          <a:xfrm>
            <a:off x="4496843" y="319415"/>
            <a:ext cx="7315201" cy="6309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99" y="620038"/>
            <a:ext cx="4208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Monitors</a:t>
            </a:r>
          </a:p>
          <a:p>
            <a:endParaRPr lang="en-GB" sz="2400" dirty="0"/>
          </a:p>
          <a:p>
            <a:r>
              <a:rPr lang="en-GB" sz="2400" dirty="0"/>
              <a:t>A general solution</a:t>
            </a:r>
          </a:p>
          <a:p>
            <a:r>
              <a:rPr lang="en-GB" sz="2400" dirty="0"/>
              <a:t>Due to Hoare &amp; </a:t>
            </a:r>
            <a:r>
              <a:rPr lang="en-GB" sz="2400" dirty="0" err="1"/>
              <a:t>Brinch</a:t>
            </a:r>
            <a:r>
              <a:rPr lang="en-GB" sz="2400" dirty="0"/>
              <a:t> Hansen</a:t>
            </a:r>
          </a:p>
          <a:p>
            <a:endParaRPr lang="en-GB" sz="2400" dirty="0"/>
          </a:p>
          <a:p>
            <a:r>
              <a:rPr lang="en-GB" sz="2400" dirty="0"/>
              <a:t>A thread waits for access</a:t>
            </a:r>
          </a:p>
          <a:p>
            <a:r>
              <a:rPr lang="en-GB" sz="2400" dirty="0"/>
              <a:t>And may proceed when notified</a:t>
            </a:r>
          </a:p>
          <a:p>
            <a:endParaRPr lang="en-GB" sz="2400" dirty="0"/>
          </a:p>
          <a:p>
            <a:r>
              <a:rPr lang="en-GB" sz="2400" dirty="0"/>
              <a:t>Any object </a:t>
            </a:r>
            <a:r>
              <a:rPr lang="en-GB" sz="2400" dirty="0" err="1">
                <a:latin typeface="Gill Sans MT" panose="020B0502020104020203" pitchFamily="34" charset="0"/>
              </a:rPr>
              <a:t>obj</a:t>
            </a:r>
            <a:r>
              <a:rPr lang="en-GB" sz="2400" dirty="0"/>
              <a:t> in Java supports</a:t>
            </a:r>
          </a:p>
          <a:p>
            <a:r>
              <a:rPr lang="en-GB" sz="2400" dirty="0">
                <a:latin typeface="Gill Sans MT" panose="020B0502020104020203" pitchFamily="34" charset="0"/>
              </a:rPr>
              <a:t>	</a:t>
            </a:r>
            <a:r>
              <a:rPr lang="en-GB" sz="2400" dirty="0" err="1">
                <a:latin typeface="Gill Sans MT" panose="020B0502020104020203" pitchFamily="34" charset="0"/>
              </a:rPr>
              <a:t>obj.wait</a:t>
            </a:r>
            <a:r>
              <a:rPr lang="en-GB" sz="2400" dirty="0">
                <a:latin typeface="Gill Sans MT" panose="020B0502020104020203" pitchFamily="34" charset="0"/>
              </a:rPr>
              <a:t>()</a:t>
            </a:r>
          </a:p>
          <a:p>
            <a:r>
              <a:rPr lang="en-GB" sz="2400" dirty="0">
                <a:latin typeface="Gill Sans MT" panose="020B0502020104020203" pitchFamily="34" charset="0"/>
              </a:rPr>
              <a:t>	</a:t>
            </a:r>
            <a:r>
              <a:rPr lang="en-GB" sz="2400" dirty="0" err="1">
                <a:latin typeface="Gill Sans MT" panose="020B0502020104020203" pitchFamily="34" charset="0"/>
              </a:rPr>
              <a:t>obj.notify</a:t>
            </a:r>
            <a:r>
              <a:rPr lang="en-GB" sz="2400" dirty="0">
                <a:latin typeface="Gill Sans MT" panose="020B0502020104020203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0435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998"/>
            <a:ext cx="10515600" cy="1123432"/>
          </a:xfrm>
        </p:spPr>
        <p:txBody>
          <a:bodyPr/>
          <a:lstStyle/>
          <a:p>
            <a:r>
              <a:rPr lang="en-GB" dirty="0"/>
              <a:t>Monitor Controlled Method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5348177"/>
          </a:xfrm>
        </p:spPr>
        <p:txBody>
          <a:bodyPr>
            <a:normAutofit/>
          </a:bodyPr>
          <a:lstStyle/>
          <a:p>
            <a:r>
              <a:rPr lang="en-GB" dirty="0"/>
              <a:t>Synchronised code is run by at most one thread at the same time</a:t>
            </a:r>
          </a:p>
          <a:p>
            <a:pPr lvl="1"/>
            <a:r>
              <a:rPr lang="en-GB" dirty="0"/>
              <a:t>for example </a:t>
            </a:r>
            <a:r>
              <a:rPr lang="en-GB" dirty="0" err="1">
                <a:latin typeface="Gill Sans MT" panose="020B0502020104020203" pitchFamily="34" charset="0"/>
              </a:rPr>
              <a:t>o.m</a:t>
            </a:r>
            <a:r>
              <a:rPr lang="en-GB" dirty="0">
                <a:latin typeface="Gill Sans MT" panose="020B0502020104020203" pitchFamily="34" charset="0"/>
              </a:rPr>
              <a:t>()</a:t>
            </a:r>
            <a:r>
              <a:rPr lang="en-GB" dirty="0"/>
              <a:t> followed by </a:t>
            </a:r>
            <a:r>
              <a:rPr lang="en-GB" dirty="0" err="1">
                <a:latin typeface="Gill Sans MT" panose="020B0502020104020203" pitchFamily="34" charset="0"/>
              </a:rPr>
              <a:t>o.n</a:t>
            </a:r>
            <a:r>
              <a:rPr lang="en-GB" dirty="0">
                <a:latin typeface="Gill Sans MT" panose="020B0502020104020203" pitchFamily="34" charset="0"/>
              </a:rPr>
              <a:t>()</a:t>
            </a:r>
            <a:r>
              <a:rPr lang="en-GB" dirty="0"/>
              <a:t>, or </a:t>
            </a:r>
            <a:r>
              <a:rPr lang="en-GB" dirty="0" err="1">
                <a:latin typeface="Gill Sans MT" panose="020B0502020104020203" pitchFamily="34" charset="0"/>
              </a:rPr>
              <a:t>o.n</a:t>
            </a:r>
            <a:r>
              <a:rPr lang="en-GB" dirty="0">
                <a:latin typeface="Gill Sans MT" panose="020B0502020104020203" pitchFamily="34" charset="0"/>
              </a:rPr>
              <a:t>()</a:t>
            </a:r>
            <a:r>
              <a:rPr lang="en-GB" dirty="0"/>
              <a:t> and then </a:t>
            </a:r>
            <a:r>
              <a:rPr lang="en-GB" dirty="0" err="1">
                <a:latin typeface="Gill Sans MT" panose="020B0502020104020203" pitchFamily="34" charset="0"/>
              </a:rPr>
              <a:t>o.m</a:t>
            </a:r>
            <a:r>
              <a:rPr lang="en-GB" dirty="0">
                <a:latin typeface="Gill Sans MT" panose="020B0502020104020203" pitchFamily="34" charset="0"/>
              </a:rPr>
              <a:t>()</a:t>
            </a:r>
          </a:p>
          <a:p>
            <a:pPr lvl="1"/>
            <a:r>
              <a:rPr lang="en-GB" dirty="0"/>
              <a:t>but this does not guarantee which method comes first (</a:t>
            </a:r>
            <a:r>
              <a:rPr lang="en-GB" dirty="0" err="1"/>
              <a:t>ie</a:t>
            </a:r>
            <a:r>
              <a:rPr lang="en-GB" dirty="0"/>
              <a:t> happens before)</a:t>
            </a:r>
          </a:p>
          <a:p>
            <a:r>
              <a:rPr lang="en-GB" dirty="0"/>
              <a:t>Java has monitor controlled access to any object </a:t>
            </a:r>
            <a:r>
              <a:rPr lang="en-GB" dirty="0">
                <a:latin typeface="Gill Sans MT" panose="020B0502020104020203" pitchFamily="34" charset="0"/>
              </a:rPr>
              <a:t>o</a:t>
            </a:r>
          </a:p>
          <a:p>
            <a:pPr lvl="1"/>
            <a:r>
              <a:rPr lang="en-GB" dirty="0" err="1">
                <a:latin typeface="Gill Sans MT" panose="020B0502020104020203" pitchFamily="34" charset="0"/>
              </a:rPr>
              <a:t>o.wait</a:t>
            </a:r>
            <a:r>
              <a:rPr lang="en-GB" dirty="0">
                <a:latin typeface="Gill Sans MT" panose="020B0502020104020203" pitchFamily="34" charset="0"/>
              </a:rPr>
              <a:t>()</a:t>
            </a:r>
            <a:r>
              <a:rPr lang="en-GB" dirty="0"/>
              <a:t>, </a:t>
            </a:r>
            <a:r>
              <a:rPr lang="en-GB" dirty="0" err="1">
                <a:latin typeface="Gill Sans MT" panose="020B0502020104020203" pitchFamily="34" charset="0"/>
              </a:rPr>
              <a:t>o.notify</a:t>
            </a:r>
            <a:r>
              <a:rPr lang="en-GB" dirty="0">
                <a:latin typeface="Gill Sans MT" panose="020B0502020104020203" pitchFamily="34" charset="0"/>
              </a:rPr>
              <a:t>()</a:t>
            </a:r>
            <a:r>
              <a:rPr lang="en-GB" dirty="0"/>
              <a:t>, and </a:t>
            </a:r>
            <a:r>
              <a:rPr lang="en-GB" dirty="0" err="1">
                <a:latin typeface="Gill Sans MT" panose="020B0502020104020203" pitchFamily="34" charset="0"/>
              </a:rPr>
              <a:t>o.notifyAll</a:t>
            </a:r>
            <a:r>
              <a:rPr lang="en-GB" dirty="0">
                <a:latin typeface="Gill Sans MT" panose="020B0502020104020203" pitchFamily="34" charset="0"/>
              </a:rPr>
              <a:t>()</a:t>
            </a:r>
          </a:p>
          <a:p>
            <a:r>
              <a:rPr lang="en-GB" dirty="0"/>
              <a:t>These methods must be used with care</a:t>
            </a:r>
          </a:p>
          <a:p>
            <a:pPr lvl="1"/>
            <a:r>
              <a:rPr lang="en-GB" dirty="0" err="1">
                <a:latin typeface="Gill Sans MT" panose="020B0502020104020203" pitchFamily="34" charset="0"/>
              </a:rPr>
              <a:t>o.notify</a:t>
            </a:r>
            <a:r>
              <a:rPr lang="en-GB" dirty="0">
                <a:latin typeface="Gill Sans MT" panose="020B0502020104020203" pitchFamily="34" charset="0"/>
              </a:rPr>
              <a:t>()</a:t>
            </a:r>
            <a:r>
              <a:rPr lang="en-GB" dirty="0"/>
              <a:t> only wakes up one thread, and selection of this is arbitrary</a:t>
            </a:r>
          </a:p>
          <a:p>
            <a:pPr lvl="1"/>
            <a:r>
              <a:rPr lang="en-GB" dirty="0"/>
              <a:t>if no thread is waiting, </a:t>
            </a:r>
            <a:r>
              <a:rPr lang="en-GB" dirty="0" err="1">
                <a:latin typeface="Gill Sans MT" panose="020B0502020104020203" pitchFamily="34" charset="0"/>
              </a:rPr>
              <a:t>o.notify</a:t>
            </a:r>
            <a:r>
              <a:rPr lang="en-GB" dirty="0">
                <a:latin typeface="Gill Sans MT" panose="020B0502020104020203" pitchFamily="34" charset="0"/>
              </a:rPr>
              <a:t>()</a:t>
            </a:r>
            <a:r>
              <a:rPr lang="en-GB" dirty="0"/>
              <a:t> returns immediately</a:t>
            </a:r>
          </a:p>
          <a:p>
            <a:pPr lvl="1"/>
            <a:r>
              <a:rPr lang="en-GB" dirty="0"/>
              <a:t>this can create a race condition &amp; deadlock if </a:t>
            </a:r>
            <a:r>
              <a:rPr lang="en-GB" dirty="0" err="1">
                <a:latin typeface="Gill Sans MT" panose="020B0502020104020203" pitchFamily="34" charset="0"/>
              </a:rPr>
              <a:t>o.wait</a:t>
            </a:r>
            <a:r>
              <a:rPr lang="en-GB" dirty="0">
                <a:latin typeface="Gill Sans MT" panose="020B0502020104020203" pitchFamily="34" charset="0"/>
              </a:rPr>
              <a:t>()</a:t>
            </a:r>
            <a:r>
              <a:rPr lang="en-GB" dirty="0"/>
              <a:t> occurs after </a:t>
            </a:r>
            <a:r>
              <a:rPr lang="en-GB" dirty="0" err="1">
                <a:latin typeface="Gill Sans MT" panose="020B0502020104020203" pitchFamily="34" charset="0"/>
              </a:rPr>
              <a:t>o.notify</a:t>
            </a:r>
            <a:r>
              <a:rPr lang="en-GB" dirty="0">
                <a:latin typeface="Gill Sans MT" panose="020B0502020104020203" pitchFamily="34" charset="0"/>
              </a:rPr>
              <a:t>()</a:t>
            </a:r>
          </a:p>
          <a:p>
            <a:pPr lvl="1"/>
            <a:r>
              <a:rPr lang="en-GB" dirty="0" err="1">
                <a:latin typeface="Gill Sans MT" panose="020B0502020104020203" pitchFamily="34" charset="0"/>
              </a:rPr>
              <a:t>o.notifyAll</a:t>
            </a:r>
            <a:r>
              <a:rPr lang="en-GB" dirty="0">
                <a:latin typeface="Gill Sans MT" panose="020B0502020104020203" pitchFamily="34" charset="0"/>
              </a:rPr>
              <a:t>()</a:t>
            </a:r>
            <a:r>
              <a:rPr lang="en-GB" dirty="0"/>
              <a:t> wakes up all threads, which is safe, but costly and wasteful</a:t>
            </a:r>
          </a:p>
          <a:p>
            <a:r>
              <a:rPr lang="en-GB" dirty="0"/>
              <a:t>Monitors can be used to build higher level mechanisms</a:t>
            </a:r>
          </a:p>
          <a:p>
            <a:pPr lvl="1"/>
            <a:r>
              <a:rPr lang="en-GB" dirty="0"/>
              <a:t>prefer higher level ones where available – fewer bugs and less code to write</a:t>
            </a:r>
          </a:p>
        </p:txBody>
      </p:sp>
    </p:spTree>
    <p:extLst>
      <p:ext uri="{BB962C8B-B14F-4D97-AF65-F5344CB8AC3E}">
        <p14:creationId xmlns:p14="http://schemas.microsoft.com/office/powerpoint/2010/main" val="2121754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594"/>
            <a:ext cx="10515600" cy="1187228"/>
          </a:xfrm>
        </p:spPr>
        <p:txBody>
          <a:bodyPr/>
          <a:lstStyle/>
          <a:p>
            <a:r>
              <a:rPr lang="en-GB" dirty="0"/>
              <a:t>Threading and JavaFX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0233"/>
          </a:xfrm>
        </p:spPr>
        <p:txBody>
          <a:bodyPr>
            <a:normAutofit/>
          </a:bodyPr>
          <a:lstStyle/>
          <a:p>
            <a:r>
              <a:rPr lang="en-GB" dirty="0"/>
              <a:t>JavaFX has its own thread for running events and graphics code</a:t>
            </a:r>
          </a:p>
          <a:p>
            <a:pPr lvl="1"/>
            <a:r>
              <a:rPr lang="en-GB" dirty="0"/>
              <a:t>the JavaFX Application thread</a:t>
            </a:r>
          </a:p>
          <a:p>
            <a:r>
              <a:rPr lang="en-GB" dirty="0"/>
              <a:t>This ensures that updates to graphics objects, </a:t>
            </a:r>
            <a:r>
              <a:rPr lang="en-GB" dirty="0" err="1"/>
              <a:t>eg</a:t>
            </a:r>
            <a:r>
              <a:rPr lang="en-GB" dirty="0"/>
              <a:t> the screen, are safe </a:t>
            </a:r>
          </a:p>
          <a:p>
            <a:pPr lvl="1"/>
            <a:r>
              <a:rPr lang="en-GB" dirty="0"/>
              <a:t>such calls occur when you </a:t>
            </a:r>
            <a:r>
              <a:rPr lang="en-GB" dirty="0">
                <a:latin typeface="Gill Sans MT" panose="020B0502020104020203" pitchFamily="34" charset="0"/>
              </a:rPr>
              <a:t>show()</a:t>
            </a:r>
            <a:r>
              <a:rPr lang="en-GB" dirty="0"/>
              <a:t> a stage or </a:t>
            </a:r>
            <a:r>
              <a:rPr lang="en-GB" dirty="0">
                <a:latin typeface="Gill Sans MT" panose="020B0502020104020203" pitchFamily="34" charset="0"/>
              </a:rPr>
              <a:t>play()</a:t>
            </a:r>
            <a:r>
              <a:rPr lang="en-GB" dirty="0"/>
              <a:t> a timeline</a:t>
            </a:r>
          </a:p>
          <a:p>
            <a:pPr lvl="1"/>
            <a:r>
              <a:rPr lang="en-GB" dirty="0"/>
              <a:t>so you do not need to create your own threads for JavaFX animations</a:t>
            </a:r>
          </a:p>
          <a:p>
            <a:r>
              <a:rPr lang="en-GB" dirty="0"/>
              <a:t>JavaFX background tasks can display and update progress bars</a:t>
            </a:r>
          </a:p>
          <a:p>
            <a:pPr lvl="1"/>
            <a:r>
              <a:rPr lang="en-GB" dirty="0"/>
              <a:t>using </a:t>
            </a:r>
            <a:r>
              <a:rPr lang="en-GB" dirty="0">
                <a:latin typeface="Gill Sans MT" panose="020B0502020104020203" pitchFamily="34" charset="0"/>
              </a:rPr>
              <a:t>bind(</a:t>
            </a:r>
            <a:r>
              <a:rPr lang="en-GB" dirty="0" err="1">
                <a:latin typeface="Gill Sans MT" panose="020B0502020104020203" pitchFamily="34" charset="0"/>
              </a:rPr>
              <a:t>task.progressProperty</a:t>
            </a:r>
            <a:r>
              <a:rPr lang="en-GB" dirty="0">
                <a:latin typeface="Gill Sans MT" panose="020B0502020104020203" pitchFamily="34" charset="0"/>
              </a:rPr>
              <a:t>())</a:t>
            </a:r>
            <a:r>
              <a:rPr lang="en-GB" dirty="0"/>
              <a:t> and </a:t>
            </a:r>
            <a:r>
              <a:rPr lang="en-GB" dirty="0" err="1">
                <a:latin typeface="Gill Sans MT" panose="020B0502020104020203" pitchFamily="34" charset="0"/>
              </a:rPr>
              <a:t>updateProgress</a:t>
            </a:r>
            <a:r>
              <a:rPr lang="en-GB" dirty="0">
                <a:latin typeface="Gill Sans MT" panose="020B0502020104020203" pitchFamily="34" charset="0"/>
              </a:rPr>
              <a:t>(i, max)</a:t>
            </a:r>
          </a:p>
          <a:p>
            <a:r>
              <a:rPr lang="en-GB" dirty="0"/>
              <a:t>To invoke other JavaFX methods on the Application thread you call </a:t>
            </a:r>
          </a:p>
          <a:p>
            <a:pPr lvl="1"/>
            <a:r>
              <a:rPr lang="en-GB" dirty="0" err="1">
                <a:latin typeface="Gill Sans MT" panose="020B0502020104020203" pitchFamily="34" charset="0"/>
              </a:rPr>
              <a:t>invokeLater</a:t>
            </a:r>
            <a:r>
              <a:rPr lang="en-GB" dirty="0">
                <a:latin typeface="Gill Sans MT" panose="020B0502020104020203" pitchFamily="34" charset="0"/>
              </a:rPr>
              <a:t>(Runnable task)</a:t>
            </a:r>
            <a:r>
              <a:rPr lang="en-GB" dirty="0"/>
              <a:t>, or </a:t>
            </a:r>
            <a:r>
              <a:rPr lang="en-GB" dirty="0" err="1">
                <a:latin typeface="Gill Sans MT" panose="020B0502020104020203" pitchFamily="34" charset="0"/>
              </a:rPr>
              <a:t>invokeAndWait</a:t>
            </a:r>
            <a:r>
              <a:rPr lang="en-GB" dirty="0">
                <a:latin typeface="Gill Sans MT" panose="020B0502020104020203" pitchFamily="34" charset="0"/>
              </a:rPr>
              <a:t>(Runnable task)</a:t>
            </a:r>
          </a:p>
          <a:p>
            <a:pPr lvl="1"/>
            <a:r>
              <a:rPr lang="en-GB" dirty="0"/>
              <a:t>these queue up events that invoke the Runnable task when de-queued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533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rallel.auckland.ac.nz/ParallelIT/src_images/gui_app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94" y="260032"/>
            <a:ext cx="9018905" cy="547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0494" y="5989319"/>
            <a:ext cx="901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Parallel and Reconfigurable Computing Lab, The University of Auckland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130236" y="3476847"/>
            <a:ext cx="1148316" cy="41467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98FFE9F-2EE0-4B76-AD92-1A1260E1B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7" t="9900" r="8967" b="12683"/>
          <a:stretch/>
        </p:blipFill>
        <p:spPr>
          <a:xfrm>
            <a:off x="2624667" y="745067"/>
            <a:ext cx="4927600" cy="56863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A379B2-4C9C-4CB4-93FA-C2D4AE827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30" y="1290918"/>
            <a:ext cx="4037611" cy="457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EBD5B1-9631-4ABF-85EF-79192CCE6AD5}"/>
              </a:ext>
            </a:extLst>
          </p:cNvPr>
          <p:cNvSpPr txBox="1"/>
          <p:nvPr/>
        </p:nvSpPr>
        <p:spPr>
          <a:xfrm>
            <a:off x="7975600" y="6045200"/>
            <a:ext cx="387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Sources: mykong.com, geeks for geeks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39901-4A29-470C-8ACD-86E2CBE317BE}"/>
              </a:ext>
            </a:extLst>
          </p:cNvPr>
          <p:cNvSpPr txBox="1"/>
          <p:nvPr/>
        </p:nvSpPr>
        <p:spPr>
          <a:xfrm>
            <a:off x="135467" y="745067"/>
            <a:ext cx="24892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JavaFX</a:t>
            </a:r>
          </a:p>
          <a:p>
            <a:r>
              <a:rPr lang="en-GB" sz="2800" dirty="0"/>
              <a:t>Animation and Progress Bar Tutorials</a:t>
            </a:r>
          </a:p>
        </p:txBody>
      </p:sp>
    </p:spTree>
    <p:extLst>
      <p:ext uri="{BB962C8B-B14F-4D97-AF65-F5344CB8AC3E}">
        <p14:creationId xmlns:p14="http://schemas.microsoft.com/office/powerpoint/2010/main" val="350321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231"/>
            <a:ext cx="10515600" cy="1005058"/>
          </a:xfrm>
        </p:spPr>
        <p:txBody>
          <a:bodyPr/>
          <a:lstStyle/>
          <a:p>
            <a:r>
              <a:rPr lang="en-GB" dirty="0"/>
              <a:t>About </a:t>
            </a:r>
            <a:r>
              <a:rPr lang="en-GB" dirty="0" err="1"/>
              <a:t>java.util.concurrent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5154460"/>
          </a:xfrm>
        </p:spPr>
        <p:txBody>
          <a:bodyPr>
            <a:normAutofit/>
          </a:bodyPr>
          <a:lstStyle/>
          <a:p>
            <a:r>
              <a:rPr lang="en-GB" dirty="0"/>
              <a:t>We have seen how to update the fields of one object safely</a:t>
            </a:r>
          </a:p>
          <a:p>
            <a:pPr lvl="1"/>
            <a:r>
              <a:rPr lang="en-GB" dirty="0"/>
              <a:t>synchronise on the object itself, or using local locks (in a consistent order)</a:t>
            </a:r>
          </a:p>
          <a:p>
            <a:r>
              <a:rPr lang="en-GB" dirty="0"/>
              <a:t>The </a:t>
            </a:r>
            <a:r>
              <a:rPr lang="en-GB" dirty="0" err="1"/>
              <a:t>java.util.concurrent</a:t>
            </a:r>
            <a:r>
              <a:rPr lang="en-GB" dirty="0"/>
              <a:t> package provides thread-safe collections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BlockingQueue</a:t>
            </a:r>
            <a:r>
              <a:rPr lang="en-GB" dirty="0"/>
              <a:t>&lt;E&gt; interface</a:t>
            </a:r>
          </a:p>
          <a:p>
            <a:pPr lvl="2"/>
            <a:r>
              <a:rPr lang="en-GB" dirty="0"/>
              <a:t>with array, linked list, and priority queue implementations </a:t>
            </a:r>
          </a:p>
          <a:p>
            <a:pPr lvl="1"/>
            <a:r>
              <a:rPr lang="en-GB" dirty="0"/>
              <a:t>and the </a:t>
            </a:r>
            <a:r>
              <a:rPr lang="en-GB" dirty="0" err="1"/>
              <a:t>ConcurrentHashMap</a:t>
            </a:r>
            <a:r>
              <a:rPr lang="en-GB" dirty="0"/>
              <a:t>&lt;K, V&gt; class</a:t>
            </a:r>
          </a:p>
          <a:p>
            <a:pPr lvl="2"/>
            <a:r>
              <a:rPr lang="en-GB" dirty="0"/>
              <a:t>compatible with the </a:t>
            </a:r>
            <a:r>
              <a:rPr lang="en-GB" dirty="0" err="1"/>
              <a:t>Hashtable</a:t>
            </a:r>
            <a:r>
              <a:rPr lang="en-GB" dirty="0"/>
              <a:t> class , but thread-safe</a:t>
            </a:r>
          </a:p>
          <a:p>
            <a:pPr lvl="1"/>
            <a:r>
              <a:rPr lang="en-GB" dirty="0"/>
              <a:t>this package also provides thread pools and futures</a:t>
            </a:r>
          </a:p>
          <a:p>
            <a:pPr lvl="2"/>
            <a:r>
              <a:rPr lang="en-GB" dirty="0"/>
              <a:t>which can be used for computationally intensive background processing</a:t>
            </a:r>
          </a:p>
          <a:p>
            <a:r>
              <a:rPr lang="en-GB" dirty="0"/>
              <a:t>The concurrency package also supports Worker threads</a:t>
            </a:r>
          </a:p>
          <a:p>
            <a:pPr lvl="1"/>
            <a:r>
              <a:rPr lang="en-GB" dirty="0"/>
              <a:t>these threads are pooled; they can (safely) return one result via a Future&lt;T&gt; and call to get(), or several results via a publish/process List&lt;T&gt;</a:t>
            </a:r>
          </a:p>
        </p:txBody>
      </p:sp>
    </p:spTree>
    <p:extLst>
      <p:ext uri="{BB962C8B-B14F-4D97-AF65-F5344CB8AC3E}">
        <p14:creationId xmlns:p14="http://schemas.microsoft.com/office/powerpoint/2010/main" val="911246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concurrent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0440"/>
          </a:xfrm>
        </p:spPr>
        <p:txBody>
          <a:bodyPr/>
          <a:lstStyle/>
          <a:p>
            <a:r>
              <a:rPr lang="en-GB" dirty="0"/>
              <a:t>Concurrent collections have standard methods to access them</a:t>
            </a:r>
          </a:p>
          <a:p>
            <a:pPr lvl="1"/>
            <a:r>
              <a:rPr lang="en-GB" dirty="0"/>
              <a:t>but they also provide methods with different behaviour</a:t>
            </a:r>
          </a:p>
          <a:p>
            <a:r>
              <a:rPr lang="en-GB" dirty="0"/>
              <a:t>Blocking queues can wait to store/retrieve if the queue is full/empty</a:t>
            </a:r>
          </a:p>
          <a:p>
            <a:r>
              <a:rPr lang="en-GB" dirty="0"/>
              <a:t>Each method can 1) throw an exception 2) return a special value, 3) block / wait indefinitely, or 4) wait for up to a specified time limit: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08111"/>
              </p:ext>
            </p:extLst>
          </p:nvPr>
        </p:nvGraphicFramePr>
        <p:xfrm>
          <a:off x="1759906" y="4268816"/>
          <a:ext cx="7711274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7923">
                  <a:extLst>
                    <a:ext uri="{9D8B030D-6E8A-4147-A177-3AD203B41FA5}">
                      <a16:colId xmlns:a16="http://schemas.microsoft.com/office/drawing/2014/main" val="2208080840"/>
                    </a:ext>
                  </a:extLst>
                </a:gridCol>
                <a:gridCol w="1598081">
                  <a:extLst>
                    <a:ext uri="{9D8B030D-6E8A-4147-A177-3AD203B41FA5}">
                      <a16:colId xmlns:a16="http://schemas.microsoft.com/office/drawing/2014/main" val="4025109418"/>
                    </a:ext>
                  </a:extLst>
                </a:gridCol>
                <a:gridCol w="1321721">
                  <a:extLst>
                    <a:ext uri="{9D8B030D-6E8A-4147-A177-3AD203B41FA5}">
                      <a16:colId xmlns:a16="http://schemas.microsoft.com/office/drawing/2014/main" val="2019293341"/>
                    </a:ext>
                  </a:extLst>
                </a:gridCol>
                <a:gridCol w="1189549">
                  <a:extLst>
                    <a:ext uri="{9D8B030D-6E8A-4147-A177-3AD203B41FA5}">
                      <a16:colId xmlns:a16="http://schemas.microsoft.com/office/drawing/2014/main" val="3614745427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3562722533"/>
                    </a:ext>
                  </a:extLst>
                </a:gridCol>
              </a:tblGrid>
              <a:tr h="476643"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i="1" dirty="0"/>
                        <a:t>Throws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i="1" dirty="0"/>
                        <a:t>Special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i="1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i="1" dirty="0"/>
                        <a:t>Times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50194"/>
                  </a:ext>
                </a:extLst>
              </a:tr>
              <a:tr h="476643">
                <a:tc>
                  <a:txBody>
                    <a:bodyPr/>
                    <a:lstStyle/>
                    <a:p>
                      <a:r>
                        <a:rPr lang="en-GB" sz="2800" i="1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add(e)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offer(e)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put(e)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offer(e, t, 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55798"/>
                  </a:ext>
                </a:extLst>
              </a:tr>
              <a:tr h="476643">
                <a:tc>
                  <a:txBody>
                    <a:bodyPr/>
                    <a:lstStyle/>
                    <a:p>
                      <a:r>
                        <a:rPr lang="en-GB" sz="2800" i="1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poll()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take()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poll(t, 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00267"/>
                  </a:ext>
                </a:extLst>
              </a:tr>
              <a:tr h="476643">
                <a:tc>
                  <a:txBody>
                    <a:bodyPr/>
                    <a:lstStyle/>
                    <a:p>
                      <a:r>
                        <a:rPr lang="en-GB" sz="2800" i="1" dirty="0"/>
                        <a:t>Examine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element()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3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95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921"/>
            <a:ext cx="10515600" cy="1087894"/>
          </a:xfrm>
        </p:spPr>
        <p:txBody>
          <a:bodyPr/>
          <a:lstStyle/>
          <a:p>
            <a:r>
              <a:rPr lang="en-GB" dirty="0"/>
              <a:t>An Application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398"/>
          </a:xfrm>
        </p:spPr>
        <p:txBody>
          <a:bodyPr>
            <a:normAutofit/>
          </a:bodyPr>
          <a:lstStyle/>
          <a:p>
            <a:r>
              <a:rPr lang="en-GB" dirty="0"/>
              <a:t>Consider a traffic map updated from a network of traffic sensors</a:t>
            </a:r>
          </a:p>
          <a:p>
            <a:r>
              <a:rPr lang="en-GB" dirty="0"/>
              <a:t>There are frequent updates, over a slow network connection</a:t>
            </a:r>
          </a:p>
          <a:p>
            <a:r>
              <a:rPr lang="en-GB" dirty="0"/>
              <a:t>A thread pool can be used to download the new data</a:t>
            </a:r>
          </a:p>
          <a:p>
            <a:pPr lvl="1"/>
            <a:r>
              <a:rPr lang="en-GB" dirty="0"/>
              <a:t>but without overloading the system if there are many updates at one time</a:t>
            </a:r>
          </a:p>
          <a:p>
            <a:r>
              <a:rPr lang="en-GB" dirty="0"/>
              <a:t>The traffic state can be stored in a concurrent hash map</a:t>
            </a:r>
          </a:p>
          <a:p>
            <a:r>
              <a:rPr lang="en-GB" dirty="0"/>
              <a:t>Updates to the traffic display can be queued to the display system</a:t>
            </a:r>
          </a:p>
          <a:p>
            <a:pPr lvl="1"/>
            <a:r>
              <a:rPr lang="en-GB" dirty="0"/>
              <a:t>invoking later calls to JavaFX methods as required</a:t>
            </a:r>
          </a:p>
          <a:p>
            <a:pPr lvl="1"/>
            <a:r>
              <a:rPr lang="en-GB" dirty="0"/>
              <a:t>could optimise this by merging update requests that occur close together</a:t>
            </a:r>
          </a:p>
          <a:p>
            <a:r>
              <a:rPr lang="en-GB" dirty="0"/>
              <a:t>Use worker threads and </a:t>
            </a:r>
            <a:r>
              <a:rPr lang="en-GB" dirty="0" err="1"/>
              <a:t>java.util.concurrent</a:t>
            </a:r>
            <a:r>
              <a:rPr lang="en-GB" dirty="0"/>
              <a:t> for safe threading</a:t>
            </a:r>
          </a:p>
          <a:p>
            <a:pPr lvl="1"/>
            <a:r>
              <a:rPr lang="en-GB" dirty="0"/>
              <a:t>rather than implementing your own lower level concurrency mechanisms</a:t>
            </a:r>
          </a:p>
        </p:txBody>
      </p:sp>
    </p:spTree>
    <p:extLst>
      <p:ext uri="{BB962C8B-B14F-4D97-AF65-F5344CB8AC3E}">
        <p14:creationId xmlns:p14="http://schemas.microsoft.com/office/powerpoint/2010/main" val="1659259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Why thread priorities are unreliable:</a:t>
            </a:r>
          </a:p>
          <a:p>
            <a:pPr marL="457200" lvl="1" indent="0">
              <a:buNone/>
            </a:pPr>
            <a:r>
              <a:rPr lang="en-GB" sz="2000" dirty="0">
                <a:hlinkClick r:id="rId2"/>
              </a:rPr>
              <a:t>https://stackoverflow.com/questions/12038592/java-thread-priority-has-no-effect</a:t>
            </a:r>
            <a:endParaRPr lang="en-GB" sz="2000" dirty="0"/>
          </a:p>
          <a:p>
            <a:r>
              <a:rPr lang="en-GB" dirty="0"/>
              <a:t>Safe threading:</a:t>
            </a:r>
          </a:p>
          <a:p>
            <a:pPr marL="457200" lvl="1" indent="0">
              <a:buNone/>
            </a:pPr>
            <a:r>
              <a:rPr lang="en-GB" sz="2000" dirty="0">
                <a:hlinkClick r:id="rId3"/>
              </a:rPr>
              <a:t>https://dzone.com/articles/7-techniques-for-thread-safe-classes</a:t>
            </a:r>
            <a:endParaRPr lang="en-GB" sz="2000" dirty="0"/>
          </a:p>
          <a:p>
            <a:pPr marL="457200" lvl="1" indent="0">
              <a:buNone/>
            </a:pPr>
            <a:r>
              <a:rPr lang="en-GB" sz="2000" dirty="0">
                <a:hlinkClick r:id="rId4"/>
              </a:rPr>
              <a:t>http://web.mit.edu/6.005/www/fa14/classes/18-thread-safety/</a:t>
            </a:r>
            <a:endParaRPr lang="en-GB" sz="2000" dirty="0"/>
          </a:p>
          <a:p>
            <a:r>
              <a:rPr lang="en-GB" dirty="0"/>
              <a:t>Concurrency in JavaFX 2:</a:t>
            </a:r>
          </a:p>
          <a:p>
            <a:pPr marL="457200" lvl="1" indent="0">
              <a:buNone/>
            </a:pPr>
            <a:r>
              <a:rPr lang="en-GB" sz="2200" dirty="0">
                <a:hlinkClick r:id="rId5" tooltip="Original URL: https://examples.javacodegeeks.com/desktop-java/javafx/javafx-concurrency-example/. Click or tap if you trust this link."/>
              </a:rPr>
              <a:t>https://examples.javacodegeeks.com/desktop-java/javafx/javafx-concurrency-example/</a:t>
            </a:r>
            <a:endParaRPr lang="en-GB" sz="2200" dirty="0"/>
          </a:p>
          <a:p>
            <a:pPr marL="457200" lvl="1" indent="0">
              <a:buNone/>
            </a:pPr>
            <a:r>
              <a:rPr lang="en-GB" sz="2000" dirty="0">
                <a:hlinkClick r:id="rId6"/>
              </a:rPr>
              <a:t>https://docs.oracle.com/javafx/2/threads/jfxpub-threads.htm</a:t>
            </a:r>
            <a:endParaRPr lang="en-GB" sz="2000" dirty="0"/>
          </a:p>
          <a:p>
            <a:r>
              <a:rPr lang="en-GB" dirty="0"/>
              <a:t>Animation in JavaFX 2 does not need threading:</a:t>
            </a:r>
          </a:p>
          <a:p>
            <a:pPr marL="457200" lvl="1" indent="0">
              <a:buNone/>
            </a:pPr>
            <a:r>
              <a:rPr lang="en-GB" sz="2000" dirty="0">
                <a:hlinkClick r:id="rId7"/>
              </a:rPr>
              <a:t>https://www.mkyong.com/javafx/javafx-animated-ball-example/</a:t>
            </a:r>
            <a:endParaRPr lang="en-GB" sz="2000" dirty="0"/>
          </a:p>
          <a:p>
            <a:pPr lvl="0"/>
            <a:r>
              <a:rPr lang="en-GB" dirty="0">
                <a:solidFill>
                  <a:prstClr val="black"/>
                </a:solidFill>
              </a:rPr>
              <a:t>Tutorial on JavaFX progress bars:</a:t>
            </a:r>
          </a:p>
          <a:p>
            <a:pPr marL="457200" lvl="1" indent="0">
              <a:buNone/>
            </a:pPr>
            <a:r>
              <a:rPr lang="en-GB" sz="2000" dirty="0">
                <a:hlinkClick r:id="rId8"/>
              </a:rPr>
              <a:t>https://www.geeksforgeeks.org/javafx-progressbar/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1064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Multi-tasking and Multi-threading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4173"/>
          </a:xfrm>
        </p:spPr>
        <p:txBody>
          <a:bodyPr>
            <a:normAutofit/>
          </a:bodyPr>
          <a:lstStyle/>
          <a:p>
            <a:r>
              <a:rPr lang="en-GB" dirty="0"/>
              <a:t>We are used to running multiple applications on our PCs</a:t>
            </a:r>
          </a:p>
          <a:p>
            <a:pPr lvl="1"/>
            <a:r>
              <a:rPr lang="en-GB" dirty="0"/>
              <a:t>and likewise multiple apps on our smartphones</a:t>
            </a:r>
          </a:p>
          <a:p>
            <a:pPr lvl="1"/>
            <a:r>
              <a:rPr lang="en-GB" dirty="0"/>
              <a:t>this is called multi-tasking: task = process = running app(</a:t>
            </a:r>
            <a:r>
              <a:rPr lang="en-GB" dirty="0" err="1"/>
              <a:t>lication</a:t>
            </a:r>
            <a:r>
              <a:rPr lang="en-GB" dirty="0"/>
              <a:t>)</a:t>
            </a:r>
          </a:p>
          <a:p>
            <a:r>
              <a:rPr lang="en-GB" dirty="0"/>
              <a:t>The operating system organises switching between tasks</a:t>
            </a:r>
          </a:p>
          <a:p>
            <a:pPr lvl="1"/>
            <a:r>
              <a:rPr lang="en-GB" dirty="0"/>
              <a:t>even if there is only one processor, app(</a:t>
            </a:r>
            <a:r>
              <a:rPr lang="en-GB" dirty="0" err="1"/>
              <a:t>lication</a:t>
            </a:r>
            <a:r>
              <a:rPr lang="en-GB" dirty="0"/>
              <a:t>)s share time on this</a:t>
            </a:r>
          </a:p>
          <a:p>
            <a:pPr lvl="1"/>
            <a:r>
              <a:rPr lang="en-GB" dirty="0"/>
              <a:t>so they execute concurrently, or at least they appear to do so</a:t>
            </a:r>
          </a:p>
          <a:p>
            <a:r>
              <a:rPr lang="en-GB" dirty="0"/>
              <a:t>An application task may divide into multiple threads</a:t>
            </a:r>
          </a:p>
          <a:p>
            <a:pPr lvl="1"/>
            <a:r>
              <a:rPr lang="en-GB" dirty="0"/>
              <a:t>each thread executes concurrently, or at least they appear to do so</a:t>
            </a:r>
          </a:p>
          <a:p>
            <a:pPr lvl="1"/>
            <a:r>
              <a:rPr lang="en-GB" dirty="0"/>
              <a:t>the difference is that threads </a:t>
            </a:r>
            <a:r>
              <a:rPr lang="en-GB" i="1" dirty="0"/>
              <a:t>cooperate</a:t>
            </a:r>
            <a:r>
              <a:rPr lang="en-GB" dirty="0"/>
              <a:t>, so they share memory</a:t>
            </a:r>
          </a:p>
          <a:p>
            <a:pPr lvl="1"/>
            <a:r>
              <a:rPr lang="en-GB" dirty="0"/>
              <a:t>all threads in one app(</a:t>
            </a:r>
            <a:r>
              <a:rPr lang="en-GB" dirty="0" err="1"/>
              <a:t>lication</a:t>
            </a:r>
            <a:r>
              <a:rPr lang="en-GB" dirty="0"/>
              <a:t>) can read and write its objects in its heap</a:t>
            </a:r>
          </a:p>
        </p:txBody>
      </p:sp>
    </p:spTree>
    <p:extLst>
      <p:ext uri="{BB962C8B-B14F-4D97-AF65-F5344CB8AC3E}">
        <p14:creationId xmlns:p14="http://schemas.microsoft.com/office/powerpoint/2010/main" val="37473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Reasons for Multi-threading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Multi-threaded programming is common these days</a:t>
            </a:r>
          </a:p>
          <a:p>
            <a:pPr lvl="1"/>
            <a:r>
              <a:rPr lang="en-GB" dirty="0"/>
              <a:t>which is why we moved this topic into the first year </a:t>
            </a:r>
          </a:p>
          <a:p>
            <a:r>
              <a:rPr lang="en-GB" dirty="0"/>
              <a:t>GUI applications are usually multi-threaded</a:t>
            </a:r>
          </a:p>
          <a:p>
            <a:pPr lvl="1"/>
            <a:r>
              <a:rPr lang="en-GB" dirty="0"/>
              <a:t>one thread to respond to user input and provide visual feedback</a:t>
            </a:r>
          </a:p>
          <a:p>
            <a:pPr lvl="1"/>
            <a:r>
              <a:rPr lang="en-GB" dirty="0"/>
              <a:t>other threads can work only long running computations in the background</a:t>
            </a:r>
          </a:p>
          <a:p>
            <a:r>
              <a:rPr lang="en-GB" dirty="0"/>
              <a:t>Accessing the network is also unpredictable and may be slow</a:t>
            </a:r>
          </a:p>
          <a:p>
            <a:pPr lvl="1"/>
            <a:r>
              <a:rPr lang="en-GB" dirty="0"/>
              <a:t>so a web browser must use a separate thread for loading HTML pages</a:t>
            </a:r>
          </a:p>
          <a:p>
            <a:r>
              <a:rPr lang="en-GB" dirty="0"/>
              <a:t>In a simulation, it is natural to provide one thread per entity</a:t>
            </a:r>
          </a:p>
          <a:p>
            <a:r>
              <a:rPr lang="en-GB" dirty="0"/>
              <a:t>Finally, PCs often have multi-core CPUs </a:t>
            </a:r>
          </a:p>
          <a:p>
            <a:pPr lvl="1"/>
            <a:r>
              <a:rPr lang="en-GB" dirty="0"/>
              <a:t>you need at least one thread per CPU to keep each of them busy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29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 of Multi-Threading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Threads share the heap, method area, and constant pool</a:t>
            </a:r>
          </a:p>
          <a:p>
            <a:pPr lvl="1"/>
            <a:r>
              <a:rPr lang="en-GB" dirty="0"/>
              <a:t>each has its own stack, so local variables and arguments are not shared</a:t>
            </a:r>
          </a:p>
          <a:p>
            <a:r>
              <a:rPr lang="en-GB" dirty="0"/>
              <a:t>If multiple threads access a shared object in the heap</a:t>
            </a:r>
          </a:p>
          <a:p>
            <a:pPr lvl="1"/>
            <a:r>
              <a:rPr lang="en-GB" dirty="0"/>
              <a:t>the outcome may be unexpected</a:t>
            </a:r>
          </a:p>
          <a:p>
            <a:pPr lvl="1"/>
            <a:r>
              <a:rPr lang="en-GB" dirty="0"/>
              <a:t>race conditions, lost updates, update anomalies / corrupted data</a:t>
            </a:r>
          </a:p>
          <a:p>
            <a:pPr lvl="1"/>
            <a:r>
              <a:rPr lang="en-GB" dirty="0"/>
              <a:t>the following slides will explain these terms</a:t>
            </a:r>
          </a:p>
          <a:p>
            <a:r>
              <a:rPr lang="en-GB" dirty="0"/>
              <a:t>Such bugs are difficult to find</a:t>
            </a:r>
          </a:p>
          <a:p>
            <a:pPr lvl="1"/>
            <a:r>
              <a:rPr lang="en-GB" dirty="0"/>
              <a:t>as they may not happen every time the program runs</a:t>
            </a:r>
          </a:p>
          <a:p>
            <a:pPr lvl="1"/>
            <a:r>
              <a:rPr lang="en-GB" dirty="0"/>
              <a:t>the execution sequence and results are typically non-deterministic</a:t>
            </a:r>
          </a:p>
          <a:p>
            <a:pPr lvl="1"/>
            <a:r>
              <a:rPr lang="en-GB" dirty="0"/>
              <a:t>which will also be covered in the following slides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65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Effect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is an error in</a:t>
            </a:r>
          </a:p>
          <a:p>
            <a:pPr lvl="1"/>
            <a:r>
              <a:rPr lang="en-GB" dirty="0"/>
              <a:t>your programming assignment: you lose marks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  <a:p>
            <a:pPr lvl="1"/>
            <a:r>
              <a:rPr lang="en-GB" dirty="0"/>
              <a:t>a computer game: you can reboot, reload it &amp; carry on playing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a business application: the business could lose money, and may fail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software controlling a machine: someone could be injured or die</a:t>
            </a:r>
          </a:p>
          <a:p>
            <a:r>
              <a:rPr lang="en-GB" dirty="0">
                <a:sym typeface="Wingdings" panose="05000000000000000000" pitchFamily="2" charset="2"/>
              </a:rPr>
              <a:t>So I want to make sure you know about the Therac-25 incident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you can read more through the Wikipedia article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the slides here are constructed using quotes from that article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3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Therac-25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Therac-25 was a computer-controlled radiation therapy machine produced by Atomic Energy of Canada Limited (AECL) in 1982</a:t>
            </a:r>
          </a:p>
          <a:p>
            <a:r>
              <a:rPr lang="en-US" dirty="0"/>
              <a:t>Because of concurrent programming errors, it sometimes gave its patients radiation doses that were hundreds of times greater than normal, resulting in death or serious injury</a:t>
            </a:r>
          </a:p>
          <a:p>
            <a:r>
              <a:rPr lang="en-US" dirty="0"/>
              <a:t>A commission concluded that the primary reason should be attributed to the bad software design and development practices, and not explicitly to several coding errors that were found</a:t>
            </a:r>
          </a:p>
          <a:p>
            <a:r>
              <a:rPr lang="en-US" dirty="0"/>
              <a:t> In particular, the software was designed so that it was realistically impossible to test it in a clean automated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9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Therac-25 Further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six documented accidents occurred when the high-current electron beam generated in X-ray mode was delivered directly to patients</a:t>
            </a:r>
          </a:p>
          <a:p>
            <a:r>
              <a:rPr lang="en-US" dirty="0"/>
              <a:t>Previous models had hardware interlocks to prevent such faults, but the Therac-25 had removed them, depending instead on software checks for safety</a:t>
            </a:r>
          </a:p>
          <a:p>
            <a:r>
              <a:rPr lang="en-US" dirty="0"/>
              <a:t>The equipment control task did not properly synchronize with the operator interface task, so that race conditions occurred if the operator changed the setup too quickly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248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343"/>
          </a:xfrm>
        </p:spPr>
        <p:txBody>
          <a:bodyPr/>
          <a:lstStyle/>
          <a:p>
            <a:r>
              <a:rPr lang="en-GB" dirty="0"/>
              <a:t>Lessons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492"/>
            <a:ext cx="10515600" cy="5141342"/>
          </a:xfrm>
        </p:spPr>
        <p:txBody>
          <a:bodyPr>
            <a:normAutofit/>
          </a:bodyPr>
          <a:lstStyle/>
          <a:p>
            <a:r>
              <a:rPr lang="en-GB" dirty="0"/>
              <a:t>Ensure your software can be tested</a:t>
            </a:r>
          </a:p>
          <a:p>
            <a:pPr lvl="1"/>
            <a:r>
              <a:rPr lang="en-GB" dirty="0"/>
              <a:t>particularly any business- or safety-critical code</a:t>
            </a:r>
          </a:p>
          <a:p>
            <a:pPr lvl="1"/>
            <a:r>
              <a:rPr lang="en-GB" dirty="0"/>
              <a:t>avoid concurrency features that can give non-deterministic results</a:t>
            </a:r>
          </a:p>
          <a:p>
            <a:pPr lvl="1"/>
            <a:r>
              <a:rPr lang="en-GB" dirty="0"/>
              <a:t>take extra care if you have to code your own synchronisation mechanism</a:t>
            </a:r>
          </a:p>
          <a:p>
            <a:r>
              <a:rPr lang="en-GB" dirty="0"/>
              <a:t>If coding in Java then you should adopt the following strategies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confinement (thread local data): each object is used by just one thread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objects from immutable classes are safe as they never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use thread safe methods from standard libraries for mutable shared objects</a:t>
            </a:r>
          </a:p>
          <a:p>
            <a:pPr lvl="2"/>
            <a:r>
              <a:rPr lang="en-GB" dirty="0"/>
              <a:t>for example, </a:t>
            </a:r>
            <a:r>
              <a:rPr lang="en-GB" dirty="0" err="1"/>
              <a:t>java.util.concurrent</a:t>
            </a:r>
            <a:r>
              <a:rPr lang="en-GB" dirty="0"/>
              <a:t> and </a:t>
            </a:r>
            <a:r>
              <a:rPr lang="en-GB" dirty="0" err="1"/>
              <a:t>javafx.concurrent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synchronise any of your own methods acting on a shared object</a:t>
            </a:r>
          </a:p>
          <a:p>
            <a:pPr lvl="2"/>
            <a:r>
              <a:rPr lang="en-GB" dirty="0"/>
              <a:t>and avoid deadlock by not calling one such method from another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don’t rely on lower level mechanisms such as manual locks, thread priorities</a:t>
            </a:r>
          </a:p>
        </p:txBody>
      </p:sp>
    </p:spTree>
    <p:extLst>
      <p:ext uri="{BB962C8B-B14F-4D97-AF65-F5344CB8AC3E}">
        <p14:creationId xmlns:p14="http://schemas.microsoft.com/office/powerpoint/2010/main" val="354024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2501</Words>
  <Application>Microsoft Office PowerPoint</Application>
  <PresentationFormat>Widescreen</PresentationFormat>
  <Paragraphs>300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Gill Sans MT</vt:lpstr>
      <vt:lpstr>Office Theme</vt:lpstr>
      <vt:lpstr>COMP1206 Topic 3 Multi-threading</vt:lpstr>
      <vt:lpstr>Objectives</vt:lpstr>
      <vt:lpstr>Multi-tasking and Multi-threading</vt:lpstr>
      <vt:lpstr>Reasons for Multi-threading</vt:lpstr>
      <vt:lpstr>Risks of Multi-Threading</vt:lpstr>
      <vt:lpstr>The Effect of Errors</vt:lpstr>
      <vt:lpstr>Therac-25 Background</vt:lpstr>
      <vt:lpstr>Therac-25 Further Details</vt:lpstr>
      <vt:lpstr>Lessons </vt:lpstr>
      <vt:lpstr>Creating and Starting a Thread</vt:lpstr>
      <vt:lpstr>Non-Determinism</vt:lpstr>
      <vt:lpstr>Race Conditions</vt:lpstr>
      <vt:lpstr>Lost Updates</vt:lpstr>
      <vt:lpstr>Data Corruption</vt:lpstr>
      <vt:lpstr>Reminder of the 5 Strategies</vt:lpstr>
      <vt:lpstr>Safe Multi-Threading via Synchronisation</vt:lpstr>
      <vt:lpstr>Synchronising Code and Methods</vt:lpstr>
      <vt:lpstr>Good Synchronisation Practices</vt:lpstr>
      <vt:lpstr>Additional Comments on Locking</vt:lpstr>
      <vt:lpstr>PowerPoint Presentation</vt:lpstr>
      <vt:lpstr>Monitor Controlled Method Ordering</vt:lpstr>
      <vt:lpstr>Threading and JavaFX</vt:lpstr>
      <vt:lpstr>PowerPoint Presentation</vt:lpstr>
      <vt:lpstr>PowerPoint Presentation</vt:lpstr>
      <vt:lpstr>About java.util.concurrent</vt:lpstr>
      <vt:lpstr>Accessing concurrent collections</vt:lpstr>
      <vt:lpstr>An Application Design</vt:lpstr>
      <vt:lpstr>Further Reading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and Multi-Threading</dc:title>
  <dc:creator>Andy Gravell</dc:creator>
  <cp:lastModifiedBy>Andy Gravell</cp:lastModifiedBy>
  <cp:revision>60</cp:revision>
  <dcterms:created xsi:type="dcterms:W3CDTF">2018-03-06T07:22:46Z</dcterms:created>
  <dcterms:modified xsi:type="dcterms:W3CDTF">2020-03-17T13:31:58Z</dcterms:modified>
</cp:coreProperties>
</file>