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57" r:id="rId4"/>
    <p:sldId id="259" r:id="rId5"/>
    <p:sldId id="264" r:id="rId6"/>
    <p:sldId id="261" r:id="rId7"/>
    <p:sldId id="301" r:id="rId8"/>
    <p:sldId id="303" r:id="rId9"/>
    <p:sldId id="302" r:id="rId10"/>
    <p:sldId id="300" r:id="rId11"/>
    <p:sldId id="279" r:id="rId12"/>
    <p:sldId id="304" r:id="rId13"/>
    <p:sldId id="263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80" r:id="rId22"/>
    <p:sldId id="292" r:id="rId23"/>
    <p:sldId id="281" r:id="rId24"/>
    <p:sldId id="293" r:id="rId25"/>
    <p:sldId id="295" r:id="rId26"/>
    <p:sldId id="294" r:id="rId27"/>
    <p:sldId id="296" r:id="rId28"/>
    <p:sldId id="282" r:id="rId29"/>
    <p:sldId id="266" r:id="rId30"/>
    <p:sldId id="297" r:id="rId31"/>
    <p:sldId id="267" r:id="rId32"/>
    <p:sldId id="298" r:id="rId33"/>
    <p:sldId id="265" r:id="rId34"/>
    <p:sldId id="270" r:id="rId35"/>
    <p:sldId id="272" r:id="rId36"/>
    <p:sldId id="273" r:id="rId37"/>
    <p:sldId id="299" r:id="rId38"/>
    <p:sldId id="274" r:id="rId39"/>
    <p:sldId id="275" r:id="rId40"/>
    <p:sldId id="276" r:id="rId41"/>
    <p:sldId id="277" r:id="rId42"/>
    <p:sldId id="278" r:id="rId43"/>
  </p:sldIdLst>
  <p:sldSz cx="9144000" cy="6858000" type="screen4x3"/>
  <p:notesSz cx="6858000" cy="91440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3"/>
    <p:restoredTop sz="94737"/>
  </p:normalViewPr>
  <p:slideViewPr>
    <p:cSldViewPr snapToGrid="0" snapToObjects="1">
      <p:cViewPr varScale="1">
        <p:scale>
          <a:sx n="132" d="100"/>
          <a:sy n="132" d="100"/>
        </p:scale>
        <p:origin x="16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A2D37-3EC1-B847-AD14-5D17B847DDFD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597BF-3194-B743-85B7-CBD3A4A8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0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D2362-F9AE-AC4D-A826-C97BB47CB73D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76767-E4BC-DB40-93DE-A2CF89A1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7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A0BD-1F7B-BD4A-867B-F887FCF56FF1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5C72-77CD-1D4E-B52D-67EB79B8B281}" type="datetime1">
              <a:rPr lang="en-GB" smtClean="0"/>
              <a:t>09/03/2020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2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4477-32BB-A04D-A4A4-A4B752A5F52C}" type="datetime1">
              <a:rPr lang="en-GB" smtClean="0"/>
              <a:t>09/03/2020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BEF3-20A6-4749-8CDD-1064E6B07E8C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A6DB-B931-F643-8CF7-0B2D52FF4093}" type="datetime1">
              <a:rPr lang="en-GB" smtClean="0"/>
              <a:t>09/03/2020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8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B45E-FE8D-F445-9133-DFFB5C75A7E7}" type="datetime1">
              <a:rPr lang="en-GB" smtClean="0"/>
              <a:t>09/03/2020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5B2-5328-984D-9ACF-4A576E3C2BF1}" type="datetime1">
              <a:rPr lang="en-GB" smtClean="0"/>
              <a:t>09/03/2020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6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6343-1832-9F42-B5B5-CAFB3F03119D}" type="datetime1">
              <a:rPr lang="en-GB" smtClean="0"/>
              <a:t>09/03/2020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1519-E600-BB46-88B7-3415F1534765}" type="datetime1">
              <a:rPr lang="en-GB" smtClean="0"/>
              <a:t>09/03/2020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72EF-A2BC-F046-9DE9-5C5FD88F0079}" type="datetime1">
              <a:rPr lang="en-GB" smtClean="0"/>
              <a:t>09/03/2020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98B5-77C9-2448-BA41-7E161CEE3F82}" type="datetime1">
              <a:rPr lang="en-GB" smtClean="0"/>
              <a:t>09/03/2020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0" tIns="45716" rIns="91430" bIns="4571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2D5E-8ED5-184A-BA63-E41313BF6217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7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1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5" indent="-342865" algn="l" defTabSz="45715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4" indent="-285722" algn="l" defTabSz="45715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3" indent="-228576" algn="l" defTabSz="45715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6" indent="-228576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0" indent="-228576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 and Functional Dependencies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-25" dirty="0"/>
              <a:t>COMP1204: </a:t>
            </a:r>
            <a:r>
              <a:rPr lang="en-US" spc="-5" dirty="0"/>
              <a:t>Data</a:t>
            </a:r>
            <a:r>
              <a:rPr lang="en-US" spc="20" dirty="0"/>
              <a:t> </a:t>
            </a:r>
            <a:r>
              <a:rPr lang="en-US" spc="15" dirty="0"/>
              <a:t>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86FF-30C0-4F41-A8F9-6C08F74458D8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Functional</a:t>
            </a:r>
            <a:r>
              <a:rPr lang="en-US" spc="-45" dirty="0"/>
              <a:t> </a:t>
            </a:r>
            <a:r>
              <a:rPr lang="en-US" spc="-5" dirty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93" y="1496212"/>
            <a:ext cx="8616407" cy="4940978"/>
          </a:xfrm>
        </p:spPr>
        <p:txBody>
          <a:bodyPr>
            <a:normAutofit fontScale="92500"/>
          </a:bodyPr>
          <a:lstStyle/>
          <a:p>
            <a:r>
              <a:rPr lang="en-US" dirty="0"/>
              <a:t>Let a relation with </a:t>
            </a:r>
            <a:r>
              <a:rPr lang="en-US" dirty="0">
                <a:solidFill>
                  <a:srgbClr val="0000FF"/>
                </a:solidFill>
              </a:rPr>
              <a:t>schema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cs typeface="Calibri"/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and let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instance</a:t>
            </a:r>
            <a:r>
              <a:rPr lang="en-US" dirty="0"/>
              <a:t> of </a:t>
            </a:r>
            <a:r>
              <a:rPr lang="en-US" i="1" dirty="0">
                <a:solidFill>
                  <a:srgbClr val="0000FF"/>
                </a:solidFill>
              </a:rPr>
              <a:t>R</a:t>
            </a:r>
          </a:p>
          <a:p>
            <a:endParaRPr lang="el-GR" i="1" dirty="0">
              <a:solidFill>
                <a:srgbClr val="0000FF"/>
              </a:solidFill>
            </a:endParaRPr>
          </a:p>
          <a:p>
            <a:r>
              <a:rPr lang="en-US" spc="-5" dirty="0">
                <a:latin typeface="Calibri"/>
                <a:cs typeface="Calibri"/>
              </a:rPr>
              <a:t>We </a:t>
            </a:r>
            <a:r>
              <a:rPr lang="en-US" dirty="0">
                <a:latin typeface="Calibri"/>
                <a:cs typeface="Calibri"/>
              </a:rPr>
              <a:t>say that </a:t>
            </a:r>
            <a:r>
              <a:rPr lang="en-US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dirty="0">
                <a:solidFill>
                  <a:srgbClr val="003299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libri"/>
                <a:cs typeface="Calibri"/>
              </a:rPr>
              <a:t>satisfies</a:t>
            </a:r>
            <a:r>
              <a:rPr lang="en-US" spc="-5" dirty="0">
                <a:latin typeface="Calibri"/>
                <a:cs typeface="Calibri"/>
              </a:rPr>
              <a:t> the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functional</a:t>
            </a:r>
            <a:r>
              <a:rPr lang="en-US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dependency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n’</a:t>
            </a:r>
            <a:r>
              <a:rPr lang="en-US" spc="330" dirty="0">
                <a:solidFill>
                  <a:srgbClr val="0000FF"/>
                </a:solidFill>
                <a:latin typeface="Calibri"/>
                <a:cs typeface="Calibri"/>
              </a:rPr>
              <a:t>→</a:t>
            </a:r>
            <a:r>
              <a:rPr lang="en-US" spc="-2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cs typeface="Calibri"/>
              </a:rPr>
              <a:t>m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’</a:t>
            </a:r>
            <a:r>
              <a:rPr lang="en-US" spc="5" baseline="-250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spc="5" dirty="0">
                <a:latin typeface="Calibri"/>
                <a:cs typeface="Calibri"/>
              </a:rPr>
              <a:t>if</a:t>
            </a:r>
          </a:p>
          <a:p>
            <a:pPr lvl="1"/>
            <a:r>
              <a:rPr lang="en-US" spc="-5" dirty="0">
                <a:latin typeface="Calibri"/>
                <a:cs typeface="Calibri"/>
              </a:rPr>
              <a:t>whenever </a:t>
            </a:r>
            <a:r>
              <a:rPr lang="en-US" dirty="0">
                <a:latin typeface="Calibri"/>
                <a:cs typeface="Calibri"/>
              </a:rPr>
              <a:t>two </a:t>
            </a:r>
            <a:r>
              <a:rPr lang="en-US" spc="-5" dirty="0">
                <a:latin typeface="Calibri"/>
                <a:cs typeface="Calibri"/>
              </a:rPr>
              <a:t>tuples in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agree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on </a:t>
            </a:r>
            <a:r>
              <a:rPr lang="en-US" dirty="0">
                <a:latin typeface="Calibri"/>
                <a:cs typeface="Calibri"/>
              </a:rPr>
              <a:t>the </a:t>
            </a:r>
            <a:r>
              <a:rPr lang="en-US" spc="-5" dirty="0">
                <a:latin typeface="Calibri"/>
                <a:cs typeface="Calibri"/>
              </a:rPr>
              <a:t>values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n’</a:t>
            </a:r>
            <a:r>
              <a:rPr lang="en-US" spc="-10" dirty="0">
                <a:latin typeface="Calibri"/>
                <a:cs typeface="Calibri"/>
              </a:rPr>
              <a:t>, </a:t>
            </a:r>
            <a:r>
              <a:rPr lang="en-US" dirty="0">
                <a:latin typeface="Calibri"/>
                <a:cs typeface="Calibri"/>
              </a:rPr>
              <a:t>then they </a:t>
            </a:r>
            <a:r>
              <a:rPr lang="en-US" spc="-5" dirty="0">
                <a:latin typeface="Calibri"/>
                <a:cs typeface="Calibri"/>
              </a:rPr>
              <a:t>also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agree</a:t>
            </a:r>
            <a:r>
              <a:rPr lang="en-US" spc="-5" dirty="0">
                <a:latin typeface="Calibri"/>
                <a:cs typeface="Calibri"/>
              </a:rPr>
              <a:t> on </a:t>
            </a:r>
            <a:r>
              <a:rPr lang="en-US" dirty="0">
                <a:latin typeface="Calibri"/>
                <a:cs typeface="Calibri"/>
              </a:rPr>
              <a:t>the </a:t>
            </a:r>
            <a:r>
              <a:rPr lang="en-US" spc="-5" dirty="0">
                <a:latin typeface="Calibri"/>
                <a:cs typeface="Calibri"/>
              </a:rPr>
              <a:t>values </a:t>
            </a:r>
            <a:r>
              <a:rPr lang="en-US" dirty="0">
                <a:latin typeface="Calibri"/>
                <a:cs typeface="Calibri"/>
              </a:rPr>
              <a:t>of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cs typeface="Calibri"/>
              </a:rPr>
              <a:t>m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’</a:t>
            </a:r>
            <a:r>
              <a:rPr lang="el-GR" i="1" spc="5" baseline="-25000" dirty="0">
                <a:solidFill>
                  <a:srgbClr val="0000FF"/>
                </a:solidFill>
                <a:cs typeface="Calibri"/>
              </a:rPr>
              <a:t> </a:t>
            </a:r>
            <a:endParaRPr lang="en-US" i="1" spc="5" baseline="-25000" dirty="0">
              <a:solidFill>
                <a:srgbClr val="0000FF"/>
              </a:solidFill>
              <a:cs typeface="Calibri"/>
            </a:endParaRPr>
          </a:p>
          <a:p>
            <a:pPr lvl="1"/>
            <a:r>
              <a:rPr lang="en-US" spc="-5" dirty="0">
                <a:latin typeface="Calibri"/>
                <a:cs typeface="Calibri"/>
              </a:rPr>
              <a:t>in other words, there </a:t>
            </a:r>
            <a:r>
              <a:rPr lang="en-US" spc="-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no two </a:t>
            </a:r>
            <a:r>
              <a:rPr lang="en-US" spc="-5" dirty="0">
                <a:solidFill>
                  <a:srgbClr val="FF0000"/>
                </a:solidFill>
                <a:latin typeface="Calibri"/>
                <a:cs typeface="Calibri"/>
              </a:rPr>
              <a:t>tuples in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r </a:t>
            </a:r>
            <a:r>
              <a:rPr lang="en-US" dirty="0">
                <a:latin typeface="Calibri"/>
                <a:cs typeface="Calibri"/>
              </a:rPr>
              <a:t>that have the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same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value </a:t>
            </a:r>
            <a:r>
              <a:rPr lang="en-US" dirty="0">
                <a:latin typeface="Calibri"/>
                <a:cs typeface="Calibri"/>
              </a:rPr>
              <a:t>on the </a:t>
            </a:r>
            <a:r>
              <a:rPr lang="en-US" spc="-5" dirty="0">
                <a:latin typeface="Calibri"/>
                <a:cs typeface="Calibri"/>
              </a:rPr>
              <a:t>attributes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n’</a:t>
            </a:r>
            <a:r>
              <a:rPr lang="en-US" spc="-10" dirty="0">
                <a:latin typeface="Calibri"/>
                <a:cs typeface="Calibri"/>
              </a:rPr>
              <a:t>, </a:t>
            </a:r>
            <a:r>
              <a:rPr lang="en-US" spc="-5" dirty="0">
                <a:latin typeface="Calibri"/>
                <a:cs typeface="Calibri"/>
              </a:rPr>
              <a:t>but differ </a:t>
            </a:r>
            <a:r>
              <a:rPr lang="en-US" dirty="0">
                <a:latin typeface="Calibri"/>
                <a:cs typeface="Calibri"/>
              </a:rPr>
              <a:t>on the values of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cs typeface="Calibri"/>
              </a:rPr>
              <a:t>m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’</a:t>
            </a:r>
          </a:p>
          <a:p>
            <a:pPr lvl="1"/>
            <a:endParaRPr lang="en-US" i="1" spc="5" baseline="-25000" dirty="0">
              <a:solidFill>
                <a:srgbClr val="0000FF"/>
              </a:solidFill>
              <a:cs typeface="Calibri"/>
            </a:endParaRPr>
          </a:p>
          <a:p>
            <a:endParaRPr lang="en-US" spc="5" dirty="0">
              <a:solidFill>
                <a:srgbClr val="0000FF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CF8-59BB-634E-BF0C-D0AAF84DD9CA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Functional</a:t>
            </a:r>
            <a:r>
              <a:rPr lang="en-US" spc="-45" dirty="0"/>
              <a:t> </a:t>
            </a:r>
            <a:r>
              <a:rPr lang="en-US" spc="-5" dirty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spc="15" dirty="0">
                <a:cs typeface="Calibri"/>
              </a:rPr>
              <a:t>We say that A</a:t>
            </a:r>
            <a:r>
              <a:rPr lang="en-US" i="1" spc="22" baseline="-12345" dirty="0">
                <a:cs typeface="Calibri"/>
              </a:rPr>
              <a:t>1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A</a:t>
            </a:r>
            <a:r>
              <a:rPr lang="en-US" i="1" spc="22" baseline="-12345" dirty="0">
                <a:cs typeface="Calibri"/>
              </a:rPr>
              <a:t>2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…A</a:t>
            </a:r>
            <a:r>
              <a:rPr lang="en-US" i="1" spc="22" baseline="-12345" dirty="0">
                <a:cs typeface="Calibri"/>
              </a:rPr>
              <a:t>n’</a:t>
            </a:r>
            <a:r>
              <a:rPr lang="en-US" spc="15" dirty="0">
                <a:cs typeface="Calibri"/>
              </a:rPr>
              <a:t> </a:t>
            </a:r>
            <a:r>
              <a:rPr lang="en-US" spc="25" dirty="0">
                <a:solidFill>
                  <a:srgbClr val="FF0000"/>
                </a:solidFill>
                <a:cs typeface="Calibri"/>
              </a:rPr>
              <a:t>functionally </a:t>
            </a:r>
            <a:r>
              <a:rPr lang="en-US" spc="25" dirty="0">
                <a:cs typeface="Calibri"/>
              </a:rPr>
              <a:t>(or </a:t>
            </a:r>
            <a:r>
              <a:rPr lang="en-US" spc="25" dirty="0">
                <a:solidFill>
                  <a:srgbClr val="FF0000"/>
                </a:solidFill>
                <a:cs typeface="Calibri"/>
              </a:rPr>
              <a:t>uniquely</a:t>
            </a:r>
            <a:r>
              <a:rPr lang="en-US" spc="25" dirty="0">
                <a:solidFill>
                  <a:srgbClr val="000000"/>
                </a:solidFill>
                <a:cs typeface="Calibri"/>
              </a:rPr>
              <a:t>)</a:t>
            </a:r>
            <a:r>
              <a:rPr lang="en-US" spc="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35" dirty="0">
                <a:solidFill>
                  <a:srgbClr val="FF0000"/>
                </a:solidFill>
                <a:cs typeface="Calibri"/>
              </a:rPr>
              <a:t>determines</a:t>
            </a:r>
            <a:r>
              <a:rPr lang="en-US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i="1" spc="15" dirty="0">
                <a:cs typeface="Calibri"/>
              </a:rPr>
              <a:t>B</a:t>
            </a:r>
            <a:r>
              <a:rPr lang="en-US" i="1" spc="22" baseline="-12345" dirty="0">
                <a:cs typeface="Calibri"/>
              </a:rPr>
              <a:t>1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B</a:t>
            </a:r>
            <a:r>
              <a:rPr lang="en-US" i="1" spc="22" baseline="-12345" dirty="0">
                <a:cs typeface="Calibri"/>
              </a:rPr>
              <a:t>2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…</a:t>
            </a:r>
            <a:r>
              <a:rPr lang="en-US" i="1" spc="15" dirty="0" err="1">
                <a:cs typeface="Calibri"/>
              </a:rPr>
              <a:t>B</a:t>
            </a:r>
            <a:r>
              <a:rPr lang="en-US" i="1" spc="22" baseline="-12345" dirty="0" err="1">
                <a:cs typeface="Calibri"/>
              </a:rPr>
              <a:t>m</a:t>
            </a:r>
            <a:r>
              <a:rPr lang="en-US" i="1" spc="22" baseline="-12345" dirty="0">
                <a:cs typeface="Calibri"/>
              </a:rPr>
              <a:t>’</a:t>
            </a:r>
          </a:p>
          <a:p>
            <a:endParaRPr lang="en-US" i="1" spc="22" baseline="-12345" dirty="0">
              <a:cs typeface="Calibri"/>
            </a:endParaRPr>
          </a:p>
          <a:p>
            <a:r>
              <a:rPr lang="en-US" i="1" spc="15" dirty="0">
                <a:cs typeface="Calibri"/>
              </a:rPr>
              <a:t>A</a:t>
            </a:r>
            <a:r>
              <a:rPr lang="en-US" i="1" spc="22" baseline="-12345" dirty="0">
                <a:cs typeface="Calibri"/>
              </a:rPr>
              <a:t>1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A</a:t>
            </a:r>
            <a:r>
              <a:rPr lang="en-US" i="1" spc="22" baseline="-12345" dirty="0">
                <a:cs typeface="Calibri"/>
              </a:rPr>
              <a:t>2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…A</a:t>
            </a:r>
            <a:r>
              <a:rPr lang="en-US" i="1" spc="22" baseline="-12345" dirty="0">
                <a:cs typeface="Calibri"/>
              </a:rPr>
              <a:t>n’ </a:t>
            </a:r>
            <a:r>
              <a:rPr lang="en-US" spc="22" dirty="0">
                <a:cs typeface="Calibri"/>
              </a:rPr>
              <a:t>is the </a:t>
            </a:r>
            <a:r>
              <a:rPr lang="en-US" spc="22" dirty="0">
                <a:solidFill>
                  <a:srgbClr val="0000FF"/>
                </a:solidFill>
                <a:cs typeface="Calibri"/>
              </a:rPr>
              <a:t>determinant</a:t>
            </a:r>
            <a:r>
              <a:rPr lang="en-US" spc="22" dirty="0">
                <a:cs typeface="Calibri"/>
              </a:rPr>
              <a:t> and </a:t>
            </a:r>
            <a:r>
              <a:rPr lang="en-US" i="1" spc="15" dirty="0">
                <a:cs typeface="Calibri"/>
              </a:rPr>
              <a:t>B</a:t>
            </a:r>
            <a:r>
              <a:rPr lang="en-US" i="1" spc="22" baseline="-12345" dirty="0">
                <a:cs typeface="Calibri"/>
              </a:rPr>
              <a:t>1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B</a:t>
            </a:r>
            <a:r>
              <a:rPr lang="en-US" i="1" spc="22" baseline="-12345" dirty="0">
                <a:cs typeface="Calibri"/>
              </a:rPr>
              <a:t>2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…</a:t>
            </a:r>
            <a:r>
              <a:rPr lang="en-US" i="1" spc="15" dirty="0" err="1">
                <a:cs typeface="Calibri"/>
              </a:rPr>
              <a:t>B</a:t>
            </a:r>
            <a:r>
              <a:rPr lang="en-US" i="1" spc="22" baseline="-12345" dirty="0" err="1">
                <a:cs typeface="Calibri"/>
              </a:rPr>
              <a:t>m</a:t>
            </a:r>
            <a:r>
              <a:rPr lang="en-US" i="1" spc="22" baseline="-12345" dirty="0">
                <a:cs typeface="Calibri"/>
              </a:rPr>
              <a:t>’ </a:t>
            </a:r>
            <a:r>
              <a:rPr lang="en-US" spc="22" dirty="0">
                <a:cs typeface="Calibri"/>
              </a:rPr>
              <a:t>is the </a:t>
            </a:r>
            <a:r>
              <a:rPr lang="en-US" spc="22" dirty="0">
                <a:solidFill>
                  <a:srgbClr val="0000FF"/>
                </a:solidFill>
                <a:cs typeface="Calibri"/>
              </a:rPr>
              <a:t>dependent</a:t>
            </a:r>
            <a:r>
              <a:rPr lang="en-US" spc="22" dirty="0">
                <a:cs typeface="Calibri"/>
              </a:rPr>
              <a:t> </a:t>
            </a:r>
            <a:r>
              <a:rPr lang="en-US" spc="22" dirty="0">
                <a:solidFill>
                  <a:srgbClr val="0000FF"/>
                </a:solidFill>
                <a:cs typeface="Calibri"/>
              </a:rPr>
              <a:t>set</a:t>
            </a:r>
          </a:p>
          <a:p>
            <a:endParaRPr lang="en-US" spc="22" dirty="0">
              <a:solidFill>
                <a:srgbClr val="0000FF"/>
              </a:solidFill>
              <a:cs typeface="Calibri"/>
            </a:endParaRPr>
          </a:p>
          <a:p>
            <a:r>
              <a:rPr lang="en-US" spc="-5" dirty="0">
                <a:solidFill>
                  <a:schemeClr val="bg1"/>
                </a:solidFill>
                <a:cs typeface="Calibri"/>
              </a:rPr>
              <a:t>If </a:t>
            </a:r>
            <a:r>
              <a:rPr lang="en-US" b="1" spc="-5" dirty="0">
                <a:solidFill>
                  <a:schemeClr val="bg1"/>
                </a:solidFill>
                <a:cs typeface="Calibri"/>
              </a:rPr>
              <a:t>X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 and </a:t>
            </a:r>
            <a:r>
              <a:rPr lang="en-US" b="1" spc="-5" dirty="0">
                <a:solidFill>
                  <a:schemeClr val="bg1"/>
                </a:solidFill>
                <a:cs typeface="Calibri"/>
              </a:rPr>
              <a:t>Y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 are sets of attributes of schema R, then we write </a:t>
            </a:r>
            <a:r>
              <a:rPr lang="en-US" b="1" spc="-5" dirty="0">
                <a:solidFill>
                  <a:schemeClr val="bg1"/>
                </a:solidFill>
                <a:cs typeface="Calibri"/>
              </a:rPr>
              <a:t>X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 → </a:t>
            </a:r>
            <a:r>
              <a:rPr lang="en-US" b="1" spc="-5" dirty="0">
                <a:solidFill>
                  <a:schemeClr val="bg1"/>
                </a:solidFill>
                <a:cs typeface="Calibri"/>
              </a:rPr>
              <a:t>Y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 to denote the FD with the members of </a:t>
            </a:r>
            <a:r>
              <a:rPr lang="en-US" b="1" spc="-5" dirty="0">
                <a:solidFill>
                  <a:schemeClr val="bg1"/>
                </a:solidFill>
                <a:cs typeface="Calibri"/>
              </a:rPr>
              <a:t>X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 in the left-hand side and the members of </a:t>
            </a:r>
            <a:r>
              <a:rPr lang="en-US" b="1" spc="-5" dirty="0">
                <a:solidFill>
                  <a:schemeClr val="bg1"/>
                </a:solidFill>
                <a:cs typeface="Calibri"/>
              </a:rPr>
              <a:t>Y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 in the right-hand side</a:t>
            </a:r>
          </a:p>
          <a:p>
            <a:pPr lvl="1"/>
            <a:r>
              <a:rPr lang="en-US" spc="-5" dirty="0">
                <a:solidFill>
                  <a:schemeClr val="bg1"/>
                </a:solidFill>
                <a:cs typeface="Calibri"/>
              </a:rPr>
              <a:t>if 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A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= {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chemeClr val="bg1"/>
                </a:solidFill>
                <a:cs typeface="Calibri"/>
              </a:rPr>
              <a:t>1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…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} and B= {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1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2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...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chemeClr val="bg1"/>
                </a:solidFill>
                <a:cs typeface="Calibri"/>
              </a:rPr>
              <a:t>m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} and 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chemeClr val="bg1"/>
                </a:solidFill>
                <a:cs typeface="Calibri"/>
              </a:rPr>
              <a:t>1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…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pc="330" dirty="0">
                <a:solidFill>
                  <a:schemeClr val="bg1"/>
                </a:solidFill>
                <a:cs typeface="Calibri"/>
              </a:rPr>
              <a:t>→</a:t>
            </a:r>
            <a:r>
              <a:rPr lang="en-US" spc="-204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1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2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...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chemeClr val="bg1"/>
                </a:solidFill>
                <a:cs typeface="Calibri"/>
              </a:rPr>
              <a:t>m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 then we write</a:t>
            </a:r>
            <a:r>
              <a:rPr lang="en-US" b="1" i="1" spc="5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A</a:t>
            </a:r>
            <a:r>
              <a:rPr lang="en-US" spc="330" dirty="0">
                <a:solidFill>
                  <a:schemeClr val="bg1"/>
                </a:solidFill>
                <a:cs typeface="Calibri"/>
              </a:rPr>
              <a:t>→</a:t>
            </a:r>
            <a:r>
              <a:rPr lang="en-US" spc="-204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157E-E121-E74A-99E0-FA9A07428F29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2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Functional</a:t>
            </a:r>
            <a:r>
              <a:rPr lang="en-US" spc="-45" dirty="0"/>
              <a:t> </a:t>
            </a:r>
            <a:r>
              <a:rPr lang="en-US" spc="-5" dirty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spc="15" dirty="0">
                <a:cs typeface="Calibri"/>
              </a:rPr>
              <a:t>W</a:t>
            </a:r>
            <a:r>
              <a:rPr lang="en-US" i="1" spc="15">
                <a:cs typeface="Calibri"/>
              </a:rPr>
              <a:t>e </a:t>
            </a:r>
            <a:r>
              <a:rPr lang="en-US" i="1" spc="15" dirty="0">
                <a:cs typeface="Calibri"/>
              </a:rPr>
              <a:t>say that A</a:t>
            </a:r>
            <a:r>
              <a:rPr lang="en-US" i="1" spc="22" baseline="-12345" dirty="0">
                <a:cs typeface="Calibri"/>
              </a:rPr>
              <a:t>1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A</a:t>
            </a:r>
            <a:r>
              <a:rPr lang="en-US" i="1" spc="22" baseline="-12345" dirty="0">
                <a:cs typeface="Calibri"/>
              </a:rPr>
              <a:t>2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…A</a:t>
            </a:r>
            <a:r>
              <a:rPr lang="en-US" i="1" spc="22" baseline="-12345" dirty="0">
                <a:cs typeface="Calibri"/>
              </a:rPr>
              <a:t>n’</a:t>
            </a:r>
            <a:r>
              <a:rPr lang="en-US" spc="15" dirty="0">
                <a:cs typeface="Calibri"/>
              </a:rPr>
              <a:t> </a:t>
            </a:r>
            <a:r>
              <a:rPr lang="en-US" spc="25" dirty="0">
                <a:solidFill>
                  <a:srgbClr val="FF0000"/>
                </a:solidFill>
                <a:cs typeface="Calibri"/>
              </a:rPr>
              <a:t>functionally </a:t>
            </a:r>
            <a:r>
              <a:rPr lang="en-US" spc="25" dirty="0">
                <a:cs typeface="Calibri"/>
              </a:rPr>
              <a:t>(or </a:t>
            </a:r>
            <a:r>
              <a:rPr lang="en-US" spc="25" dirty="0">
                <a:solidFill>
                  <a:srgbClr val="FF0000"/>
                </a:solidFill>
                <a:cs typeface="Calibri"/>
              </a:rPr>
              <a:t>uniquely</a:t>
            </a:r>
            <a:r>
              <a:rPr lang="en-US" spc="25" dirty="0">
                <a:solidFill>
                  <a:srgbClr val="000000"/>
                </a:solidFill>
                <a:cs typeface="Calibri"/>
              </a:rPr>
              <a:t>)</a:t>
            </a:r>
            <a:r>
              <a:rPr lang="en-US" spc="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35" dirty="0">
                <a:solidFill>
                  <a:srgbClr val="FF0000"/>
                </a:solidFill>
                <a:cs typeface="Calibri"/>
              </a:rPr>
              <a:t>determines</a:t>
            </a:r>
            <a:r>
              <a:rPr lang="en-US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i="1" spc="15" dirty="0">
                <a:cs typeface="Calibri"/>
              </a:rPr>
              <a:t>B</a:t>
            </a:r>
            <a:r>
              <a:rPr lang="en-US" i="1" spc="22" baseline="-12345" dirty="0">
                <a:cs typeface="Calibri"/>
              </a:rPr>
              <a:t>1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B</a:t>
            </a:r>
            <a:r>
              <a:rPr lang="en-US" i="1" spc="22" baseline="-12345" dirty="0">
                <a:cs typeface="Calibri"/>
              </a:rPr>
              <a:t>2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…</a:t>
            </a:r>
            <a:r>
              <a:rPr lang="en-US" i="1" spc="15" dirty="0" err="1">
                <a:cs typeface="Calibri"/>
              </a:rPr>
              <a:t>B</a:t>
            </a:r>
            <a:r>
              <a:rPr lang="en-US" i="1" spc="22" baseline="-12345" dirty="0" err="1">
                <a:cs typeface="Calibri"/>
              </a:rPr>
              <a:t>m</a:t>
            </a:r>
            <a:r>
              <a:rPr lang="en-US" i="1" spc="22" baseline="-12345" dirty="0">
                <a:cs typeface="Calibri"/>
              </a:rPr>
              <a:t>’</a:t>
            </a:r>
          </a:p>
          <a:p>
            <a:endParaRPr lang="en-US" i="1" spc="22" baseline="-12345" dirty="0">
              <a:cs typeface="Calibri"/>
            </a:endParaRPr>
          </a:p>
          <a:p>
            <a:r>
              <a:rPr lang="en-US" i="1" spc="15" dirty="0">
                <a:cs typeface="Calibri"/>
              </a:rPr>
              <a:t>A</a:t>
            </a:r>
            <a:r>
              <a:rPr lang="en-US" i="1" spc="22" baseline="-12345" dirty="0">
                <a:cs typeface="Calibri"/>
              </a:rPr>
              <a:t>1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A</a:t>
            </a:r>
            <a:r>
              <a:rPr lang="en-US" i="1" spc="22" baseline="-12345" dirty="0">
                <a:cs typeface="Calibri"/>
              </a:rPr>
              <a:t>2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…A</a:t>
            </a:r>
            <a:r>
              <a:rPr lang="en-US" i="1" spc="22" baseline="-12345" dirty="0">
                <a:cs typeface="Calibri"/>
              </a:rPr>
              <a:t>n’ </a:t>
            </a:r>
            <a:r>
              <a:rPr lang="en-US" spc="22" dirty="0">
                <a:cs typeface="Calibri"/>
              </a:rPr>
              <a:t>is the </a:t>
            </a:r>
            <a:r>
              <a:rPr lang="en-US" spc="22" dirty="0">
                <a:solidFill>
                  <a:srgbClr val="0000FF"/>
                </a:solidFill>
                <a:cs typeface="Calibri"/>
              </a:rPr>
              <a:t>determinant</a:t>
            </a:r>
            <a:r>
              <a:rPr lang="en-US" spc="22" dirty="0">
                <a:cs typeface="Calibri"/>
              </a:rPr>
              <a:t> and </a:t>
            </a:r>
            <a:r>
              <a:rPr lang="en-US" i="1" spc="15" dirty="0">
                <a:cs typeface="Calibri"/>
              </a:rPr>
              <a:t>B</a:t>
            </a:r>
            <a:r>
              <a:rPr lang="en-US" i="1" spc="22" baseline="-12345" dirty="0">
                <a:cs typeface="Calibri"/>
              </a:rPr>
              <a:t>1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B</a:t>
            </a:r>
            <a:r>
              <a:rPr lang="en-US" i="1" spc="22" baseline="-12345" dirty="0">
                <a:cs typeface="Calibri"/>
              </a:rPr>
              <a:t>2</a:t>
            </a:r>
            <a:r>
              <a:rPr lang="en-US" spc="15" dirty="0">
                <a:cs typeface="Calibri"/>
              </a:rPr>
              <a:t>,</a:t>
            </a:r>
            <a:r>
              <a:rPr lang="en-US" i="1" spc="15" dirty="0">
                <a:cs typeface="Calibri"/>
              </a:rPr>
              <a:t>…</a:t>
            </a:r>
            <a:r>
              <a:rPr lang="en-US" i="1" spc="15" dirty="0" err="1">
                <a:cs typeface="Calibri"/>
              </a:rPr>
              <a:t>B</a:t>
            </a:r>
            <a:r>
              <a:rPr lang="en-US" i="1" spc="22" baseline="-12345" dirty="0" err="1">
                <a:cs typeface="Calibri"/>
              </a:rPr>
              <a:t>m</a:t>
            </a:r>
            <a:r>
              <a:rPr lang="en-US" i="1" spc="22" baseline="-12345" dirty="0">
                <a:cs typeface="Calibri"/>
              </a:rPr>
              <a:t>’ </a:t>
            </a:r>
            <a:r>
              <a:rPr lang="en-US" spc="22" dirty="0">
                <a:cs typeface="Calibri"/>
              </a:rPr>
              <a:t>is the </a:t>
            </a:r>
            <a:r>
              <a:rPr lang="en-US" spc="22" dirty="0">
                <a:solidFill>
                  <a:srgbClr val="0000FF"/>
                </a:solidFill>
                <a:cs typeface="Calibri"/>
              </a:rPr>
              <a:t>dependent</a:t>
            </a:r>
            <a:r>
              <a:rPr lang="en-US" spc="22" dirty="0">
                <a:cs typeface="Calibri"/>
              </a:rPr>
              <a:t> </a:t>
            </a:r>
            <a:r>
              <a:rPr lang="en-US" spc="22" dirty="0">
                <a:solidFill>
                  <a:srgbClr val="0000FF"/>
                </a:solidFill>
                <a:cs typeface="Calibri"/>
              </a:rPr>
              <a:t>set</a:t>
            </a:r>
          </a:p>
          <a:p>
            <a:endParaRPr lang="en-US" spc="22" dirty="0">
              <a:solidFill>
                <a:srgbClr val="0000FF"/>
              </a:solidFill>
              <a:cs typeface="Calibri"/>
            </a:endParaRPr>
          </a:p>
          <a:p>
            <a:r>
              <a:rPr lang="en-US" spc="-5" dirty="0">
                <a:cs typeface="Calibri"/>
              </a:rPr>
              <a:t>If </a:t>
            </a:r>
            <a:r>
              <a:rPr lang="en-US" b="1" spc="-5" dirty="0">
                <a:cs typeface="Calibri"/>
              </a:rPr>
              <a:t>X</a:t>
            </a:r>
            <a:r>
              <a:rPr lang="en-US" spc="-5" dirty="0">
                <a:cs typeface="Calibri"/>
              </a:rPr>
              <a:t> and </a:t>
            </a:r>
            <a:r>
              <a:rPr lang="en-US" b="1" spc="-5" dirty="0">
                <a:cs typeface="Calibri"/>
              </a:rPr>
              <a:t>Y</a:t>
            </a:r>
            <a:r>
              <a:rPr lang="en-US" spc="-5" dirty="0">
                <a:cs typeface="Calibri"/>
              </a:rPr>
              <a:t> are sets of 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attributes </a:t>
            </a:r>
            <a:r>
              <a:rPr lang="en-US" spc="-5" dirty="0">
                <a:cs typeface="Calibri"/>
              </a:rPr>
              <a:t>of schema </a:t>
            </a:r>
            <a:r>
              <a:rPr lang="en-US" spc="-5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5" dirty="0">
                <a:cs typeface="Calibri"/>
              </a:rPr>
              <a:t>, then we write </a:t>
            </a:r>
            <a:r>
              <a:rPr lang="en-US" b="1" spc="-5" dirty="0">
                <a:cs typeface="Calibri"/>
              </a:rPr>
              <a:t>X</a:t>
            </a:r>
            <a:r>
              <a:rPr lang="en-US" spc="-5" dirty="0">
                <a:cs typeface="Calibri"/>
              </a:rPr>
              <a:t> → </a:t>
            </a:r>
            <a:r>
              <a:rPr lang="en-US" b="1" spc="-5" dirty="0">
                <a:cs typeface="Calibri"/>
              </a:rPr>
              <a:t>Y</a:t>
            </a:r>
            <a:r>
              <a:rPr lang="en-US" spc="-5" dirty="0">
                <a:cs typeface="Calibri"/>
              </a:rPr>
              <a:t> to denote the FD with the 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members</a:t>
            </a:r>
            <a:r>
              <a:rPr lang="en-US" spc="-5" dirty="0">
                <a:cs typeface="Calibri"/>
              </a:rPr>
              <a:t> of </a:t>
            </a:r>
            <a:r>
              <a:rPr lang="en-US" b="1" spc="-5" dirty="0">
                <a:cs typeface="Calibri"/>
              </a:rPr>
              <a:t>X</a:t>
            </a:r>
            <a:r>
              <a:rPr lang="en-US" spc="-5" dirty="0">
                <a:cs typeface="Calibri"/>
              </a:rPr>
              <a:t> in the </a:t>
            </a:r>
            <a:r>
              <a:rPr lang="en-US" spc="-5" dirty="0">
                <a:solidFill>
                  <a:srgbClr val="FF0000"/>
                </a:solidFill>
                <a:cs typeface="Calibri"/>
              </a:rPr>
              <a:t>left-hand </a:t>
            </a:r>
            <a:r>
              <a:rPr lang="en-US" spc="-5" dirty="0">
                <a:cs typeface="Calibri"/>
              </a:rPr>
              <a:t>side and the members of </a:t>
            </a:r>
            <a:r>
              <a:rPr lang="en-US" b="1" spc="-5" dirty="0">
                <a:cs typeface="Calibri"/>
              </a:rPr>
              <a:t>Y</a:t>
            </a:r>
            <a:r>
              <a:rPr lang="en-US" spc="-5" dirty="0">
                <a:cs typeface="Calibri"/>
              </a:rPr>
              <a:t> in the </a:t>
            </a:r>
            <a:r>
              <a:rPr lang="en-US" spc="-5" dirty="0">
                <a:solidFill>
                  <a:srgbClr val="FF0000"/>
                </a:solidFill>
                <a:cs typeface="Calibri"/>
              </a:rPr>
              <a:t>right-hand </a:t>
            </a:r>
            <a:r>
              <a:rPr lang="en-US" spc="-5" dirty="0">
                <a:cs typeface="Calibri"/>
              </a:rPr>
              <a:t>side</a:t>
            </a:r>
          </a:p>
          <a:p>
            <a:pPr lvl="1"/>
            <a:r>
              <a:rPr lang="en-US" spc="-5" dirty="0">
                <a:cs typeface="Calibri"/>
              </a:rPr>
              <a:t>if 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spc="-5" dirty="0">
                <a:cs typeface="Calibri"/>
              </a:rPr>
              <a:t>=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 {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n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}</a:t>
            </a:r>
            <a:r>
              <a:rPr lang="en-US" spc="-5" dirty="0">
                <a:cs typeface="Calibri"/>
              </a:rPr>
              <a:t> and </a:t>
            </a:r>
            <a:r>
              <a:rPr lang="en-US" spc="-5" dirty="0">
                <a:solidFill>
                  <a:srgbClr val="FF0000"/>
                </a:solidFill>
                <a:cs typeface="Calibri"/>
              </a:rPr>
              <a:t>B</a:t>
            </a:r>
            <a:r>
              <a:rPr lang="en-US" spc="-5" dirty="0">
                <a:cs typeface="Calibri"/>
              </a:rPr>
              <a:t>= {</a:t>
            </a:r>
            <a:r>
              <a:rPr lang="en-US" i="1" spc="5" dirty="0">
                <a:solidFill>
                  <a:srgbClr val="FF0000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FF0000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FF0000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FF0000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FF0000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FF0000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FF0000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FF0000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FF0000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FF0000"/>
                </a:solidFill>
                <a:cs typeface="Calibri"/>
              </a:rPr>
              <a:t>m</a:t>
            </a:r>
            <a:r>
              <a:rPr lang="en-US" spc="-5" dirty="0">
                <a:cs typeface="Calibri"/>
              </a:rPr>
              <a:t>} and 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n</a:t>
            </a:r>
            <a:r>
              <a:rPr lang="en-US" spc="330" dirty="0">
                <a:solidFill>
                  <a:srgbClr val="0000FF"/>
                </a:solidFill>
                <a:cs typeface="Calibri"/>
              </a:rPr>
              <a:t>→</a:t>
            </a:r>
            <a:r>
              <a:rPr lang="en-US" spc="-204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i="1" spc="5" dirty="0">
                <a:solidFill>
                  <a:srgbClr val="FF0000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FF0000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FF0000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FF0000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FF0000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FF0000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FF0000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FF0000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FF0000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FF0000"/>
                </a:solidFill>
                <a:cs typeface="Calibri"/>
              </a:rPr>
              <a:t>m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 then we write</a:t>
            </a:r>
            <a:r>
              <a:rPr lang="en-US" b="1" i="1" spc="5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spc="330" dirty="0">
                <a:solidFill>
                  <a:srgbClr val="0000FF"/>
                </a:solidFill>
                <a:cs typeface="Calibri"/>
              </a:rPr>
              <a:t>→</a:t>
            </a:r>
            <a:r>
              <a:rPr lang="en-US" spc="-204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i="1" spc="5" dirty="0">
                <a:solidFill>
                  <a:srgbClr val="FF0000"/>
                </a:solidFill>
                <a:cs typeface="Calibri"/>
              </a:rPr>
              <a:t>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65B4-1CD3-EA45-839F-F33CC4E0D483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E185-ED6A-1C4C-BD6E-BF30750A596C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4590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61852" y="4928351"/>
            <a:ext cx="2913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cs typeface="Calibri"/>
              </a:rPr>
              <a:t>title, </a:t>
            </a:r>
            <a:r>
              <a:rPr lang="en-US" sz="1600" spc="-5" dirty="0">
                <a:cs typeface="Calibri"/>
              </a:rPr>
              <a:t>year </a:t>
            </a:r>
            <a:r>
              <a:rPr lang="en-US" sz="1600" spc="95" dirty="0">
                <a:cs typeface="Calibri"/>
                <a:sym typeface="Wingdings"/>
              </a:rPr>
              <a:t></a:t>
            </a:r>
            <a:r>
              <a:rPr lang="en-US" sz="1600" spc="95" dirty="0">
                <a:cs typeface="Calibri"/>
              </a:rPr>
              <a:t> </a:t>
            </a:r>
            <a:r>
              <a:rPr lang="en-US" sz="1600" spc="15" dirty="0">
                <a:cs typeface="Calibri"/>
              </a:rPr>
              <a:t>genre, </a:t>
            </a:r>
            <a:r>
              <a:rPr lang="en-US" sz="1600" spc="10" dirty="0" err="1">
                <a:cs typeface="Calibri"/>
              </a:rPr>
              <a:t>studioName</a:t>
            </a:r>
            <a:endParaRPr lang="en-US" sz="1600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1931" y="4586626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717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F069-E9E1-3245-9A80-70C6C2741001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16380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99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C711-79A6-1E45-9BDE-6605AFA567FC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89522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498183" y="5388465"/>
            <a:ext cx="1488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067579" y="504674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834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D8CE-CDF1-B240-92D0-C2615CD6147E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55595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4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ED9-A864-BA45-87CF-CB57A629AAF7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36740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498183" y="5388465"/>
            <a:ext cx="2310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9208" y="504674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014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2B08-27E0-2149-8906-2A3F3D494925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258275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2879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83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A992-FB05-884C-ADF0-4544E7D4513F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258275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06821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92668" y="5388465"/>
            <a:ext cx="1488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genre </a:t>
            </a:r>
            <a:r>
              <a:rPr lang="en-US" sz="1600" dirty="0">
                <a:sym typeface="Wingdings"/>
              </a:rPr>
              <a:t> length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9208" y="504674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484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5" dirty="0">
                <a:latin typeface="Arial"/>
                <a:cs typeface="Arial"/>
              </a:rPr>
              <a:t>DBMS, Data Models</a:t>
            </a:r>
          </a:p>
          <a:p>
            <a:endParaRPr lang="en-US" spc="-55" dirty="0">
              <a:latin typeface="Arial"/>
              <a:cs typeface="Arial"/>
            </a:endParaRPr>
          </a:p>
          <a:p>
            <a:r>
              <a:rPr lang="en-US" spc="-5" dirty="0">
                <a:latin typeface="Arial"/>
                <a:cs typeface="Arial"/>
              </a:rPr>
              <a:t>Data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65" dirty="0">
                <a:latin typeface="Arial"/>
                <a:cs typeface="Arial"/>
              </a:rPr>
              <a:t>Independence</a:t>
            </a:r>
            <a:endParaRPr lang="en-US" spc="-55" dirty="0">
              <a:latin typeface="Arial"/>
              <a:cs typeface="Arial"/>
            </a:endParaRPr>
          </a:p>
          <a:p>
            <a:endParaRPr lang="en-US" spc="-25" dirty="0">
              <a:latin typeface="Arial"/>
              <a:cs typeface="Arial"/>
            </a:endParaRPr>
          </a:p>
          <a:p>
            <a:r>
              <a:rPr lang="en-US" spc="-25" dirty="0">
                <a:latin typeface="Arial"/>
                <a:cs typeface="Arial"/>
              </a:rPr>
              <a:t>Relational </a:t>
            </a:r>
            <a:r>
              <a:rPr lang="en-US" spc="30" dirty="0">
                <a:latin typeface="Arial"/>
                <a:cs typeface="Arial"/>
              </a:rPr>
              <a:t>Model: </a:t>
            </a:r>
            <a:r>
              <a:rPr lang="en-US" spc="-10" dirty="0">
                <a:latin typeface="Arial"/>
                <a:cs typeface="Arial"/>
              </a:rPr>
              <a:t>relation, </a:t>
            </a:r>
            <a:r>
              <a:rPr lang="en-US" spc="25" dirty="0">
                <a:latin typeface="Arial"/>
                <a:cs typeface="Arial"/>
              </a:rPr>
              <a:t>schema, </a:t>
            </a:r>
            <a:r>
              <a:rPr lang="en-US" spc="15" dirty="0">
                <a:latin typeface="Arial"/>
                <a:cs typeface="Arial"/>
              </a:rPr>
              <a:t>attributes,  </a:t>
            </a:r>
            <a:r>
              <a:rPr lang="en-US" spc="30" dirty="0">
                <a:latin typeface="Arial"/>
                <a:cs typeface="Arial"/>
              </a:rPr>
              <a:t>tuples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2F3A-1D00-DA48-B226-154A0F81EE66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3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89E6-2E47-6145-8A2A-2479128C79E0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25827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genre </a:t>
            </a:r>
            <a:r>
              <a:rPr lang="en-US" sz="1600" dirty="0">
                <a:sym typeface="Wingdings"/>
              </a:rPr>
              <a:t> length</a:t>
            </a: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00024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09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952-E6B5-CA49-AE36-80063FC14D10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25827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genre </a:t>
            </a:r>
            <a:r>
              <a:rPr lang="en-US" sz="1600" dirty="0">
                <a:sym typeface="Wingdings"/>
              </a:rPr>
              <a:t> length</a:t>
            </a: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05860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92668" y="5388465"/>
            <a:ext cx="1373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year </a:t>
            </a:r>
            <a:r>
              <a:rPr lang="en-US" sz="1600" dirty="0">
                <a:sym typeface="Wingdings"/>
              </a:rPr>
              <a:t> length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9208" y="504674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711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0626-5183-7C4F-AC79-55CCA01DACC5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2582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genre </a:t>
            </a:r>
            <a:r>
              <a:rPr lang="en-US" sz="1600" dirty="0">
                <a:sym typeface="Wingdings"/>
              </a:rPr>
              <a:t> length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ym typeface="Wingdings"/>
              </a:rPr>
              <a:t>year  length</a:t>
            </a: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53637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57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8620-0B43-D844-8B03-5E84DFBB677F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2582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genre </a:t>
            </a:r>
            <a:r>
              <a:rPr lang="en-US" sz="1600" dirty="0">
                <a:sym typeface="Wingdings"/>
              </a:rPr>
              <a:t> length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ym typeface="Wingdings"/>
              </a:rPr>
              <a:t>year  length</a:t>
            </a: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05860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92668" y="5572505"/>
            <a:ext cx="1803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year, length </a:t>
            </a:r>
            <a:r>
              <a:rPr lang="en-US" sz="1600" dirty="0">
                <a:sym typeface="Wingdings"/>
              </a:rPr>
              <a:t>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9208" y="523078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7118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B3B-D1B5-1C41-BEE7-C62AB0BDA68D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year</a:t>
            </a:r>
            <a:r>
              <a:rPr lang="el-GR" sz="1600" dirty="0"/>
              <a:t>, </a:t>
            </a: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title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2582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genre </a:t>
            </a:r>
            <a:r>
              <a:rPr lang="en-US" sz="1600" dirty="0">
                <a:sym typeface="Wingdings"/>
              </a:rPr>
              <a:t> length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ym typeface="Wingdings"/>
              </a:rPr>
              <a:t>year  length</a:t>
            </a: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07933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45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E73B-4D55-674E-B6F8-24E904117628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year</a:t>
            </a:r>
            <a:r>
              <a:rPr lang="el-GR" sz="1600" dirty="0"/>
              <a:t>, </a:t>
            </a: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title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2582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genre </a:t>
            </a:r>
            <a:r>
              <a:rPr lang="en-US" sz="1600" dirty="0">
                <a:sym typeface="Wingdings"/>
              </a:rPr>
              <a:t> length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ym typeface="Wingdings"/>
              </a:rPr>
              <a:t>year  length</a:t>
            </a: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1402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439845" y="5741782"/>
            <a:ext cx="2310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starName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studioName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303490" y="540005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8952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05F3-3CC4-2940-998A-653C7C3ABD6C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year</a:t>
            </a:r>
            <a:r>
              <a:rPr lang="el-GR" sz="1600" dirty="0"/>
              <a:t>, </a:t>
            </a: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title 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err="1"/>
              <a:t>starName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studioName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2582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genre </a:t>
            </a:r>
            <a:r>
              <a:rPr lang="en-US" sz="1600" dirty="0">
                <a:sym typeface="Wingdings"/>
              </a:rPr>
              <a:t> length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ym typeface="Wingdings"/>
              </a:rPr>
              <a:t>year  length</a:t>
            </a: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95693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FF8D-84E7-8D4F-92B5-8C7F91037340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year</a:t>
            </a:r>
            <a:r>
              <a:rPr lang="el-GR" sz="1600" dirty="0"/>
              <a:t>, </a:t>
            </a: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title 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err="1"/>
              <a:t>starName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studioName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2582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genre </a:t>
            </a:r>
            <a:r>
              <a:rPr lang="en-US" sz="1600" dirty="0">
                <a:sym typeface="Wingdings"/>
              </a:rPr>
              <a:t> length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ym typeface="Wingdings"/>
              </a:rPr>
              <a:t>year  length</a:t>
            </a: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1105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587088" y="5909377"/>
            <a:ext cx="16732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tiltle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303490" y="5540045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2098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7E41-1BD3-6847-8056-248DAC9505DD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year</a:t>
            </a:r>
            <a:r>
              <a:rPr lang="el-GR" sz="1600" dirty="0"/>
              <a:t>, </a:t>
            </a: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title 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err="1"/>
              <a:t>starName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studioName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….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258275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genre </a:t>
            </a:r>
            <a:r>
              <a:rPr lang="en-US" sz="1600" dirty="0">
                <a:sym typeface="Wingdings"/>
              </a:rPr>
              <a:t> length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ym typeface="Wingdings"/>
              </a:rPr>
              <a:t>year  length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ym typeface="Wingdings"/>
              </a:rPr>
              <a:t>title  </a:t>
            </a:r>
            <a:r>
              <a:rPr lang="en-US" sz="1600" dirty="0" err="1">
                <a:sym typeface="Wingdings"/>
              </a:rPr>
              <a:t>starName</a:t>
            </a:r>
            <a:endParaRPr lang="el-GR" sz="16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l-GR" sz="1600" dirty="0">
                <a:sym typeface="Wingdings"/>
              </a:rPr>
              <a:t>....</a:t>
            </a:r>
            <a:endParaRPr lang="en-US" sz="1600" dirty="0"/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05860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118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Rules for Functional</a:t>
            </a:r>
            <a:r>
              <a:rPr lang="en-US" spc="-45" dirty="0"/>
              <a:t> </a:t>
            </a:r>
            <a:r>
              <a:rPr lang="en-US" spc="-5" dirty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631" y="1417637"/>
            <a:ext cx="8790418" cy="5080445"/>
          </a:xfrm>
        </p:spPr>
        <p:txBody>
          <a:bodyPr>
            <a:normAutofit lnSpcReduction="10000"/>
          </a:bodyPr>
          <a:lstStyle/>
          <a:p>
            <a:r>
              <a:rPr lang="en-US" b="1" spc="-5" dirty="0">
                <a:latin typeface="Calibri"/>
                <a:cs typeface="Calibri"/>
              </a:rPr>
              <a:t>Splitting/Combining</a:t>
            </a:r>
            <a:r>
              <a:rPr lang="en-US" spc="-5" dirty="0">
                <a:latin typeface="Calibri"/>
                <a:cs typeface="Calibri"/>
              </a:rPr>
              <a:t> rule: if 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lang="en-US" spc="330" dirty="0">
                <a:solidFill>
                  <a:srgbClr val="0000FF"/>
                </a:solidFill>
                <a:latin typeface="Calibri"/>
                <a:cs typeface="Calibri"/>
              </a:rPr>
              <a:t>→</a:t>
            </a:r>
            <a:r>
              <a:rPr lang="en-US" spc="-2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lang="en-US" spc="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lang="en-US" spc="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latin typeface="Calibri"/>
                <a:cs typeface="Calibri"/>
              </a:rPr>
              <a:t>...</a:t>
            </a:r>
            <a:r>
              <a:rPr lang="en-US" spc="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5" dirty="0" err="1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lang="en-US" i="1" spc="5" baseline="-25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pc="5" dirty="0">
                <a:solidFill>
                  <a:srgbClr val="0000FF"/>
                </a:solidFill>
                <a:latin typeface="Calibri"/>
                <a:cs typeface="Calibri"/>
              </a:rPr>
              <a:t>then</a:t>
            </a:r>
            <a:endParaRPr lang="en-US" i="1" spc="5" dirty="0">
              <a:solidFill>
                <a:srgbClr val="0000FF"/>
              </a:solidFill>
              <a:latin typeface="Calibri"/>
              <a:cs typeface="Calibri"/>
            </a:endParaRPr>
          </a:p>
          <a:p>
            <a:pPr lvl="1"/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lang="en-US" spc="330" dirty="0">
                <a:solidFill>
                  <a:srgbClr val="0000FF"/>
                </a:solidFill>
                <a:latin typeface="Calibri"/>
                <a:cs typeface="Calibri"/>
              </a:rPr>
              <a:t>→</a:t>
            </a:r>
            <a:r>
              <a:rPr lang="en-US" spc="-2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</a:p>
          <a:p>
            <a:pPr lvl="1"/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lang="en-US" spc="330" dirty="0">
                <a:solidFill>
                  <a:srgbClr val="0000FF"/>
                </a:solidFill>
                <a:latin typeface="Calibri"/>
                <a:cs typeface="Calibri"/>
              </a:rPr>
              <a:t>→</a:t>
            </a:r>
            <a:r>
              <a:rPr lang="en-US" spc="-2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</a:p>
          <a:p>
            <a:pPr lvl="1"/>
            <a:r>
              <a:rPr lang="en-US" i="1" spc="5" baseline="-25000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</a:p>
          <a:p>
            <a:pPr lvl="1"/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lang="en-US" spc="330" dirty="0">
                <a:solidFill>
                  <a:srgbClr val="0000FF"/>
                </a:solidFill>
                <a:latin typeface="Calibri"/>
                <a:cs typeface="Calibri"/>
              </a:rPr>
              <a:t>→</a:t>
            </a:r>
            <a:r>
              <a:rPr lang="en-US" spc="-2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i="1" spc="5" dirty="0" err="1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endParaRPr lang="en-US" i="1" spc="5" baseline="-250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457152" lvl="1" indent="0">
              <a:buNone/>
            </a:pPr>
            <a:endParaRPr lang="en-US" spc="5" baseline="-25000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b="1" spc="5" dirty="0">
                <a:solidFill>
                  <a:srgbClr val="000000"/>
                </a:solidFill>
                <a:latin typeface="Calibri"/>
                <a:cs typeface="Calibri"/>
              </a:rPr>
              <a:t>Trivial</a:t>
            </a:r>
            <a:r>
              <a:rPr lang="en-US" spc="5" dirty="0">
                <a:solidFill>
                  <a:srgbClr val="000000"/>
                </a:solidFill>
                <a:latin typeface="Calibri"/>
                <a:cs typeface="Calibri"/>
              </a:rPr>
              <a:t> dependencies: for </a:t>
            </a:r>
            <a:r>
              <a:rPr lang="en-US" spc="5" dirty="0">
                <a:solidFill>
                  <a:srgbClr val="0000FF"/>
                </a:solidFill>
                <a:latin typeface="Calibri"/>
                <a:cs typeface="Calibri"/>
              </a:rPr>
              <a:t>a set </a:t>
            </a:r>
            <a:r>
              <a:rPr lang="en-US" i="1" spc="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lang="en-US" spc="5" dirty="0">
                <a:solidFill>
                  <a:srgbClr val="0000FF"/>
                </a:solidFill>
                <a:latin typeface="Calibri"/>
                <a:cs typeface="Calibri"/>
              </a:rPr>
              <a:t>⊆{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lang="en-US" i="1" spc="-7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pc="-7" dirty="0">
                <a:solidFill>
                  <a:srgbClr val="000000"/>
                </a:solidFill>
                <a:latin typeface="Calibri"/>
                <a:cs typeface="Calibri"/>
              </a:rPr>
              <a:t>trivially 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lang="en-US" spc="330" dirty="0">
                <a:solidFill>
                  <a:srgbClr val="0000FF"/>
                </a:solidFill>
                <a:latin typeface="Calibri"/>
                <a:cs typeface="Calibri"/>
              </a:rPr>
              <a:t>→</a:t>
            </a:r>
            <a:r>
              <a:rPr lang="en-US" spc="-2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</a:p>
          <a:p>
            <a:pPr lvl="1"/>
            <a:r>
              <a:rPr lang="en-US" dirty="0"/>
              <a:t>year</a:t>
            </a:r>
            <a:r>
              <a:rPr lang="el-GR" dirty="0"/>
              <a:t>, </a:t>
            </a:r>
            <a:r>
              <a:rPr lang="en-US" dirty="0"/>
              <a:t>length </a:t>
            </a:r>
            <a:r>
              <a:rPr lang="en-US" dirty="0">
                <a:sym typeface="Wingdings"/>
              </a:rPr>
              <a:t> year</a:t>
            </a:r>
          </a:p>
          <a:p>
            <a:pPr lvl="1"/>
            <a:r>
              <a:rPr lang="en-US" dirty="0"/>
              <a:t>year</a:t>
            </a:r>
            <a:r>
              <a:rPr lang="el-GR" dirty="0"/>
              <a:t>, </a:t>
            </a:r>
            <a:r>
              <a:rPr lang="en-US" dirty="0"/>
              <a:t>length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year,length</a:t>
            </a:r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endParaRPr lang="en-US" i="1" spc="5" dirty="0">
              <a:solidFill>
                <a:srgbClr val="0000FF"/>
              </a:solidFill>
              <a:latin typeface="Calibri"/>
              <a:cs typeface="Calibri"/>
            </a:endParaRPr>
          </a:p>
          <a:p>
            <a:endParaRPr lang="en-US" i="1" spc="5" dirty="0">
              <a:solidFill>
                <a:srgbClr val="0000FF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2D5F-7784-A146-9DC6-1318CDF5D638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4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pc="-5" dirty="0">
                <a:solidFill>
                  <a:srgbClr val="003299"/>
                </a:solidFill>
                <a:latin typeface="Calibri"/>
                <a:cs typeface="Calibri"/>
              </a:rPr>
              <a:t>In this session you will learn:</a:t>
            </a:r>
            <a:endParaRPr lang="en-US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US" spc="-5" dirty="0">
                <a:cs typeface="Calibri"/>
              </a:rPr>
              <a:t>Definitions of </a:t>
            </a:r>
            <a:r>
              <a:rPr lang="en-US" dirty="0">
                <a:cs typeface="Calibri"/>
              </a:rPr>
              <a:t>keys: </a:t>
            </a:r>
            <a:r>
              <a:rPr lang="en-US" spc="-5" dirty="0" err="1">
                <a:solidFill>
                  <a:srgbClr val="0000FF"/>
                </a:solidFill>
                <a:cs typeface="Calibri"/>
              </a:rPr>
              <a:t>superkeys</a:t>
            </a:r>
            <a:r>
              <a:rPr lang="en-US" spc="-5" dirty="0">
                <a:cs typeface="Calibri"/>
              </a:rPr>
              <a:t>, 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candidate keys </a:t>
            </a:r>
            <a:endParaRPr lang="en-US" spc="-5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US" spc="-5" dirty="0">
                <a:latin typeface="Calibri"/>
                <a:cs typeface="Calibri"/>
              </a:rPr>
              <a:t>Definition of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functional dependencies (FDs) </a:t>
            </a:r>
            <a:r>
              <a:rPr lang="en-US" dirty="0">
                <a:latin typeface="Calibri"/>
                <a:cs typeface="Calibri"/>
              </a:rPr>
              <a:t>and </a:t>
            </a:r>
            <a:r>
              <a:rPr lang="en-US" spc="-5" dirty="0">
                <a:latin typeface="Calibri"/>
                <a:cs typeface="Calibri"/>
              </a:rPr>
              <a:t>related notions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marL="12700">
              <a:spcBef>
                <a:spcPts val="100"/>
              </a:spcBef>
            </a:pPr>
            <a:r>
              <a:rPr lang="en-US" spc="-5" dirty="0">
                <a:latin typeface="Calibri"/>
                <a:cs typeface="Calibri"/>
              </a:rPr>
              <a:t>Definition of </a:t>
            </a:r>
            <a:r>
              <a:rPr lang="en-US" dirty="0">
                <a:latin typeface="Calibri"/>
                <a:cs typeface="Calibri"/>
              </a:rPr>
              <a:t>the </a:t>
            </a:r>
            <a:r>
              <a:rPr lang="en-US" spc="-5" dirty="0">
                <a:solidFill>
                  <a:srgbClr val="FF0000"/>
                </a:solidFill>
                <a:latin typeface="Calibri"/>
                <a:cs typeface="Calibri"/>
              </a:rPr>
              <a:t>Implication Problem </a:t>
            </a:r>
            <a:r>
              <a:rPr lang="en-US" spc="-5" dirty="0">
                <a:latin typeface="Calibri"/>
                <a:cs typeface="Calibri"/>
              </a:rPr>
              <a:t>for functional</a:t>
            </a:r>
            <a:r>
              <a:rPr lang="en-US" spc="3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dependencies.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Closure</a:t>
            </a:r>
            <a:r>
              <a:rPr lang="en-US" dirty="0">
                <a:latin typeface="Calibri"/>
                <a:cs typeface="Calibri"/>
              </a:rPr>
              <a:t> Algorithm for solving the implication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3B0-9369-D549-94EB-61273D8A11EC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98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Rules for Functional</a:t>
            </a:r>
            <a:r>
              <a:rPr lang="en-US" spc="-45" dirty="0"/>
              <a:t> </a:t>
            </a:r>
            <a:r>
              <a:rPr lang="en-US" spc="-5" dirty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78204"/>
          </a:xfrm>
        </p:spPr>
        <p:txBody>
          <a:bodyPr>
            <a:normAutofit fontScale="77500" lnSpcReduction="20000"/>
          </a:bodyPr>
          <a:lstStyle/>
          <a:p>
            <a:r>
              <a:rPr lang="en-US" b="1" spc="-35" dirty="0">
                <a:cs typeface="Calibri"/>
              </a:rPr>
              <a:t>Implication:  </a:t>
            </a:r>
            <a:r>
              <a:rPr lang="en-US" spc="-35" dirty="0">
                <a:cs typeface="Calibri"/>
              </a:rPr>
              <a:t>A FD </a:t>
            </a:r>
            <a:r>
              <a:rPr lang="en-US" i="1" spc="-35" dirty="0">
                <a:cs typeface="Calibri"/>
              </a:rPr>
              <a:t>A</a:t>
            </a:r>
            <a:r>
              <a:rPr lang="en-US" spc="-35" dirty="0">
                <a:cs typeface="Calibri"/>
                <a:sym typeface="Wingdings"/>
              </a:rPr>
              <a:t></a:t>
            </a:r>
            <a:r>
              <a:rPr lang="en-US" i="1" spc="-35" dirty="0">
                <a:cs typeface="Calibri"/>
                <a:sym typeface="Wingdings"/>
              </a:rPr>
              <a:t>B</a:t>
            </a:r>
            <a:r>
              <a:rPr lang="en-US" spc="-35" dirty="0">
                <a:cs typeface="Calibri"/>
              </a:rPr>
              <a:t> </a:t>
            </a:r>
            <a:r>
              <a:rPr lang="en-US" spc="10" dirty="0">
                <a:solidFill>
                  <a:srgbClr val="0000FF"/>
                </a:solidFill>
                <a:cs typeface="Calibri"/>
              </a:rPr>
              <a:t>follows</a:t>
            </a:r>
            <a:r>
              <a:rPr lang="en-US" b="1" spc="10" dirty="0">
                <a:cs typeface="Calibri"/>
              </a:rPr>
              <a:t> </a:t>
            </a:r>
            <a:r>
              <a:rPr lang="en-US" spc="5" dirty="0">
                <a:cs typeface="Calibri"/>
              </a:rPr>
              <a:t>from </a:t>
            </a:r>
            <a:r>
              <a:rPr lang="en-US" spc="15" dirty="0">
                <a:cs typeface="Calibri"/>
              </a:rPr>
              <a:t>a </a:t>
            </a:r>
            <a:r>
              <a:rPr lang="en-US" spc="10" dirty="0">
                <a:cs typeface="Calibri"/>
              </a:rPr>
              <a:t>set of </a:t>
            </a:r>
            <a:r>
              <a:rPr lang="en-US" spc="-50" dirty="0">
                <a:cs typeface="Calibri"/>
              </a:rPr>
              <a:t>FDs </a:t>
            </a:r>
            <a:r>
              <a:rPr lang="en-US" b="1" i="1" spc="-95" dirty="0">
                <a:cs typeface="Calibri"/>
              </a:rPr>
              <a:t>S</a:t>
            </a:r>
            <a:r>
              <a:rPr lang="en-US" spc="-95" dirty="0">
                <a:cs typeface="Calibri"/>
              </a:rPr>
              <a:t>, or alternatively S</a:t>
            </a:r>
            <a:r>
              <a:rPr lang="en-US" spc="-95" dirty="0">
                <a:solidFill>
                  <a:srgbClr val="0000FF"/>
                </a:solidFill>
                <a:cs typeface="Calibri"/>
              </a:rPr>
              <a:t> logically  implies 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A</a:t>
            </a:r>
            <a:r>
              <a:rPr lang="en-US" spc="-35" dirty="0">
                <a:solidFill>
                  <a:srgbClr val="000000"/>
                </a:solidFill>
                <a:cs typeface="Calibri"/>
                <a:sym typeface="Wingdings"/>
              </a:rPr>
              <a:t></a:t>
            </a:r>
            <a:r>
              <a:rPr lang="en-US" i="1" spc="-35" dirty="0">
                <a:solidFill>
                  <a:srgbClr val="000000"/>
                </a:solidFill>
                <a:cs typeface="Calibri"/>
                <a:sym typeface="Wingdings"/>
              </a:rPr>
              <a:t>B</a:t>
            </a:r>
            <a:r>
              <a:rPr lang="en-US" spc="-35" dirty="0">
                <a:solidFill>
                  <a:srgbClr val="000000"/>
                </a:solidFill>
                <a:cs typeface="Calibri"/>
                <a:sym typeface="Wingdings"/>
              </a:rPr>
              <a:t>, denoted 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                                        							</a:t>
            </a:r>
            <a:r>
              <a:rPr lang="en-US" b="1" spc="-35" dirty="0">
                <a:solidFill>
                  <a:srgbClr val="000000"/>
                </a:solidFill>
                <a:cs typeface="Calibri"/>
              </a:rPr>
              <a:t>S </a:t>
            </a:r>
            <a:r>
              <a:rPr lang="en-US" sz="4400" b="1" spc="-35" dirty="0">
                <a:solidFill>
                  <a:srgbClr val="000000"/>
                </a:solidFill>
                <a:cs typeface="Calibri"/>
              </a:rPr>
              <a:t>⊧</a:t>
            </a:r>
            <a:r>
              <a:rPr lang="en-US" sz="3600" b="1" spc="-35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b="1" i="1" spc="-35" dirty="0">
                <a:solidFill>
                  <a:srgbClr val="000000"/>
                </a:solidFill>
                <a:cs typeface="Calibri"/>
              </a:rPr>
              <a:t>A</a:t>
            </a:r>
            <a:r>
              <a:rPr lang="en-US" b="1" spc="-35" dirty="0">
                <a:solidFill>
                  <a:srgbClr val="000000"/>
                </a:solidFill>
                <a:cs typeface="Calibri"/>
                <a:sym typeface="Wingdings"/>
              </a:rPr>
              <a:t></a:t>
            </a:r>
            <a:r>
              <a:rPr lang="en-US" b="1" i="1" spc="-35" dirty="0">
                <a:solidFill>
                  <a:srgbClr val="000000"/>
                </a:solidFill>
                <a:cs typeface="Calibri"/>
                <a:sym typeface="Wingdings"/>
              </a:rPr>
              <a:t>B                                                      </a:t>
            </a:r>
            <a:r>
              <a:rPr lang="en-US" spc="5" dirty="0">
                <a:cs typeface="Calibri"/>
              </a:rPr>
              <a:t>if </a:t>
            </a:r>
            <a:r>
              <a:rPr lang="en-US" spc="5" dirty="0">
                <a:solidFill>
                  <a:srgbClr val="FF0000"/>
                </a:solidFill>
                <a:cs typeface="Calibri"/>
              </a:rPr>
              <a:t>every</a:t>
            </a:r>
            <a:r>
              <a:rPr lang="en-US" spc="5" dirty="0">
                <a:cs typeface="Calibri"/>
              </a:rPr>
              <a:t> relation </a:t>
            </a:r>
            <a:r>
              <a:rPr lang="en-US" spc="25" dirty="0">
                <a:cs typeface="Calibri"/>
              </a:rPr>
              <a:t>instance </a:t>
            </a:r>
            <a:r>
              <a:rPr lang="en-US" spc="10" dirty="0">
                <a:cs typeface="Calibri"/>
              </a:rPr>
              <a:t>that </a:t>
            </a:r>
            <a:r>
              <a:rPr lang="en-US" spc="10" dirty="0">
                <a:solidFill>
                  <a:srgbClr val="FF0000"/>
                </a:solidFill>
                <a:cs typeface="Calibri"/>
              </a:rPr>
              <a:t>satisfies</a:t>
            </a:r>
            <a:r>
              <a:rPr lang="en-US" spc="10" dirty="0">
                <a:cs typeface="Calibri"/>
              </a:rPr>
              <a:t> </a:t>
            </a:r>
            <a:r>
              <a:rPr lang="en-US" spc="5" dirty="0">
                <a:cs typeface="Calibri"/>
              </a:rPr>
              <a:t>all </a:t>
            </a:r>
            <a:r>
              <a:rPr lang="en-US" spc="10" dirty="0">
                <a:cs typeface="Calibri"/>
              </a:rPr>
              <a:t>the </a:t>
            </a:r>
            <a:r>
              <a:rPr lang="en-US" spc="-50" dirty="0">
                <a:cs typeface="Calibri"/>
              </a:rPr>
              <a:t>FDs </a:t>
            </a:r>
            <a:r>
              <a:rPr lang="en-US" spc="10" dirty="0">
                <a:cs typeface="Calibri"/>
              </a:rPr>
              <a:t>in S also </a:t>
            </a:r>
            <a:r>
              <a:rPr lang="en-US" spc="10" dirty="0">
                <a:solidFill>
                  <a:srgbClr val="FF0000"/>
                </a:solidFill>
                <a:cs typeface="Calibri"/>
              </a:rPr>
              <a:t>satisfies</a:t>
            </a:r>
            <a:r>
              <a:rPr lang="en-US" spc="10" dirty="0">
                <a:cs typeface="Calibri"/>
              </a:rPr>
              <a:t> 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A</a:t>
            </a:r>
            <a:r>
              <a:rPr lang="en-US" spc="-35" dirty="0">
                <a:solidFill>
                  <a:srgbClr val="000000"/>
                </a:solidFill>
                <a:cs typeface="Calibri"/>
                <a:sym typeface="Wingdings"/>
              </a:rPr>
              <a:t></a:t>
            </a:r>
            <a:r>
              <a:rPr lang="en-US" i="1" spc="-35" dirty="0">
                <a:solidFill>
                  <a:srgbClr val="000000"/>
                </a:solidFill>
                <a:cs typeface="Calibri"/>
                <a:sym typeface="Wingdings"/>
              </a:rPr>
              <a:t>B</a:t>
            </a:r>
          </a:p>
          <a:p>
            <a:pPr lvl="1"/>
            <a:r>
              <a:rPr lang="en-US" spc="-35" dirty="0">
                <a:solidFill>
                  <a:srgbClr val="000000"/>
                </a:solidFill>
                <a:cs typeface="Calibri"/>
              </a:rPr>
              <a:t>For sets of FDs 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S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,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 T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  we write </a:t>
            </a:r>
            <a:r>
              <a:rPr lang="en-US" b="1" i="1" spc="-35" dirty="0">
                <a:solidFill>
                  <a:srgbClr val="000000"/>
                </a:solidFill>
                <a:cs typeface="Calibri"/>
              </a:rPr>
              <a:t>S</a:t>
            </a:r>
            <a:r>
              <a:rPr lang="en-US" b="1" spc="-35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3600" b="1" spc="-35" dirty="0">
                <a:solidFill>
                  <a:srgbClr val="000000"/>
                </a:solidFill>
                <a:cs typeface="Calibri"/>
              </a:rPr>
              <a:t>⊧</a:t>
            </a:r>
            <a:r>
              <a:rPr lang="en-US" sz="3200" b="1" spc="-35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b="1" i="1" spc="-35" dirty="0">
                <a:solidFill>
                  <a:srgbClr val="000000"/>
                </a:solidFill>
                <a:cs typeface="Calibri"/>
              </a:rPr>
              <a:t>T</a:t>
            </a:r>
            <a:r>
              <a:rPr lang="en-US" spc="-35" dirty="0">
                <a:solidFill>
                  <a:srgbClr val="000000"/>
                </a:solidFill>
                <a:cs typeface="Calibri"/>
                <a:sym typeface="Wingdings"/>
              </a:rPr>
              <a:t>, if  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S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3600" b="1" spc="-35" dirty="0">
                <a:solidFill>
                  <a:srgbClr val="000000"/>
                </a:solidFill>
                <a:cs typeface="Calibri"/>
              </a:rPr>
              <a:t>⊧</a:t>
            </a:r>
            <a:r>
              <a:rPr lang="en-US" b="1" spc="-35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t 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for all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 t∈ 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T</a:t>
            </a:r>
          </a:p>
          <a:p>
            <a:pPr lvl="1"/>
            <a:r>
              <a:rPr lang="en-US" spc="-35" dirty="0">
                <a:solidFill>
                  <a:srgbClr val="000000"/>
                </a:solidFill>
                <a:cs typeface="Calibri"/>
                <a:sym typeface="Wingdings"/>
              </a:rPr>
              <a:t>Example: </a:t>
            </a:r>
            <a:r>
              <a:rPr lang="en-US" sz="3600" b="1" spc="-35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pc="-35" dirty="0">
                <a:cs typeface="Calibri"/>
              </a:rPr>
              <a:t>{</a:t>
            </a:r>
            <a:r>
              <a:rPr lang="en-US" i="1" spc="-35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spc="-35" dirty="0">
                <a:solidFill>
                  <a:srgbClr val="000000"/>
                </a:solidFill>
                <a:cs typeface="Calibri"/>
                <a:sym typeface="Wingdings"/>
              </a:rPr>
              <a:t></a:t>
            </a:r>
            <a:r>
              <a:rPr lang="en-US" i="1" spc="-35" dirty="0">
                <a:solidFill>
                  <a:srgbClr val="0000FF"/>
                </a:solidFill>
                <a:cs typeface="Calibri"/>
                <a:sym typeface="Wingdings"/>
              </a:rPr>
              <a:t>B</a:t>
            </a:r>
            <a:r>
              <a:rPr lang="en-US" spc="-35" dirty="0">
                <a:solidFill>
                  <a:srgbClr val="000000"/>
                </a:solidFill>
                <a:cs typeface="Calibri"/>
                <a:sym typeface="Wingdings"/>
              </a:rPr>
              <a:t>, </a:t>
            </a:r>
            <a:r>
              <a:rPr lang="en-US" spc="-35" dirty="0">
                <a:solidFill>
                  <a:srgbClr val="0000FF"/>
                </a:solidFill>
                <a:cs typeface="Calibri"/>
                <a:sym typeface="Wingdings"/>
              </a:rPr>
              <a:t>B</a:t>
            </a:r>
            <a:r>
              <a:rPr lang="en-US" spc="-35" dirty="0">
                <a:solidFill>
                  <a:srgbClr val="000000"/>
                </a:solidFill>
                <a:cs typeface="Calibri"/>
                <a:sym typeface="Wingdings"/>
              </a:rPr>
              <a:t></a:t>
            </a:r>
            <a:r>
              <a:rPr lang="en-US" spc="-35" dirty="0">
                <a:solidFill>
                  <a:srgbClr val="008000"/>
                </a:solidFill>
                <a:cs typeface="Calibri"/>
                <a:sym typeface="Wingdings"/>
              </a:rPr>
              <a:t>C</a:t>
            </a:r>
            <a:r>
              <a:rPr lang="en-US" spc="-35" dirty="0">
                <a:solidFill>
                  <a:srgbClr val="000000"/>
                </a:solidFill>
                <a:cs typeface="Calibri"/>
                <a:sym typeface="Wingdings"/>
              </a:rPr>
              <a:t>}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3600" b="1" spc="-35" dirty="0">
                <a:solidFill>
                  <a:srgbClr val="000000"/>
                </a:solidFill>
                <a:cs typeface="Calibri"/>
              </a:rPr>
              <a:t>⊧ </a:t>
            </a:r>
            <a:r>
              <a:rPr lang="en-US" i="1" spc="-35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spc="-35" dirty="0">
                <a:solidFill>
                  <a:srgbClr val="000000"/>
                </a:solidFill>
                <a:cs typeface="Calibri"/>
                <a:sym typeface="Wingdings"/>
              </a:rPr>
              <a:t></a:t>
            </a:r>
            <a:r>
              <a:rPr lang="en-US" i="1" spc="-35" dirty="0">
                <a:solidFill>
                  <a:srgbClr val="008000"/>
                </a:solidFill>
                <a:cs typeface="Calibri"/>
                <a:sym typeface="Wingdings"/>
              </a:rPr>
              <a:t>C </a:t>
            </a:r>
            <a:r>
              <a:rPr lang="en-US" spc="-35" dirty="0">
                <a:cs typeface="Calibri"/>
                <a:sym typeface="Wingdings"/>
              </a:rPr>
              <a:t>(transitivity)</a:t>
            </a:r>
            <a:endParaRPr lang="en-US" i="1" spc="-35" dirty="0">
              <a:cs typeface="Calibri"/>
            </a:endParaRPr>
          </a:p>
          <a:p>
            <a:pPr marL="457152" lvl="1" indent="0">
              <a:buNone/>
            </a:pPr>
            <a:endParaRPr lang="en-US" spc="5" dirty="0">
              <a:solidFill>
                <a:srgbClr val="0000FF"/>
              </a:solidFill>
              <a:cs typeface="Calibri"/>
            </a:endParaRPr>
          </a:p>
          <a:p>
            <a:r>
              <a:rPr lang="en-US" b="1" spc="-5" dirty="0">
                <a:solidFill>
                  <a:srgbClr val="000000"/>
                </a:solidFill>
                <a:cs typeface="Calibri"/>
              </a:rPr>
              <a:t>Equivalence: 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S 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is </a:t>
            </a:r>
            <a:r>
              <a:rPr lang="en-US" spc="-35" dirty="0">
                <a:solidFill>
                  <a:srgbClr val="0000FF"/>
                </a:solidFill>
                <a:cs typeface="Calibri"/>
              </a:rPr>
              <a:t>equivalent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 to 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T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, 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i="1" spc="-35" dirty="0" err="1">
                <a:solidFill>
                  <a:srgbClr val="000000"/>
                </a:solidFill>
                <a:cs typeface="Calibri"/>
              </a:rPr>
              <a:t>iff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  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S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4400" spc="-35" dirty="0">
                <a:solidFill>
                  <a:srgbClr val="000000"/>
                </a:solidFill>
                <a:cs typeface="Calibri"/>
              </a:rPr>
              <a:t>⊧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T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 and 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T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4400" b="1" spc="-35" dirty="0">
                <a:solidFill>
                  <a:srgbClr val="000000"/>
                </a:solidFill>
                <a:cs typeface="Calibri"/>
              </a:rPr>
              <a:t>⊧</a:t>
            </a:r>
            <a:r>
              <a:rPr lang="en-US" b="1" spc="-35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S</a:t>
            </a:r>
          </a:p>
          <a:p>
            <a:pPr lvl="1"/>
            <a:r>
              <a:rPr lang="en-US" i="1" spc="-35" dirty="0">
                <a:solidFill>
                  <a:srgbClr val="000000"/>
                </a:solidFill>
                <a:cs typeface="Calibri"/>
              </a:rPr>
              <a:t>S 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and</a:t>
            </a:r>
            <a:r>
              <a:rPr lang="en-US" i="1" spc="-35" dirty="0">
                <a:solidFill>
                  <a:srgbClr val="000000"/>
                </a:solidFill>
                <a:cs typeface="Calibri"/>
              </a:rPr>
              <a:t> T</a:t>
            </a:r>
            <a:r>
              <a:rPr lang="en-US" spc="-35" dirty="0">
                <a:solidFill>
                  <a:srgbClr val="000000"/>
                </a:solidFill>
                <a:cs typeface="Calibri"/>
              </a:rPr>
              <a:t> are satisfied by exactly the same relation instances</a:t>
            </a:r>
            <a:endParaRPr lang="en-US" spc="-5" dirty="0">
              <a:cs typeface="Calibri"/>
            </a:endParaRPr>
          </a:p>
          <a:p>
            <a:endParaRPr lang="en-US" spc="-5" dirty="0">
              <a:cs typeface="Calibri"/>
            </a:endParaRPr>
          </a:p>
          <a:p>
            <a:r>
              <a:rPr lang="en-US" spc="-5" dirty="0">
                <a:cs typeface="Calibri"/>
              </a:rPr>
              <a:t>A 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relation schema</a:t>
            </a:r>
            <a:r>
              <a:rPr lang="en-US" spc="-5" dirty="0">
                <a:cs typeface="Calibri"/>
              </a:rPr>
              <a:t> </a:t>
            </a:r>
            <a:r>
              <a:rPr lang="en-US" spc="-5" dirty="0">
                <a:solidFill>
                  <a:srgbClr val="FF0000"/>
                </a:solidFill>
                <a:cs typeface="Calibri"/>
              </a:rPr>
              <a:t>R </a:t>
            </a:r>
            <a:r>
              <a:rPr lang="en-US" spc="-5" dirty="0">
                <a:cs typeface="Calibri"/>
              </a:rPr>
              <a:t>satisfies a 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functional</a:t>
            </a:r>
            <a:r>
              <a:rPr lang="en-US" spc="-15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dependency</a:t>
            </a:r>
            <a:r>
              <a:rPr lang="en-US" spc="-5" dirty="0">
                <a:cs typeface="Calibri"/>
              </a:rPr>
              <a:t> (or a set of FDs),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spc="-5" dirty="0">
                <a:cs typeface="Calibri"/>
              </a:rPr>
              <a:t>if </a:t>
            </a:r>
            <a:r>
              <a:rPr lang="en-US" spc="-5" dirty="0">
                <a:solidFill>
                  <a:srgbClr val="FF0000"/>
                </a:solidFill>
                <a:cs typeface="Calibri"/>
              </a:rPr>
              <a:t>every </a:t>
            </a:r>
            <a:r>
              <a:rPr lang="en-US" spc="-5" dirty="0">
                <a:cs typeface="Calibri"/>
              </a:rPr>
              <a:t>instance </a:t>
            </a:r>
            <a:r>
              <a:rPr lang="en-US" spc="-5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5" dirty="0">
                <a:cs typeface="Calibri"/>
              </a:rPr>
              <a:t> of</a:t>
            </a:r>
            <a:r>
              <a:rPr lang="en-US" dirty="0">
                <a:cs typeface="Calibri"/>
              </a:rPr>
              <a:t> R </a:t>
            </a:r>
            <a:r>
              <a:rPr lang="en-US" spc="-5" dirty="0">
                <a:cs typeface="Calibri"/>
              </a:rPr>
              <a:t>satisfies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E92-6341-724A-AF81-5FE30EB7FEBF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2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Functional</a:t>
            </a:r>
            <a:r>
              <a:rPr lang="en-US" spc="-45" dirty="0"/>
              <a:t> </a:t>
            </a:r>
            <a:r>
              <a:rPr lang="en-US" spc="-5" dirty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2855" algn="l"/>
              </a:tabLst>
            </a:pPr>
            <a:r>
              <a:rPr lang="en-US" spc="-5" dirty="0">
                <a:latin typeface="Calibri"/>
                <a:cs typeface="Calibri"/>
              </a:rPr>
              <a:t>How do </a:t>
            </a:r>
            <a:r>
              <a:rPr lang="en-US" dirty="0">
                <a:latin typeface="Calibri"/>
                <a:cs typeface="Calibri"/>
              </a:rPr>
              <a:t>we </a:t>
            </a:r>
            <a:r>
              <a:rPr lang="en-US" spc="-5" dirty="0">
                <a:latin typeface="Calibri"/>
                <a:cs typeface="Calibri"/>
              </a:rPr>
              <a:t>know </a:t>
            </a:r>
            <a:r>
              <a:rPr lang="en-US" dirty="0">
                <a:latin typeface="Calibri"/>
                <a:cs typeface="Calibri"/>
              </a:rPr>
              <a:t>that some FDs </a:t>
            </a:r>
            <a:r>
              <a:rPr lang="en-US" spc="-5" dirty="0">
                <a:latin typeface="Calibri"/>
                <a:cs typeface="Calibri"/>
              </a:rPr>
              <a:t>hold </a:t>
            </a:r>
            <a:r>
              <a:rPr lang="en-US" dirty="0">
                <a:latin typeface="Calibri"/>
                <a:cs typeface="Calibri"/>
              </a:rPr>
              <a:t>for a </a:t>
            </a:r>
            <a:r>
              <a:rPr lang="en-US" spc="-5" dirty="0">
                <a:solidFill>
                  <a:srgbClr val="FF0000"/>
                </a:solidFill>
                <a:latin typeface="Calibri"/>
                <a:cs typeface="Calibri"/>
              </a:rPr>
              <a:t>database/relation</a:t>
            </a:r>
            <a:r>
              <a:rPr lang="en-US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libri"/>
                <a:cs typeface="Calibri"/>
              </a:rPr>
              <a:t>schema</a:t>
            </a:r>
            <a:r>
              <a:rPr lang="en-US" spc="-5" dirty="0">
                <a:latin typeface="Calibri"/>
                <a:cs typeface="Calibri"/>
              </a:rPr>
              <a:t>?</a:t>
            </a: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2855" algn="l"/>
              </a:tabLst>
            </a:pPr>
            <a:endParaRPr lang="en-US" spc="-5" dirty="0">
              <a:solidFill>
                <a:srgbClr val="00653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2855" algn="l"/>
              </a:tabLst>
            </a:pPr>
            <a:r>
              <a:rPr lang="en-US" spc="-5" dirty="0">
                <a:solidFill>
                  <a:srgbClr val="000000"/>
                </a:solidFill>
                <a:latin typeface="Calibri"/>
                <a:cs typeface="Calibri"/>
              </a:rPr>
              <a:t>This question is about </a:t>
            </a:r>
            <a:r>
              <a:rPr lang="en-US" spc="-5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lang="en-US" spc="-5" dirty="0">
                <a:solidFill>
                  <a:srgbClr val="000000"/>
                </a:solidFill>
                <a:latin typeface="Calibri"/>
                <a:cs typeface="Calibri"/>
              </a:rPr>
              <a:t> instances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12709" lvl="1">
              <a:spcBef>
                <a:spcPts val="100"/>
              </a:spcBef>
              <a:tabLst>
                <a:tab pos="1252855" algn="l"/>
              </a:tabLst>
            </a:pPr>
            <a:r>
              <a:rPr lang="en-US" spc="-5" dirty="0">
                <a:latin typeface="Calibri"/>
                <a:cs typeface="Calibri"/>
              </a:rPr>
              <a:t>This </a:t>
            </a:r>
            <a:r>
              <a:rPr lang="en-US" dirty="0">
                <a:latin typeface="Calibri"/>
                <a:cs typeface="Calibri"/>
              </a:rPr>
              <a:t>information that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provided </a:t>
            </a:r>
            <a:r>
              <a:rPr lang="en-US" spc="-5" dirty="0">
                <a:latin typeface="Calibri"/>
                <a:cs typeface="Calibri"/>
              </a:rPr>
              <a:t>by the database schema designer</a:t>
            </a:r>
            <a:endParaRPr lang="en-US" dirty="0">
              <a:latin typeface="Calibri"/>
              <a:cs typeface="Calibri"/>
            </a:endParaRPr>
          </a:p>
          <a:p>
            <a:pPr marL="412709" lvl="1">
              <a:spcBef>
                <a:spcPts val="100"/>
              </a:spcBef>
              <a:tabLst>
                <a:tab pos="1252855" algn="l"/>
              </a:tabLst>
            </a:pPr>
            <a:r>
              <a:rPr lang="en-US" dirty="0">
                <a:latin typeface="Calibri"/>
                <a:cs typeface="Calibri"/>
              </a:rPr>
              <a:t>A FD may </a:t>
            </a:r>
            <a:r>
              <a:rPr lang="en-US" spc="-5" dirty="0">
                <a:latin typeface="Calibri"/>
                <a:cs typeface="Calibri"/>
              </a:rPr>
              <a:t>be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derived</a:t>
            </a:r>
            <a:r>
              <a:rPr lang="en-US" spc="-5" dirty="0">
                <a:latin typeface="Calibri"/>
                <a:cs typeface="Calibri"/>
              </a:rPr>
              <a:t> (logically implied)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spc="-5" dirty="0">
                <a:latin typeface="Calibri"/>
                <a:cs typeface="Calibri"/>
              </a:rPr>
              <a:t>other </a:t>
            </a:r>
            <a:r>
              <a:rPr lang="en-US" dirty="0">
                <a:latin typeface="Calibri"/>
                <a:cs typeface="Calibri"/>
              </a:rPr>
              <a:t>known </a:t>
            </a:r>
            <a:r>
              <a:rPr lang="en-US" spc="-5" dirty="0">
                <a:latin typeface="Calibri"/>
                <a:cs typeface="Calibri"/>
              </a:rPr>
              <a:t>FDs </a:t>
            </a:r>
            <a:r>
              <a:rPr lang="en-US" dirty="0">
                <a:latin typeface="Calibri"/>
                <a:cs typeface="Calibri"/>
              </a:rPr>
              <a:t>about </a:t>
            </a:r>
            <a:r>
              <a:rPr lang="en-US" spc="-5" dirty="0">
                <a:latin typeface="Calibri"/>
                <a:cs typeface="Calibri"/>
              </a:rPr>
              <a:t>the  schema</a:t>
            </a:r>
            <a:endParaRPr lang="el-GR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2855" algn="l"/>
              </a:tabLst>
            </a:pPr>
            <a:endParaRPr lang="el-GR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2855" algn="l"/>
              </a:tabLst>
            </a:pPr>
            <a:r>
              <a:rPr lang="en-US" spc="-5" dirty="0">
                <a:latin typeface="Calibri"/>
                <a:cs typeface="Calibri"/>
              </a:rPr>
              <a:t>From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spc="-5" dirty="0">
                <a:latin typeface="Calibri"/>
                <a:cs typeface="Calibri"/>
              </a:rPr>
              <a:t>given instance r, we </a:t>
            </a:r>
            <a:r>
              <a:rPr lang="en-US" dirty="0">
                <a:latin typeface="Calibri"/>
                <a:cs typeface="Calibri"/>
              </a:rPr>
              <a:t>can </a:t>
            </a:r>
            <a:r>
              <a:rPr lang="en-US" spc="-5" dirty="0">
                <a:latin typeface="Calibri"/>
                <a:cs typeface="Calibri"/>
              </a:rPr>
              <a:t>only  derive information about FDs </a:t>
            </a:r>
            <a:r>
              <a:rPr lang="en-US" dirty="0">
                <a:latin typeface="Calibri"/>
                <a:cs typeface="Calibri"/>
              </a:rPr>
              <a:t>that </a:t>
            </a:r>
            <a:r>
              <a:rPr lang="en-US" spc="-5" dirty="0">
                <a:latin typeface="Calibri"/>
                <a:cs typeface="Calibri"/>
              </a:rPr>
              <a:t>do </a:t>
            </a:r>
            <a:r>
              <a:rPr lang="en-US" b="1" dirty="0">
                <a:solidFill>
                  <a:srgbClr val="FF4F4F"/>
                </a:solidFill>
                <a:latin typeface="Calibri"/>
                <a:cs typeface="Calibri"/>
              </a:rPr>
              <a:t>not </a:t>
            </a:r>
            <a:r>
              <a:rPr lang="en-US" spc="-5" dirty="0">
                <a:latin typeface="Calibri"/>
                <a:cs typeface="Calibri"/>
              </a:rPr>
              <a:t>hold on the schema (and </a:t>
            </a:r>
            <a:r>
              <a:rPr lang="en-US" b="1" dirty="0">
                <a:solidFill>
                  <a:srgbClr val="FF4F4F"/>
                </a:solidFill>
                <a:latin typeface="Calibri"/>
                <a:cs typeface="Calibri"/>
              </a:rPr>
              <a:t>not 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about FDs </a:t>
            </a:r>
            <a:r>
              <a:rPr lang="en-US" dirty="0">
                <a:latin typeface="Calibri"/>
                <a:cs typeface="Calibri"/>
              </a:rPr>
              <a:t>that </a:t>
            </a:r>
            <a:r>
              <a:rPr lang="en-US" b="1" spc="-5" dirty="0">
                <a:solidFill>
                  <a:srgbClr val="006532"/>
                </a:solidFill>
                <a:latin typeface="Calibri"/>
                <a:cs typeface="Calibri"/>
              </a:rPr>
              <a:t>hold </a:t>
            </a:r>
            <a:r>
              <a:rPr lang="en-US" spc="-5" dirty="0">
                <a:latin typeface="Calibri"/>
                <a:cs typeface="Calibri"/>
              </a:rPr>
              <a:t>on </a:t>
            </a:r>
            <a:r>
              <a:rPr lang="en-US" dirty="0">
                <a:latin typeface="Calibri"/>
                <a:cs typeface="Calibri"/>
              </a:rPr>
              <a:t>the  </a:t>
            </a:r>
            <a:r>
              <a:rPr lang="en-US" spc="-5" dirty="0">
                <a:latin typeface="Calibri"/>
                <a:cs typeface="Calibri"/>
              </a:rPr>
              <a:t>schema)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829-3106-FB40-BE7C-1A00F48168E8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2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714B-89BA-E245-914C-328F40887CEF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8891" y="4340435"/>
            <a:ext cx="32496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satisfies: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title, </a:t>
            </a:r>
            <a:r>
              <a:rPr lang="en-US" sz="1600" spc="-5" dirty="0">
                <a:latin typeface="Calibri"/>
                <a:cs typeface="Calibri"/>
              </a:rPr>
              <a:t>year </a:t>
            </a:r>
            <a:r>
              <a:rPr lang="en-US" sz="1600" spc="95" dirty="0">
                <a:latin typeface="Calibri"/>
                <a:cs typeface="Calibri"/>
                <a:sym typeface="Wingdings"/>
              </a:rPr>
              <a:t></a:t>
            </a:r>
            <a:r>
              <a:rPr lang="en-US" sz="1600" spc="95" dirty="0">
                <a:latin typeface="Calibri"/>
                <a:cs typeface="Calibri"/>
              </a:rPr>
              <a:t> </a:t>
            </a:r>
            <a:r>
              <a:rPr lang="en-US" sz="1600" spc="15" dirty="0">
                <a:latin typeface="Calibri"/>
                <a:cs typeface="Calibri"/>
              </a:rPr>
              <a:t>genre, </a:t>
            </a:r>
            <a:r>
              <a:rPr lang="en-US" sz="1600" spc="10" dirty="0" err="1">
                <a:latin typeface="Calibri"/>
                <a:cs typeface="Calibri"/>
              </a:rPr>
              <a:t>studioName</a:t>
            </a:r>
            <a:r>
              <a:rPr lang="en-US" sz="1600" spc="-145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genre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year</a:t>
            </a:r>
            <a:r>
              <a:rPr lang="el-GR" sz="1600" dirty="0"/>
              <a:t>, </a:t>
            </a:r>
            <a:r>
              <a:rPr lang="en-US" sz="1600" dirty="0"/>
              <a:t>length </a:t>
            </a:r>
            <a:r>
              <a:rPr lang="en-US" sz="1600" dirty="0">
                <a:sym typeface="Wingdings"/>
              </a:rPr>
              <a:t> title 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err="1"/>
              <a:t>starName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studioName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….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3784" y="4338294"/>
            <a:ext cx="258275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satisfy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studioName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starName</a:t>
            </a:r>
            <a:endParaRPr lang="en-US" sz="16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genre </a:t>
            </a:r>
            <a:r>
              <a:rPr lang="en-US" sz="1600" dirty="0">
                <a:sym typeface="Wingdings"/>
              </a:rPr>
              <a:t> length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ym typeface="Wingdings"/>
              </a:rPr>
              <a:t>year  length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ym typeface="Wingdings"/>
              </a:rPr>
              <a:t>title  </a:t>
            </a:r>
            <a:r>
              <a:rPr lang="en-US" sz="1600" dirty="0" err="1">
                <a:sym typeface="Wingdings"/>
              </a:rPr>
              <a:t>starName</a:t>
            </a:r>
            <a:endParaRPr lang="el-GR" sz="16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l-GR" sz="1600" dirty="0">
                <a:sym typeface="Wingdings"/>
              </a:rPr>
              <a:t>....</a:t>
            </a:r>
            <a:endParaRPr lang="en-US" sz="1600" dirty="0"/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02198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1388891" y="4417095"/>
            <a:ext cx="3065199" cy="15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1373" y="5938732"/>
            <a:ext cx="631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FDs might hold or not for Movies; depends on the designer</a:t>
            </a:r>
          </a:p>
        </p:txBody>
      </p:sp>
    </p:spTree>
    <p:extLst>
      <p:ext uri="{BB962C8B-B14F-4D97-AF65-F5344CB8AC3E}">
        <p14:creationId xmlns:p14="http://schemas.microsoft.com/office/powerpoint/2010/main" val="1939459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85" dirty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751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505"/>
              </a:spcBef>
              <a:buNone/>
            </a:pPr>
            <a:r>
              <a:rPr lang="en-US" sz="2000" spc="-5" dirty="0">
                <a:latin typeface="Calibri"/>
                <a:cs typeface="Calibri"/>
              </a:rPr>
              <a:t>For</a:t>
            </a:r>
            <a:r>
              <a:rPr lang="en-US" sz="2000" spc="-5" dirty="0">
                <a:solidFill>
                  <a:srgbClr val="006532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R a relation </a:t>
            </a:r>
            <a:r>
              <a:rPr lang="en-US" sz="2000" spc="-5" dirty="0">
                <a:latin typeface="Calibri"/>
                <a:cs typeface="Calibri"/>
              </a:rPr>
              <a:t>schema, </a:t>
            </a:r>
            <a:r>
              <a:rPr lang="en-US" sz="2000" dirty="0">
                <a:latin typeface="Calibri"/>
                <a:cs typeface="Calibri"/>
              </a:rPr>
              <a:t>X a </a:t>
            </a:r>
            <a:r>
              <a:rPr lang="en-US" sz="2000" spc="-5" dirty="0">
                <a:latin typeface="Calibri"/>
                <a:cs typeface="Calibri"/>
              </a:rPr>
              <a:t>set </a:t>
            </a:r>
            <a:r>
              <a:rPr lang="en-US" sz="2000" dirty="0">
                <a:latin typeface="Calibri"/>
                <a:cs typeface="Calibri"/>
              </a:rPr>
              <a:t>of </a:t>
            </a:r>
            <a:r>
              <a:rPr lang="en-US" sz="2000" spc="-5" dirty="0">
                <a:latin typeface="Calibri"/>
                <a:cs typeface="Calibri"/>
              </a:rPr>
              <a:t>attributes </a:t>
            </a:r>
            <a:r>
              <a:rPr lang="en-US" sz="2000" dirty="0">
                <a:latin typeface="Calibri"/>
                <a:cs typeface="Calibri"/>
              </a:rPr>
              <a:t>of R</a:t>
            </a:r>
          </a:p>
          <a:p>
            <a:pPr>
              <a:spcBef>
                <a:spcPts val="505"/>
              </a:spcBef>
            </a:pPr>
            <a:r>
              <a:rPr lang="en-US" sz="2000" dirty="0">
                <a:latin typeface="Calibri"/>
                <a:cs typeface="Calibri"/>
              </a:rPr>
              <a:t>X is a </a:t>
            </a:r>
            <a:r>
              <a:rPr lang="en-US" sz="2000" spc="-5" dirty="0" err="1">
                <a:solidFill>
                  <a:srgbClr val="0000FF"/>
                </a:solidFill>
                <a:latin typeface="Calibri"/>
                <a:cs typeface="Calibri"/>
              </a:rPr>
              <a:t>superkey</a:t>
            </a:r>
            <a:r>
              <a:rPr lang="en-US"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of R </a:t>
            </a:r>
            <a:r>
              <a:rPr lang="en-US" sz="2000" spc="-5" dirty="0">
                <a:latin typeface="Calibri"/>
                <a:cs typeface="Calibri"/>
              </a:rPr>
              <a:t>if </a:t>
            </a:r>
            <a:r>
              <a:rPr lang="en-US" sz="2000" dirty="0">
                <a:latin typeface="Calibri"/>
                <a:cs typeface="Calibri"/>
              </a:rPr>
              <a:t>X </a:t>
            </a:r>
            <a:r>
              <a:rPr lang="en-US" sz="2000" spc="330" dirty="0">
                <a:latin typeface="Calibri"/>
                <a:cs typeface="Calibri"/>
              </a:rPr>
              <a:t>→</a:t>
            </a: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baseline="-25000" dirty="0">
                <a:latin typeface="Calibri"/>
                <a:cs typeface="Calibri"/>
              </a:rPr>
              <a:t>i</a:t>
            </a:r>
            <a:r>
              <a:rPr lang="en-US" sz="2000" dirty="0">
                <a:latin typeface="Calibri"/>
                <a:cs typeface="Calibri"/>
              </a:rPr>
              <a:t> for </a:t>
            </a:r>
            <a:r>
              <a:rPr lang="en-US" sz="2000" spc="-5" dirty="0">
                <a:latin typeface="Calibri"/>
                <a:cs typeface="Calibri"/>
              </a:rPr>
              <a:t>every attribute </a:t>
            </a: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baseline="-25000" dirty="0">
                <a:latin typeface="Calibri"/>
                <a:cs typeface="Calibri"/>
              </a:rPr>
              <a:t>i</a:t>
            </a:r>
            <a:r>
              <a:rPr lang="en-US" sz="2000" dirty="0">
                <a:latin typeface="Calibri"/>
                <a:cs typeface="Calibri"/>
              </a:rPr>
              <a:t> of </a:t>
            </a:r>
            <a:r>
              <a:rPr lang="en-US" sz="2000" spc="-35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R</a:t>
            </a:r>
            <a:endParaRPr lang="en-US" sz="2000" dirty="0">
              <a:latin typeface="Calibri"/>
              <a:cs typeface="Calibri"/>
            </a:endParaRPr>
          </a:p>
          <a:p>
            <a:pPr>
              <a:spcBef>
                <a:spcPts val="505"/>
              </a:spcBef>
            </a:pPr>
            <a:r>
              <a:rPr lang="en-US" sz="2000" dirty="0">
                <a:latin typeface="Calibri"/>
                <a:cs typeface="Calibri"/>
              </a:rPr>
              <a:t>X is a </a:t>
            </a: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key</a:t>
            </a:r>
            <a:r>
              <a:rPr lang="en-US" sz="2000" dirty="0">
                <a:latin typeface="Calibri"/>
                <a:cs typeface="Calibri"/>
              </a:rPr>
              <a:t> or a </a:t>
            </a:r>
            <a:r>
              <a:rPr lang="en-US" sz="2000" spc="-5" dirty="0">
                <a:solidFill>
                  <a:srgbClr val="0000FF"/>
                </a:solidFill>
                <a:latin typeface="Calibri"/>
                <a:cs typeface="Calibri"/>
              </a:rPr>
              <a:t>candidate </a:t>
            </a: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key of R </a:t>
            </a:r>
            <a:r>
              <a:rPr lang="en-US" sz="2000" spc="-5" dirty="0">
                <a:latin typeface="Calibri"/>
                <a:cs typeface="Calibri"/>
              </a:rPr>
              <a:t>if </a:t>
            </a:r>
            <a:r>
              <a:rPr lang="en-US" sz="2000" dirty="0">
                <a:latin typeface="Calibri"/>
                <a:cs typeface="Calibri"/>
              </a:rPr>
              <a:t>X is a </a:t>
            </a:r>
            <a:r>
              <a:rPr lang="en-US" sz="2000" spc="-5" dirty="0">
                <a:solidFill>
                  <a:srgbClr val="0000FF"/>
                </a:solidFill>
                <a:latin typeface="Calibri"/>
                <a:cs typeface="Calibri"/>
              </a:rPr>
              <a:t>minimal</a:t>
            </a:r>
            <a:r>
              <a:rPr lang="en-US" sz="2000" spc="-5" dirty="0">
                <a:solidFill>
                  <a:srgbClr val="003299"/>
                </a:solidFill>
                <a:latin typeface="Calibri"/>
                <a:cs typeface="Calibri"/>
              </a:rPr>
              <a:t> </a:t>
            </a:r>
            <a:r>
              <a:rPr lang="en-US" sz="2000" spc="-5" dirty="0" err="1">
                <a:latin typeface="Calibri"/>
                <a:cs typeface="Calibri"/>
              </a:rPr>
              <a:t>superkey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of </a:t>
            </a:r>
            <a:r>
              <a:rPr lang="en-US" sz="2000" spc="-5" dirty="0">
                <a:latin typeface="Calibri"/>
                <a:cs typeface="Calibri"/>
              </a:rPr>
              <a:t>R, </a:t>
            </a:r>
            <a:r>
              <a:rPr lang="en-US" sz="2000" dirty="0">
                <a:latin typeface="Calibri"/>
                <a:cs typeface="Calibri"/>
              </a:rPr>
              <a:t>that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is </a:t>
            </a:r>
            <a:r>
              <a:rPr lang="en-US" sz="2000" dirty="0">
                <a:latin typeface="Calibri"/>
                <a:cs typeface="Calibri"/>
              </a:rPr>
              <a:t>X is a </a:t>
            </a:r>
            <a:r>
              <a:rPr lang="en-US" sz="2000" spc="-5" dirty="0" err="1">
                <a:latin typeface="Calibri"/>
                <a:cs typeface="Calibri"/>
              </a:rPr>
              <a:t>superkey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of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R</a:t>
            </a:r>
            <a:r>
              <a:rPr lang="el-GR" sz="2000" spc="-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there is no </a:t>
            </a:r>
            <a:r>
              <a:rPr lang="en-US" sz="2000" spc="-5" dirty="0" err="1">
                <a:latin typeface="Calibri"/>
                <a:cs typeface="Calibri"/>
              </a:rPr>
              <a:t>superkey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Y of R such </a:t>
            </a:r>
            <a:r>
              <a:rPr lang="en-US" sz="2000" spc="-5" dirty="0">
                <a:latin typeface="Calibri"/>
                <a:cs typeface="Calibri"/>
              </a:rPr>
              <a:t>that </a:t>
            </a:r>
            <a:r>
              <a:rPr lang="en-US" sz="2000" dirty="0">
                <a:latin typeface="Calibri"/>
                <a:cs typeface="Calibri"/>
              </a:rPr>
              <a:t>Y </a:t>
            </a:r>
            <a:r>
              <a:rPr lang="en-US" sz="2000" spc="-120" dirty="0">
                <a:latin typeface="Calibri"/>
                <a:cs typeface="Calibri"/>
              </a:rPr>
              <a:t>⊂ </a:t>
            </a:r>
            <a:r>
              <a:rPr lang="en-US" sz="2000" dirty="0">
                <a:latin typeface="Calibri"/>
                <a:cs typeface="Calibri"/>
              </a:rPr>
              <a:t>X</a:t>
            </a:r>
            <a:endParaRPr lang="en-US" sz="2950" dirty="0">
              <a:latin typeface="Calibri"/>
              <a:cs typeface="Calibri"/>
            </a:endParaRPr>
          </a:p>
          <a:p>
            <a:pPr marR="5080">
              <a:lnSpc>
                <a:spcPts val="3700"/>
              </a:lnSpc>
              <a:spcBef>
                <a:spcPts val="305"/>
              </a:spcBef>
            </a:pPr>
            <a:r>
              <a:rPr lang="en-US" sz="2000" spc="-20" dirty="0">
                <a:latin typeface="Calibri"/>
                <a:cs typeface="Calibri"/>
              </a:rPr>
              <a:t>Every </a:t>
            </a:r>
            <a:r>
              <a:rPr lang="en-US" sz="2000" spc="-5" dirty="0">
                <a:latin typeface="Calibri"/>
                <a:cs typeface="Calibri"/>
              </a:rPr>
              <a:t>relation </a:t>
            </a:r>
            <a:r>
              <a:rPr lang="en-US" sz="2000" spc="5" dirty="0">
                <a:latin typeface="Calibri"/>
                <a:cs typeface="Calibri"/>
              </a:rPr>
              <a:t>has at least one </a:t>
            </a:r>
            <a:r>
              <a:rPr lang="en-US" sz="2000" spc="30" dirty="0" err="1">
                <a:latin typeface="Calibri"/>
                <a:cs typeface="Calibri"/>
              </a:rPr>
              <a:t>superkey</a:t>
            </a:r>
            <a:r>
              <a:rPr lang="en-US" sz="2000" spc="30" dirty="0">
                <a:latin typeface="Calibri"/>
                <a:cs typeface="Calibri"/>
              </a:rPr>
              <a:t> </a:t>
            </a:r>
            <a:r>
              <a:rPr lang="en-US" sz="2000" spc="5" dirty="0">
                <a:latin typeface="Calibri"/>
                <a:cs typeface="Calibri"/>
              </a:rPr>
              <a:t>(the set of all </a:t>
            </a:r>
            <a:r>
              <a:rPr lang="en-US" sz="2000" spc="20" dirty="0">
                <a:latin typeface="Calibri"/>
                <a:cs typeface="Calibri"/>
              </a:rPr>
              <a:t>attributes)</a:t>
            </a:r>
            <a:endParaRPr lang="en-US" sz="2000" dirty="0">
              <a:latin typeface="Calibri"/>
              <a:cs typeface="Calibri"/>
            </a:endParaRPr>
          </a:p>
          <a:p>
            <a:pPr marR="5080">
              <a:lnSpc>
                <a:spcPts val="3700"/>
              </a:lnSpc>
              <a:spcBef>
                <a:spcPts val="305"/>
              </a:spcBef>
            </a:pPr>
            <a:endParaRPr lang="en-US" sz="2000" spc="-5" dirty="0">
              <a:solidFill>
                <a:srgbClr val="FF4F4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2AE3-7BD7-AC4C-8E2E-C8112ED45404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33</a:t>
            </a:fld>
            <a:endParaRPr lang="en-US"/>
          </a:p>
        </p:txBody>
      </p:sp>
      <p:sp>
        <p:nvSpPr>
          <p:cNvPr id="10" name="object 5"/>
          <p:cNvSpPr txBox="1"/>
          <p:nvPr/>
        </p:nvSpPr>
        <p:spPr>
          <a:xfrm>
            <a:off x="990600" y="7679487"/>
            <a:ext cx="19685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400" dirty="0">
                <a:latin typeface="Calibri"/>
                <a:cs typeface="Calibri"/>
              </a:rPr>
              <a:t>•</a:t>
            </a:r>
            <a:endParaRPr sz="1050">
              <a:latin typeface="Calibri"/>
              <a:cs typeface="Calibri"/>
            </a:endParaRPr>
          </a:p>
        </p:txBody>
      </p:sp>
      <p:graphicFrame>
        <p:nvGraphicFramePr>
          <p:cNvPr id="13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21301"/>
              </p:ext>
            </p:extLst>
          </p:nvPr>
        </p:nvGraphicFramePr>
        <p:xfrm>
          <a:off x="299939" y="3334055"/>
          <a:ext cx="8736258" cy="149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6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044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title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year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length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genre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studioName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starName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8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1200" spc="-35" dirty="0">
                          <a:latin typeface="Calibri"/>
                          <a:cs typeface="Calibri"/>
                        </a:rPr>
                        <a:t>Star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Wars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1977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124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1200" spc="-30" dirty="0">
                          <a:latin typeface="Calibri"/>
                          <a:cs typeface="Calibri"/>
                        </a:rPr>
                        <a:t>SciFi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1200" spc="-45" dirty="0">
                          <a:latin typeface="Calibri"/>
                          <a:cs typeface="Calibri"/>
                        </a:rPr>
                        <a:t>Fox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Carrie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Fisher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28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200" spc="-35" dirty="0">
                          <a:latin typeface="Calibri"/>
                          <a:cs typeface="Calibri"/>
                        </a:rPr>
                        <a:t>Star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Wars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1977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124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200" spc="-30" dirty="0">
                          <a:latin typeface="Calibri"/>
                          <a:cs typeface="Calibri"/>
                        </a:rPr>
                        <a:t>SciFi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200" spc="-45" dirty="0">
                          <a:latin typeface="Calibri"/>
                          <a:cs typeface="Calibri"/>
                        </a:rPr>
                        <a:t>Fox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Mark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Hamill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105">
                <a:tc>
                  <a:txBody>
                    <a:bodyPr/>
                    <a:lstStyle/>
                    <a:p>
                      <a:pPr marL="577850" marR="403860" indent="-152400">
                        <a:lnSpc>
                          <a:spcPct val="101400"/>
                        </a:lnSpc>
                        <a:spcBef>
                          <a:spcPts val="390"/>
                        </a:spcBef>
                      </a:pPr>
                      <a:r>
                        <a:rPr sz="12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ayne</a:t>
                      </a:r>
                      <a:r>
                        <a:rPr sz="1200" spc="-175" dirty="0">
                          <a:latin typeface="Calibri"/>
                          <a:cs typeface="Calibri"/>
                        </a:rPr>
                        <a:t>’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 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World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1992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200" spc="40" dirty="0">
                          <a:latin typeface="Calibri"/>
                          <a:cs typeface="Calibri"/>
                        </a:rPr>
                        <a:t>comedy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Paramount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Mike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Meyers</a:t>
                      </a: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2154" y="4996050"/>
            <a:ext cx="8324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FD </a:t>
            </a:r>
            <a:r>
              <a:rPr lang="en-US" dirty="0">
                <a:solidFill>
                  <a:srgbClr val="0000FF"/>
                </a:solidFill>
              </a:rPr>
              <a:t>year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 length, genre, 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studioName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holds</a:t>
            </a:r>
          </a:p>
          <a:p>
            <a:pPr lvl="1"/>
            <a:r>
              <a:rPr lang="en-US" spc="-5" dirty="0">
                <a:cs typeface="Calibri"/>
              </a:rPr>
              <a:t>{title, </a:t>
            </a:r>
            <a:r>
              <a:rPr lang="en-US" spc="-40" dirty="0">
                <a:cs typeface="Calibri"/>
              </a:rPr>
              <a:t>year,</a:t>
            </a:r>
            <a:r>
              <a:rPr lang="en-US" b="1" spc="-40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starName</a:t>
            </a:r>
            <a:r>
              <a:rPr lang="en-US" dirty="0">
                <a:cs typeface="Calibri"/>
              </a:rPr>
              <a:t>, </a:t>
            </a:r>
            <a:r>
              <a:rPr lang="en-US" spc="25" dirty="0">
                <a:cs typeface="Calibri"/>
              </a:rPr>
              <a:t>length,</a:t>
            </a:r>
            <a:r>
              <a:rPr lang="en-US" spc="5" dirty="0">
                <a:cs typeface="Calibri"/>
              </a:rPr>
              <a:t> </a:t>
            </a:r>
            <a:r>
              <a:rPr lang="en-US" spc="15" dirty="0" err="1">
                <a:cs typeface="Calibri"/>
              </a:rPr>
              <a:t>studioName</a:t>
            </a:r>
            <a:r>
              <a:rPr lang="en-US" spc="15" dirty="0">
                <a:cs typeface="Calibri"/>
              </a:rPr>
              <a:t>} is a </a:t>
            </a:r>
            <a:r>
              <a:rPr lang="en-US" spc="15" dirty="0" err="1">
                <a:solidFill>
                  <a:srgbClr val="FF0000"/>
                </a:solidFill>
                <a:cs typeface="Calibri"/>
              </a:rPr>
              <a:t>superkey</a:t>
            </a:r>
            <a:endParaRPr lang="en-US" spc="15" dirty="0">
              <a:solidFill>
                <a:srgbClr val="FF0000"/>
              </a:solidFill>
              <a:cs typeface="Calibri"/>
            </a:endParaRPr>
          </a:p>
          <a:p>
            <a:pPr lvl="1"/>
            <a:r>
              <a:rPr lang="en-US" spc="-5" dirty="0">
                <a:cs typeface="Calibri"/>
              </a:rPr>
              <a:t>{title, </a:t>
            </a:r>
            <a:r>
              <a:rPr lang="en-US" spc="-40" dirty="0">
                <a:cs typeface="Calibri"/>
              </a:rPr>
              <a:t>year, </a:t>
            </a:r>
            <a:r>
              <a:rPr lang="en-US" spc="-40" dirty="0" err="1">
                <a:cs typeface="Calibri"/>
              </a:rPr>
              <a:t>starName</a:t>
            </a:r>
            <a:r>
              <a:rPr lang="en-US" spc="15" dirty="0">
                <a:cs typeface="Calibri"/>
              </a:rPr>
              <a:t>} is a </a:t>
            </a:r>
            <a:r>
              <a:rPr lang="en-US" spc="15" dirty="0">
                <a:solidFill>
                  <a:srgbClr val="FF0000"/>
                </a:solidFill>
                <a:cs typeface="Calibri"/>
              </a:rPr>
              <a:t>candidate key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1967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0188" cy="4862972"/>
          </a:xfrm>
        </p:spPr>
        <p:txBody>
          <a:bodyPr>
            <a:normAutofit fontScale="62500" lnSpcReduction="20000"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spc="-5" dirty="0">
                <a:solidFill>
                  <a:srgbClr val="FF4F4F"/>
                </a:solidFill>
                <a:latin typeface="Calibri"/>
                <a:cs typeface="Calibri"/>
              </a:rPr>
              <a:t>Q</a:t>
            </a:r>
            <a:r>
              <a:rPr lang="en-US" dirty="0">
                <a:solidFill>
                  <a:srgbClr val="FF4F4F"/>
                </a:solidFill>
                <a:latin typeface="Calibri"/>
                <a:cs typeface="Calibri"/>
              </a:rPr>
              <a:t>1: </a:t>
            </a:r>
            <a:r>
              <a:rPr lang="en-US" spc="-5" dirty="0">
                <a:latin typeface="Calibri"/>
                <a:cs typeface="Calibri"/>
              </a:rPr>
              <a:t>How do we find </a:t>
            </a:r>
            <a:r>
              <a:rPr lang="en-US" dirty="0">
                <a:latin typeface="Calibri"/>
                <a:cs typeface="Calibri"/>
              </a:rPr>
              <a:t>all </a:t>
            </a:r>
            <a:r>
              <a:rPr lang="en-US" spc="-5" dirty="0">
                <a:latin typeface="Calibri"/>
                <a:cs typeface="Calibri"/>
              </a:rPr>
              <a:t>candidate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keys?</a:t>
            </a:r>
            <a:endParaRPr lang="en-US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endParaRPr lang="en-US" sz="4400" dirty="0">
              <a:latin typeface="Calibri"/>
              <a:cs typeface="Calibri"/>
            </a:endParaRPr>
          </a:p>
          <a:p>
            <a:pPr marL="355600" marR="273685" indent="-343535">
              <a:tabLst>
                <a:tab pos="1394460" algn="l"/>
              </a:tabLst>
            </a:pPr>
            <a:r>
              <a:rPr lang="en-US" spc="-5" dirty="0">
                <a:solidFill>
                  <a:srgbClr val="FF4F4F"/>
                </a:solidFill>
                <a:latin typeface="Calibri"/>
                <a:cs typeface="Calibri"/>
              </a:rPr>
              <a:t>Q</a:t>
            </a:r>
            <a:r>
              <a:rPr lang="en-US" dirty="0">
                <a:solidFill>
                  <a:srgbClr val="FF4F4F"/>
                </a:solidFill>
                <a:latin typeface="Calibri"/>
                <a:cs typeface="Calibri"/>
              </a:rPr>
              <a:t>2: </a:t>
            </a:r>
            <a:r>
              <a:rPr lang="en-US" spc="-5" dirty="0">
                <a:latin typeface="Calibri"/>
                <a:cs typeface="Calibri"/>
              </a:rPr>
              <a:t>How to determine whether or </a:t>
            </a:r>
            <a:r>
              <a:rPr lang="en-US" dirty="0">
                <a:latin typeface="Calibri"/>
                <a:cs typeface="Calibri"/>
              </a:rPr>
              <a:t>not a set of attributes X is a </a:t>
            </a:r>
            <a:r>
              <a:rPr lang="en-US" spc="-5" dirty="0" err="1">
                <a:latin typeface="Calibri"/>
                <a:cs typeface="Calibri"/>
              </a:rPr>
              <a:t>superkey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 a schema</a:t>
            </a:r>
            <a:r>
              <a:rPr lang="en-US" spc="-5" dirty="0">
                <a:latin typeface="Calibri"/>
                <a:cs typeface="Calibri"/>
              </a:rPr>
              <a:t> R</a:t>
            </a:r>
            <a:r>
              <a:rPr lang="el-GR" spc="-5" dirty="0">
                <a:latin typeface="Calibri"/>
                <a:cs typeface="Calibri"/>
              </a:rPr>
              <a:t>? </a:t>
            </a:r>
            <a:r>
              <a:rPr lang="en-US" spc="-5" dirty="0">
                <a:latin typeface="Calibri"/>
                <a:cs typeface="Calibri"/>
              </a:rPr>
              <a:t>How can we find all </a:t>
            </a:r>
            <a:r>
              <a:rPr lang="en-US" spc="-5" dirty="0" err="1">
                <a:latin typeface="Calibri"/>
                <a:cs typeface="Calibri"/>
              </a:rPr>
              <a:t>superkeys</a:t>
            </a:r>
            <a:r>
              <a:rPr lang="en-US" spc="-5" dirty="0">
                <a:latin typeface="Calibri"/>
                <a:cs typeface="Calibri"/>
              </a:rPr>
              <a:t> of R?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4000" dirty="0">
              <a:latin typeface="Calibri"/>
              <a:cs typeface="Calibri"/>
            </a:endParaRPr>
          </a:p>
          <a:p>
            <a:pPr marL="12700" marR="565785">
              <a:lnSpc>
                <a:spcPct val="105000"/>
              </a:lnSpc>
            </a:pPr>
            <a:r>
              <a:rPr lang="en-US" spc="-5" dirty="0">
                <a:solidFill>
                  <a:srgbClr val="FF4F4F"/>
                </a:solidFill>
                <a:latin typeface="Calibri"/>
                <a:cs typeface="Calibri"/>
              </a:rPr>
              <a:t>Q</a:t>
            </a:r>
            <a:r>
              <a:rPr lang="en-US" dirty="0">
                <a:solidFill>
                  <a:srgbClr val="FF4F4F"/>
                </a:solidFill>
                <a:latin typeface="Calibri"/>
                <a:cs typeface="Calibri"/>
              </a:rPr>
              <a:t>3: </a:t>
            </a:r>
            <a:r>
              <a:rPr lang="en-US" spc="-5" dirty="0">
                <a:latin typeface="Calibri"/>
                <a:cs typeface="Calibri"/>
              </a:rPr>
              <a:t>Given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spc="-5" dirty="0">
                <a:latin typeface="Calibri"/>
                <a:cs typeface="Calibri"/>
              </a:rPr>
              <a:t>relation schema R,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spc="-5" dirty="0">
                <a:latin typeface="Calibri"/>
                <a:cs typeface="Calibri"/>
              </a:rPr>
              <a:t>set </a:t>
            </a:r>
            <a:r>
              <a:rPr lang="en-US" spc="5" dirty="0">
                <a:latin typeface="Calibri"/>
                <a:cs typeface="Calibri"/>
              </a:rPr>
              <a:t>F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spc="-5" dirty="0">
                <a:latin typeface="Calibri"/>
                <a:cs typeface="Calibri"/>
              </a:rPr>
              <a:t>FDs </a:t>
            </a:r>
            <a:r>
              <a:rPr lang="en-US" dirty="0">
                <a:latin typeface="Calibri"/>
                <a:cs typeface="Calibri"/>
              </a:rPr>
              <a:t>on </a:t>
            </a:r>
            <a:r>
              <a:rPr lang="en-US" spc="-5" dirty="0">
                <a:latin typeface="Calibri"/>
                <a:cs typeface="Calibri"/>
              </a:rPr>
              <a:t>R, and </a:t>
            </a:r>
            <a:r>
              <a:rPr lang="en-US" dirty="0">
                <a:latin typeface="Calibri"/>
                <a:cs typeface="Calibri"/>
              </a:rPr>
              <a:t>a FD X </a:t>
            </a:r>
            <a:r>
              <a:rPr lang="en-US" spc="330" dirty="0">
                <a:latin typeface="Calibri"/>
                <a:cs typeface="Calibri"/>
              </a:rPr>
              <a:t>→ </a:t>
            </a:r>
            <a:r>
              <a:rPr lang="en-US" dirty="0">
                <a:latin typeface="Calibri"/>
                <a:cs typeface="Calibri"/>
              </a:rPr>
              <a:t>Y, </a:t>
            </a:r>
            <a:r>
              <a:rPr lang="en-US" spc="-5" dirty="0">
                <a:latin typeface="Calibri"/>
                <a:cs typeface="Calibri"/>
              </a:rPr>
              <a:t>determine whether </a:t>
            </a:r>
            <a:r>
              <a:rPr lang="en-US" dirty="0">
                <a:latin typeface="Calibri"/>
                <a:cs typeface="Calibri"/>
              </a:rPr>
              <a:t>or not </a:t>
            </a:r>
            <a:r>
              <a:rPr lang="en-US" spc="5" dirty="0">
                <a:latin typeface="Calibri"/>
                <a:cs typeface="Calibri"/>
              </a:rPr>
              <a:t>F </a:t>
            </a:r>
            <a:r>
              <a:rPr lang="en-US" sz="3600" spc="-35" dirty="0">
                <a:solidFill>
                  <a:srgbClr val="000000"/>
                </a:solidFill>
                <a:latin typeface="Calibri"/>
                <a:cs typeface="Calibri"/>
              </a:rPr>
              <a:t>⊧</a:t>
            </a:r>
            <a:r>
              <a:rPr lang="en-US" spc="9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X </a:t>
            </a:r>
            <a:r>
              <a:rPr lang="en-US" spc="330" dirty="0">
                <a:latin typeface="Calibri"/>
                <a:cs typeface="Calibri"/>
              </a:rPr>
              <a:t>→</a:t>
            </a:r>
            <a:r>
              <a:rPr lang="en-US" dirty="0">
                <a:latin typeface="Calibri"/>
                <a:cs typeface="Calibri"/>
              </a:rPr>
              <a:t>Y</a:t>
            </a:r>
            <a:endParaRPr lang="en-US" baseline="-25000" dirty="0">
              <a:latin typeface="Calibri"/>
              <a:cs typeface="Calibri"/>
            </a:endParaRPr>
          </a:p>
          <a:p>
            <a:pPr marL="12700" marR="565785">
              <a:lnSpc>
                <a:spcPct val="105000"/>
              </a:lnSpc>
            </a:pPr>
            <a:r>
              <a:rPr lang="en-US" dirty="0">
                <a:latin typeface="Calibri"/>
                <a:cs typeface="Calibri"/>
              </a:rPr>
              <a:t>An answer to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Q3</a:t>
            </a:r>
            <a:r>
              <a:rPr lang="en-US" dirty="0">
                <a:latin typeface="Calibri"/>
                <a:cs typeface="Calibri"/>
              </a:rPr>
              <a:t> can be used to answer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Q2</a:t>
            </a:r>
            <a:r>
              <a:rPr lang="en-US" dirty="0">
                <a:latin typeface="Calibri"/>
                <a:cs typeface="Calibri"/>
              </a:rPr>
              <a:t> (which in turn can be used to answer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Q1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spc="-5" dirty="0">
                <a:latin typeface="Calibri"/>
                <a:cs typeface="Calibri"/>
              </a:rPr>
              <a:t>X</a:t>
            </a:r>
            <a:r>
              <a:rPr lang="en-US" spc="-7" baseline="25641" dirty="0">
                <a:latin typeface="Calibri"/>
                <a:cs typeface="Calibri"/>
              </a:rPr>
              <a:t>+</a:t>
            </a:r>
            <a:r>
              <a:rPr lang="en-US" spc="337" baseline="2564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=</a:t>
            </a:r>
            <a:r>
              <a:rPr lang="en-US" spc="-5" dirty="0">
                <a:latin typeface="Calibri"/>
                <a:cs typeface="Calibri"/>
              </a:rPr>
              <a:t> {A</a:t>
            </a:r>
            <a:r>
              <a:rPr lang="en-US" spc="-5" baseline="-25000" dirty="0">
                <a:latin typeface="Calibri"/>
                <a:cs typeface="Calibri"/>
              </a:rPr>
              <a:t>i</a:t>
            </a:r>
            <a:r>
              <a:rPr lang="en-US" spc="-5" dirty="0">
                <a:latin typeface="Calibri"/>
                <a:cs typeface="Calibri"/>
              </a:rPr>
              <a:t>: </a:t>
            </a:r>
            <a:r>
              <a:rPr lang="en-US" spc="5" dirty="0">
                <a:latin typeface="Calibri"/>
                <a:cs typeface="Calibri"/>
              </a:rPr>
              <a:t>F </a:t>
            </a:r>
            <a:r>
              <a:rPr lang="en-US" sz="4100" spc="-35" dirty="0">
                <a:solidFill>
                  <a:srgbClr val="000000"/>
                </a:solidFill>
                <a:latin typeface="Calibri"/>
                <a:cs typeface="Calibri"/>
              </a:rPr>
              <a:t>⊧</a:t>
            </a:r>
            <a:r>
              <a:rPr lang="en-US" spc="9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330" dirty="0">
                <a:latin typeface="Calibri"/>
                <a:cs typeface="Calibri"/>
              </a:rPr>
              <a:t>→</a:t>
            </a:r>
            <a:r>
              <a:rPr lang="en-US" spc="-15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</a:t>
            </a:r>
            <a:r>
              <a:rPr lang="en-US" spc="-5" baseline="-25000" dirty="0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} is the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closure of X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with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respect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lang="en-US" spc="-1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lang="en-US" spc="-10" dirty="0">
                <a:solidFill>
                  <a:srgbClr val="003299"/>
                </a:solidFill>
                <a:latin typeface="Calibri"/>
                <a:cs typeface="Calibri"/>
              </a:rPr>
              <a:t> </a:t>
            </a:r>
          </a:p>
          <a:p>
            <a:r>
              <a:rPr lang="en-US" spc="-5" dirty="0">
                <a:latin typeface="Calibri"/>
                <a:cs typeface="Calibri"/>
              </a:rPr>
              <a:t>F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z="4100" spc="-35" dirty="0">
                <a:solidFill>
                  <a:srgbClr val="000000"/>
                </a:solidFill>
                <a:latin typeface="Calibri"/>
                <a:cs typeface="Calibri"/>
              </a:rPr>
              <a:t>⊧</a:t>
            </a:r>
            <a:r>
              <a:rPr lang="en-US" spc="9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X </a:t>
            </a:r>
            <a:r>
              <a:rPr lang="en-US" spc="330" dirty="0">
                <a:latin typeface="Calibri"/>
                <a:cs typeface="Calibri"/>
              </a:rPr>
              <a:t>→</a:t>
            </a:r>
            <a:r>
              <a:rPr lang="en-US" dirty="0">
                <a:latin typeface="Calibri"/>
                <a:cs typeface="Calibri"/>
              </a:rPr>
              <a:t>Y </a:t>
            </a:r>
            <a:r>
              <a:rPr lang="en-US" spc="-5" dirty="0">
                <a:latin typeface="Calibri"/>
                <a:cs typeface="Calibri"/>
              </a:rPr>
              <a:t>if </a:t>
            </a:r>
            <a:r>
              <a:rPr lang="en-US" dirty="0">
                <a:latin typeface="Calibri"/>
                <a:cs typeface="Calibri"/>
              </a:rPr>
              <a:t>and </a:t>
            </a:r>
            <a:r>
              <a:rPr lang="en-US" spc="-5" dirty="0">
                <a:latin typeface="Calibri"/>
                <a:cs typeface="Calibri"/>
              </a:rPr>
              <a:t>only if </a:t>
            </a:r>
            <a:r>
              <a:rPr lang="en-US" dirty="0">
                <a:latin typeface="Calibri"/>
                <a:cs typeface="Calibri"/>
              </a:rPr>
              <a:t>Y </a:t>
            </a:r>
            <a:r>
              <a:rPr lang="en-US" spc="-120" dirty="0">
                <a:latin typeface="Calibri"/>
                <a:cs typeface="Calibri"/>
              </a:rPr>
              <a:t>⊆</a:t>
            </a:r>
            <a:r>
              <a:rPr lang="en-US" spc="-43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X</a:t>
            </a:r>
            <a:r>
              <a:rPr lang="en-US" spc="-7" baseline="25641" dirty="0">
                <a:latin typeface="Calibri"/>
                <a:cs typeface="Calibri"/>
              </a:rPr>
              <a:t>+</a:t>
            </a:r>
          </a:p>
          <a:p>
            <a:r>
              <a:rPr lang="en-US" spc="-7" dirty="0">
                <a:latin typeface="Calibri"/>
                <a:cs typeface="Calibri"/>
              </a:rPr>
              <a:t>To answer </a:t>
            </a:r>
            <a:r>
              <a:rPr lang="en-US" spc="-7" dirty="0">
                <a:solidFill>
                  <a:srgbClr val="FF0000"/>
                </a:solidFill>
                <a:latin typeface="Calibri"/>
                <a:cs typeface="Calibri"/>
              </a:rPr>
              <a:t>Q3</a:t>
            </a:r>
            <a:r>
              <a:rPr lang="en-US" spc="-7" dirty="0">
                <a:latin typeface="Calibri"/>
                <a:cs typeface="Calibri"/>
              </a:rPr>
              <a:t> it suffices to compute X</a:t>
            </a:r>
            <a:r>
              <a:rPr lang="en-US" spc="-7" baseline="30000" dirty="0">
                <a:latin typeface="Calibri"/>
                <a:cs typeface="Calibri"/>
              </a:rPr>
              <a:t>+</a:t>
            </a:r>
            <a:r>
              <a:rPr lang="en-US" spc="-7" dirty="0">
                <a:latin typeface="Calibri"/>
                <a:cs typeface="Calibri"/>
              </a:rPr>
              <a:t> and check that </a:t>
            </a:r>
            <a:r>
              <a:rPr lang="en-US" dirty="0">
                <a:cs typeface="Calibri"/>
              </a:rPr>
              <a:t>Y</a:t>
            </a:r>
            <a:r>
              <a:rPr lang="en-US" spc="-120" dirty="0">
                <a:cs typeface="Calibri"/>
              </a:rPr>
              <a:t>⊆</a:t>
            </a:r>
            <a:r>
              <a:rPr lang="en-US" spc="-43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X</a:t>
            </a:r>
            <a:r>
              <a:rPr lang="en-US" spc="-7" baseline="25641" dirty="0">
                <a:cs typeface="Calibri"/>
              </a:rPr>
              <a:t>+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to answer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Q2</a:t>
            </a:r>
            <a:r>
              <a:rPr lang="en-US" dirty="0">
                <a:latin typeface="Calibri"/>
                <a:cs typeface="Calibri"/>
              </a:rPr>
              <a:t> check if </a:t>
            </a:r>
            <a:r>
              <a:rPr lang="en-US" spc="-7" dirty="0">
                <a:cs typeface="Calibri"/>
              </a:rPr>
              <a:t>X</a:t>
            </a:r>
            <a:r>
              <a:rPr lang="en-US" spc="-7" baseline="30000" dirty="0">
                <a:cs typeface="Calibri"/>
              </a:rPr>
              <a:t>+</a:t>
            </a:r>
            <a:r>
              <a:rPr lang="en-US" spc="-7" dirty="0">
                <a:cs typeface="Calibri"/>
              </a:rPr>
              <a:t> = all attributes, then X is a </a:t>
            </a:r>
            <a:r>
              <a:rPr lang="en-US" spc="-7" dirty="0" err="1">
                <a:cs typeface="Calibri"/>
              </a:rPr>
              <a:t>superkey</a:t>
            </a:r>
            <a:endParaRPr lang="en-US" spc="-7" dirty="0">
              <a:cs typeface="Calibri"/>
            </a:endParaRPr>
          </a:p>
          <a:p>
            <a:pPr lvl="1"/>
            <a:r>
              <a:rPr lang="en-US" spc="-7" dirty="0">
                <a:cs typeface="Calibri"/>
              </a:rPr>
              <a:t>to answer </a:t>
            </a:r>
            <a:r>
              <a:rPr lang="en-US" spc="-7" dirty="0">
                <a:solidFill>
                  <a:srgbClr val="FF0000"/>
                </a:solidFill>
                <a:cs typeface="Calibri"/>
              </a:rPr>
              <a:t>Q1?</a:t>
            </a: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3856-05B6-9046-B31F-EBEF28C1D4AB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9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Input: </a:t>
            </a:r>
            <a:r>
              <a:rPr lang="en-US" dirty="0"/>
              <a:t>Relation schema R with attribute set U, set F of FDs, a set of attributes X ⊆ U  </a:t>
            </a:r>
          </a:p>
          <a:p>
            <a:r>
              <a:rPr lang="en-US" dirty="0">
                <a:solidFill>
                  <a:srgbClr val="FF0000"/>
                </a:solidFill>
              </a:rPr>
              <a:t>Output:</a:t>
            </a:r>
            <a:r>
              <a:rPr lang="en-US" dirty="0"/>
              <a:t>	X</a:t>
            </a:r>
            <a:r>
              <a:rPr lang="en-US" baseline="30000" dirty="0"/>
              <a:t>+</a:t>
            </a:r>
            <a:r>
              <a:rPr lang="en-US" dirty="0"/>
              <a:t> = {A</a:t>
            </a:r>
            <a:r>
              <a:rPr lang="en-US" baseline="-25000" dirty="0"/>
              <a:t>i</a:t>
            </a:r>
            <a:r>
              <a:rPr lang="en-US" dirty="0"/>
              <a:t>: F⊧X → A</a:t>
            </a:r>
            <a:r>
              <a:rPr lang="en-US" baseline="-25000" dirty="0"/>
              <a:t>i</a:t>
            </a:r>
            <a:r>
              <a:rPr lang="en-US" dirty="0"/>
              <a:t>}</a:t>
            </a:r>
          </a:p>
          <a:p>
            <a:r>
              <a:rPr lang="en-US" spc="-5" dirty="0">
                <a:solidFill>
                  <a:srgbClr val="0000FF"/>
                </a:solidFill>
                <a:cs typeface="Calibri"/>
              </a:rPr>
              <a:t>Initialization</a:t>
            </a:r>
            <a:r>
              <a:rPr lang="en-US" spc="35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Step: </a:t>
            </a:r>
            <a:r>
              <a:rPr lang="en-US" spc="-5" dirty="0">
                <a:cs typeface="Calibri"/>
              </a:rPr>
              <a:t>X</a:t>
            </a:r>
            <a:r>
              <a:rPr lang="en-US" spc="-7" baseline="-21367" dirty="0">
                <a:cs typeface="Calibri"/>
              </a:rPr>
              <a:t>0 </a:t>
            </a:r>
            <a:r>
              <a:rPr lang="en-US" dirty="0">
                <a:cs typeface="Calibri"/>
              </a:rPr>
              <a:t>= X</a:t>
            </a:r>
          </a:p>
          <a:p>
            <a:r>
              <a:rPr lang="en-US" dirty="0">
                <a:cs typeface="Calibri"/>
              </a:rPr>
              <a:t>Repeat until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baseline="-25000" dirty="0">
                <a:solidFill>
                  <a:srgbClr val="FF0000"/>
                </a:solidFill>
                <a:cs typeface="Calibri"/>
              </a:rPr>
              <a:t>n+1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=</a:t>
            </a:r>
            <a:r>
              <a:rPr lang="el-GR" dirty="0">
                <a:solidFill>
                  <a:srgbClr val="FF0000"/>
                </a:solidFill>
                <a:cs typeface="Calibri"/>
              </a:rPr>
              <a:t>=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cs typeface="Calibri"/>
              </a:rPr>
              <a:t>n</a:t>
            </a:r>
            <a:endParaRPr lang="en-US" baseline="-25000" dirty="0">
              <a:solidFill>
                <a:srgbClr val="FF0000"/>
              </a:solidFill>
              <a:cs typeface="Calibri"/>
            </a:endParaRPr>
          </a:p>
          <a:p>
            <a:pPr lvl="1"/>
            <a:r>
              <a:rPr lang="en-US" spc="-5" dirty="0">
                <a:cs typeface="Calibri"/>
              </a:rPr>
              <a:t>X</a:t>
            </a:r>
            <a:r>
              <a:rPr lang="en-US" spc="-7" baseline="-21367" dirty="0">
                <a:cs typeface="Calibri"/>
              </a:rPr>
              <a:t>n+1 </a:t>
            </a:r>
            <a:r>
              <a:rPr lang="en-US" spc="-7" dirty="0">
                <a:cs typeface="Calibri"/>
              </a:rPr>
              <a:t>:</a:t>
            </a:r>
            <a:r>
              <a:rPr lang="en-US" dirty="0">
                <a:cs typeface="Calibri"/>
              </a:rPr>
              <a:t>= </a:t>
            </a:r>
            <a:r>
              <a:rPr lang="en-US" spc="-5" dirty="0" err="1">
                <a:cs typeface="Calibri"/>
              </a:rPr>
              <a:t>X</a:t>
            </a:r>
            <a:r>
              <a:rPr lang="en-US" spc="-7" baseline="-21367" dirty="0" err="1">
                <a:cs typeface="Calibri"/>
              </a:rPr>
              <a:t>n</a:t>
            </a:r>
            <a:r>
              <a:rPr lang="en-US" spc="-7" baseline="-21367" dirty="0">
                <a:cs typeface="Calibri"/>
              </a:rPr>
              <a:t> </a:t>
            </a:r>
            <a:r>
              <a:rPr lang="en-US" spc="-130" dirty="0">
                <a:cs typeface="Calibri"/>
              </a:rPr>
              <a:t>∪ </a:t>
            </a:r>
            <a:r>
              <a:rPr lang="en-US" spc="-5" dirty="0">
                <a:cs typeface="Calibri"/>
              </a:rPr>
              <a:t>{A</a:t>
            </a:r>
            <a:r>
              <a:rPr lang="en-US" spc="-5" baseline="-25000" dirty="0">
                <a:cs typeface="Calibri"/>
              </a:rPr>
              <a:t>i</a:t>
            </a:r>
            <a:r>
              <a:rPr lang="en-US" spc="-5" dirty="0">
                <a:cs typeface="Calibri"/>
              </a:rPr>
              <a:t>: </a:t>
            </a:r>
            <a:r>
              <a:rPr lang="en-US" dirty="0">
                <a:cs typeface="Calibri"/>
              </a:rPr>
              <a:t>there is a FD Y</a:t>
            </a:r>
            <a:r>
              <a:rPr lang="en-US" spc="330" dirty="0">
                <a:cs typeface="Calibri"/>
              </a:rPr>
              <a:t>→</a:t>
            </a:r>
            <a:r>
              <a:rPr lang="en-US" dirty="0">
                <a:cs typeface="Calibri"/>
              </a:rPr>
              <a:t>Z </a:t>
            </a:r>
            <a:r>
              <a:rPr lang="en-US" spc="-5" dirty="0">
                <a:cs typeface="Calibri"/>
              </a:rPr>
              <a:t>in </a:t>
            </a:r>
            <a:r>
              <a:rPr lang="en-US" spc="5" dirty="0">
                <a:cs typeface="Calibri"/>
              </a:rPr>
              <a:t>F </a:t>
            </a:r>
            <a:r>
              <a:rPr lang="en-US" dirty="0">
                <a:cs typeface="Calibri"/>
              </a:rPr>
              <a:t>such that Y </a:t>
            </a:r>
            <a:r>
              <a:rPr lang="en-US" spc="-120" dirty="0">
                <a:cs typeface="Calibri"/>
              </a:rPr>
              <a:t>⊆ </a:t>
            </a:r>
            <a:r>
              <a:rPr lang="en-US" spc="-5" dirty="0" err="1">
                <a:cs typeface="Calibri"/>
              </a:rPr>
              <a:t>X</a:t>
            </a:r>
            <a:r>
              <a:rPr lang="en-US" spc="-7" baseline="-21367" dirty="0" err="1">
                <a:cs typeface="Calibri"/>
              </a:rPr>
              <a:t>n</a:t>
            </a:r>
            <a:r>
              <a:rPr lang="en-US" spc="-7" baseline="-21367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and A</a:t>
            </a:r>
            <a:r>
              <a:rPr lang="en-US" spc="-5" baseline="-25000" dirty="0">
                <a:cs typeface="Calibri"/>
              </a:rPr>
              <a:t>i</a:t>
            </a:r>
            <a:r>
              <a:rPr lang="en-US" spc="-405" dirty="0">
                <a:cs typeface="Calibri"/>
              </a:rPr>
              <a:t>∈ </a:t>
            </a:r>
            <a:r>
              <a:rPr lang="en-US" spc="-5" dirty="0">
                <a:cs typeface="Calibri"/>
              </a:rPr>
              <a:t>Z}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baseline="-25000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124C-0AFF-5E45-8D4C-F47A15614D3B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55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Closure</a:t>
            </a:r>
            <a:r>
              <a:rPr lang="en-US" spc="-50" dirty="0"/>
              <a:t> </a:t>
            </a:r>
            <a:r>
              <a:rPr lang="en-US" spc="-5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245"/>
            <a:ext cx="8229600" cy="52715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R(A,B,C,D,E,H,G)</a:t>
            </a:r>
          </a:p>
          <a:p>
            <a:pPr lvl="1"/>
            <a:r>
              <a:rPr lang="en-US" dirty="0"/>
              <a:t>F = { AB → CD, C → EH, D → G }</a:t>
            </a:r>
          </a:p>
          <a:p>
            <a:r>
              <a:rPr lang="en-US" dirty="0"/>
              <a:t>Compute </a:t>
            </a:r>
            <a:r>
              <a:rPr lang="en-US" dirty="0">
                <a:solidFill>
                  <a:srgbClr val="FF0000"/>
                </a:solidFill>
              </a:rPr>
              <a:t>{A,C}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{A,B}</a:t>
            </a:r>
            <a:r>
              <a:rPr lang="en-US" baseline="30000" dirty="0">
                <a:solidFill>
                  <a:srgbClr val="0000FF"/>
                </a:solidFill>
              </a:rPr>
              <a:t>+</a:t>
            </a:r>
          </a:p>
          <a:p>
            <a:endParaRPr lang="en-US" baseline="30000" dirty="0"/>
          </a:p>
          <a:p>
            <a:r>
              <a:rPr lang="en-US" dirty="0"/>
              <a:t>X = {A,C}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{A,C}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= {A,C}∪ {E,H}= {A,C,E,H}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-25000" dirty="0"/>
              <a:t>1</a:t>
            </a:r>
          </a:p>
          <a:p>
            <a:r>
              <a:rPr lang="en-US" dirty="0"/>
              <a:t>Hence, </a:t>
            </a:r>
            <a:r>
              <a:rPr lang="en-US" dirty="0">
                <a:solidFill>
                  <a:srgbClr val="FF0000"/>
                </a:solidFill>
              </a:rPr>
              <a:t>{A,C}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= {A,C,E,H}</a:t>
            </a:r>
            <a:r>
              <a:rPr lang="en-US" dirty="0"/>
              <a:t>, which implies that {A,C}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</a:t>
            </a:r>
            <a:r>
              <a:rPr lang="en-US" dirty="0" err="1"/>
              <a:t>superkey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426-88FF-F24D-8510-2307085F16C2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91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Closure</a:t>
            </a:r>
            <a:r>
              <a:rPr lang="en-US" spc="-50" dirty="0"/>
              <a:t> </a:t>
            </a:r>
            <a:r>
              <a:rPr lang="en-US" spc="-5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1455"/>
            <a:ext cx="8229600" cy="563560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R(A,B,C,D,E,H,G)</a:t>
            </a:r>
          </a:p>
          <a:p>
            <a:pPr lvl="1"/>
            <a:r>
              <a:rPr lang="en-US" dirty="0"/>
              <a:t>F = { AB → CD, C → EH, D → G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 = {A,B}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{A,B}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={A,B} ∪ {C,D} = {A,B,C,D}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{A,B,C,D} ∪ {E,H,G} = {A,B,C,D,E,H,G}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= X</a:t>
            </a:r>
            <a:r>
              <a:rPr lang="en-US" baseline="-25000" dirty="0"/>
              <a:t>2</a:t>
            </a:r>
          </a:p>
          <a:p>
            <a:r>
              <a:rPr lang="en-US" dirty="0"/>
              <a:t>Hence, </a:t>
            </a:r>
            <a:r>
              <a:rPr lang="en-US" dirty="0">
                <a:solidFill>
                  <a:srgbClr val="0000FF"/>
                </a:solidFill>
              </a:rPr>
              <a:t>{A,B}</a:t>
            </a:r>
            <a:r>
              <a:rPr lang="en-US" baseline="30000" dirty="0">
                <a:solidFill>
                  <a:srgbClr val="0000FF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= {A,B,C,D,E,H,G}</a:t>
            </a:r>
            <a:r>
              <a:rPr lang="en-US" dirty="0"/>
              <a:t>, which implies that {A,B} is a </a:t>
            </a:r>
            <a:r>
              <a:rPr lang="en-US" dirty="0" err="1">
                <a:solidFill>
                  <a:srgbClr val="0000FF"/>
                </a:solidFill>
              </a:rPr>
              <a:t>superkey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{A,B} is a candidate key, since {A}</a:t>
            </a:r>
            <a:r>
              <a:rPr lang="en-US" baseline="30000" dirty="0"/>
              <a:t>+</a:t>
            </a:r>
            <a:r>
              <a:rPr lang="en-US" dirty="0"/>
              <a:t> = {A} and {B}</a:t>
            </a:r>
            <a:r>
              <a:rPr lang="en-US" baseline="30000" dirty="0"/>
              <a:t>+</a:t>
            </a:r>
            <a:r>
              <a:rPr lang="en-US" dirty="0"/>
              <a:t> = {B}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{A,B} is the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candidate key</a:t>
            </a:r>
          </a:p>
          <a:p>
            <a:pPr lvl="1"/>
            <a:r>
              <a:rPr lang="en-US" dirty="0"/>
              <a:t>Apply repeatedly the closure algorithm to each subset X of {A,B,C,D,E,H,G}</a:t>
            </a:r>
          </a:p>
          <a:p>
            <a:pPr lvl="1"/>
            <a:endParaRPr lang="en-US" dirty="0"/>
          </a:p>
          <a:p>
            <a:r>
              <a:rPr lang="en-US" dirty="0"/>
              <a:t>A quick way to see this is to argue that every </a:t>
            </a:r>
            <a:r>
              <a:rPr lang="en-US" dirty="0" err="1"/>
              <a:t>superkey</a:t>
            </a:r>
            <a:r>
              <a:rPr lang="en-US" dirty="0"/>
              <a:t> of R must  contain both A and B (</a:t>
            </a:r>
            <a:r>
              <a:rPr lang="en-US" dirty="0">
                <a:solidFill>
                  <a:srgbClr val="FF0000"/>
                </a:solidFill>
              </a:rPr>
              <a:t>why</a:t>
            </a:r>
            <a:r>
              <a:rPr lang="en-US" dirty="0"/>
              <a:t>?). So, since {A,B} is a </a:t>
            </a:r>
            <a:r>
              <a:rPr lang="en-US" dirty="0" err="1"/>
              <a:t>superkey</a:t>
            </a:r>
            <a:r>
              <a:rPr lang="en-US" dirty="0"/>
              <a:t>, it must be the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candidate key.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366F-A0C5-E94E-BF3A-78702D82F414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62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8" dirty="0"/>
              <a:t>Closure and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728"/>
            <a:ext cx="8545454" cy="324108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Closure is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</a:p>
          <a:p>
            <a:r>
              <a:rPr lang="en-US" dirty="0"/>
              <a:t>General </a:t>
            </a:r>
            <a:r>
              <a:rPr lang="en-US" dirty="0">
                <a:solidFill>
                  <a:srgbClr val="0000FF"/>
                </a:solidFill>
              </a:rPr>
              <a:t>principle</a:t>
            </a:r>
            <a:r>
              <a:rPr lang="en-US" dirty="0"/>
              <a:t> behind all </a:t>
            </a:r>
            <a:r>
              <a:rPr lang="en-US" dirty="0">
                <a:solidFill>
                  <a:srgbClr val="0000FF"/>
                </a:solidFill>
              </a:rPr>
              <a:t>rules</a:t>
            </a:r>
            <a:r>
              <a:rPr lang="en-US" dirty="0"/>
              <a:t> for Functional Dependencies</a:t>
            </a:r>
          </a:p>
          <a:p>
            <a:r>
              <a:rPr lang="en-US" dirty="0"/>
              <a:t>Knowing keys, FDs allows us to reduce redundancy in our databases</a:t>
            </a:r>
          </a:p>
          <a:p>
            <a:endParaRPr lang="en-US" dirty="0"/>
          </a:p>
          <a:p>
            <a:r>
              <a:rPr lang="en-US" dirty="0"/>
              <a:t>Allows us to detect </a:t>
            </a:r>
            <a:r>
              <a:rPr lang="en-US" spc="5" dirty="0">
                <a:cs typeface="Calibri"/>
              </a:rPr>
              <a:t>poorly designed  (“bad”) </a:t>
            </a:r>
            <a:r>
              <a:rPr lang="en-US" dirty="0"/>
              <a:t>relations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A is OK if X is a (super) key</a:t>
            </a:r>
          </a:p>
          <a:p>
            <a:pPr lvl="2"/>
            <a:r>
              <a:rPr lang="en-US" spc="5" dirty="0">
                <a:latin typeface="Calibri"/>
                <a:cs typeface="Calibri"/>
              </a:rPr>
              <a:t>i.e., the </a:t>
            </a:r>
            <a:r>
              <a:rPr lang="en-US" b="1" spc="5" dirty="0">
                <a:latin typeface="Calibri"/>
                <a:cs typeface="Calibri"/>
              </a:rPr>
              <a:t>determinant </a:t>
            </a:r>
            <a:r>
              <a:rPr lang="en-US" spc="5" dirty="0">
                <a:latin typeface="Calibri"/>
                <a:cs typeface="Calibri"/>
              </a:rPr>
              <a:t>of the </a:t>
            </a:r>
            <a:r>
              <a:rPr lang="en-US" spc="-35" dirty="0">
                <a:latin typeface="Calibri"/>
                <a:cs typeface="Calibri"/>
              </a:rPr>
              <a:t>FDs </a:t>
            </a:r>
            <a:r>
              <a:rPr lang="en-US" spc="5" dirty="0">
                <a:latin typeface="Calibri"/>
                <a:cs typeface="Calibri"/>
              </a:rPr>
              <a:t>that exist in a </a:t>
            </a:r>
            <a:r>
              <a:rPr lang="en-US" dirty="0">
                <a:latin typeface="Calibri"/>
                <a:cs typeface="Calibri"/>
              </a:rPr>
              <a:t>relation </a:t>
            </a:r>
            <a:r>
              <a:rPr lang="en-US" spc="5" dirty="0">
                <a:latin typeface="Calibri"/>
                <a:cs typeface="Calibri"/>
              </a:rPr>
              <a:t>is a</a:t>
            </a:r>
            <a:r>
              <a:rPr lang="en-US" spc="75" dirty="0">
                <a:latin typeface="Calibri"/>
                <a:cs typeface="Calibri"/>
              </a:rPr>
              <a:t> </a:t>
            </a:r>
            <a:r>
              <a:rPr lang="en-US" spc="5" dirty="0">
                <a:latin typeface="Calibri"/>
                <a:cs typeface="Calibri"/>
              </a:rPr>
              <a:t>key</a:t>
            </a:r>
          </a:p>
          <a:p>
            <a:pPr lvl="1"/>
            <a:r>
              <a:rPr lang="en-US" spc="5" dirty="0">
                <a:latin typeface="Calibri"/>
                <a:cs typeface="Calibri"/>
              </a:rPr>
              <a:t>X</a:t>
            </a:r>
            <a:r>
              <a:rPr lang="en-US" spc="5" dirty="0">
                <a:latin typeface="Calibri"/>
                <a:cs typeface="Calibri"/>
                <a:sym typeface="Wingdings"/>
              </a:rPr>
              <a:t></a:t>
            </a:r>
            <a:r>
              <a:rPr lang="en-US" spc="10" dirty="0">
                <a:latin typeface="Calibri"/>
                <a:cs typeface="Calibri"/>
              </a:rPr>
              <a:t>A </a:t>
            </a:r>
            <a:r>
              <a:rPr lang="en-US" spc="5" dirty="0">
                <a:latin typeface="Calibri"/>
                <a:cs typeface="Calibri"/>
              </a:rPr>
              <a:t>shows a potentially bad relation otherwise</a:t>
            </a:r>
          </a:p>
          <a:p>
            <a:pPr lvl="1"/>
            <a:endParaRPr lang="en-US" spc="5" dirty="0">
              <a:latin typeface="Calibri"/>
              <a:cs typeface="Calibri"/>
            </a:endParaRPr>
          </a:p>
          <a:p>
            <a:r>
              <a:rPr lang="en-US" spc="5" dirty="0">
                <a:latin typeface="Calibri"/>
                <a:cs typeface="Calibri"/>
              </a:rPr>
              <a:t>Example</a:t>
            </a:r>
            <a:r>
              <a:rPr lang="en-US" dirty="0">
                <a:cs typeface="Calibri"/>
              </a:rPr>
              <a:t>: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{Name, </a:t>
            </a:r>
            <a:r>
              <a:rPr lang="en-US" dirty="0" err="1">
                <a:cs typeface="Calibri"/>
              </a:rPr>
              <a:t>phoneNo</a:t>
            </a:r>
            <a:r>
              <a:rPr lang="en-US" dirty="0">
                <a:cs typeface="Calibri"/>
              </a:rPr>
              <a:t>}</a:t>
            </a:r>
            <a:r>
              <a:rPr lang="en-US" dirty="0">
                <a:cs typeface="Calibri"/>
                <a:sym typeface="Wingdings"/>
              </a:rPr>
              <a:t></a:t>
            </a:r>
            <a:r>
              <a:rPr lang="en-US" dirty="0">
                <a:cs typeface="Calibri"/>
              </a:rPr>
              <a:t>Name, </a:t>
            </a:r>
            <a:r>
              <a:rPr lang="en-US" dirty="0" err="1">
                <a:cs typeface="Calibri"/>
              </a:rPr>
              <a:t>PhoneNo</a:t>
            </a:r>
            <a:r>
              <a:rPr lang="en-US" dirty="0">
                <a:cs typeface="Calibri"/>
              </a:rPr>
              <a:t>, City, Address – </a:t>
            </a:r>
            <a:r>
              <a:rPr lang="en-US" b="1" dirty="0">
                <a:cs typeface="Calibri"/>
              </a:rPr>
              <a:t>OK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BUT: </a:t>
            </a:r>
            <a:r>
              <a:rPr lang="en-US" dirty="0" err="1">
                <a:cs typeface="Calibri"/>
              </a:rPr>
              <a:t>PhoneNo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sym typeface="Wingdings"/>
              </a:rPr>
              <a:t>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City,Address</a:t>
            </a:r>
            <a:r>
              <a:rPr lang="en-US" dirty="0">
                <a:cs typeface="Calibri"/>
              </a:rPr>
              <a:t> (can lead to redundancy)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2DCD-80D0-E24C-BEA8-2E0F55BEA03A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8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28376"/>
              </p:ext>
            </p:extLst>
          </p:nvPr>
        </p:nvGraphicFramePr>
        <p:xfrm>
          <a:off x="993679" y="4461992"/>
          <a:ext cx="6904476" cy="1926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6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6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231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Name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PhoneNo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City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Address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9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John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Stewart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23800400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Southampton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West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Road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98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Rod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Stewart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23620800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Portsmouth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2, 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Road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98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lang="en-US" sz="1600" spc="20" dirty="0">
                          <a:latin typeface="Calibri"/>
                          <a:cs typeface="Calibri"/>
                        </a:rPr>
                        <a:t>Martha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Stewart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12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5">
                          <a:latin typeface="+mn-lt"/>
                          <a:cs typeface="Calibri"/>
                        </a:rPr>
                        <a:t>23800410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Southampton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Road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9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John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Stewart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23830670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Fareham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4,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Bright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Road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458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0" dirty="0"/>
              <a:t>Correcting </a:t>
            </a:r>
            <a:r>
              <a:rPr lang="en-US" dirty="0"/>
              <a:t>the</a:t>
            </a:r>
            <a:r>
              <a:rPr lang="en-US" spc="-105" dirty="0"/>
              <a:t> </a:t>
            </a:r>
            <a:r>
              <a:rPr lang="en-US" spc="-60" dirty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Address(</a:t>
            </a:r>
            <a:r>
              <a:rPr lang="en-US" dirty="0" err="1"/>
              <a:t>PhoneNo,City,Address</a:t>
            </a:r>
            <a:r>
              <a:rPr lang="en-US" dirty="0"/>
              <a:t>)</a:t>
            </a:r>
          </a:p>
          <a:p>
            <a:r>
              <a:rPr lang="en-US" dirty="0"/>
              <a:t>Customer(</a:t>
            </a:r>
            <a:r>
              <a:rPr lang="en-US" dirty="0" err="1"/>
              <a:t>Name,PhoneNo</a:t>
            </a:r>
            <a:r>
              <a:rPr lang="en-US" dirty="0"/>
              <a:t>)</a:t>
            </a:r>
          </a:p>
          <a:p>
            <a:r>
              <a:rPr lang="en-US" dirty="0"/>
              <a:t>We call this a decomposition…. more in a later lecture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8D40-CFC4-3948-A085-610894513CF1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</a:t>
            </a:r>
            <a:r>
              <a:rPr lang="en-US" dirty="0">
                <a:solidFill>
                  <a:srgbClr val="FF0000"/>
                </a:solidFill>
              </a:rPr>
              <a:t>attributes</a:t>
            </a:r>
            <a:r>
              <a:rPr lang="en-US" dirty="0"/>
              <a:t> forms a key for a relation if we do not allow </a:t>
            </a:r>
            <a:r>
              <a:rPr lang="en-US" dirty="0">
                <a:solidFill>
                  <a:srgbClr val="0000FF"/>
                </a:solidFill>
              </a:rPr>
              <a:t>two different tuples</a:t>
            </a:r>
            <a:r>
              <a:rPr lang="en-US" dirty="0"/>
              <a:t> in a relation instance </a:t>
            </a:r>
            <a:r>
              <a:rPr lang="en-US" dirty="0">
                <a:solidFill>
                  <a:srgbClr val="0000FF"/>
                </a:solidFill>
              </a:rPr>
              <a:t>to have the same values </a:t>
            </a:r>
            <a:r>
              <a:rPr lang="en-US" dirty="0"/>
              <a:t>in all the attributes of the key</a:t>
            </a:r>
          </a:p>
          <a:p>
            <a:endParaRPr lang="en-US" dirty="0"/>
          </a:p>
          <a:p>
            <a:r>
              <a:rPr lang="en-US" dirty="0"/>
              <a:t>Courses(</a:t>
            </a:r>
            <a:r>
              <a:rPr lang="en-US" u="sng" dirty="0" err="1"/>
              <a:t>CourseID</a:t>
            </a:r>
            <a:r>
              <a:rPr lang="en-US" dirty="0"/>
              <a:t>, Name, </a:t>
            </a:r>
            <a:r>
              <a:rPr lang="en-US" dirty="0" err="1"/>
              <a:t>DeptID</a:t>
            </a:r>
            <a:r>
              <a:rPr lang="en-US" dirty="0"/>
              <a:t>)</a:t>
            </a:r>
          </a:p>
          <a:p>
            <a:r>
              <a:rPr lang="en-US" dirty="0"/>
              <a:t>Students(</a:t>
            </a:r>
            <a:r>
              <a:rPr lang="en-US" u="sng" dirty="0" err="1"/>
              <a:t>Name,Surname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i.e., name AND surname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BE68-4286-D948-9653-82C9D5102033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8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29" dirty="0"/>
              <a:t>“Bad” </a:t>
            </a:r>
            <a:r>
              <a:rPr lang="en-US" spc="-35" dirty="0"/>
              <a:t>Relations </a:t>
            </a:r>
            <a:r>
              <a:rPr lang="en-US" spc="100" dirty="0"/>
              <a:t>lead</a:t>
            </a:r>
            <a:r>
              <a:rPr lang="en-US" spc="-229" dirty="0"/>
              <a:t> </a:t>
            </a:r>
            <a:r>
              <a:rPr lang="en-US" spc="5" dirty="0"/>
              <a:t>to 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375197"/>
          </a:xfrm>
        </p:spPr>
        <p:txBody>
          <a:bodyPr>
            <a:normAutofit fontScale="70000" lnSpcReduction="20000"/>
          </a:bodyPr>
          <a:lstStyle/>
          <a:p>
            <a:r>
              <a:rPr lang="en-US" b="1" spc="-5" dirty="0">
                <a:latin typeface="Calibri"/>
                <a:cs typeface="Calibri"/>
              </a:rPr>
              <a:t>Redundancy</a:t>
            </a:r>
            <a:r>
              <a:rPr lang="en-US" spc="-5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information </a:t>
            </a:r>
            <a:r>
              <a:rPr lang="en-US" spc="5" dirty="0">
                <a:latin typeface="Calibri"/>
                <a:cs typeface="Calibri"/>
              </a:rPr>
              <a:t>unnecessarily </a:t>
            </a:r>
            <a:r>
              <a:rPr lang="en-US" spc="20" dirty="0">
                <a:latin typeface="Calibri"/>
                <a:cs typeface="Calibri"/>
              </a:rPr>
              <a:t>repeated </a:t>
            </a:r>
            <a:r>
              <a:rPr lang="en-US" spc="-5" dirty="0">
                <a:latin typeface="Calibri"/>
                <a:cs typeface="Calibri"/>
              </a:rPr>
              <a:t>(E.g., </a:t>
            </a:r>
            <a:r>
              <a:rPr lang="en-US" spc="15" dirty="0">
                <a:latin typeface="Calibri"/>
                <a:cs typeface="Calibri"/>
              </a:rPr>
              <a:t>length, </a:t>
            </a:r>
            <a:r>
              <a:rPr lang="en-US" spc="10" dirty="0">
                <a:latin typeface="Calibri"/>
                <a:cs typeface="Calibri"/>
              </a:rPr>
              <a:t>genre </a:t>
            </a:r>
            <a:r>
              <a:rPr lang="en-US" spc="-5" dirty="0">
                <a:latin typeface="Calibri"/>
                <a:cs typeface="Calibri"/>
              </a:rPr>
              <a:t>in many</a:t>
            </a:r>
            <a:r>
              <a:rPr lang="en-US" spc="-30" dirty="0">
                <a:latin typeface="Calibri"/>
                <a:cs typeface="Calibri"/>
              </a:rPr>
              <a:t> </a:t>
            </a:r>
            <a:r>
              <a:rPr lang="en-US" spc="15" dirty="0">
                <a:latin typeface="Calibri"/>
                <a:cs typeface="Calibri"/>
              </a:rPr>
              <a:t>tuples)</a:t>
            </a:r>
            <a:endParaRPr lang="en-US" dirty="0">
              <a:latin typeface="Calibri"/>
              <a:cs typeface="Calibri"/>
            </a:endParaRPr>
          </a:p>
          <a:p>
            <a:r>
              <a:rPr lang="en-US" b="1" spc="-5" dirty="0">
                <a:latin typeface="Calibri"/>
                <a:cs typeface="Calibri"/>
              </a:rPr>
              <a:t>Update Anomalies</a:t>
            </a:r>
            <a:r>
              <a:rPr lang="en-US" spc="-5" dirty="0">
                <a:latin typeface="Calibri"/>
                <a:cs typeface="Calibri"/>
              </a:rPr>
              <a:t>: </a:t>
            </a:r>
            <a:r>
              <a:rPr lang="en-US" spc="35" dirty="0">
                <a:latin typeface="Calibri"/>
                <a:cs typeface="Calibri"/>
              </a:rPr>
              <a:t>change </a:t>
            </a:r>
            <a:r>
              <a:rPr lang="en-US" dirty="0">
                <a:latin typeface="Calibri"/>
                <a:cs typeface="Calibri"/>
              </a:rPr>
              <a:t>information </a:t>
            </a:r>
            <a:r>
              <a:rPr lang="en-US" spc="-5" dirty="0">
                <a:latin typeface="Calibri"/>
                <a:cs typeface="Calibri"/>
              </a:rPr>
              <a:t>in one </a:t>
            </a:r>
            <a:r>
              <a:rPr lang="en-US" spc="20" dirty="0">
                <a:latin typeface="Calibri"/>
                <a:cs typeface="Calibri"/>
              </a:rPr>
              <a:t>tuple </a:t>
            </a:r>
            <a:r>
              <a:rPr lang="en-US" spc="35" dirty="0">
                <a:latin typeface="Calibri"/>
                <a:cs typeface="Calibri"/>
              </a:rPr>
              <a:t>and </a:t>
            </a:r>
            <a:r>
              <a:rPr lang="en-US" spc="-5" dirty="0">
                <a:latin typeface="Calibri"/>
                <a:cs typeface="Calibri"/>
              </a:rPr>
              <a:t>leave same info</a:t>
            </a:r>
            <a:r>
              <a:rPr lang="en-US" spc="-160" dirty="0">
                <a:latin typeface="Calibri"/>
                <a:cs typeface="Calibri"/>
              </a:rPr>
              <a:t> </a:t>
            </a:r>
            <a:r>
              <a:rPr lang="en-US" spc="35" dirty="0">
                <a:latin typeface="Calibri"/>
                <a:cs typeface="Calibri"/>
              </a:rPr>
              <a:t>unchanged  </a:t>
            </a:r>
            <a:r>
              <a:rPr lang="en-US" spc="-5" dirty="0">
                <a:latin typeface="Calibri"/>
                <a:cs typeface="Calibri"/>
              </a:rPr>
              <a:t>in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another</a:t>
            </a:r>
            <a:endParaRPr lang="en-US" dirty="0">
              <a:latin typeface="Calibri"/>
              <a:cs typeface="Calibri"/>
            </a:endParaRPr>
          </a:p>
          <a:p>
            <a:r>
              <a:rPr lang="en-US" b="1" spc="-5" dirty="0">
                <a:latin typeface="Calibri"/>
                <a:cs typeface="Calibri"/>
              </a:rPr>
              <a:t>Insert Anomalies</a:t>
            </a:r>
            <a:r>
              <a:rPr lang="en-US" spc="-5" dirty="0">
                <a:latin typeface="Calibri"/>
                <a:cs typeface="Calibri"/>
              </a:rPr>
              <a:t>: we </a:t>
            </a:r>
            <a:r>
              <a:rPr lang="en-US" spc="45" dirty="0">
                <a:latin typeface="Calibri"/>
                <a:cs typeface="Calibri"/>
              </a:rPr>
              <a:t>could </a:t>
            </a:r>
            <a:r>
              <a:rPr lang="en-US" dirty="0">
                <a:latin typeface="Calibri"/>
                <a:cs typeface="Calibri"/>
              </a:rPr>
              <a:t>insert </a:t>
            </a:r>
            <a:r>
              <a:rPr lang="en-US" spc="25" dirty="0">
                <a:latin typeface="Calibri"/>
                <a:cs typeface="Calibri"/>
              </a:rPr>
              <a:t>data</a:t>
            </a:r>
            <a:r>
              <a:rPr lang="en-US" spc="-160" dirty="0">
                <a:latin typeface="Calibri"/>
                <a:cs typeface="Calibri"/>
              </a:rPr>
              <a:t> </a:t>
            </a:r>
            <a:r>
              <a:rPr lang="en-US" spc="15" dirty="0">
                <a:latin typeface="Calibri"/>
                <a:cs typeface="Calibri"/>
              </a:rPr>
              <a:t>incorrectly</a:t>
            </a:r>
            <a:endParaRPr lang="en-US" dirty="0">
              <a:latin typeface="Calibri"/>
              <a:cs typeface="Calibri"/>
            </a:endParaRPr>
          </a:p>
          <a:p>
            <a:r>
              <a:rPr lang="en-US" b="1" spc="-5" dirty="0">
                <a:latin typeface="Calibri"/>
                <a:cs typeface="Calibri"/>
              </a:rPr>
              <a:t>Deletion anomalies </a:t>
            </a:r>
            <a:r>
              <a:rPr lang="en-US" spc="15" dirty="0">
                <a:latin typeface="Calibri"/>
                <a:cs typeface="Calibri"/>
              </a:rPr>
              <a:t>(e.g., delete </a:t>
            </a:r>
            <a:r>
              <a:rPr lang="en-US" spc="-30" dirty="0">
                <a:latin typeface="Calibri"/>
                <a:cs typeface="Calibri"/>
              </a:rPr>
              <a:t>Vivien </a:t>
            </a:r>
            <a:r>
              <a:rPr lang="en-US" spc="20" dirty="0">
                <a:latin typeface="Calibri"/>
                <a:cs typeface="Calibri"/>
              </a:rPr>
              <a:t>Leigh </a:t>
            </a:r>
            <a:r>
              <a:rPr lang="en-US" spc="-15" dirty="0">
                <a:latin typeface="Calibri"/>
                <a:cs typeface="Calibri"/>
              </a:rPr>
              <a:t>from </a:t>
            </a:r>
            <a:r>
              <a:rPr lang="en-US" spc="-5" dirty="0">
                <a:latin typeface="Calibri"/>
                <a:cs typeface="Calibri"/>
              </a:rPr>
              <a:t>Gone with the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Wind)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D8EE-F6C1-6849-940D-32B05E0AE86E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7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61232"/>
              </p:ext>
            </p:extLst>
          </p:nvPr>
        </p:nvGraphicFramePr>
        <p:xfrm>
          <a:off x="618924" y="4028684"/>
          <a:ext cx="8067876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9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044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title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year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length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genre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studioName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starName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35" dirty="0">
                          <a:latin typeface="Calibri"/>
                          <a:cs typeface="Calibri"/>
                        </a:rPr>
                        <a:t>Star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Wars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1977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SciFi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45" dirty="0">
                          <a:latin typeface="Calibri"/>
                          <a:cs typeface="Calibri"/>
                        </a:rPr>
                        <a:t>Fox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Carrie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Fisher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spc="-35" dirty="0">
                          <a:latin typeface="Calibri"/>
                          <a:cs typeface="Calibri"/>
                        </a:rPr>
                        <a:t>Star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Wars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1977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SciFi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spc="-45" dirty="0">
                          <a:latin typeface="Calibri"/>
                          <a:cs typeface="Calibri"/>
                        </a:rPr>
                        <a:t>Fox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Mark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Hamill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35" dirty="0">
                          <a:latin typeface="Calibri"/>
                          <a:cs typeface="Calibri"/>
                        </a:rPr>
                        <a:t>Star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Wars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1977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SciFi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600" spc="-45" dirty="0">
                          <a:latin typeface="Calibri"/>
                          <a:cs typeface="Calibri"/>
                        </a:rPr>
                        <a:t>Fox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73100" marR="349885" indent="-317500">
                        <a:lnSpc>
                          <a:spcPts val="2600"/>
                        </a:lnSpc>
                        <a:spcBef>
                          <a:spcPts val="509"/>
                        </a:spcBef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         </a:t>
                      </a:r>
                      <a:r>
                        <a:rPr sz="1600" dirty="0" err="1">
                          <a:latin typeface="Calibri"/>
                          <a:cs typeface="Calibri"/>
                        </a:rPr>
                        <a:t>Harrisson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marL="641350" marR="81915" indent="-546100">
                        <a:lnSpc>
                          <a:spcPts val="26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Gone with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Wind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1939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231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spc="20" dirty="0">
                          <a:latin typeface="Calibri"/>
                          <a:cs typeface="Calibri"/>
                        </a:rPr>
                        <a:t>drama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MGM</a:t>
                      </a:r>
                    </a:p>
                  </a:txBody>
                  <a:tcPr marL="0" marR="0" marT="99060" marB="0">
                    <a:lnL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Vivien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Leigh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81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65" dirty="0"/>
              <a:t>Getting </a:t>
            </a:r>
            <a:r>
              <a:rPr lang="en-US" dirty="0"/>
              <a:t>Rid of</a:t>
            </a:r>
            <a:r>
              <a:rPr lang="en-US" spc="-105" dirty="0"/>
              <a:t> </a:t>
            </a:r>
            <a:r>
              <a:rPr lang="en-US" dirty="0"/>
              <a:t>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pc="-135" dirty="0">
                <a:latin typeface="Calibri"/>
                <a:cs typeface="Calibri"/>
              </a:rPr>
              <a:t>We </a:t>
            </a:r>
            <a:r>
              <a:rPr lang="en-US" spc="-5" dirty="0">
                <a:latin typeface="Calibri"/>
                <a:cs typeface="Calibri"/>
              </a:rPr>
              <a:t>know how </a:t>
            </a:r>
            <a:r>
              <a:rPr lang="en-US" dirty="0">
                <a:latin typeface="Calibri"/>
                <a:cs typeface="Calibri"/>
              </a:rPr>
              <a:t>to </a:t>
            </a:r>
            <a:r>
              <a:rPr lang="en-US" spc="45" dirty="0">
                <a:latin typeface="Calibri"/>
                <a:cs typeface="Calibri"/>
              </a:rPr>
              <a:t>find </a:t>
            </a:r>
            <a:r>
              <a:rPr lang="en-US" spc="-5" dirty="0">
                <a:latin typeface="Calibri"/>
                <a:cs typeface="Calibri"/>
              </a:rPr>
              <a:t>all</a:t>
            </a:r>
            <a:r>
              <a:rPr lang="en-US" spc="80" dirty="0">
                <a:latin typeface="Calibri"/>
                <a:cs typeface="Calibri"/>
              </a:rPr>
              <a:t> </a:t>
            </a:r>
            <a:r>
              <a:rPr lang="en-US" spc="-70" dirty="0">
                <a:latin typeface="Calibri"/>
                <a:cs typeface="Calibri"/>
              </a:rPr>
              <a:t>FDs</a:t>
            </a:r>
            <a:endParaRPr lang="en-US" dirty="0">
              <a:latin typeface="Calibri"/>
              <a:cs typeface="Calibri"/>
            </a:endParaRPr>
          </a:p>
          <a:p>
            <a:r>
              <a:rPr lang="en-US" spc="30" dirty="0">
                <a:latin typeface="Calibri"/>
                <a:cs typeface="Calibri"/>
              </a:rPr>
              <a:t>Detect </a:t>
            </a:r>
            <a:r>
              <a:rPr lang="en-US" spc="75" dirty="0">
                <a:latin typeface="Calibri"/>
                <a:cs typeface="Calibri"/>
              </a:rPr>
              <a:t>‘bad’</a:t>
            </a:r>
            <a:r>
              <a:rPr lang="en-US" spc="-80" dirty="0">
                <a:latin typeface="Calibri"/>
                <a:cs typeface="Calibri"/>
              </a:rPr>
              <a:t> </a:t>
            </a:r>
            <a:r>
              <a:rPr lang="en-US" spc="-70" dirty="0">
                <a:latin typeface="Calibri"/>
                <a:cs typeface="Calibri"/>
              </a:rPr>
              <a:t>Relations</a:t>
            </a:r>
            <a:endParaRPr lang="en-US" dirty="0">
              <a:latin typeface="Calibri"/>
              <a:cs typeface="Calibri"/>
            </a:endParaRPr>
          </a:p>
          <a:p>
            <a:r>
              <a:rPr lang="en-US" spc="40" dirty="0">
                <a:latin typeface="Calibri"/>
                <a:cs typeface="Calibri"/>
              </a:rPr>
              <a:t>Decompose </a:t>
            </a:r>
            <a:r>
              <a:rPr lang="en-US" spc="-10" dirty="0">
                <a:latin typeface="Calibri"/>
                <a:cs typeface="Calibri"/>
              </a:rPr>
              <a:t>relation </a:t>
            </a:r>
            <a:r>
              <a:rPr lang="en-US" spc="25" dirty="0">
                <a:latin typeface="Calibri"/>
                <a:cs typeface="Calibri"/>
              </a:rPr>
              <a:t>(table) </a:t>
            </a:r>
            <a:r>
              <a:rPr lang="en-US" spc="-5" dirty="0">
                <a:latin typeface="Calibri"/>
                <a:cs typeface="Calibri"/>
              </a:rPr>
              <a:t>into </a:t>
            </a:r>
            <a:r>
              <a:rPr lang="en-US" spc="-20" dirty="0">
                <a:latin typeface="Calibri"/>
                <a:cs typeface="Calibri"/>
              </a:rPr>
              <a:t>more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relations  </a:t>
            </a:r>
            <a:r>
              <a:rPr lang="en-US" spc="20" dirty="0">
                <a:latin typeface="Calibri"/>
                <a:cs typeface="Calibri"/>
              </a:rPr>
              <a:t>(tables)</a:t>
            </a:r>
            <a:endParaRPr lang="en-US" dirty="0">
              <a:latin typeface="Calibri"/>
              <a:cs typeface="Calibri"/>
            </a:endParaRPr>
          </a:p>
          <a:p>
            <a:endParaRPr lang="en-US" spc="-5" dirty="0">
              <a:latin typeface="Calibri"/>
              <a:cs typeface="Calibri"/>
            </a:endParaRPr>
          </a:p>
          <a:p>
            <a:r>
              <a:rPr lang="en-US" spc="-5" dirty="0">
                <a:latin typeface="Calibri"/>
                <a:cs typeface="Calibri"/>
              </a:rPr>
              <a:t>Repeat… until</a:t>
            </a:r>
            <a:r>
              <a:rPr lang="en-US" spc="-30" dirty="0">
                <a:latin typeface="Calibri"/>
                <a:cs typeface="Calibri"/>
              </a:rPr>
              <a:t> </a:t>
            </a:r>
            <a:r>
              <a:rPr lang="en-US" b="1" spc="-5" dirty="0" err="1">
                <a:latin typeface="Calibri"/>
                <a:cs typeface="Calibri"/>
              </a:rPr>
              <a:t>normalised</a:t>
            </a:r>
            <a:endParaRPr lang="en-US" spc="-5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spc="-55" dirty="0">
                <a:latin typeface="Calibri"/>
                <a:cs typeface="Calibri"/>
              </a:rPr>
              <a:t>There </a:t>
            </a:r>
            <a:r>
              <a:rPr lang="en-US" spc="-25" dirty="0">
                <a:latin typeface="Calibri"/>
                <a:cs typeface="Calibri"/>
              </a:rPr>
              <a:t>are </a:t>
            </a:r>
            <a:r>
              <a:rPr lang="en-US" spc="-5" dirty="0">
                <a:latin typeface="Calibri"/>
                <a:cs typeface="Calibri"/>
              </a:rPr>
              <a:t>many </a:t>
            </a:r>
            <a:r>
              <a:rPr lang="en-US" spc="5" dirty="0">
                <a:latin typeface="Calibri"/>
                <a:cs typeface="Calibri"/>
              </a:rPr>
              <a:t>normal</a:t>
            </a:r>
            <a:r>
              <a:rPr lang="en-US" spc="50" dirty="0">
                <a:latin typeface="Calibri"/>
                <a:cs typeface="Calibri"/>
              </a:rPr>
              <a:t> </a:t>
            </a:r>
            <a:r>
              <a:rPr lang="en-US" spc="10" dirty="0">
                <a:latin typeface="Calibri"/>
                <a:cs typeface="Calibri"/>
              </a:rPr>
              <a:t>forms…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D857-2673-8B45-B593-BB36365475CC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68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spc="20" dirty="0"/>
              <a:t>Normal</a:t>
            </a:r>
            <a:r>
              <a:rPr lang="en-US" sz="6000" spc="-85" dirty="0"/>
              <a:t> </a:t>
            </a:r>
            <a:r>
              <a:rPr lang="en-US" sz="6000" spc="-60" dirty="0"/>
              <a:t>Forms</a:t>
            </a:r>
            <a:br>
              <a:rPr lang="en-US" sz="6000" spc="-60" dirty="0"/>
            </a:br>
            <a:r>
              <a:rPr lang="en-US" sz="3600" spc="-60" dirty="0">
                <a:solidFill>
                  <a:schemeClr val="bg1">
                    <a:lumMod val="65000"/>
                  </a:schemeClr>
                </a:solidFill>
              </a:rPr>
              <a:t>In a future lecture: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pc="-30" dirty="0">
                <a:latin typeface="Calibri"/>
                <a:cs typeface="Calibri"/>
              </a:rPr>
              <a:t>First </a:t>
            </a:r>
            <a:r>
              <a:rPr lang="en-US" spc="15" dirty="0">
                <a:latin typeface="Calibri"/>
                <a:cs typeface="Calibri"/>
              </a:rPr>
              <a:t>Normal </a:t>
            </a:r>
            <a:r>
              <a:rPr lang="en-US" spc="-15" dirty="0">
                <a:latin typeface="Calibri"/>
                <a:cs typeface="Calibri"/>
              </a:rPr>
              <a:t>Form: </a:t>
            </a:r>
            <a:r>
              <a:rPr lang="en-US" spc="5" dirty="0">
                <a:latin typeface="Calibri"/>
                <a:cs typeface="Calibri"/>
              </a:rPr>
              <a:t>Deals with </a:t>
            </a:r>
            <a:r>
              <a:rPr lang="en-US" spc="20" dirty="0">
                <a:latin typeface="Calibri"/>
                <a:cs typeface="Calibri"/>
              </a:rPr>
              <a:t>multivalued</a:t>
            </a:r>
            <a:r>
              <a:rPr lang="en-US" spc="100" dirty="0">
                <a:latin typeface="Calibri"/>
                <a:cs typeface="Calibri"/>
              </a:rPr>
              <a:t> </a:t>
            </a:r>
            <a:r>
              <a:rPr lang="en-US" spc="20" dirty="0">
                <a:latin typeface="Calibri"/>
                <a:cs typeface="Calibri"/>
              </a:rPr>
              <a:t>attributes</a:t>
            </a:r>
            <a:endParaRPr lang="en-US" dirty="0">
              <a:latin typeface="Calibri"/>
              <a:cs typeface="Calibri"/>
            </a:endParaRPr>
          </a:p>
          <a:p>
            <a:r>
              <a:rPr lang="en-US" spc="35" dirty="0">
                <a:latin typeface="Calibri"/>
                <a:cs typeface="Calibri"/>
              </a:rPr>
              <a:t>Second </a:t>
            </a:r>
            <a:r>
              <a:rPr lang="en-US" spc="15" dirty="0">
                <a:latin typeface="Calibri"/>
                <a:cs typeface="Calibri"/>
              </a:rPr>
              <a:t>Normal </a:t>
            </a:r>
            <a:r>
              <a:rPr lang="en-US" spc="-15" dirty="0">
                <a:latin typeface="Calibri"/>
                <a:cs typeface="Calibri"/>
              </a:rPr>
              <a:t>Form: Removes </a:t>
            </a:r>
            <a:r>
              <a:rPr lang="en-US" spc="35" dirty="0">
                <a:latin typeface="Calibri"/>
                <a:cs typeface="Calibri"/>
              </a:rPr>
              <a:t>partial </a:t>
            </a:r>
            <a:r>
              <a:rPr lang="en-US" spc="5" dirty="0">
                <a:latin typeface="Calibri"/>
                <a:cs typeface="Calibri"/>
              </a:rPr>
              <a:t>key </a:t>
            </a:r>
            <a:r>
              <a:rPr lang="en-US" spc="75" dirty="0">
                <a:latin typeface="Calibri"/>
                <a:cs typeface="Calibri"/>
              </a:rPr>
              <a:t>dependency  </a:t>
            </a:r>
            <a:r>
              <a:rPr lang="en-US" spc="65" dirty="0">
                <a:latin typeface="Calibri"/>
                <a:cs typeface="Calibri"/>
              </a:rPr>
              <a:t>and </a:t>
            </a:r>
            <a:r>
              <a:rPr lang="en-US" spc="5" dirty="0">
                <a:latin typeface="Calibri"/>
                <a:cs typeface="Calibri"/>
              </a:rPr>
              <a:t>is in</a:t>
            </a:r>
            <a:r>
              <a:rPr lang="en-US" spc="-60" dirty="0">
                <a:latin typeface="Calibri"/>
                <a:cs typeface="Calibri"/>
              </a:rPr>
              <a:t> </a:t>
            </a:r>
            <a:r>
              <a:rPr lang="en-US" spc="-50" dirty="0">
                <a:latin typeface="Calibri"/>
                <a:cs typeface="Calibri"/>
              </a:rPr>
              <a:t>1NF</a:t>
            </a:r>
            <a:endParaRPr lang="en-US" dirty="0">
              <a:latin typeface="Calibri"/>
              <a:cs typeface="Calibri"/>
            </a:endParaRPr>
          </a:p>
          <a:p>
            <a:r>
              <a:rPr lang="en-US" spc="-5" dirty="0">
                <a:latin typeface="Calibri"/>
                <a:cs typeface="Calibri"/>
              </a:rPr>
              <a:t>Third </a:t>
            </a:r>
            <a:r>
              <a:rPr lang="en-US" spc="15" dirty="0">
                <a:latin typeface="Calibri"/>
                <a:cs typeface="Calibri"/>
              </a:rPr>
              <a:t>Normal </a:t>
            </a:r>
            <a:r>
              <a:rPr lang="en-US" spc="-15" dirty="0">
                <a:latin typeface="Calibri"/>
                <a:cs typeface="Calibri"/>
              </a:rPr>
              <a:t>Form: Removes </a:t>
            </a:r>
            <a:r>
              <a:rPr lang="en-US" spc="-40" dirty="0">
                <a:latin typeface="Calibri"/>
                <a:cs typeface="Calibri"/>
              </a:rPr>
              <a:t>Transitive </a:t>
            </a:r>
            <a:r>
              <a:rPr lang="en-US" spc="50" dirty="0">
                <a:latin typeface="Calibri"/>
                <a:cs typeface="Calibri"/>
              </a:rPr>
              <a:t>Dependencies  </a:t>
            </a:r>
            <a:r>
              <a:rPr lang="en-US" spc="65" dirty="0">
                <a:latin typeface="Calibri"/>
                <a:cs typeface="Calibri"/>
              </a:rPr>
              <a:t>and </a:t>
            </a:r>
            <a:r>
              <a:rPr lang="en-US" spc="5" dirty="0">
                <a:latin typeface="Calibri"/>
                <a:cs typeface="Calibri"/>
              </a:rPr>
              <a:t>is in</a:t>
            </a:r>
            <a:r>
              <a:rPr lang="en-US" spc="-60" dirty="0">
                <a:latin typeface="Calibri"/>
                <a:cs typeface="Calibri"/>
              </a:rPr>
              <a:t> </a:t>
            </a:r>
            <a:r>
              <a:rPr lang="en-US" spc="-50" dirty="0">
                <a:latin typeface="Calibri"/>
                <a:cs typeface="Calibri"/>
              </a:rPr>
              <a:t>2NF</a:t>
            </a:r>
            <a:endParaRPr lang="en-US" dirty="0">
              <a:latin typeface="Calibri"/>
              <a:cs typeface="Calibri"/>
            </a:endParaRPr>
          </a:p>
          <a:p>
            <a:r>
              <a:rPr lang="en-US" spc="5" dirty="0">
                <a:latin typeface="Calibri"/>
                <a:cs typeface="Calibri"/>
              </a:rPr>
              <a:t>Boyce-</a:t>
            </a:r>
            <a:r>
              <a:rPr lang="en-US" spc="5" dirty="0" err="1">
                <a:latin typeface="Calibri"/>
                <a:cs typeface="Calibri"/>
              </a:rPr>
              <a:t>Codd</a:t>
            </a:r>
            <a:r>
              <a:rPr lang="en-US" spc="5" dirty="0">
                <a:latin typeface="Calibri"/>
                <a:cs typeface="Calibri"/>
              </a:rPr>
              <a:t> NF: Stricter than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0" dirty="0">
                <a:latin typeface="Calibri"/>
                <a:cs typeface="Calibri"/>
              </a:rPr>
              <a:t>3NF</a:t>
            </a:r>
            <a:endParaRPr lang="en-US" dirty="0">
              <a:latin typeface="Calibri"/>
              <a:cs typeface="Calibri"/>
            </a:endParaRPr>
          </a:p>
          <a:p>
            <a:r>
              <a:rPr lang="en-US" spc="-15" dirty="0">
                <a:latin typeface="Calibri"/>
                <a:cs typeface="Calibri"/>
              </a:rPr>
              <a:t>Fourth </a:t>
            </a:r>
            <a:r>
              <a:rPr lang="en-US" spc="15" dirty="0">
                <a:latin typeface="Calibri"/>
                <a:cs typeface="Calibri"/>
              </a:rPr>
              <a:t>Normal </a:t>
            </a:r>
            <a:r>
              <a:rPr lang="en-US" spc="-15" dirty="0">
                <a:latin typeface="Calibri"/>
                <a:cs typeface="Calibri"/>
              </a:rPr>
              <a:t>Form: </a:t>
            </a:r>
            <a:r>
              <a:rPr lang="en-US" spc="20" dirty="0">
                <a:latin typeface="Calibri"/>
                <a:cs typeface="Calibri"/>
              </a:rPr>
              <a:t>Multi-valued</a:t>
            </a:r>
            <a:r>
              <a:rPr lang="en-US" spc="30" dirty="0">
                <a:latin typeface="Calibri"/>
                <a:cs typeface="Calibri"/>
              </a:rPr>
              <a:t> </a:t>
            </a:r>
            <a:r>
              <a:rPr lang="en-US" spc="60" dirty="0">
                <a:latin typeface="Calibri"/>
                <a:cs typeface="Calibri"/>
              </a:rPr>
              <a:t>Dependency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F0F-7340-B44C-BD78-C07F68AB45DB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8C69-62CD-5D48-93EB-8383688D3C48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8348" y="4266299"/>
            <a:ext cx="4296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Q: </a:t>
            </a:r>
            <a:r>
              <a:rPr lang="en-US" sz="2000" spc="-5" dirty="0">
                <a:latin typeface="Calibri"/>
                <a:cs typeface="Calibri"/>
              </a:rPr>
              <a:t>{title, </a:t>
            </a:r>
            <a:r>
              <a:rPr lang="en-US" sz="2000" spc="-50" dirty="0">
                <a:latin typeface="Calibri"/>
                <a:cs typeface="Calibri"/>
              </a:rPr>
              <a:t>year, length, </a:t>
            </a:r>
            <a:r>
              <a:rPr lang="en-US" sz="2000" spc="-5" dirty="0" err="1">
                <a:latin typeface="Calibri"/>
                <a:cs typeface="Calibri"/>
              </a:rPr>
              <a:t>starName</a:t>
            </a:r>
            <a:r>
              <a:rPr lang="en-US" sz="2000" spc="-5" dirty="0">
                <a:latin typeface="Calibri"/>
                <a:cs typeface="Calibri"/>
              </a:rPr>
              <a:t>} a</a:t>
            </a:r>
            <a:r>
              <a:rPr lang="en-US" sz="2000" spc="60" dirty="0">
                <a:latin typeface="Calibri"/>
                <a:cs typeface="Calibri"/>
              </a:rPr>
              <a:t> </a:t>
            </a:r>
            <a:r>
              <a:rPr lang="en-US" sz="2000" spc="-40" dirty="0">
                <a:latin typeface="Calibri"/>
                <a:cs typeface="Calibri"/>
              </a:rPr>
              <a:t>key?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348" y="5390415"/>
            <a:ext cx="3364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Q: </a:t>
            </a:r>
            <a:r>
              <a:rPr lang="en-US" sz="2000" spc="-45" dirty="0">
                <a:latin typeface="Calibri"/>
                <a:cs typeface="Calibri"/>
              </a:rPr>
              <a:t>{year, </a:t>
            </a:r>
            <a:r>
              <a:rPr lang="en-US" sz="2000" spc="-5" dirty="0" err="1">
                <a:cs typeface="Calibri"/>
              </a:rPr>
              <a:t>studioName</a:t>
            </a:r>
            <a:r>
              <a:rPr lang="en-US" sz="2000" spc="-5" dirty="0">
                <a:cs typeface="Calibri"/>
              </a:rPr>
              <a:t>} </a:t>
            </a:r>
            <a:r>
              <a:rPr lang="en-US" sz="2000" spc="-5" dirty="0">
                <a:latin typeface="Calibri"/>
                <a:cs typeface="Calibri"/>
              </a:rPr>
              <a:t>a</a:t>
            </a:r>
            <a:r>
              <a:rPr lang="en-US" sz="2000" spc="35" dirty="0">
                <a:latin typeface="Calibri"/>
                <a:cs typeface="Calibri"/>
              </a:rPr>
              <a:t> </a:t>
            </a:r>
            <a:r>
              <a:rPr lang="en-US" sz="2000" spc="-40" dirty="0">
                <a:latin typeface="Calibri"/>
                <a:cs typeface="Calibri"/>
              </a:rPr>
              <a:t>key?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49451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8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ED5B-9939-2D44-820B-4B606E241D53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8348" y="4266299"/>
            <a:ext cx="4296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Q: </a:t>
            </a:r>
            <a:r>
              <a:rPr lang="en-US" sz="2000" spc="-5" dirty="0">
                <a:latin typeface="Calibri"/>
                <a:cs typeface="Calibri"/>
              </a:rPr>
              <a:t>{title, </a:t>
            </a:r>
            <a:r>
              <a:rPr lang="en-US" sz="2000" spc="-50" dirty="0">
                <a:latin typeface="Calibri"/>
                <a:cs typeface="Calibri"/>
              </a:rPr>
              <a:t>year, length, </a:t>
            </a:r>
            <a:r>
              <a:rPr lang="en-US" sz="2000" spc="-5" dirty="0" err="1">
                <a:latin typeface="Calibri"/>
                <a:cs typeface="Calibri"/>
              </a:rPr>
              <a:t>starName</a:t>
            </a:r>
            <a:r>
              <a:rPr lang="en-US" sz="2000" spc="-5" dirty="0">
                <a:latin typeface="Calibri"/>
                <a:cs typeface="Calibri"/>
              </a:rPr>
              <a:t>} a</a:t>
            </a:r>
            <a:r>
              <a:rPr lang="en-US" sz="2000" spc="60" dirty="0">
                <a:latin typeface="Calibri"/>
                <a:cs typeface="Calibri"/>
              </a:rPr>
              <a:t> </a:t>
            </a:r>
            <a:r>
              <a:rPr lang="en-US" sz="2000" spc="-40" dirty="0">
                <a:latin typeface="Calibri"/>
                <a:cs typeface="Calibri"/>
              </a:rPr>
              <a:t>key?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348" y="5390415"/>
            <a:ext cx="3364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Q: </a:t>
            </a:r>
            <a:r>
              <a:rPr lang="en-US" sz="2000" spc="-45" dirty="0">
                <a:latin typeface="Calibri"/>
                <a:cs typeface="Calibri"/>
              </a:rPr>
              <a:t>{year, </a:t>
            </a:r>
            <a:r>
              <a:rPr lang="en-US" sz="2000" spc="-5" dirty="0" err="1">
                <a:latin typeface="Calibri"/>
                <a:cs typeface="Calibri"/>
              </a:rPr>
              <a:t>studioName</a:t>
            </a:r>
            <a:r>
              <a:rPr lang="en-US" sz="2000" spc="-5" dirty="0">
                <a:latin typeface="Calibri"/>
                <a:cs typeface="Calibri"/>
              </a:rPr>
              <a:t>} a</a:t>
            </a:r>
            <a:r>
              <a:rPr lang="en-US" sz="2000" spc="35" dirty="0">
                <a:latin typeface="Calibri"/>
                <a:cs typeface="Calibri"/>
              </a:rPr>
              <a:t> </a:t>
            </a:r>
            <a:r>
              <a:rPr lang="en-US" sz="2000" spc="-40" dirty="0">
                <a:latin typeface="Calibri"/>
                <a:cs typeface="Calibri"/>
              </a:rPr>
              <a:t>key?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1159388" y="4801853"/>
            <a:ext cx="643770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A: </a:t>
            </a:r>
            <a:r>
              <a:rPr sz="2000" spc="-130" dirty="0">
                <a:latin typeface="Calibri"/>
                <a:cs typeface="Calibri"/>
              </a:rPr>
              <a:t>Yes</a:t>
            </a:r>
            <a:r>
              <a:rPr lang="en-US" sz="2000" spc="-130" dirty="0">
                <a:latin typeface="Calibri"/>
                <a:cs typeface="Calibri"/>
              </a:rPr>
              <a:t> –  we don’t have two different tuples with the same values in these attributes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9389" y="5829245"/>
            <a:ext cx="752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 No - because we could have two movies in a studio in the same  year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8641" y="309749"/>
            <a:ext cx="710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instance of  </a:t>
            </a:r>
            <a:r>
              <a:rPr lang="en-US" dirty="0"/>
              <a:t>Movies(</a:t>
            </a:r>
            <a:r>
              <a:rPr lang="en-US" dirty="0" err="1"/>
              <a:t>title,year,length,genre,studioName,starName</a:t>
            </a:r>
            <a:r>
              <a:rPr lang="en-US" dirty="0"/>
              <a:t>)</a:t>
            </a: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27338"/>
              </p:ext>
            </p:extLst>
          </p:nvPr>
        </p:nvGraphicFramePr>
        <p:xfrm>
          <a:off x="768348" y="844293"/>
          <a:ext cx="7750304" cy="3176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6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year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genre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studioName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starName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Carrie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Fisher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Hamill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3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Star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Wars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SciFi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Harrisson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Gone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with the Wind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1939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drama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Vivien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Leigh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Dana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Carvey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Wayne’s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comedy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Paramount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Meyers</a:t>
                      </a: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Cool World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1992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102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comedy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Paramount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Brad Pitt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48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Functional</a:t>
            </a:r>
            <a:r>
              <a:rPr lang="en-US" spc="-45" dirty="0"/>
              <a:t> </a:t>
            </a:r>
            <a:r>
              <a:rPr lang="en-US" spc="-5" dirty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93" y="1496212"/>
            <a:ext cx="8616407" cy="4940978"/>
          </a:xfrm>
        </p:spPr>
        <p:txBody>
          <a:bodyPr>
            <a:normAutofit/>
          </a:bodyPr>
          <a:lstStyle/>
          <a:p>
            <a:r>
              <a:rPr lang="en-US" dirty="0"/>
              <a:t>Let a relation with </a:t>
            </a:r>
            <a:r>
              <a:rPr lang="en-US" dirty="0">
                <a:solidFill>
                  <a:srgbClr val="0000FF"/>
                </a:solidFill>
              </a:rPr>
              <a:t>schema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cs typeface="Calibri"/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and let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instance</a:t>
            </a:r>
            <a:r>
              <a:rPr lang="en-US" dirty="0"/>
              <a:t> of </a:t>
            </a:r>
            <a:r>
              <a:rPr lang="en-US" i="1" dirty="0">
                <a:solidFill>
                  <a:srgbClr val="0000FF"/>
                </a:solidFill>
              </a:rPr>
              <a:t>R</a:t>
            </a:r>
          </a:p>
          <a:p>
            <a:endParaRPr lang="el-GR" i="1" dirty="0">
              <a:solidFill>
                <a:srgbClr val="0000FF"/>
              </a:solidFill>
            </a:endParaRPr>
          </a:p>
          <a:p>
            <a:r>
              <a:rPr lang="en-US" spc="-5" dirty="0">
                <a:latin typeface="Calibri"/>
                <a:cs typeface="Calibri"/>
              </a:rPr>
              <a:t>We </a:t>
            </a:r>
            <a:r>
              <a:rPr lang="en-US" dirty="0">
                <a:latin typeface="Calibri"/>
                <a:cs typeface="Calibri"/>
              </a:rPr>
              <a:t>say that </a:t>
            </a:r>
            <a:r>
              <a:rPr lang="en-US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dirty="0">
                <a:solidFill>
                  <a:srgbClr val="003299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libri"/>
                <a:cs typeface="Calibri"/>
              </a:rPr>
              <a:t>satisfies</a:t>
            </a:r>
            <a:r>
              <a:rPr lang="en-US" spc="-5" dirty="0">
                <a:latin typeface="Calibri"/>
                <a:cs typeface="Calibri"/>
              </a:rPr>
              <a:t> the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functional</a:t>
            </a:r>
            <a:r>
              <a:rPr lang="en-US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dependency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n’</a:t>
            </a:r>
            <a:r>
              <a:rPr lang="en-US" spc="330" dirty="0">
                <a:solidFill>
                  <a:srgbClr val="0000FF"/>
                </a:solidFill>
                <a:latin typeface="Calibri"/>
                <a:cs typeface="Calibri"/>
              </a:rPr>
              <a:t>→</a:t>
            </a:r>
            <a:r>
              <a:rPr lang="en-US" spc="-2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cs typeface="Calibri"/>
              </a:rPr>
              <a:t>m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’</a:t>
            </a:r>
            <a:r>
              <a:rPr lang="en-US" spc="5" baseline="-250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spc="5" dirty="0">
                <a:latin typeface="Calibri"/>
                <a:cs typeface="Calibri"/>
              </a:rPr>
              <a:t>if</a:t>
            </a:r>
          </a:p>
          <a:p>
            <a:pPr marL="0" indent="0">
              <a:buNone/>
            </a:pPr>
            <a:endParaRPr lang="en-US" spc="5" dirty="0">
              <a:solidFill>
                <a:srgbClr val="0000FF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02FB-DACF-DC4E-8AFA-CCCAC14F352B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8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Functional</a:t>
            </a:r>
            <a:r>
              <a:rPr lang="en-US" spc="-45" dirty="0"/>
              <a:t> </a:t>
            </a:r>
            <a:r>
              <a:rPr lang="en-US" spc="-5" dirty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93" y="1496212"/>
            <a:ext cx="8616407" cy="4940978"/>
          </a:xfrm>
        </p:spPr>
        <p:txBody>
          <a:bodyPr>
            <a:normAutofit fontScale="92500"/>
          </a:bodyPr>
          <a:lstStyle/>
          <a:p>
            <a:r>
              <a:rPr lang="en-US" dirty="0"/>
              <a:t>Let a relation with </a:t>
            </a:r>
            <a:r>
              <a:rPr lang="en-US" dirty="0">
                <a:solidFill>
                  <a:srgbClr val="0000FF"/>
                </a:solidFill>
              </a:rPr>
              <a:t>schema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cs typeface="Calibri"/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and let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instance</a:t>
            </a:r>
            <a:r>
              <a:rPr lang="en-US" dirty="0"/>
              <a:t> of </a:t>
            </a:r>
            <a:r>
              <a:rPr lang="en-US" i="1" dirty="0">
                <a:solidFill>
                  <a:srgbClr val="0000FF"/>
                </a:solidFill>
              </a:rPr>
              <a:t>R</a:t>
            </a:r>
          </a:p>
          <a:p>
            <a:endParaRPr lang="el-GR" i="1" dirty="0">
              <a:solidFill>
                <a:srgbClr val="0000FF"/>
              </a:solidFill>
            </a:endParaRPr>
          </a:p>
          <a:p>
            <a:r>
              <a:rPr lang="en-US" spc="-5" dirty="0">
                <a:latin typeface="Calibri"/>
                <a:cs typeface="Calibri"/>
              </a:rPr>
              <a:t>We </a:t>
            </a:r>
            <a:r>
              <a:rPr lang="en-US" dirty="0">
                <a:latin typeface="Calibri"/>
                <a:cs typeface="Calibri"/>
              </a:rPr>
              <a:t>say that </a:t>
            </a:r>
            <a:r>
              <a:rPr lang="en-US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dirty="0">
                <a:solidFill>
                  <a:srgbClr val="003299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libri"/>
                <a:cs typeface="Calibri"/>
              </a:rPr>
              <a:t>satisfies</a:t>
            </a:r>
            <a:r>
              <a:rPr lang="en-US" spc="-5" dirty="0">
                <a:latin typeface="Calibri"/>
                <a:cs typeface="Calibri"/>
              </a:rPr>
              <a:t> the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functional</a:t>
            </a:r>
            <a:r>
              <a:rPr lang="en-US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dependency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n’</a:t>
            </a:r>
            <a:r>
              <a:rPr lang="en-US" spc="330" dirty="0">
                <a:solidFill>
                  <a:srgbClr val="0000FF"/>
                </a:solidFill>
                <a:latin typeface="Calibri"/>
                <a:cs typeface="Calibri"/>
              </a:rPr>
              <a:t>→</a:t>
            </a:r>
            <a:r>
              <a:rPr lang="en-US" spc="-2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cs typeface="Calibri"/>
              </a:rPr>
              <a:t>m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’</a:t>
            </a:r>
            <a:r>
              <a:rPr lang="en-US" spc="5" baseline="-250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spc="5" dirty="0">
                <a:latin typeface="Calibri"/>
                <a:cs typeface="Calibri"/>
              </a:rPr>
              <a:t>if</a:t>
            </a:r>
          </a:p>
          <a:p>
            <a:pPr lvl="1"/>
            <a:r>
              <a:rPr lang="en-US" spc="-5" dirty="0">
                <a:latin typeface="Calibri"/>
                <a:cs typeface="Calibri"/>
              </a:rPr>
              <a:t>whenever </a:t>
            </a:r>
            <a:r>
              <a:rPr lang="en-US" dirty="0">
                <a:latin typeface="Calibri"/>
                <a:cs typeface="Calibri"/>
              </a:rPr>
              <a:t>two </a:t>
            </a:r>
            <a:r>
              <a:rPr lang="en-US" spc="-5" dirty="0">
                <a:latin typeface="Calibri"/>
                <a:cs typeface="Calibri"/>
              </a:rPr>
              <a:t>tuples in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agree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on </a:t>
            </a:r>
            <a:r>
              <a:rPr lang="en-US" dirty="0">
                <a:latin typeface="Calibri"/>
                <a:cs typeface="Calibri"/>
              </a:rPr>
              <a:t>the </a:t>
            </a:r>
            <a:r>
              <a:rPr lang="en-US" spc="-5" dirty="0">
                <a:latin typeface="Calibri"/>
                <a:cs typeface="Calibri"/>
              </a:rPr>
              <a:t>values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n’</a:t>
            </a:r>
            <a:r>
              <a:rPr lang="en-US" spc="-10" dirty="0">
                <a:latin typeface="Calibri"/>
                <a:cs typeface="Calibri"/>
              </a:rPr>
              <a:t>,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then they </a:t>
            </a:r>
            <a:r>
              <a:rPr lang="en-US" spc="-5" dirty="0">
                <a:solidFill>
                  <a:schemeClr val="bg1"/>
                </a:solidFill>
                <a:latin typeface="Calibri"/>
                <a:cs typeface="Calibri"/>
              </a:rPr>
              <a:t>also agree on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lang="en-US" spc="-5" dirty="0">
                <a:solidFill>
                  <a:schemeClr val="bg1"/>
                </a:solidFill>
                <a:latin typeface="Calibri"/>
                <a:cs typeface="Calibri"/>
              </a:rPr>
              <a:t>values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lang="en-US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1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2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...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chemeClr val="bg1"/>
                </a:solidFill>
                <a:cs typeface="Calibri"/>
              </a:rPr>
              <a:t>m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’</a:t>
            </a:r>
            <a:r>
              <a:rPr lang="el-GR" i="1" spc="5" baseline="-25000" dirty="0">
                <a:solidFill>
                  <a:schemeClr val="bg1"/>
                </a:solidFill>
                <a:cs typeface="Calibri"/>
              </a:rPr>
              <a:t> </a:t>
            </a:r>
            <a:endParaRPr lang="en-US" i="1" spc="5" baseline="-25000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pc="-5" dirty="0">
                <a:solidFill>
                  <a:schemeClr val="bg1"/>
                </a:solidFill>
                <a:latin typeface="Calibri"/>
                <a:cs typeface="Calibri"/>
              </a:rPr>
              <a:t>in other words, there are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no two </a:t>
            </a:r>
            <a:r>
              <a:rPr lang="en-US" spc="-5" dirty="0">
                <a:solidFill>
                  <a:schemeClr val="bg1"/>
                </a:solidFill>
                <a:latin typeface="Calibri"/>
                <a:cs typeface="Calibri"/>
              </a:rPr>
              <a:t>tuples in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r that have the </a:t>
            </a:r>
            <a:r>
              <a:rPr lang="en-US" spc="-5" dirty="0">
                <a:solidFill>
                  <a:schemeClr val="bg1"/>
                </a:solidFill>
                <a:latin typeface="Calibri"/>
                <a:cs typeface="Calibri"/>
              </a:rPr>
              <a:t>same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value on the </a:t>
            </a:r>
            <a:r>
              <a:rPr lang="en-US" spc="-5" dirty="0">
                <a:solidFill>
                  <a:schemeClr val="bg1"/>
                </a:solidFill>
                <a:latin typeface="Calibri"/>
                <a:cs typeface="Calibri"/>
              </a:rPr>
              <a:t>attributes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chemeClr val="bg1"/>
                </a:solidFill>
                <a:cs typeface="Calibri"/>
              </a:rPr>
              <a:t>1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…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chemeClr val="bg1"/>
                </a:solidFill>
                <a:cs typeface="Calibri"/>
              </a:rPr>
              <a:t>n’</a:t>
            </a:r>
            <a:r>
              <a:rPr lang="en-US" spc="-10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spc="-5" dirty="0">
                <a:solidFill>
                  <a:schemeClr val="bg1"/>
                </a:solidFill>
                <a:latin typeface="Calibri"/>
                <a:cs typeface="Calibri"/>
              </a:rPr>
              <a:t>but differ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on the values of</a:t>
            </a:r>
            <a:r>
              <a:rPr lang="en-US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1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2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...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chemeClr val="bg1"/>
                </a:solidFill>
                <a:cs typeface="Calibri"/>
              </a:rPr>
              <a:t>m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’</a:t>
            </a:r>
          </a:p>
          <a:p>
            <a:pPr lvl="1"/>
            <a:endParaRPr lang="en-US" i="1" spc="5" baseline="-25000" dirty="0">
              <a:solidFill>
                <a:srgbClr val="0000FF"/>
              </a:solidFill>
              <a:cs typeface="Calibri"/>
            </a:endParaRPr>
          </a:p>
          <a:p>
            <a:endParaRPr lang="en-US" spc="5" dirty="0">
              <a:solidFill>
                <a:srgbClr val="0000FF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0527-DD32-6644-B7EE-662DE43FA521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7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Functional</a:t>
            </a:r>
            <a:r>
              <a:rPr lang="en-US" spc="-45" dirty="0"/>
              <a:t> </a:t>
            </a:r>
            <a:r>
              <a:rPr lang="en-US" spc="-5" dirty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93" y="1496212"/>
            <a:ext cx="8616407" cy="4940978"/>
          </a:xfrm>
        </p:spPr>
        <p:txBody>
          <a:bodyPr>
            <a:normAutofit fontScale="92500"/>
          </a:bodyPr>
          <a:lstStyle/>
          <a:p>
            <a:r>
              <a:rPr lang="en-US" dirty="0"/>
              <a:t>Let a relation with </a:t>
            </a:r>
            <a:r>
              <a:rPr lang="en-US" dirty="0">
                <a:solidFill>
                  <a:srgbClr val="0000FF"/>
                </a:solidFill>
              </a:rPr>
              <a:t>schema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cs typeface="Calibri"/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and let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instance</a:t>
            </a:r>
            <a:r>
              <a:rPr lang="en-US" dirty="0"/>
              <a:t> of </a:t>
            </a:r>
            <a:r>
              <a:rPr lang="en-US" i="1" dirty="0">
                <a:solidFill>
                  <a:srgbClr val="0000FF"/>
                </a:solidFill>
              </a:rPr>
              <a:t>R</a:t>
            </a:r>
          </a:p>
          <a:p>
            <a:endParaRPr lang="el-GR" i="1" dirty="0">
              <a:solidFill>
                <a:srgbClr val="0000FF"/>
              </a:solidFill>
            </a:endParaRPr>
          </a:p>
          <a:p>
            <a:r>
              <a:rPr lang="en-US" spc="-5" dirty="0">
                <a:latin typeface="Calibri"/>
                <a:cs typeface="Calibri"/>
              </a:rPr>
              <a:t>We </a:t>
            </a:r>
            <a:r>
              <a:rPr lang="en-US" dirty="0">
                <a:latin typeface="Calibri"/>
                <a:cs typeface="Calibri"/>
              </a:rPr>
              <a:t>say that </a:t>
            </a:r>
            <a:r>
              <a:rPr lang="en-US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dirty="0">
                <a:solidFill>
                  <a:srgbClr val="003299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libri"/>
                <a:cs typeface="Calibri"/>
              </a:rPr>
              <a:t>satisfies</a:t>
            </a:r>
            <a:r>
              <a:rPr lang="en-US" spc="-5" dirty="0">
                <a:latin typeface="Calibri"/>
                <a:cs typeface="Calibri"/>
              </a:rPr>
              <a:t> the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functional</a:t>
            </a:r>
            <a:r>
              <a:rPr lang="en-US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dependency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n’</a:t>
            </a:r>
            <a:r>
              <a:rPr lang="en-US" spc="330" dirty="0">
                <a:solidFill>
                  <a:srgbClr val="0000FF"/>
                </a:solidFill>
                <a:latin typeface="Calibri"/>
                <a:cs typeface="Calibri"/>
              </a:rPr>
              <a:t>→</a:t>
            </a:r>
            <a:r>
              <a:rPr lang="en-US" spc="-2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cs typeface="Calibri"/>
              </a:rPr>
              <a:t>m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’</a:t>
            </a:r>
            <a:r>
              <a:rPr lang="en-US" spc="5" baseline="-250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spc="5" dirty="0">
                <a:latin typeface="Calibri"/>
                <a:cs typeface="Calibri"/>
              </a:rPr>
              <a:t>if</a:t>
            </a:r>
          </a:p>
          <a:p>
            <a:pPr lvl="1"/>
            <a:r>
              <a:rPr lang="en-US" spc="-5" dirty="0">
                <a:latin typeface="Calibri"/>
                <a:cs typeface="Calibri"/>
              </a:rPr>
              <a:t>whenever </a:t>
            </a:r>
            <a:r>
              <a:rPr lang="en-US" dirty="0">
                <a:latin typeface="Calibri"/>
                <a:cs typeface="Calibri"/>
              </a:rPr>
              <a:t>two </a:t>
            </a:r>
            <a:r>
              <a:rPr lang="en-US" spc="-5" dirty="0">
                <a:latin typeface="Calibri"/>
                <a:cs typeface="Calibri"/>
              </a:rPr>
              <a:t>tuples in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agree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on </a:t>
            </a:r>
            <a:r>
              <a:rPr lang="en-US" dirty="0">
                <a:latin typeface="Calibri"/>
                <a:cs typeface="Calibri"/>
              </a:rPr>
              <a:t>the </a:t>
            </a:r>
            <a:r>
              <a:rPr lang="en-US" spc="-5" dirty="0">
                <a:latin typeface="Calibri"/>
                <a:cs typeface="Calibri"/>
              </a:rPr>
              <a:t>values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…</a:t>
            </a:r>
            <a:r>
              <a:rPr lang="en-US" spc="-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-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rgbClr val="0000FF"/>
                </a:solidFill>
                <a:cs typeface="Calibri"/>
              </a:rPr>
              <a:t>n’</a:t>
            </a:r>
            <a:r>
              <a:rPr lang="en-US" spc="-10" dirty="0">
                <a:latin typeface="Calibri"/>
                <a:cs typeface="Calibri"/>
              </a:rPr>
              <a:t>, </a:t>
            </a:r>
            <a:r>
              <a:rPr lang="en-US" dirty="0">
                <a:latin typeface="Calibri"/>
                <a:cs typeface="Calibri"/>
              </a:rPr>
              <a:t>then they </a:t>
            </a:r>
            <a:r>
              <a:rPr lang="en-US" spc="-5" dirty="0">
                <a:latin typeface="Calibri"/>
                <a:cs typeface="Calibri"/>
              </a:rPr>
              <a:t>also </a:t>
            </a:r>
            <a:r>
              <a:rPr lang="en-US" spc="-5" dirty="0">
                <a:solidFill>
                  <a:srgbClr val="0000FF"/>
                </a:solidFill>
                <a:latin typeface="Calibri"/>
                <a:cs typeface="Calibri"/>
              </a:rPr>
              <a:t>agree</a:t>
            </a:r>
            <a:r>
              <a:rPr lang="en-US" spc="-5" dirty="0">
                <a:latin typeface="Calibri"/>
                <a:cs typeface="Calibri"/>
              </a:rPr>
              <a:t> on </a:t>
            </a:r>
            <a:r>
              <a:rPr lang="en-US" dirty="0">
                <a:latin typeface="Calibri"/>
                <a:cs typeface="Calibri"/>
              </a:rPr>
              <a:t>the </a:t>
            </a:r>
            <a:r>
              <a:rPr lang="en-US" spc="-5" dirty="0">
                <a:latin typeface="Calibri"/>
                <a:cs typeface="Calibri"/>
              </a:rPr>
              <a:t>values </a:t>
            </a:r>
            <a:r>
              <a:rPr lang="en-US" dirty="0">
                <a:latin typeface="Calibri"/>
                <a:cs typeface="Calibri"/>
              </a:rPr>
              <a:t>of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1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2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>
                <a:solidFill>
                  <a:srgbClr val="0000FF"/>
                </a:solidFill>
                <a:cs typeface="Calibri"/>
              </a:rPr>
              <a:t>...</a:t>
            </a:r>
            <a:r>
              <a:rPr lang="en-US" spc="5" dirty="0">
                <a:solidFill>
                  <a:srgbClr val="0000FF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rgbClr val="0000FF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rgbClr val="0000FF"/>
                </a:solidFill>
                <a:cs typeface="Calibri"/>
              </a:rPr>
              <a:t>m</a:t>
            </a:r>
            <a:r>
              <a:rPr lang="en-US" i="1" spc="5" baseline="-25000" dirty="0">
                <a:solidFill>
                  <a:srgbClr val="0000FF"/>
                </a:solidFill>
                <a:cs typeface="Calibri"/>
              </a:rPr>
              <a:t>’</a:t>
            </a:r>
            <a:r>
              <a:rPr lang="el-GR" i="1" spc="5" baseline="-25000" dirty="0">
                <a:solidFill>
                  <a:srgbClr val="0000FF"/>
                </a:solidFill>
                <a:cs typeface="Calibri"/>
              </a:rPr>
              <a:t> </a:t>
            </a:r>
            <a:endParaRPr lang="en-US" i="1" spc="5" baseline="-25000" dirty="0">
              <a:solidFill>
                <a:srgbClr val="0000FF"/>
              </a:solidFill>
              <a:cs typeface="Calibri"/>
            </a:endParaRPr>
          </a:p>
          <a:p>
            <a:pPr lvl="1"/>
            <a:r>
              <a:rPr lang="en-US" spc="-5" dirty="0">
                <a:solidFill>
                  <a:schemeClr val="bg1"/>
                </a:solidFill>
                <a:latin typeface="Calibri"/>
                <a:cs typeface="Calibri"/>
              </a:rPr>
              <a:t>in other words, there are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no two </a:t>
            </a:r>
            <a:r>
              <a:rPr lang="en-US" spc="-5" dirty="0">
                <a:solidFill>
                  <a:schemeClr val="bg1"/>
                </a:solidFill>
                <a:latin typeface="Calibri"/>
                <a:cs typeface="Calibri"/>
              </a:rPr>
              <a:t>tuples in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r that have the </a:t>
            </a:r>
            <a:r>
              <a:rPr lang="en-US" spc="-5" dirty="0">
                <a:solidFill>
                  <a:schemeClr val="bg1"/>
                </a:solidFill>
                <a:latin typeface="Calibri"/>
                <a:cs typeface="Calibri"/>
              </a:rPr>
              <a:t>same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value on the </a:t>
            </a:r>
            <a:r>
              <a:rPr lang="en-US" spc="-5" dirty="0">
                <a:solidFill>
                  <a:schemeClr val="bg1"/>
                </a:solidFill>
                <a:latin typeface="Calibri"/>
                <a:cs typeface="Calibri"/>
              </a:rPr>
              <a:t>attributes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chemeClr val="bg1"/>
                </a:solidFill>
                <a:cs typeface="Calibri"/>
              </a:rPr>
              <a:t>1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…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-5" dirty="0">
                <a:solidFill>
                  <a:schemeClr val="bg1"/>
                </a:solidFill>
                <a:cs typeface="Calibri"/>
              </a:rPr>
              <a:t>A</a:t>
            </a:r>
            <a:r>
              <a:rPr lang="en-US" i="1" spc="-7" baseline="-21367" dirty="0">
                <a:solidFill>
                  <a:schemeClr val="bg1"/>
                </a:solidFill>
                <a:cs typeface="Calibri"/>
              </a:rPr>
              <a:t>n’</a:t>
            </a:r>
            <a:r>
              <a:rPr lang="en-US" spc="-10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spc="-5" dirty="0">
                <a:solidFill>
                  <a:schemeClr val="bg1"/>
                </a:solidFill>
                <a:latin typeface="Calibri"/>
                <a:cs typeface="Calibri"/>
              </a:rPr>
              <a:t>but differ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on the values of</a:t>
            </a:r>
            <a:r>
              <a:rPr lang="en-US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1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2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>
                <a:solidFill>
                  <a:schemeClr val="bg1"/>
                </a:solidFill>
                <a:cs typeface="Calibri"/>
              </a:rPr>
              <a:t>...</a:t>
            </a:r>
            <a:r>
              <a:rPr lang="en-US" spc="5" dirty="0">
                <a:solidFill>
                  <a:schemeClr val="bg1"/>
                </a:solidFill>
                <a:cs typeface="Calibri"/>
              </a:rPr>
              <a:t>,</a:t>
            </a:r>
            <a:r>
              <a:rPr lang="en-US" i="1" spc="5" dirty="0" err="1">
                <a:solidFill>
                  <a:schemeClr val="bg1"/>
                </a:solidFill>
                <a:cs typeface="Calibri"/>
              </a:rPr>
              <a:t>B</a:t>
            </a:r>
            <a:r>
              <a:rPr lang="en-US" i="1" spc="5" baseline="-25000" dirty="0" err="1">
                <a:solidFill>
                  <a:schemeClr val="bg1"/>
                </a:solidFill>
                <a:cs typeface="Calibri"/>
              </a:rPr>
              <a:t>m</a:t>
            </a:r>
            <a:r>
              <a:rPr lang="en-US" i="1" spc="5" baseline="-25000" dirty="0">
                <a:solidFill>
                  <a:schemeClr val="bg1"/>
                </a:solidFill>
                <a:cs typeface="Calibri"/>
              </a:rPr>
              <a:t>’</a:t>
            </a:r>
          </a:p>
          <a:p>
            <a:pPr lvl="1"/>
            <a:endParaRPr lang="en-US" i="1" spc="5" baseline="-25000" dirty="0">
              <a:solidFill>
                <a:srgbClr val="0000FF"/>
              </a:solidFill>
              <a:cs typeface="Calibri"/>
            </a:endParaRPr>
          </a:p>
          <a:p>
            <a:endParaRPr lang="en-US" spc="5" dirty="0">
              <a:solidFill>
                <a:srgbClr val="0000FF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FB63-30D1-F34F-AF25-3EDD55F7482D}" type="datetime1">
              <a:rPr lang="en-GB" smtClean="0"/>
              <a:t>09/03/2020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14279</TotalTime>
  <Words>4365</Words>
  <Application>Microsoft Macintosh PowerPoint</Application>
  <PresentationFormat>On-screen Show (4:3)</PresentationFormat>
  <Paragraphs>1475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Keys and Functional Dependencies</vt:lpstr>
      <vt:lpstr>Recap</vt:lpstr>
      <vt:lpstr>Learning Outcomes</vt:lpstr>
      <vt:lpstr>Keys</vt:lpstr>
      <vt:lpstr>PowerPoint Presentation</vt:lpstr>
      <vt:lpstr>PowerPoint Presentation</vt:lpstr>
      <vt:lpstr>Functional Dependencies</vt:lpstr>
      <vt:lpstr>Functional Dependencies</vt:lpstr>
      <vt:lpstr>Functional Dependencies</vt:lpstr>
      <vt:lpstr>Functional Dependencies</vt:lpstr>
      <vt:lpstr>Functional Dependencies</vt:lpstr>
      <vt:lpstr>Functional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Rules for Functional Dependencies</vt:lpstr>
      <vt:lpstr>Rules for Functional Dependencies</vt:lpstr>
      <vt:lpstr>Functional Dependencies</vt:lpstr>
      <vt:lpstr>PowerPoint Presentation</vt:lpstr>
      <vt:lpstr>Keys</vt:lpstr>
      <vt:lpstr>Looking for answers</vt:lpstr>
      <vt:lpstr>Closure Algorithm</vt:lpstr>
      <vt:lpstr>Closure Algorithm</vt:lpstr>
      <vt:lpstr>Closure Algorithm</vt:lpstr>
      <vt:lpstr>Closure and Database Design</vt:lpstr>
      <vt:lpstr>Correcting the Relations</vt:lpstr>
      <vt:lpstr>“Bad” Relations lead to  Anomalies</vt:lpstr>
      <vt:lpstr>Getting Rid of Anomalies</vt:lpstr>
      <vt:lpstr>Normal Forms In a future lecture: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George K</dc:creator>
  <cp:lastModifiedBy>George Kon</cp:lastModifiedBy>
  <cp:revision>139</cp:revision>
  <dcterms:created xsi:type="dcterms:W3CDTF">2018-02-23T16:59:27Z</dcterms:created>
  <dcterms:modified xsi:type="dcterms:W3CDTF">2020-03-10T16:45:32Z</dcterms:modified>
</cp:coreProperties>
</file>