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2A96B-3B5A-4BCF-8456-76AE1E298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2C5D6F-A490-494A-BB10-216CB20B2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B8F044-2298-44BC-9D63-85CB3C96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A0A7-6A2A-469B-96D8-1413BA9BEB36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B2E71B-9164-4407-892C-57DA954A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E237A-5554-4175-8B9E-21E7E304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A694-6451-4BE5-A54A-C268E02AD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59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D2EC7-1094-421F-AA89-900DE34A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59A456-C8A9-42B1-9952-EF182A6B0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BCEA51-9F4E-4471-82DB-F83D064D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A0A7-6A2A-469B-96D8-1413BA9BEB36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5837CB-1661-45AD-9988-CC28E138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1BFF4D-05FD-45FC-8C19-CCEAFAE4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A694-6451-4BE5-A54A-C268E02AD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7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E0D9FFC-7F32-4E51-948D-FE6A0F402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090224-EF41-451F-A4D9-8A6287DA4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D7D70D-1A61-4627-A59F-400AE0B0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A0A7-6A2A-469B-96D8-1413BA9BEB36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546050-E871-4F94-9619-551F73ED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1E52D3-40DD-460A-A8C6-5776B935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A694-6451-4BE5-A54A-C268E02AD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8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77C9-146C-4BD4-9CE0-4C301378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2F415-5BB1-4C4C-8B8F-3CF38AED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C21EF6-8D0C-421F-B647-E3C90645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A0A7-6A2A-469B-96D8-1413BA9BEB36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985E0B-A651-4648-877A-89DE7070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BD963-A73E-4EB2-82A7-E77FFE94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A694-6451-4BE5-A54A-C268E02AD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90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DB4AF-C260-48C1-B276-9CFD96A6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67DB23-6137-482C-82FE-AF0BDDEDB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DE3B02-ECAC-4433-8262-3311FC04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A0A7-6A2A-469B-96D8-1413BA9BEB36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9849DF-A096-4505-9C7B-BC8062CF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4D0CCD-4485-456D-8559-3B8BD9A4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A694-6451-4BE5-A54A-C268E02AD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72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00588-2335-48DA-B642-BA091E7C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B9914F-C590-4D6C-89F0-9F5AE9CDF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0B6B64-53E8-4F62-8D1E-39F384548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D36EDA-1781-4628-87F9-5D84529F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A0A7-6A2A-469B-96D8-1413BA9BEB36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217A5E-14D2-4483-AA6B-FECCE214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883621-9715-42BB-BA90-931D9502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A694-6451-4BE5-A54A-C268E02AD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4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7C5BA-388A-426A-8B95-E5F61321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A4A45D-03DF-4CE3-BDAB-01FA3B697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51C4EB-F1AD-4ACB-8F4C-5F967C1C3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E5A08A-16BE-4DE5-B00B-3042836FB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82A88F-FFB7-41B8-8BA8-231B5144B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5DF49C-206C-4B3D-8249-E50A3075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A0A7-6A2A-469B-96D8-1413BA9BEB36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195A9E-91B7-4CB3-8866-D016F600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30FF00-46A8-48A8-B7F4-4D326924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A694-6451-4BE5-A54A-C268E02AD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08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27919-54F4-47AE-B346-0186371E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E70C3D-FDA8-4392-8656-E8AD8DD8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A0A7-6A2A-469B-96D8-1413BA9BEB36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504109-633E-4F87-8489-00F0C5A3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219B4A-39EF-4481-B6ED-2FCFA746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A694-6451-4BE5-A54A-C268E02AD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66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2784ED-8C7C-4ED0-BCDF-AF5CDAA8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A0A7-6A2A-469B-96D8-1413BA9BEB36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B9B0F34-CE91-45B1-B515-5CCE17F3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286D15-F8E5-44D0-82D9-C676ADDC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A694-6451-4BE5-A54A-C268E02AD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08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43C38-B6E9-4FBF-ADFD-30EF822B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919425-2817-43E9-8780-163FC482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BB4ABA-8386-42C4-AA5A-C6F66CB30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3A8AE7-9772-4C7D-926C-E83FCE57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A0A7-6A2A-469B-96D8-1413BA9BEB36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1E3A1-E656-43CD-8513-1630C980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8E7A69-EE8E-43B3-B6DC-0A4E32C1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A694-6451-4BE5-A54A-C268E02AD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48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DD2A2-716C-4EB9-BEE1-B5A29A4F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8941A2-84EE-4B4F-B4C6-F1B56A29B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F41DD2-77B6-445C-ACF1-434968981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716DB9-D36A-464B-A5C5-C1FC37C1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A0A7-6A2A-469B-96D8-1413BA9BEB36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A393BB-2D38-446D-8E22-24639991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D12B60-34D3-4A43-97FC-BF5497CB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A694-6451-4BE5-A54A-C268E02AD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13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C6072-EAD0-4554-9507-F9EFCA6C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34E617-7611-44D4-A1D2-2CA7130A5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78023-5131-4D96-8631-453872DEA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0A0A7-6A2A-469B-96D8-1413BA9BEB36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D4B888-9271-4E98-B476-689E169D4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E05941-F656-43D8-AA96-0B4903BA2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A694-6451-4BE5-A54A-C268E02AD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58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7CC40-975E-47C7-97D4-B7E39C1AB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419" y="176982"/>
            <a:ext cx="10776155" cy="154366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r>
              <a:rPr lang="ru-RU" sz="3600" dirty="0"/>
              <a:t>Лекция 3.</a:t>
            </a:r>
            <a:r>
              <a:rPr lang="ru-RU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Работа с базой данных в отсоединенном режиме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5C0100-B846-4264-BA9C-7654D337B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6066"/>
            <a:ext cx="9144000" cy="2561734"/>
          </a:xfrm>
        </p:spPr>
        <p:txBody>
          <a:bodyPr>
            <a:normAutofit fontScale="55000" lnSpcReduction="20000"/>
          </a:bodyPr>
          <a:lstStyle/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6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ru-RU" sz="62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DataAdapter</a:t>
            </a:r>
            <a:endParaRPr lang="ru-RU" sz="6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6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Объект</a:t>
            </a:r>
            <a:r>
              <a:rPr lang="en-US" sz="6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ru-RU" sz="6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6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Заполнение объекта </a:t>
            </a:r>
            <a:r>
              <a:rPr lang="ru-RU" sz="6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ru-RU" sz="6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из базы данных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6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Работа с объектом </a:t>
            </a:r>
            <a:r>
              <a:rPr lang="en-US" sz="6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ru-RU" sz="6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659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9DD98-32C6-4BFF-9C38-C4CEEF38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52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/>
              <a:t>Добавление ограничений в </a:t>
            </a:r>
            <a:r>
              <a:rPr lang="en-US" dirty="0" err="1"/>
              <a:t>DataTable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ACDA34-9DAD-48B9-8C0E-211D45F4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5"/>
            <a:ext cx="10515600" cy="508158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AutoNum type="arabicPeriod"/>
            </a:pPr>
            <a:r>
              <a:rPr lang="ru-RU" sz="180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Ограничение </a:t>
            </a:r>
            <a:r>
              <a:rPr lang="ru-RU" sz="1800" dirty="0" err="1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ForeignKeyConstraint</a:t>
            </a:r>
            <a:endParaRPr lang="en-US" sz="1800" dirty="0">
              <a:solidFill>
                <a:srgbClr val="171717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</a:t>
            </a:r>
            <a:r>
              <a:rPr lang="en-US" sz="1800" b="1" i="1" dirty="0" err="1"/>
              <a:t>ForeignKeyConstraint</a:t>
            </a:r>
            <a:r>
              <a:rPr lang="en-US" sz="1800" b="1" i="1" dirty="0"/>
              <a:t> </a:t>
            </a:r>
            <a:r>
              <a:rPr lang="en-US" sz="1800" b="1" i="1" dirty="0" err="1"/>
              <a:t>EmpSaleFK</a:t>
            </a:r>
            <a:r>
              <a:rPr lang="en-US" sz="1800" b="1" i="1" dirty="0"/>
              <a:t> = new  ("</a:t>
            </a:r>
            <a:r>
              <a:rPr lang="en-US" sz="1800" b="1" i="1" dirty="0" err="1"/>
              <a:t>EmpSaleFK</a:t>
            </a:r>
            <a:r>
              <a:rPr lang="en-US" sz="1800" b="1" i="1" dirty="0"/>
              <a:t>",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</a:t>
            </a:r>
            <a:r>
              <a:rPr lang="en-US" sz="1800" b="1" i="1" dirty="0" err="1"/>
              <a:t>dsShop.Tables</a:t>
            </a:r>
            <a:r>
              <a:rPr lang="en-US" sz="1800" b="1" i="1" dirty="0"/>
              <a:t>["Employees"].Columns["</a:t>
            </a:r>
            <a:r>
              <a:rPr lang="en-US" sz="1800" b="1" i="1" dirty="0" err="1"/>
              <a:t>EmployeeID</a:t>
            </a:r>
            <a:r>
              <a:rPr lang="en-US" sz="1800" b="1" i="1" dirty="0"/>
              <a:t>"],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</a:t>
            </a:r>
            <a:r>
              <a:rPr lang="en-US" sz="1800" b="1" i="1" dirty="0" err="1"/>
              <a:t>dsShop.Tables</a:t>
            </a:r>
            <a:r>
              <a:rPr lang="en-US" sz="1800" b="1" i="1" dirty="0"/>
              <a:t>["Sales"].Columns["</a:t>
            </a:r>
            <a:r>
              <a:rPr lang="en-US" sz="1800" b="1" i="1" dirty="0" err="1"/>
              <a:t>EmpID</a:t>
            </a:r>
            <a:r>
              <a:rPr lang="en-US" sz="1800" b="1" i="1" dirty="0"/>
              <a:t>"]);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</a:t>
            </a:r>
            <a:r>
              <a:rPr lang="en-US" sz="1800" b="1" i="1" dirty="0" err="1"/>
              <a:t>EmpSaleFK.DeleteRule</a:t>
            </a:r>
            <a:r>
              <a:rPr lang="en-US" sz="1800" b="1" i="1" dirty="0"/>
              <a:t> = </a:t>
            </a:r>
            <a:r>
              <a:rPr lang="en-US" sz="1800" b="1" i="1" dirty="0" err="1"/>
              <a:t>Rule.None</a:t>
            </a:r>
            <a:r>
              <a:rPr lang="en-US" sz="1800" b="1" i="1" dirty="0"/>
              <a:t>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</a:t>
            </a:r>
            <a:r>
              <a:rPr lang="en-US" sz="1800" b="1" i="1" dirty="0" err="1"/>
              <a:t>dsShop.Tables</a:t>
            </a:r>
            <a:r>
              <a:rPr lang="en-US" sz="1800" b="1" i="1" dirty="0"/>
              <a:t>["Sales"].</a:t>
            </a:r>
            <a:r>
              <a:rPr lang="en-US" sz="1800" b="1" i="1" dirty="0" err="1"/>
              <a:t>Constraints.Add</a:t>
            </a:r>
            <a:r>
              <a:rPr lang="en-US" sz="1800" b="1" i="1" dirty="0"/>
              <a:t>(</a:t>
            </a:r>
            <a:r>
              <a:rPr lang="en-US" sz="1800" b="1" i="1" dirty="0" err="1"/>
              <a:t>EmpSaleFK</a:t>
            </a:r>
            <a:r>
              <a:rPr lang="en-US" sz="1800" b="1" i="1" dirty="0"/>
              <a:t>);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2.</a:t>
            </a:r>
            <a:r>
              <a:rPr lang="ru-RU" sz="1800" dirty="0">
                <a:solidFill>
                  <a:srgbClr val="17171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Ограничение </a:t>
            </a:r>
            <a:r>
              <a:rPr lang="en-US" sz="1800" dirty="0" err="1">
                <a:solidFill>
                  <a:srgbClr val="17171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UniqueConstraint</a:t>
            </a:r>
            <a:endParaRPr lang="ru-RU" sz="1800" dirty="0">
              <a:solidFill>
                <a:srgbClr val="4F81B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 </a:t>
            </a:r>
            <a:r>
              <a:rPr lang="en-US" sz="1800" b="1" i="1" dirty="0" err="1"/>
              <a:t>DataTable</a:t>
            </a:r>
            <a:r>
              <a:rPr lang="en-US" sz="1800" b="1" i="1" dirty="0"/>
              <a:t> </a:t>
            </a:r>
            <a:r>
              <a:rPr lang="en-US" sz="1800" b="1" i="1" dirty="0" err="1"/>
              <a:t>goodsTable</a:t>
            </a:r>
            <a:r>
              <a:rPr lang="en-US" sz="1800" b="1" i="1" dirty="0"/>
              <a:t> = </a:t>
            </a:r>
            <a:r>
              <a:rPr lang="en-US" sz="1800" b="1" i="1" dirty="0" err="1"/>
              <a:t>dsShop.Tables</a:t>
            </a:r>
            <a:r>
              <a:rPr lang="en-US" sz="1800" b="1" i="1" dirty="0"/>
              <a:t>["Goods"];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 </a:t>
            </a:r>
            <a:r>
              <a:rPr lang="en-US" sz="1800" b="1" i="1" dirty="0" err="1"/>
              <a:t>UniqueConstraint</a:t>
            </a:r>
            <a:r>
              <a:rPr lang="en-US" sz="1800" b="1" i="1" dirty="0"/>
              <a:t> </a:t>
            </a:r>
            <a:r>
              <a:rPr lang="en-US" sz="1800" b="1" i="1" dirty="0" err="1"/>
              <a:t>goodUnique</a:t>
            </a:r>
            <a:r>
              <a:rPr lang="en-US" sz="1800" b="1" i="1" dirty="0"/>
              <a:t> = new </a:t>
            </a:r>
            <a:r>
              <a:rPr lang="en-US" sz="1800" b="1" i="1" dirty="0" err="1"/>
              <a:t>UniqueConstraint</a:t>
            </a:r>
            <a:r>
              <a:rPr lang="en-US" sz="1800" b="1" i="1" dirty="0"/>
              <a:t>(new </a:t>
            </a:r>
            <a:r>
              <a:rPr lang="en-US" sz="1800" b="1" i="1" dirty="0" err="1"/>
              <a:t>DataColumn</a:t>
            </a:r>
            <a:r>
              <a:rPr lang="en-US" sz="1800" b="1" i="1" dirty="0"/>
              <a:t>[]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  {</a:t>
            </a:r>
            <a:r>
              <a:rPr lang="en-US" sz="1800" b="1" i="1" dirty="0" err="1"/>
              <a:t>goodsTable.Columns</a:t>
            </a:r>
            <a:r>
              <a:rPr lang="en-US" sz="1800" b="1" i="1" dirty="0"/>
              <a:t>["good"],    </a:t>
            </a:r>
            <a:r>
              <a:rPr lang="en-US" sz="1800" b="1" i="1" dirty="0" err="1"/>
              <a:t>goodsTable.Columns</a:t>
            </a:r>
            <a:r>
              <a:rPr lang="en-US" sz="1800" b="1" i="1" dirty="0"/>
              <a:t>["price"]};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 </a:t>
            </a:r>
            <a:r>
              <a:rPr lang="en-US" sz="1800" b="1" i="1" dirty="0" err="1"/>
              <a:t>dsShop.Tables</a:t>
            </a:r>
            <a:r>
              <a:rPr lang="en-US" sz="1800" b="1" i="1" dirty="0"/>
              <a:t>["Goods"].</a:t>
            </a:r>
            <a:r>
              <a:rPr lang="en-US" sz="1800" b="1" i="1" dirty="0" err="1"/>
              <a:t>Constraints.Add</a:t>
            </a:r>
            <a:r>
              <a:rPr lang="en-US" sz="1800" b="1" i="1" dirty="0"/>
              <a:t>(</a:t>
            </a:r>
            <a:r>
              <a:rPr lang="en-US" sz="1800" b="1" i="1" dirty="0" err="1"/>
              <a:t>goodUnique</a:t>
            </a:r>
            <a:r>
              <a:rPr lang="en-US" sz="1800" b="1" i="1" dirty="0"/>
              <a:t>); 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i="1" dirty="0"/>
          </a:p>
          <a:p>
            <a:pPr marL="0" indent="0">
              <a:spcBef>
                <a:spcPts val="0"/>
              </a:spcBef>
              <a:buNone/>
            </a:pPr>
            <a:endParaRPr lang="ru-RU" sz="1800" b="1" i="1" dirty="0"/>
          </a:p>
        </p:txBody>
      </p:sp>
    </p:spTree>
    <p:extLst>
      <p:ext uri="{BB962C8B-B14F-4D97-AF65-F5344CB8AC3E}">
        <p14:creationId xmlns:p14="http://schemas.microsoft.com/office/powerpoint/2010/main" val="652533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BCBDB-CFF3-48FF-8106-90288B75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/>
              <a:t>Добавление отношений (связей)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827CA-F3C5-4208-B95C-4451377C6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040"/>
            <a:ext cx="10515600" cy="4967923"/>
          </a:xfrm>
        </p:spPr>
        <p:txBody>
          <a:bodyPr/>
          <a:lstStyle/>
          <a:p>
            <a:r>
              <a:rPr lang="en-US" dirty="0" err="1"/>
              <a:t>dsShop.Relations.Add</a:t>
            </a:r>
            <a:r>
              <a:rPr lang="en-US" dirty="0"/>
              <a:t>("</a:t>
            </a:r>
            <a:r>
              <a:rPr lang="en-US" dirty="0" err="1"/>
              <a:t>EmpSalesRel</a:t>
            </a:r>
            <a:r>
              <a:rPr lang="en-US" dirty="0"/>
              <a:t>",  </a:t>
            </a:r>
            <a:r>
              <a:rPr lang="en-US" dirty="0" err="1"/>
              <a:t>dsShop.Tables</a:t>
            </a:r>
            <a:r>
              <a:rPr lang="en-US" dirty="0"/>
              <a:t>["Employees"].Columns["</a:t>
            </a:r>
            <a:r>
              <a:rPr lang="en-US" dirty="0" err="1"/>
              <a:t>EmployeeID</a:t>
            </a:r>
            <a:r>
              <a:rPr lang="en-US" dirty="0"/>
              <a:t>"],       </a:t>
            </a:r>
          </a:p>
          <a:p>
            <a:r>
              <a:rPr lang="en-US" dirty="0"/>
              <a:t>                                        </a:t>
            </a:r>
            <a:r>
              <a:rPr lang="en-US" dirty="0" err="1"/>
              <a:t>dsShop.Tables</a:t>
            </a:r>
            <a:r>
              <a:rPr lang="en-US" dirty="0"/>
              <a:t>["Sales"].Columns["</a:t>
            </a:r>
            <a:r>
              <a:rPr lang="en-US" dirty="0" err="1"/>
              <a:t>EmpID</a:t>
            </a:r>
            <a:r>
              <a:rPr lang="en-US" dirty="0"/>
              <a:t>"]);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70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73ED9-E9E3-41D0-9039-13DF4209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/>
              <a:t>Пример создания </a:t>
            </a:r>
            <a:r>
              <a:rPr lang="en-US" dirty="0" err="1"/>
              <a:t>DataSet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CECAD8-37A3-4216-BBE3-B63AACDF69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24065"/>
            <a:ext cx="10236200" cy="503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dsShop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new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("Shop");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DataTable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empTable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dsShop.Tables.Add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("Employees");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DataColumn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empID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empTable.Columns.Add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EmployeeID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(Int32));</a:t>
            </a:r>
            <a:endParaRPr kumimoji="0" lang="en-US" altLang="ru-RU" sz="1800" b="1" i="1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empID.AutoIncrement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1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empID.AutoIncrementSeed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800" b="1" i="1" dirty="0">
                <a:solidFill>
                  <a:srgbClr val="171717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       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empID.AutoIncrementStep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; 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empTable.Columns.Add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LName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(string));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empTable.Columns.Add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("FName",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(string));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empTable.Columns.Add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MName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(string));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empTable.Columns.Add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BirthDate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DateTime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empTable.Columns.Add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DeptID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(Int32));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empTable.PrimaryKey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rgbClr val="0101FD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DataColumn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[] {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empTable.Columns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]}; 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DataTable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deptsTable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dsShop.Tables.Add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("Depts");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DataColumn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deptID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deptsTable.Columns.Add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("ID",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(Int32));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deptsTable.Columns.Add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("Dept",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(string));</a:t>
            </a:r>
            <a:endParaRPr kumimoji="0" lang="en-US" altLang="ru-RU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deptsTable.PrimaryKey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DataColumn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[] { </a:t>
            </a:r>
            <a:r>
              <a:rPr kumimoji="0" lang="en-US" altLang="ru-RU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deptID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6BFE1-CE71-4F35-9490-80F2E2A3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071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/>
              <a:t>Добавление записей в таблицу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0330D-8F97-420E-9607-F06AE3A0F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516880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AutoNum type="arabicPeriod"/>
            </a:pPr>
            <a:r>
              <a:rPr lang="ru-RU" sz="1800" dirty="0"/>
              <a:t>Создание строк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b="1" i="1" dirty="0"/>
              <a:t>     </a:t>
            </a:r>
            <a:r>
              <a:rPr lang="en-US" sz="1800" b="1" i="1" dirty="0" err="1"/>
              <a:t>DataRow</a:t>
            </a:r>
            <a:r>
              <a:rPr lang="en-US" sz="1800" b="1" i="1" dirty="0"/>
              <a:t> row =</a:t>
            </a:r>
            <a:r>
              <a:rPr lang="en-US" sz="1800" b="1" i="1" dirty="0" err="1"/>
              <a:t>empTable.NewRow</a:t>
            </a:r>
            <a:r>
              <a:rPr lang="en-US" sz="1800" b="1" i="1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i="1" dirty="0"/>
              <a:t>     </a:t>
            </a:r>
            <a:r>
              <a:rPr lang="en-US" sz="1800" b="1" i="1" dirty="0" err="1"/>
              <a:t>DataRow</a:t>
            </a:r>
            <a:r>
              <a:rPr lang="en-US" sz="1800" b="1" i="1" dirty="0"/>
              <a:t> </a:t>
            </a:r>
            <a:r>
              <a:rPr lang="en-US" sz="1800" b="1" i="1" dirty="0" err="1"/>
              <a:t>deptRow</a:t>
            </a:r>
            <a:r>
              <a:rPr lang="en-US" sz="1800" b="1" i="1" dirty="0"/>
              <a:t>=</a:t>
            </a:r>
            <a:r>
              <a:rPr lang="en-US" sz="1800" b="1" i="1" dirty="0" err="1"/>
              <a:t>deptsTable.NewRow</a:t>
            </a:r>
            <a:r>
              <a:rPr lang="en-US" sz="1800" b="1" i="1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i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2. Заполнение строк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</a:t>
            </a:r>
            <a:r>
              <a:rPr lang="en-US" sz="1800" b="1" i="1" dirty="0"/>
              <a:t>row["</a:t>
            </a:r>
            <a:r>
              <a:rPr lang="en-US" sz="1800" b="1" i="1" dirty="0" err="1"/>
              <a:t>LName</a:t>
            </a:r>
            <a:r>
              <a:rPr lang="en-US" sz="1800" b="1" i="1" dirty="0"/>
              <a:t>"] = "</a:t>
            </a:r>
            <a:r>
              <a:rPr lang="ru-RU" sz="1800" b="1" i="1" dirty="0"/>
              <a:t>Мороз";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i="1" dirty="0"/>
              <a:t>     </a:t>
            </a:r>
            <a:r>
              <a:rPr lang="en-US" sz="1800" b="1" i="1" dirty="0"/>
              <a:t>row["FName"] = "</a:t>
            </a:r>
            <a:r>
              <a:rPr lang="ru-RU" sz="1800" b="1" i="1" dirty="0"/>
              <a:t>Василий";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i="1" dirty="0"/>
              <a:t>     </a:t>
            </a:r>
            <a:r>
              <a:rPr lang="en-US" sz="1800" b="1" i="1" dirty="0"/>
              <a:t>row["</a:t>
            </a:r>
            <a:r>
              <a:rPr lang="en-US" sz="1800" b="1" i="1" dirty="0" err="1"/>
              <a:t>MName</a:t>
            </a:r>
            <a:r>
              <a:rPr lang="en-US" sz="1800" b="1" i="1" dirty="0"/>
              <a:t>"] = "</a:t>
            </a:r>
            <a:r>
              <a:rPr lang="ru-RU" sz="1800" b="1" i="1" dirty="0"/>
              <a:t>Петрович";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i="1" dirty="0"/>
              <a:t>     </a:t>
            </a:r>
            <a:r>
              <a:rPr lang="en-US" sz="1800" b="1" i="1" dirty="0"/>
              <a:t>row["</a:t>
            </a:r>
            <a:r>
              <a:rPr lang="en-US" sz="1800" b="1" i="1" dirty="0" err="1"/>
              <a:t>BirthDate</a:t>
            </a:r>
            <a:r>
              <a:rPr lang="en-US" sz="1800" b="1" i="1" dirty="0"/>
              <a:t>"] = "30.12.1956";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 row["</a:t>
            </a:r>
            <a:r>
              <a:rPr lang="en-US" sz="1800" b="1" i="1" dirty="0" err="1"/>
              <a:t>DeptID</a:t>
            </a:r>
            <a:r>
              <a:rPr lang="en-US" sz="1800" b="1" i="1" dirty="0"/>
              <a:t>"] = 1;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  </a:t>
            </a:r>
            <a:r>
              <a:rPr lang="en-US" sz="1800" b="1" i="1" dirty="0" err="1"/>
              <a:t>deptRow</a:t>
            </a:r>
            <a:r>
              <a:rPr lang="en-US" sz="1800" b="1" i="1" dirty="0"/>
              <a:t>["ID"]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  </a:t>
            </a:r>
            <a:r>
              <a:rPr lang="en-US" sz="1800" b="1" i="1" dirty="0" err="1"/>
              <a:t>deptRow</a:t>
            </a:r>
            <a:r>
              <a:rPr lang="en-US" sz="1800" b="1" i="1" dirty="0"/>
              <a:t>["Dept"] = "</a:t>
            </a:r>
            <a:r>
              <a:rPr lang="ru-RU" sz="1800" b="1" i="1" dirty="0"/>
              <a:t>Дирекция";</a:t>
            </a:r>
            <a:endParaRPr lang="en-US" sz="1800" b="1" i="1" dirty="0"/>
          </a:p>
          <a:p>
            <a:pPr marL="0" indent="0">
              <a:spcBef>
                <a:spcPts val="0"/>
              </a:spcBef>
              <a:buNone/>
            </a:pPr>
            <a:endParaRPr lang="en-US" sz="1800" b="1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3. </a:t>
            </a:r>
            <a:r>
              <a:rPr lang="ru-RU" sz="1800" dirty="0"/>
              <a:t>Добавление строк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  </a:t>
            </a:r>
            <a:r>
              <a:rPr lang="en-US" sz="1800" b="1" i="1" dirty="0" err="1"/>
              <a:t>dsShop.Tables</a:t>
            </a:r>
            <a:r>
              <a:rPr lang="en-US" sz="1800" b="1" i="1" dirty="0"/>
              <a:t>[0].</a:t>
            </a:r>
            <a:r>
              <a:rPr lang="en-US" sz="1800" b="1" i="1" dirty="0" err="1"/>
              <a:t>Rows.Add</a:t>
            </a:r>
            <a:r>
              <a:rPr lang="en-US" sz="1800" b="1" i="1" dirty="0"/>
              <a:t>(row);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/>
              <a:t>      dsShop</a:t>
            </a:r>
            <a:r>
              <a:rPr lang="en-US" sz="1800" b="1" i="1" dirty="0" err="1"/>
              <a:t>.Tables</a:t>
            </a:r>
            <a:r>
              <a:rPr lang="en-US" sz="1800" b="1" i="1" dirty="0"/>
              <a:t>[1].</a:t>
            </a:r>
            <a:r>
              <a:rPr lang="en-US" sz="1800" b="1" i="1" dirty="0" err="1"/>
              <a:t>Rows.Add</a:t>
            </a:r>
            <a:r>
              <a:rPr lang="en-US" sz="1800" b="1" i="1" dirty="0"/>
              <a:t>(</a:t>
            </a:r>
            <a:r>
              <a:rPr lang="en-US" sz="1800" b="1" i="1" dirty="0" err="1"/>
              <a:t>deptRow</a:t>
            </a:r>
            <a:r>
              <a:rPr lang="en-US" sz="1800" b="1" i="1" dirty="0"/>
              <a:t>);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3992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C033B-7848-48C5-ABDB-7B8E4ECD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12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Методы объекта </a:t>
            </a:r>
            <a:r>
              <a:rPr lang="ru-RU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DataAdapter</a:t>
            </a:r>
            <a:endParaRPr lang="ru-RU" sz="4000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7E547F7-F939-49DF-A996-4EFDB954B1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811448"/>
              </p:ext>
            </p:extLst>
          </p:nvPr>
        </p:nvGraphicFramePr>
        <p:xfrm>
          <a:off x="838200" y="1074656"/>
          <a:ext cx="10515600" cy="5064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7355">
                  <a:extLst>
                    <a:ext uri="{9D8B030D-6E8A-4147-A177-3AD203B41FA5}">
                      <a16:colId xmlns:a16="http://schemas.microsoft.com/office/drawing/2014/main" val="4288076770"/>
                    </a:ext>
                  </a:extLst>
                </a:gridCol>
                <a:gridCol w="8978245">
                  <a:extLst>
                    <a:ext uri="{9D8B030D-6E8A-4147-A177-3AD203B41FA5}">
                      <a16:colId xmlns:a16="http://schemas.microsoft.com/office/drawing/2014/main" val="3255381569"/>
                    </a:ext>
                  </a:extLst>
                </a:gridCol>
              </a:tblGrid>
              <a:tr h="45538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Метод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Описание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195" marR="36195" marT="36195" marB="36195" anchor="ctr"/>
                </a:tc>
                <a:extLst>
                  <a:ext uri="{0D108BD9-81ED-4DB2-BD59-A6C34878D82A}">
                    <a16:rowId xmlns:a16="http://schemas.microsoft.com/office/drawing/2014/main" val="3475392796"/>
                  </a:ext>
                </a:extLst>
              </a:tr>
              <a:tr h="1542713">
                <a:tc>
                  <a:txBody>
                    <a:bodyPr/>
                    <a:lstStyle/>
                    <a:p>
                      <a:pPr algn="l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Fill()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Добавляет DataTable к DataSet за счет выполнения запроса в SelectCommand. Если запрос возвращает множественные результирующие наборы, этот метод добавит множество объектов DataTable за раз. Этот метод можно также использовать для добавления данных к существующему объекту DataTable.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195" marR="36195" marT="36195" marB="36195" anchor="ctr"/>
                </a:tc>
                <a:extLst>
                  <a:ext uri="{0D108BD9-81ED-4DB2-BD59-A6C34878D82A}">
                    <a16:rowId xmlns:a16="http://schemas.microsoft.com/office/drawing/2014/main" val="3724045117"/>
                  </a:ext>
                </a:extLst>
              </a:tr>
              <a:tr h="1893723">
                <a:tc>
                  <a:txBody>
                    <a:bodyPr/>
                    <a:lstStyle/>
                    <a:p>
                      <a:pPr algn="l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FillSchema()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Добавляет DataTable к DataSet за счет выполнения запроса в SelectCommand и извлечения только информации о схеме. Этот метод не добавляет никаких данных к DataTable. Вместо этого он просто предварительно конфигурирует DataTable с помощью детальной информации об именах столбцов, типах данных, первичных ключах и ограничениях уникальности.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195" marR="36195" marT="17780" marB="17780" anchor="ctr"/>
                </a:tc>
                <a:extLst>
                  <a:ext uri="{0D108BD9-81ED-4DB2-BD59-A6C34878D82A}">
                    <a16:rowId xmlns:a16="http://schemas.microsoft.com/office/drawing/2014/main" val="3179101134"/>
                  </a:ext>
                </a:extLst>
              </a:tr>
              <a:tr h="1172319">
                <a:tc>
                  <a:txBody>
                    <a:bodyPr/>
                    <a:lstStyle/>
                    <a:p>
                      <a:pPr algn="l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Update()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Проверяет все изменения отдельного объекта </a:t>
                      </a:r>
                      <a:r>
                        <a:rPr lang="ru-RU" sz="1800" u="none" strike="noStrike" dirty="0" err="1">
                          <a:effectLst/>
                        </a:rPr>
                        <a:t>DataTable</a:t>
                      </a:r>
                      <a:r>
                        <a:rPr lang="ru-RU" sz="1800" u="none" strike="noStrike" dirty="0">
                          <a:effectLst/>
                        </a:rPr>
                        <a:t> и применяет пакет этих изменений к источнику данных за счет выполнения соответствующих операций </a:t>
                      </a:r>
                      <a:r>
                        <a:rPr lang="ru-RU" sz="1800" u="none" strike="noStrike" dirty="0" err="1">
                          <a:effectLst/>
                        </a:rPr>
                        <a:t>InsertComrnand</a:t>
                      </a:r>
                      <a:r>
                        <a:rPr lang="ru-RU" sz="1800" u="none" strike="noStrike" dirty="0">
                          <a:effectLst/>
                        </a:rPr>
                        <a:t>, </a:t>
                      </a:r>
                      <a:r>
                        <a:rPr lang="ru-RU" sz="1800" u="none" strike="noStrike" dirty="0" err="1">
                          <a:effectLst/>
                        </a:rPr>
                        <a:t>UpdateCommand</a:t>
                      </a:r>
                      <a:r>
                        <a:rPr lang="ru-RU" sz="1800" u="none" strike="noStrike" dirty="0">
                          <a:effectLst/>
                        </a:rPr>
                        <a:t> и </a:t>
                      </a:r>
                      <a:r>
                        <a:rPr lang="ru-RU" sz="1800" u="none" strike="noStrike" dirty="0" err="1">
                          <a:effectLst/>
                        </a:rPr>
                        <a:t>DeleteCommand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195" marR="36195" marT="36195" marB="36195" anchor="ctr"/>
                </a:tc>
                <a:extLst>
                  <a:ext uri="{0D108BD9-81ED-4DB2-BD59-A6C34878D82A}">
                    <a16:rowId xmlns:a16="http://schemas.microsoft.com/office/drawing/2014/main" val="676973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42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DCACF-3747-4DE9-9A0E-1EDEA3049AD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/>
              <a:t>Способы создания объекта </a:t>
            </a:r>
            <a:r>
              <a:rPr lang="en-US" dirty="0" err="1"/>
              <a:t>SqlDataAdapter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CC185F-5216-4545-9DE9-BDC28993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Использовать конструктор без параметров, а команду SELECT и подключение установить позже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ru-RU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ru-RU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ru-RU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Использовать  конструктор с параметром в виде объекта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adapter = new </a:t>
            </a:r>
            <a:r>
              <a:rPr lang="en-US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(command);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Использовать конструктор с параметрами в виде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-выражения SELECT 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объектя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adapter = new </a:t>
            </a:r>
            <a:r>
              <a:rPr lang="en-US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connection);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Использовать  конструктор с параметрами в виде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-выражения SELECT и строки подключения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adapter = new </a:t>
            </a:r>
            <a:r>
              <a:rPr lang="en-US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343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BAD97-6756-4CA3-A278-9ECB666B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2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/>
              <a:t>Пример кода с использованием </a:t>
            </a:r>
            <a:r>
              <a:rPr lang="en-US" dirty="0" err="1"/>
              <a:t>DataSet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BCA98D-6DD7-47EB-879D-ADE49BB5B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388"/>
            <a:ext cx="10515600" cy="519657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namespace shop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public  class Form1 : Form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public Form1()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InitializeComponent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string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connectionString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="Data Source=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MyPC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\\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SQLEXPRESS;Initial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Catalog=shop;   Integrated Security=True";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string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sqlStr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"SELECT * FROM Employees";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SqlConnection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 = new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SqlConnection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connectionString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// 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объекта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DataAdapter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SqlDataAdapter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adapter = new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SqlDataAdapter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sqlStr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con);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// 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объекта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ds = new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// 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Заполняем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adapter.Fill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(ds);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// 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Отображаем данные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dataGridView1.DataSource =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ds.Tables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[0];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31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8177A-7BD7-470B-821D-ECAA5157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/>
              <a:t>Внешний вид формы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FF6154-AE2C-493F-81EC-906F8795E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1F4C96-A15D-48DC-942F-D5743F506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254943"/>
            <a:ext cx="10782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4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73C55-62BB-470C-B67F-7E05644D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/>
              <a:t>Объект </a:t>
            </a:r>
            <a:r>
              <a:rPr lang="en-US" dirty="0" err="1"/>
              <a:t>DataSet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C42CA60-345F-4561-82AF-6B81747B8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8916" y="1113730"/>
            <a:ext cx="4140366" cy="55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0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E63B5-A14C-4406-AA64-C4791818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/>
              <a:t>Заполнение </a:t>
            </a:r>
            <a:r>
              <a:rPr lang="en-US" dirty="0" err="1"/>
              <a:t>DataSet</a:t>
            </a:r>
            <a:r>
              <a:rPr lang="en-US" dirty="0"/>
              <a:t> </a:t>
            </a:r>
            <a:r>
              <a:rPr lang="ru-RU" dirty="0"/>
              <a:t>из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1DC817-8CFC-4A90-A358-CCB72562E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126"/>
            <a:ext cx="10515600" cy="5743574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btRead_Click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"Data Source=</a:t>
            </a:r>
            <a:r>
              <a:rPr lang="en-US" sz="1800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MyPC</a:t>
            </a:r>
            <a:r>
              <a:rPr lang="en-US" sz="180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\\</a:t>
            </a:r>
            <a:r>
              <a:rPr lang="en-US" sz="1800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SQLEXPRESS;Initial</a:t>
            </a:r>
            <a:r>
              <a:rPr lang="en-US" sz="180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Catalog=shop; Integrated Security=True"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SqlConnection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 =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SqlConnection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command = </a:t>
            </a:r>
            <a:r>
              <a:rPr lang="en-US" sz="180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"SELECT  </a:t>
            </a:r>
            <a:r>
              <a:rPr lang="en-US" sz="1800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Lname</a:t>
            </a:r>
            <a:r>
              <a:rPr lang="en-US" sz="180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FName, </a:t>
            </a:r>
            <a:r>
              <a:rPr lang="en-US" sz="1800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MName</a:t>
            </a:r>
            <a:r>
              <a:rPr lang="en-US" sz="180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Birthdate  FROM Employees"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SqlDataAdapter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adapter =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SqlDataAdapter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(command, con);</a:t>
            </a:r>
            <a:r>
              <a:rPr lang="ru-RU" sz="18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ru-RU" sz="18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объекта </a:t>
            </a:r>
            <a:r>
              <a:rPr lang="en-US" sz="1800" dirty="0" err="1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DataAdapter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dsEmployees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// </a:t>
            </a:r>
            <a:r>
              <a:rPr lang="ru-RU" sz="18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</a:t>
            </a:r>
            <a:r>
              <a:rPr lang="en-US" sz="1800" dirty="0" err="1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adapter.Fill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dsEmployees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"Employees"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//Заполнение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 из </a:t>
            </a:r>
            <a:r>
              <a:rPr lang="en-US" sz="180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US" sz="18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 таблицы </a:t>
            </a:r>
            <a:r>
              <a:rPr lang="en-US" sz="18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Employees </a:t>
            </a:r>
            <a:r>
              <a:rPr lang="ru-RU" sz="18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элемент </a:t>
            </a:r>
            <a:r>
              <a:rPr lang="en-US" sz="180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dataGridView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dataGridView1.DataSource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dsEmployees.Tables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[0];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btClean_Click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dataGridView1.DataSource = </a:t>
            </a:r>
            <a:r>
              <a:rPr lang="ru-RU" sz="18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61812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8649-F045-4F23-BBE7-A12DAE71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/>
              <a:t>Внешний вид формы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ABC954-AB73-4F5D-8624-F2860B2ED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388" y="1266825"/>
            <a:ext cx="6618435" cy="4910138"/>
          </a:xfrm>
        </p:spPr>
      </p:pic>
    </p:spTree>
    <p:extLst>
      <p:ext uri="{BB962C8B-B14F-4D97-AF65-F5344CB8AC3E}">
        <p14:creationId xmlns:p14="http://schemas.microsoft.com/office/powerpoint/2010/main" val="370761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EF200-341C-45DC-B943-1A7D5CE9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/>
              <a:t>Работа с объектом </a:t>
            </a:r>
            <a:r>
              <a:rPr lang="en-US" dirty="0" err="1"/>
              <a:t>DataSet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FE051-E986-4C57-950C-BBAA0F230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7726"/>
            <a:ext cx="10515600" cy="601027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1. </a:t>
            </a:r>
            <a:r>
              <a:rPr lang="ru-RU" sz="1800" dirty="0"/>
              <a:t>Создание </a:t>
            </a:r>
            <a:r>
              <a:rPr lang="en-US" sz="1800" dirty="0" err="1"/>
              <a:t>DataSet</a:t>
            </a:r>
            <a:r>
              <a:rPr lang="en-US" sz="1800" dirty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b="1" i="1" dirty="0" err="1"/>
              <a:t>DataSet</a:t>
            </a:r>
            <a:r>
              <a:rPr lang="en-US" sz="1800" b="1" i="1" dirty="0"/>
              <a:t> </a:t>
            </a:r>
            <a:r>
              <a:rPr lang="en-US" sz="1800" b="1" i="1" dirty="0" err="1"/>
              <a:t>dsShop</a:t>
            </a:r>
            <a:r>
              <a:rPr lang="en-US" sz="1800" b="1" i="1" dirty="0"/>
              <a:t> = new </a:t>
            </a:r>
            <a:r>
              <a:rPr lang="en-US" sz="1800" b="1" i="1" dirty="0" err="1"/>
              <a:t>DataSet</a:t>
            </a:r>
            <a:r>
              <a:rPr lang="en-US" sz="1800" b="1" i="1" dirty="0"/>
              <a:t>(“Shop");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2.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Добавление новой таблицы данных в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fr-FR" sz="18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DataTable</a:t>
            </a:r>
            <a:r>
              <a:rPr lang="fr-FR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emp</a:t>
            </a:r>
            <a:r>
              <a:rPr lang="fr-FR" sz="18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fr-FR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new </a:t>
            </a:r>
            <a:r>
              <a:rPr lang="fr-FR" sz="18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DataTable</a:t>
            </a:r>
            <a:r>
              <a:rPr lang="fr-FR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“Employees”</a:t>
            </a:r>
            <a:r>
              <a:rPr lang="fr-FR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fr-FR" sz="18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DataTable</a:t>
            </a:r>
            <a:r>
              <a:rPr lang="fr-FR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empTable</a:t>
            </a:r>
            <a:r>
              <a:rPr lang="fr-FR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8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dsShop.Tables.Add</a:t>
            </a:r>
            <a:r>
              <a:rPr lang="fr-FR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fr-FR" sz="18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Employees</a:t>
            </a:r>
            <a:r>
              <a:rPr lang="en-US" sz="18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fr-FR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b="1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3. </a:t>
            </a:r>
            <a:r>
              <a:rPr lang="ru-RU" sz="1800" dirty="0"/>
              <a:t>Добавление столбцов в </a:t>
            </a:r>
            <a:r>
              <a:rPr lang="en-US" sz="1800" dirty="0" err="1"/>
              <a:t>DataTable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b="1" i="1" dirty="0" err="1"/>
              <a:t>DataTable</a:t>
            </a:r>
            <a:r>
              <a:rPr lang="en-US" sz="1800" b="1" i="1" dirty="0"/>
              <a:t> </a:t>
            </a:r>
            <a:r>
              <a:rPr lang="en-US" sz="1800" b="1" i="1" dirty="0" err="1"/>
              <a:t>empTable</a:t>
            </a:r>
            <a:r>
              <a:rPr lang="en-US" sz="1800" b="1" i="1" dirty="0"/>
              <a:t> = new </a:t>
            </a:r>
            <a:r>
              <a:rPr lang="en-US" sz="1800" b="1" i="1" dirty="0" err="1"/>
              <a:t>DataTable</a:t>
            </a:r>
            <a:r>
              <a:rPr lang="en-US" sz="1800" b="1" i="1" dirty="0"/>
              <a:t>("Employees");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  </a:t>
            </a:r>
            <a:r>
              <a:rPr lang="en-US" sz="1800" b="1" i="1" dirty="0" err="1"/>
              <a:t>DataColumn</a:t>
            </a:r>
            <a:r>
              <a:rPr lang="en-US" sz="1800" b="1" i="1" dirty="0"/>
              <a:t> </a:t>
            </a:r>
            <a:r>
              <a:rPr lang="en-US" sz="1800" b="1" i="1" dirty="0" err="1"/>
              <a:t>idEmpl</a:t>
            </a:r>
            <a:r>
              <a:rPr lang="en-US" sz="1800" b="1" i="1" dirty="0"/>
              <a:t> = </a:t>
            </a:r>
            <a:r>
              <a:rPr lang="en-US" sz="1800" b="1" i="1" dirty="0" err="1"/>
              <a:t>empTable.Columns.Add</a:t>
            </a:r>
            <a:r>
              <a:rPr lang="en-US" sz="1800" b="1" i="1" dirty="0"/>
              <a:t>("</a:t>
            </a:r>
            <a:r>
              <a:rPr lang="en-US" sz="1800" b="1" i="1" dirty="0" err="1"/>
              <a:t>EmployeeID</a:t>
            </a:r>
            <a:r>
              <a:rPr lang="en-US" sz="1800" b="1" i="1" dirty="0"/>
              <a:t>", </a:t>
            </a:r>
            <a:r>
              <a:rPr lang="en-US" sz="1800" b="1" i="1" dirty="0" err="1"/>
              <a:t>typeof</a:t>
            </a:r>
            <a:r>
              <a:rPr lang="en-US" sz="1800" b="1" i="1" dirty="0"/>
              <a:t>(Int32));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  </a:t>
            </a:r>
            <a:r>
              <a:rPr lang="en-US" sz="1800" b="1" i="1" dirty="0" err="1"/>
              <a:t>idCol.AllowDBNull</a:t>
            </a:r>
            <a:r>
              <a:rPr lang="en-US" sz="1800" b="1" i="1" dirty="0"/>
              <a:t> = false;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  </a:t>
            </a:r>
            <a:r>
              <a:rPr lang="en-US" sz="1800" b="1" i="1" dirty="0" err="1"/>
              <a:t>idCol.Unique</a:t>
            </a:r>
            <a:r>
              <a:rPr lang="en-US" sz="1800" b="1" i="1" dirty="0"/>
              <a:t> = true;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       </a:t>
            </a:r>
            <a:r>
              <a:rPr lang="en-US" sz="1800" b="1" i="1" dirty="0" err="1"/>
              <a:t>empTable.Columns.Add</a:t>
            </a:r>
            <a:r>
              <a:rPr lang="en-US" sz="1800" b="1" i="1" dirty="0"/>
              <a:t>("</a:t>
            </a:r>
            <a:r>
              <a:rPr lang="en-US" sz="1800" b="1" i="1" dirty="0" err="1"/>
              <a:t>LName</a:t>
            </a:r>
            <a:r>
              <a:rPr lang="en-US" sz="1800" b="1" i="1" dirty="0"/>
              <a:t>", </a:t>
            </a:r>
            <a:r>
              <a:rPr lang="en-US" sz="1800" b="1" i="1" dirty="0" err="1"/>
              <a:t>typeof</a:t>
            </a:r>
            <a:r>
              <a:rPr lang="en-US" sz="1800" b="1" i="1" dirty="0"/>
              <a:t>(String));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       </a:t>
            </a:r>
            <a:r>
              <a:rPr lang="en-US" sz="1800" b="1" i="1" dirty="0" err="1"/>
              <a:t>empTable.Columns.Add</a:t>
            </a:r>
            <a:r>
              <a:rPr lang="en-US" sz="1800" b="1" i="1" dirty="0"/>
              <a:t>("FName", </a:t>
            </a:r>
            <a:r>
              <a:rPr lang="en-US" sz="1800" b="1" i="1" dirty="0" err="1"/>
              <a:t>typeof</a:t>
            </a:r>
            <a:r>
              <a:rPr lang="en-US" sz="1800" b="1" i="1" dirty="0"/>
              <a:t>(String));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       </a:t>
            </a:r>
            <a:r>
              <a:rPr lang="en-US" sz="1800" b="1" i="1" dirty="0" err="1"/>
              <a:t>empTable.Columns.Add</a:t>
            </a:r>
            <a:r>
              <a:rPr lang="en-US" sz="1800" b="1" i="1" dirty="0"/>
              <a:t>("</a:t>
            </a:r>
            <a:r>
              <a:rPr lang="en-US" sz="1800" b="1" i="1" dirty="0" err="1"/>
              <a:t>MName</a:t>
            </a:r>
            <a:r>
              <a:rPr lang="en-US" sz="1800" b="1" i="1" dirty="0"/>
              <a:t>", </a:t>
            </a:r>
            <a:r>
              <a:rPr lang="en-US" sz="1800" b="1" i="1" dirty="0" err="1"/>
              <a:t>typeof</a:t>
            </a:r>
            <a:r>
              <a:rPr lang="en-US" sz="1800" b="1" i="1" dirty="0"/>
              <a:t>(Double));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4.</a:t>
            </a:r>
            <a:r>
              <a:rPr lang="ru-RU" sz="1800" dirty="0"/>
              <a:t> Определение первичного ключа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b="1" i="1" dirty="0" err="1"/>
              <a:t>empTable.PrimaryKey</a:t>
            </a:r>
            <a:r>
              <a:rPr lang="en-US" sz="1800" b="1" i="1" dirty="0"/>
              <a:t> = new </a:t>
            </a:r>
            <a:r>
              <a:rPr lang="en-US" sz="1800" b="1" i="1" dirty="0" err="1"/>
              <a:t>DataColumn</a:t>
            </a:r>
            <a:r>
              <a:rPr lang="en-US" sz="1800" b="1" i="1" dirty="0"/>
              <a:t>[] {</a:t>
            </a:r>
            <a:r>
              <a:rPr lang="en-US" sz="1800" b="1" i="1" dirty="0" err="1"/>
              <a:t>empTable.Columns</a:t>
            </a:r>
            <a:r>
              <a:rPr lang="en-US" sz="1800" b="1" i="1" dirty="0"/>
              <a:t>[“</a:t>
            </a:r>
            <a:r>
              <a:rPr lang="en-US" sz="1800" b="1" i="1" dirty="0" err="1"/>
              <a:t>EmployeeID</a:t>
            </a:r>
            <a:r>
              <a:rPr lang="en-US" sz="1800" b="1" i="1" dirty="0"/>
              <a:t>”]};</a:t>
            </a:r>
            <a:endParaRPr lang="ru-RU" sz="1800" b="1" i="1" dirty="0"/>
          </a:p>
          <a:p>
            <a:pPr marL="0" indent="0">
              <a:spcBef>
                <a:spcPts val="0"/>
              </a:spcBef>
              <a:buNone/>
            </a:pPr>
            <a:endParaRPr lang="en-US" sz="1800" b="1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5. </a:t>
            </a:r>
            <a:r>
              <a:rPr lang="ru-RU" sz="1800" dirty="0"/>
              <a:t>Создание столбца с автоинкрементом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      </a:t>
            </a:r>
            <a:r>
              <a:rPr lang="en-US" sz="1800" b="1" i="1" dirty="0" err="1"/>
              <a:t>DataColumn</a:t>
            </a:r>
            <a:r>
              <a:rPr lang="en-US" sz="1800" b="1" i="1" dirty="0"/>
              <a:t> </a:t>
            </a:r>
            <a:r>
              <a:rPr lang="en-US" sz="1800" b="1" i="1" dirty="0" err="1"/>
              <a:t>idEmp</a:t>
            </a:r>
            <a:r>
              <a:rPr lang="en-US" sz="1800" b="1" i="1" dirty="0"/>
              <a:t> = </a:t>
            </a:r>
            <a:r>
              <a:rPr lang="en-US" sz="1800" b="1" i="1" dirty="0" err="1"/>
              <a:t>empTable.Columns.Add</a:t>
            </a:r>
            <a:r>
              <a:rPr lang="en-US" sz="1800" b="1" i="1" dirty="0"/>
              <a:t>( "</a:t>
            </a:r>
            <a:r>
              <a:rPr lang="en-US" sz="1800" b="1" i="1" dirty="0" err="1"/>
              <a:t>EmployeeID</a:t>
            </a:r>
            <a:r>
              <a:rPr lang="en-US" sz="1800" b="1" i="1" dirty="0"/>
              <a:t>", </a:t>
            </a:r>
            <a:r>
              <a:rPr lang="en-US" sz="1800" b="1" i="1" dirty="0" err="1"/>
              <a:t>typeof</a:t>
            </a:r>
            <a:r>
              <a:rPr lang="en-US" sz="1800" b="1" i="1" dirty="0"/>
              <a:t>(Int32));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     </a:t>
            </a:r>
            <a:r>
              <a:rPr lang="en-US" sz="1800" b="1" i="1" dirty="0" err="1"/>
              <a:t>idEmp.AutoIncrement</a:t>
            </a:r>
            <a:r>
              <a:rPr lang="en-US" sz="1800" b="1" i="1" dirty="0"/>
              <a:t> = true;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     </a:t>
            </a:r>
            <a:r>
              <a:rPr lang="en-US" sz="1800" b="1" i="1" dirty="0" err="1"/>
              <a:t>idEmp.AutoIncrementSeed</a:t>
            </a:r>
            <a:r>
              <a:rPr lang="en-US" sz="1800" b="1" i="1" dirty="0"/>
              <a:t> = 200;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         </a:t>
            </a:r>
            <a:r>
              <a:rPr lang="en-US" sz="1800" b="1" i="1" dirty="0" err="1"/>
              <a:t>idEmp.AutoIncrementStep</a:t>
            </a:r>
            <a:r>
              <a:rPr lang="en-US" sz="1800" b="1" i="1" dirty="0"/>
              <a:t> = 3; </a:t>
            </a:r>
            <a:endParaRPr lang="ru-RU" sz="1800" b="1" i="1" dirty="0"/>
          </a:p>
        </p:txBody>
      </p:sp>
    </p:spTree>
    <p:extLst>
      <p:ext uri="{BB962C8B-B14F-4D97-AF65-F5344CB8AC3E}">
        <p14:creationId xmlns:p14="http://schemas.microsoft.com/office/powerpoint/2010/main" val="38045705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1186</Words>
  <Application>Microsoft Office PowerPoint</Application>
  <PresentationFormat>Широкоэкранный</PresentationFormat>
  <Paragraphs>153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Times New Roman</vt:lpstr>
      <vt:lpstr>Тема Office</vt:lpstr>
      <vt:lpstr>   Лекция 3. Работа с базой данных в отсоединенном режиме </vt:lpstr>
      <vt:lpstr>Методы объекта DataAdapter</vt:lpstr>
      <vt:lpstr>Способы создания объекта SqlDataAdapter</vt:lpstr>
      <vt:lpstr>Пример кода с использованием DataSet</vt:lpstr>
      <vt:lpstr>Внешний вид формы</vt:lpstr>
      <vt:lpstr>Объект DataSet</vt:lpstr>
      <vt:lpstr>Заполнение DataSet из базы данных</vt:lpstr>
      <vt:lpstr>Внешний вид формы</vt:lpstr>
      <vt:lpstr>Работа с объектом DataSet</vt:lpstr>
      <vt:lpstr>Добавление ограничений в DataTable</vt:lpstr>
      <vt:lpstr>Добавление отношений (связей)</vt:lpstr>
      <vt:lpstr>Пример создания DataSet</vt:lpstr>
      <vt:lpstr>Добавление записей в таблицу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3. Работа с базой данных в отсоединенном режиме </dc:title>
  <dc:creator>A. Б.</dc:creator>
  <cp:lastModifiedBy>A. Б.</cp:lastModifiedBy>
  <cp:revision>24</cp:revision>
  <dcterms:created xsi:type="dcterms:W3CDTF">2021-01-22T06:58:26Z</dcterms:created>
  <dcterms:modified xsi:type="dcterms:W3CDTF">2021-02-24T06:36:54Z</dcterms:modified>
</cp:coreProperties>
</file>