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pPr algn="ctr"/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0173" y="2878911"/>
            <a:ext cx="8915399" cy="11262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Модель компонентных объектов 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OpenMP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Реализация компонента на языке С++ в модели 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1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Шаг 1 – создаем проект </a:t>
            </a:r>
            <a:r>
              <a:rPr lang="en-US" dirty="0" smtClean="0"/>
              <a:t>ATL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698"/>
          <a:stretch/>
        </p:blipFill>
        <p:spPr>
          <a:xfrm>
            <a:off x="2994813" y="1513715"/>
            <a:ext cx="7888660" cy="51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Шаг 2 – добавляем простой объект </a:t>
            </a:r>
            <a:r>
              <a:rPr lang="en-US" dirty="0"/>
              <a:t>ATL </a:t>
            </a:r>
            <a:r>
              <a:rPr lang="ru-RU" dirty="0"/>
              <a:t>в </a:t>
            </a:r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83" y="1905000"/>
            <a:ext cx="7360867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Шаг 3 – Добавляем </a:t>
            </a:r>
            <a:r>
              <a:rPr lang="ru-RU" dirty="0" smtClean="0"/>
              <a:t>метод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74" y="1996564"/>
            <a:ext cx="5696745" cy="4105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09" y="1666639"/>
            <a:ext cx="4000840" cy="50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Шаг 4 – Добавляем реализацию </a:t>
            </a:r>
            <a:r>
              <a:rPr lang="ru-RU" dirty="0" smtClean="0"/>
              <a:t>метода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/>
          <a:srcRect r="19661"/>
          <a:stretch/>
        </p:blipFill>
        <p:spPr>
          <a:xfrm>
            <a:off x="1060066" y="2037025"/>
            <a:ext cx="5035935" cy="17814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37" y="2037025"/>
            <a:ext cx="5553850" cy="179095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592924" y="395047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Шаг 5 – собираем проект в </a:t>
            </a:r>
            <a:r>
              <a:rPr lang="en-US" dirty="0"/>
              <a:t>dll </a:t>
            </a:r>
            <a:r>
              <a:rPr lang="ru-RU" dirty="0"/>
              <a:t>файл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37" y="5128300"/>
            <a:ext cx="9130860" cy="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799" y="16255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Для проверки компонента создадим консольное приложение на базе </a:t>
            </a:r>
            <a:r>
              <a:rPr lang="en-US" sz="2700" dirty="0"/>
              <a:t>.Net, </a:t>
            </a:r>
            <a:r>
              <a:rPr lang="ru-RU" sz="2700" dirty="0"/>
              <a:t>после создания добавим </a:t>
            </a:r>
            <a:r>
              <a:rPr lang="en-US" sz="2700" dirty="0"/>
              <a:t>dll </a:t>
            </a:r>
            <a:r>
              <a:rPr lang="ru-RU" sz="2700" dirty="0"/>
              <a:t>файл компонента в  ссылки 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0" y="1543911"/>
            <a:ext cx="7351123" cy="50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/>
              <a:t>Создадим объект нашего компонента и обратимся к методу </a:t>
            </a:r>
            <a:r>
              <a:rPr lang="en-US" sz="2400" dirty="0"/>
              <a:t>Square </a:t>
            </a:r>
            <a:r>
              <a:rPr lang="ru-RU" sz="2400" dirty="0"/>
              <a:t>этого объекта при этом передав туда параметры.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61" y="2743687"/>
            <a:ext cx="7589013" cy="18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ru-RU" dirty="0"/>
              <a:t>Результат работы программы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12" y="2440713"/>
            <a:ext cx="6945511" cy="17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1633" y="2078442"/>
            <a:ext cx="8911687" cy="1280890"/>
          </a:xfrm>
        </p:spPr>
        <p:txBody>
          <a:bodyPr/>
          <a:lstStyle/>
          <a:p>
            <a:pPr algn="ctr"/>
            <a:r>
              <a:rPr lang="ru-RU" i="1" dirty="0"/>
              <a:t>Модель компонентных объектов COM.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1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1463" y="1262742"/>
            <a:ext cx="8915400" cy="540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После компиляции приложение состоит из одного монолитного двоичного файла, который в соответствии с традиционными технологиями остается неизменным пока не будет скомпилирована новая версия. “Модель компонентных объектов </a:t>
            </a:r>
            <a:r>
              <a:rPr lang="en-US" sz="2000" dirty="0"/>
              <a:t>Microsoft</a:t>
            </a:r>
            <a:r>
              <a:rPr lang="ru-RU" sz="2000" dirty="0"/>
              <a:t> СОМ (</a:t>
            </a:r>
            <a:r>
              <a:rPr lang="en-US" sz="2000" dirty="0"/>
              <a:t>Component Object Model)</a:t>
            </a:r>
            <a:r>
              <a:rPr lang="ru-RU" sz="2000" dirty="0"/>
              <a:t> позволяет разбить монолитное приложение на отдельные части, называемые компонентами . В процессе работы приложения одни версии компонентов могут заменяться другими версиями. СОМ является стандартной спецификацией общего метода создания компонентов и построения из них приложений.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8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компонентной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279469"/>
            <a:ext cx="8915400" cy="3777622"/>
          </a:xfrm>
        </p:spPr>
        <p:txBody>
          <a:bodyPr>
            <a:noAutofit/>
          </a:bodyPr>
          <a:lstStyle/>
          <a:p>
            <a:r>
              <a:rPr lang="ru-RU" sz="2000" dirty="0" smtClean="0"/>
              <a:t>Способность </a:t>
            </a:r>
            <a:r>
              <a:rPr lang="ru-RU" sz="2000" dirty="0"/>
              <a:t>приложения эволюционировать с течением времени путем замены устаревших версий компонентов более современными версиями;</a:t>
            </a:r>
          </a:p>
          <a:p>
            <a:r>
              <a:rPr lang="ru-RU" sz="2000" dirty="0" smtClean="0"/>
              <a:t>Адаптация </a:t>
            </a:r>
            <a:r>
              <a:rPr lang="ru-RU" sz="2000" dirty="0"/>
              <a:t>приложения к различным пользователям путем использования компонентов, наиболее адекватных потребностям пользователя;</a:t>
            </a:r>
          </a:p>
          <a:p>
            <a:r>
              <a:rPr lang="ru-RU" sz="2000" dirty="0" smtClean="0"/>
              <a:t>Возможность </a:t>
            </a:r>
            <a:r>
              <a:rPr lang="ru-RU" sz="2000" dirty="0"/>
              <a:t>быстрой сборки приложения из компонентов библиотеки;</a:t>
            </a:r>
          </a:p>
          <a:p>
            <a:r>
              <a:rPr lang="ru-RU" sz="2000" dirty="0" smtClean="0"/>
              <a:t>Повышение </a:t>
            </a:r>
            <a:r>
              <a:rPr lang="ru-RU" sz="2000" dirty="0"/>
              <a:t>эффективности разработки распределенных клиент-серверных приложений.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9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требования к компонентам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277395"/>
          </a:xfrm>
        </p:spPr>
        <p:txBody>
          <a:bodyPr>
            <a:normAutofit/>
          </a:bodyPr>
          <a:lstStyle/>
          <a:p>
            <a:r>
              <a:rPr lang="ru-RU" dirty="0" smtClean="0"/>
              <a:t>Подключение </a:t>
            </a:r>
            <a:r>
              <a:rPr lang="ru-RU" dirty="0"/>
              <a:t>компонентов во время выполнения приложения требует применения динамической компоновки;</a:t>
            </a:r>
          </a:p>
          <a:p>
            <a:r>
              <a:rPr lang="ru-RU" dirty="0" smtClean="0"/>
              <a:t>Применение </a:t>
            </a:r>
            <a:r>
              <a:rPr lang="ru-RU" dirty="0"/>
              <a:t>принципа инкапсуляции к компонентам; компоненты должны разбиваться на две основные части интерфейс с внешним миром и внутреннюю реализацию;</a:t>
            </a:r>
          </a:p>
          <a:p>
            <a:r>
              <a:rPr lang="ru-RU" dirty="0" smtClean="0"/>
              <a:t>Обладание </a:t>
            </a:r>
            <a:r>
              <a:rPr lang="ru-RU" dirty="0"/>
              <a:t>способностью реализации внутри одного процесса, в разных процессах и на разных машинах, должно обеспечиваться перемещение компонентов в компьютерной сети;</a:t>
            </a:r>
          </a:p>
          <a:p>
            <a:r>
              <a:rPr lang="ru-RU" dirty="0" smtClean="0"/>
              <a:t>Поддерживание </a:t>
            </a:r>
            <a:r>
              <a:rPr lang="ru-RU" dirty="0"/>
              <a:t>клиент-серверной архитектуры приложений,в которой сервер реализуется компонентом, а клиент общается с сервером посредством соответствующих интерфейсов;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отдельных компонентов и целых многокомпонентных приложений должна обебпечиваться на разных языках программирования;</a:t>
            </a:r>
          </a:p>
          <a:p>
            <a:r>
              <a:rPr lang="ru-RU" dirty="0" smtClean="0"/>
              <a:t>Поддерживание </a:t>
            </a:r>
            <a:r>
              <a:rPr lang="ru-RU" dirty="0"/>
              <a:t>библиотечного сервиса управления компонентами.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3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7919" y="2548704"/>
            <a:ext cx="8911687" cy="1280890"/>
          </a:xfrm>
        </p:spPr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OpenMP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14103"/>
            <a:ext cx="8915400" cy="5075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Оре</a:t>
            </a:r>
            <a:r>
              <a:rPr lang="en-US" sz="2000" dirty="0"/>
              <a:t>n</a:t>
            </a:r>
            <a:r>
              <a:rPr lang="ru-RU" sz="2000" dirty="0"/>
              <a:t>МР реализует параллельные вычисления на машинах с несколькими процессорами с помощью многопоточности, которая строится автоматически из последовательного кода по директивам препроцессора, называемым </a:t>
            </a:r>
            <a:r>
              <a:rPr lang="en-US" sz="2000" dirty="0"/>
              <a:t>pragma</a:t>
            </a:r>
            <a:r>
              <a:rPr lang="ru-RU" sz="2000" dirty="0"/>
              <a:t>. Количество создаваемых потоков, регулируемое посредством директив, может превышать количестве доступных процессоров.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Оре</a:t>
            </a:r>
            <a:r>
              <a:rPr lang="en-US" sz="2000" dirty="0"/>
              <a:t>n</a:t>
            </a:r>
            <a:r>
              <a:rPr lang="ru-RU" sz="2000" dirty="0"/>
              <a:t>МР ориентирован на системы с общей памятью, к которым относятся многоядерные системы</a:t>
            </a:r>
            <a:r>
              <a:rPr lang="en-US" sz="2000" dirty="0"/>
              <a:t> c </a:t>
            </a:r>
            <a:r>
              <a:rPr lang="ru-RU" sz="2000" dirty="0"/>
              <a:t>общим кэшем. В стандарт Оре</a:t>
            </a:r>
            <a:r>
              <a:rPr lang="en-US" sz="2000" dirty="0"/>
              <a:t>n</a:t>
            </a:r>
            <a:r>
              <a:rPr lang="ru-RU" sz="2000" dirty="0"/>
              <a:t>МР входят спецификации набора директив компилятора, процедур и переменных среды.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Ключевыми </a:t>
            </a:r>
            <a:r>
              <a:rPr lang="ru-RU" sz="2000" dirty="0"/>
              <a:t>элементами Оре</a:t>
            </a:r>
            <a:r>
              <a:rPr lang="en-US" sz="2000" dirty="0"/>
              <a:t>n</a:t>
            </a:r>
            <a:r>
              <a:rPr lang="ru-RU" sz="2000" dirty="0"/>
              <a:t>МР являются: конструкции для создания потоков (директива</a:t>
            </a:r>
            <a:r>
              <a:rPr lang="en-US" sz="2000" dirty="0"/>
              <a:t> parallel</a:t>
            </a:r>
            <a:r>
              <a:rPr lang="ru-RU" sz="2000" dirty="0"/>
              <a:t>); конструкции распределения работы между потоками (директивы do/for и</a:t>
            </a:r>
            <a:r>
              <a:rPr lang="en-US" sz="2000" dirty="0"/>
              <a:t> section</a:t>
            </a:r>
            <a:r>
              <a:rPr lang="ru-RU" sz="2000" dirty="0"/>
              <a:t>); конструкции для управления работой с данными (выражения </a:t>
            </a:r>
            <a:r>
              <a:rPr lang="en-US" sz="2000" dirty="0"/>
              <a:t>shared</a:t>
            </a:r>
            <a:r>
              <a:rPr lang="ru-RU" sz="2000" dirty="0"/>
              <a:t> и</a:t>
            </a:r>
            <a:r>
              <a:rPr lang="en-US" sz="2000" dirty="0"/>
              <a:t> private</a:t>
            </a:r>
            <a:r>
              <a:rPr lang="ru-RU" sz="2000" dirty="0"/>
              <a:t> для определения класса памяти переменных); конструкции для синхронизации потоков (директивы </a:t>
            </a:r>
            <a:r>
              <a:rPr lang="en-US" sz="2000" dirty="0"/>
              <a:t>critical, atomic </a:t>
            </a:r>
            <a:r>
              <a:rPr lang="ru-RU" sz="2000" dirty="0"/>
              <a:t>и </a:t>
            </a:r>
            <a:r>
              <a:rPr lang="en-US" sz="2000" dirty="0"/>
              <a:t>barrier)</a:t>
            </a:r>
            <a:r>
              <a:rPr lang="ru-RU" sz="2000" dirty="0"/>
              <a:t> и др.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488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93184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Какие преимущества </a:t>
            </a:r>
            <a:r>
              <a:rPr lang="en-US" dirty="0"/>
              <a:t>OpenMP </a:t>
            </a:r>
            <a:r>
              <a:rPr lang="ru-RU" dirty="0"/>
              <a:t>дает </a:t>
            </a:r>
            <a:r>
              <a:rPr lang="ru-RU" dirty="0" smtClean="0"/>
              <a:t>разработчику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15589"/>
            <a:ext cx="8915400" cy="3777622"/>
          </a:xfrm>
        </p:spPr>
        <p:txBody>
          <a:bodyPr>
            <a:noAutofit/>
          </a:bodyPr>
          <a:lstStyle/>
          <a:p>
            <a:r>
              <a:rPr lang="ru-RU" sz="2000" dirty="0" smtClean="0"/>
              <a:t>За </a:t>
            </a:r>
            <a:r>
              <a:rPr lang="ru-RU" sz="2000" dirty="0"/>
              <a:t>счет идеи "инкрементального распараллеливания" </a:t>
            </a:r>
            <a:r>
              <a:rPr lang="en-US" sz="2000" dirty="0"/>
              <a:t>OpenMP </a:t>
            </a:r>
            <a:r>
              <a:rPr lang="ru-RU" sz="2000" dirty="0"/>
              <a:t>идеально подходит для разработчиков, желающих быстро распараллелить свои вычислительные программы с большими параллельными циклами. </a:t>
            </a:r>
            <a:endParaRPr lang="en-US" sz="2000" dirty="0" smtClean="0"/>
          </a:p>
          <a:p>
            <a:r>
              <a:rPr lang="en-US" sz="2000" dirty="0" smtClean="0"/>
              <a:t>OpenMP </a:t>
            </a:r>
            <a:r>
              <a:rPr lang="en-US" sz="2000" dirty="0"/>
              <a:t>- </a:t>
            </a:r>
            <a:r>
              <a:rPr lang="ru-RU" sz="2000" dirty="0"/>
              <a:t>достаточно гибкий механизм, предоставляющий разработчику большие возможности контроля над поведением параллельного приложения.</a:t>
            </a:r>
          </a:p>
          <a:p>
            <a:r>
              <a:rPr lang="en-US" sz="2000" dirty="0" smtClean="0"/>
              <a:t>OpenMP-</a:t>
            </a:r>
            <a:r>
              <a:rPr lang="ru-RU" sz="2000" dirty="0"/>
              <a:t>программа на однопроцессорной платформе может быть использована в качестве последовательной программы, т.е. нет необходимости поддерживать последовательную и параллельную версии. 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33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Реализация компонента на языке С++ в модели COM.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3466012"/>
            <a:ext cx="8915400" cy="7750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</a:t>
            </a:r>
            <a:r>
              <a:rPr lang="en-US" dirty="0"/>
              <a:t>COM </a:t>
            </a:r>
            <a:r>
              <a:rPr lang="ru-RU" dirty="0"/>
              <a:t>компонента воспользуемся набором шаблонных классов языка С++ </a:t>
            </a:r>
            <a:r>
              <a:rPr lang="en-US" dirty="0"/>
              <a:t>ATL(</a:t>
            </a:r>
            <a:r>
              <a:rPr lang="en-US" b="1" dirty="0"/>
              <a:t>Active Template Library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0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485</Words>
  <Application>Microsoft Office PowerPoint</Application>
  <PresentationFormat>Широкоэкранный</PresentationFormat>
  <Paragraphs>36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Вопросы</vt:lpstr>
      <vt:lpstr>Модель компонентных объектов COM.</vt:lpstr>
      <vt:lpstr>Презентация PowerPoint</vt:lpstr>
      <vt:lpstr>Преимущества компонентной модели</vt:lpstr>
      <vt:lpstr>Общие требования к компонентам</vt:lpstr>
      <vt:lpstr>Интерфейс OpenMP</vt:lpstr>
      <vt:lpstr>Презентация PowerPoint</vt:lpstr>
      <vt:lpstr>Какие преимущества OpenMP дает разработчику?</vt:lpstr>
      <vt:lpstr>Реализация компонента на языке С++ в модели COM.</vt:lpstr>
      <vt:lpstr>Шаг 1 – создаем проект ATL</vt:lpstr>
      <vt:lpstr>Шаг 2 – добавляем простой объект ATL в проект</vt:lpstr>
      <vt:lpstr>Шаг 3 – Добавляем метод</vt:lpstr>
      <vt:lpstr>Шаг 4 – Добавляем реализацию метода</vt:lpstr>
      <vt:lpstr>Для проверки компонента создадим консольное приложение на базе .Net, после создания добавим dll файл компонента в  ссылки проекта </vt:lpstr>
      <vt:lpstr>Создадим объект нашего компонента и обратимся к методу Square этого объекта при этом передав туда параметры. </vt:lpstr>
      <vt:lpstr>Результат работы программы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Вопросы</dc:title>
  <dc:creator>Pavel Boltromyuk</dc:creator>
  <cp:lastModifiedBy>Pavel Boltromyuk</cp:lastModifiedBy>
  <cp:revision>4</cp:revision>
  <dcterms:created xsi:type="dcterms:W3CDTF">2020-06-12T05:23:52Z</dcterms:created>
  <dcterms:modified xsi:type="dcterms:W3CDTF">2020-06-12T05:56:43Z</dcterms:modified>
</cp:coreProperties>
</file>