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57" r:id="rId4"/>
    <p:sldId id="258" r:id="rId5"/>
    <p:sldId id="259" r:id="rId6"/>
    <p:sldId id="261" r:id="rId7"/>
    <p:sldId id="262" r:id="rId8"/>
    <p:sldId id="263" r:id="rId9"/>
    <p:sldId id="264" r:id="rId10"/>
    <p:sldId id="265" r:id="rId11"/>
    <p:sldId id="266" r:id="rId12"/>
    <p:sldId id="267" r:id="rId13"/>
    <p:sldId id="268" r:id="rId14"/>
    <p:sldId id="269" r:id="rId15"/>
    <p:sldId id="273"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7AE39215-99E9-4807-A279-4F24FD29C90B}" type="datetimeFigureOut">
              <a:rPr lang="en-US" smtClean="0"/>
              <a:t>11-Jun-20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E719321-495E-40CB-9387-66CA68DC38F1}" type="slidenum">
              <a:rPr lang="en-US" smtClean="0"/>
              <a:t>‹#›</a:t>
            </a:fld>
            <a:endParaRPr lang="en-US"/>
          </a:p>
        </p:txBody>
      </p:sp>
    </p:spTree>
    <p:extLst>
      <p:ext uri="{BB962C8B-B14F-4D97-AF65-F5344CB8AC3E}">
        <p14:creationId xmlns:p14="http://schemas.microsoft.com/office/powerpoint/2010/main" val="577206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7AE39215-99E9-4807-A279-4F24FD29C90B}" type="datetimeFigureOut">
              <a:rPr lang="en-US" smtClean="0"/>
              <a:t>11-Jun-20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E719321-495E-40CB-9387-66CA68DC38F1}" type="slidenum">
              <a:rPr lang="en-US" smtClean="0"/>
              <a:t>‹#›</a:t>
            </a:fld>
            <a:endParaRPr lang="en-US"/>
          </a:p>
        </p:txBody>
      </p:sp>
    </p:spTree>
    <p:extLst>
      <p:ext uri="{BB962C8B-B14F-4D97-AF65-F5344CB8AC3E}">
        <p14:creationId xmlns:p14="http://schemas.microsoft.com/office/powerpoint/2010/main" val="1554202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7AE39215-99E9-4807-A279-4F24FD29C90B}" type="datetimeFigureOut">
              <a:rPr lang="en-US" smtClean="0"/>
              <a:t>11-Jun-20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E719321-495E-40CB-9387-66CA68DC38F1}" type="slidenum">
              <a:rPr lang="en-US" smtClean="0"/>
              <a:t>‹#›</a:t>
            </a:fld>
            <a:endParaRPr lang="en-US"/>
          </a:p>
        </p:txBody>
      </p:sp>
    </p:spTree>
    <p:extLst>
      <p:ext uri="{BB962C8B-B14F-4D97-AF65-F5344CB8AC3E}">
        <p14:creationId xmlns:p14="http://schemas.microsoft.com/office/powerpoint/2010/main" val="3087557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7AE39215-99E9-4807-A279-4F24FD29C90B}" type="datetimeFigureOut">
              <a:rPr lang="en-US" smtClean="0"/>
              <a:t>11-Jun-20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E719321-495E-40CB-9387-66CA68DC38F1}" type="slidenum">
              <a:rPr lang="en-US" smtClean="0"/>
              <a:t>‹#›</a:t>
            </a:fld>
            <a:endParaRPr lang="en-US"/>
          </a:p>
        </p:txBody>
      </p:sp>
    </p:spTree>
    <p:extLst>
      <p:ext uri="{BB962C8B-B14F-4D97-AF65-F5344CB8AC3E}">
        <p14:creationId xmlns:p14="http://schemas.microsoft.com/office/powerpoint/2010/main" val="2806402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7AE39215-99E9-4807-A279-4F24FD29C90B}" type="datetimeFigureOut">
              <a:rPr lang="en-US" smtClean="0"/>
              <a:t>11-Jun-20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E719321-495E-40CB-9387-66CA68DC38F1}" type="slidenum">
              <a:rPr lang="en-US" smtClean="0"/>
              <a:t>‹#›</a:t>
            </a:fld>
            <a:endParaRPr lang="en-US"/>
          </a:p>
        </p:txBody>
      </p:sp>
    </p:spTree>
    <p:extLst>
      <p:ext uri="{BB962C8B-B14F-4D97-AF65-F5344CB8AC3E}">
        <p14:creationId xmlns:p14="http://schemas.microsoft.com/office/powerpoint/2010/main" val="4666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7AE39215-99E9-4807-A279-4F24FD29C90B}" type="datetimeFigureOut">
              <a:rPr lang="en-US" smtClean="0"/>
              <a:t>11-Jun-20</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E719321-495E-40CB-9387-66CA68DC38F1}" type="slidenum">
              <a:rPr lang="en-US" smtClean="0"/>
              <a:t>‹#›</a:t>
            </a:fld>
            <a:endParaRPr lang="en-US"/>
          </a:p>
        </p:txBody>
      </p:sp>
    </p:spTree>
    <p:extLst>
      <p:ext uri="{BB962C8B-B14F-4D97-AF65-F5344CB8AC3E}">
        <p14:creationId xmlns:p14="http://schemas.microsoft.com/office/powerpoint/2010/main" val="3829789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7AE39215-99E9-4807-A279-4F24FD29C90B}" type="datetimeFigureOut">
              <a:rPr lang="en-US" smtClean="0"/>
              <a:t>11-Jun-20</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6E719321-495E-40CB-9387-66CA68DC38F1}" type="slidenum">
              <a:rPr lang="en-US" smtClean="0"/>
              <a:t>‹#›</a:t>
            </a:fld>
            <a:endParaRPr lang="en-US"/>
          </a:p>
        </p:txBody>
      </p:sp>
    </p:spTree>
    <p:extLst>
      <p:ext uri="{BB962C8B-B14F-4D97-AF65-F5344CB8AC3E}">
        <p14:creationId xmlns:p14="http://schemas.microsoft.com/office/powerpoint/2010/main" val="2118261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7AE39215-99E9-4807-A279-4F24FD29C90B}" type="datetimeFigureOut">
              <a:rPr lang="en-US" smtClean="0"/>
              <a:t>11-Jun-20</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6E719321-495E-40CB-9387-66CA68DC38F1}" type="slidenum">
              <a:rPr lang="en-US" smtClean="0"/>
              <a:t>‹#›</a:t>
            </a:fld>
            <a:endParaRPr lang="en-US"/>
          </a:p>
        </p:txBody>
      </p:sp>
    </p:spTree>
    <p:extLst>
      <p:ext uri="{BB962C8B-B14F-4D97-AF65-F5344CB8AC3E}">
        <p14:creationId xmlns:p14="http://schemas.microsoft.com/office/powerpoint/2010/main" val="3742754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AE39215-99E9-4807-A279-4F24FD29C90B}" type="datetimeFigureOut">
              <a:rPr lang="en-US" smtClean="0"/>
              <a:t>11-Jun-20</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6E719321-495E-40CB-9387-66CA68DC38F1}" type="slidenum">
              <a:rPr lang="en-US" smtClean="0"/>
              <a:t>‹#›</a:t>
            </a:fld>
            <a:endParaRPr lang="en-US"/>
          </a:p>
        </p:txBody>
      </p:sp>
    </p:spTree>
    <p:extLst>
      <p:ext uri="{BB962C8B-B14F-4D97-AF65-F5344CB8AC3E}">
        <p14:creationId xmlns:p14="http://schemas.microsoft.com/office/powerpoint/2010/main" val="397125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7AE39215-99E9-4807-A279-4F24FD29C90B}" type="datetimeFigureOut">
              <a:rPr lang="en-US" smtClean="0"/>
              <a:t>11-Jun-20</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E719321-495E-40CB-9387-66CA68DC38F1}" type="slidenum">
              <a:rPr lang="en-US" smtClean="0"/>
              <a:t>‹#›</a:t>
            </a:fld>
            <a:endParaRPr lang="en-US"/>
          </a:p>
        </p:txBody>
      </p:sp>
    </p:spTree>
    <p:extLst>
      <p:ext uri="{BB962C8B-B14F-4D97-AF65-F5344CB8AC3E}">
        <p14:creationId xmlns:p14="http://schemas.microsoft.com/office/powerpoint/2010/main" val="2968457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7AE39215-99E9-4807-A279-4F24FD29C90B}" type="datetimeFigureOut">
              <a:rPr lang="en-US" smtClean="0"/>
              <a:t>11-Jun-20</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E719321-495E-40CB-9387-66CA68DC38F1}" type="slidenum">
              <a:rPr lang="en-US" smtClean="0"/>
              <a:t>‹#›</a:t>
            </a:fld>
            <a:endParaRPr lang="en-US"/>
          </a:p>
        </p:txBody>
      </p:sp>
    </p:spTree>
    <p:extLst>
      <p:ext uri="{BB962C8B-B14F-4D97-AF65-F5344CB8AC3E}">
        <p14:creationId xmlns:p14="http://schemas.microsoft.com/office/powerpoint/2010/main" val="1258916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E39215-99E9-4807-A279-4F24FD29C90B}" type="datetimeFigureOut">
              <a:rPr lang="en-US" smtClean="0"/>
              <a:t>11-Jun-20</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719321-495E-40CB-9387-66CA68DC38F1}" type="slidenum">
              <a:rPr lang="en-US" smtClean="0"/>
              <a:t>‹#›</a:t>
            </a:fld>
            <a:endParaRPr lang="en-US"/>
          </a:p>
        </p:txBody>
      </p:sp>
    </p:spTree>
    <p:extLst>
      <p:ext uri="{BB962C8B-B14F-4D97-AF65-F5344CB8AC3E}">
        <p14:creationId xmlns:p14="http://schemas.microsoft.com/office/powerpoint/2010/main" val="2378169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040523" y="470722"/>
            <a:ext cx="10331669" cy="2387600"/>
          </a:xfrm>
        </p:spPr>
        <p:txBody>
          <a:bodyPr>
            <a:normAutofit fontScale="90000"/>
          </a:bodyPr>
          <a:lstStyle/>
          <a:p>
            <a:r>
              <a:rPr lang="ru-RU" dirty="0" smtClean="0"/>
              <a:t>«Распределённая </a:t>
            </a:r>
            <a:r>
              <a:rPr lang="ru-RU" dirty="0"/>
              <a:t>и параллельная обработка </a:t>
            </a:r>
            <a:r>
              <a:rPr lang="ru-RU" dirty="0" smtClean="0"/>
              <a:t>данных»</a:t>
            </a:r>
            <a:endParaRPr lang="en-US" dirty="0"/>
          </a:p>
        </p:txBody>
      </p:sp>
      <p:sp>
        <p:nvSpPr>
          <p:cNvPr id="4" name="TextBox 3"/>
          <p:cNvSpPr txBox="1"/>
          <p:nvPr/>
        </p:nvSpPr>
        <p:spPr>
          <a:xfrm>
            <a:off x="7641020" y="6211614"/>
            <a:ext cx="4021294" cy="369332"/>
          </a:xfrm>
          <a:prstGeom prst="rect">
            <a:avLst/>
          </a:prstGeom>
          <a:noFill/>
        </p:spPr>
        <p:txBody>
          <a:bodyPr wrap="none" rtlCol="0">
            <a:spAutoFit/>
          </a:bodyPr>
          <a:lstStyle/>
          <a:p>
            <a:r>
              <a:rPr lang="ru-RU" dirty="0" smtClean="0"/>
              <a:t>Студент гр. 10702117 Карасинский А.И.</a:t>
            </a:r>
            <a:endParaRPr lang="en-US" dirty="0"/>
          </a:p>
        </p:txBody>
      </p:sp>
    </p:spTree>
    <p:extLst>
      <p:ext uri="{BB962C8B-B14F-4D97-AF65-F5344CB8AC3E}">
        <p14:creationId xmlns:p14="http://schemas.microsoft.com/office/powerpoint/2010/main" val="1469652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32186" y="344105"/>
            <a:ext cx="10515600" cy="1325563"/>
          </a:xfrm>
        </p:spPr>
        <p:txBody>
          <a:bodyPr>
            <a:normAutofit/>
          </a:bodyPr>
          <a:lstStyle/>
          <a:p>
            <a:r>
              <a:rPr lang="ru-RU" sz="3000" b="1" i="1" dirty="0" smtClean="0"/>
              <a:t>Реализация </a:t>
            </a:r>
            <a:r>
              <a:rPr lang="ru-RU" sz="3000" b="1" i="1" dirty="0"/>
              <a:t>компонента на языке С++ в модели COM.</a:t>
            </a:r>
            <a:endParaRPr lang="en-US" sz="3000" b="1" i="1" dirty="0"/>
          </a:p>
        </p:txBody>
      </p:sp>
      <p:sp>
        <p:nvSpPr>
          <p:cNvPr id="3" name="Объект 2"/>
          <p:cNvSpPr>
            <a:spLocks noGrp="1"/>
          </p:cNvSpPr>
          <p:nvPr>
            <p:ph idx="1"/>
          </p:nvPr>
        </p:nvSpPr>
        <p:spPr>
          <a:xfrm>
            <a:off x="838200" y="1825625"/>
            <a:ext cx="10515600" cy="4351338"/>
          </a:xfrm>
        </p:spPr>
        <p:txBody>
          <a:bodyPr>
            <a:normAutofit/>
          </a:bodyPr>
          <a:lstStyle/>
          <a:p>
            <a:pPr marL="0" indent="0" algn="ctr">
              <a:buNone/>
            </a:pPr>
            <a:r>
              <a:rPr lang="ru-RU" sz="2200" dirty="0" smtClean="0"/>
              <a:t>Для реализации </a:t>
            </a:r>
            <a:r>
              <a:rPr lang="en-US" sz="2200" dirty="0" smtClean="0"/>
              <a:t>COM </a:t>
            </a:r>
            <a:r>
              <a:rPr lang="ru-RU" sz="2200" dirty="0" smtClean="0"/>
              <a:t>компонента воспользуемся набором шаблонных классов языка С++ </a:t>
            </a:r>
            <a:r>
              <a:rPr lang="en-US" sz="2200" dirty="0" smtClean="0"/>
              <a:t>ATL(</a:t>
            </a:r>
            <a:r>
              <a:rPr lang="en-US" sz="2200" b="1" dirty="0"/>
              <a:t>Active Template Library</a:t>
            </a:r>
            <a:r>
              <a:rPr lang="en-US" sz="2200" dirty="0" smtClean="0"/>
              <a:t>)</a:t>
            </a:r>
            <a:endParaRPr lang="ru-RU" sz="2200" dirty="0" smtClean="0"/>
          </a:p>
          <a:p>
            <a:pPr marL="0" indent="0" algn="ctr">
              <a:buNone/>
            </a:pPr>
            <a:endParaRPr lang="ru-RU" sz="2200" dirty="0"/>
          </a:p>
          <a:p>
            <a:pPr marL="0" indent="0">
              <a:buNone/>
            </a:pPr>
            <a:endParaRPr lang="ru-RU" sz="2200" dirty="0" smtClean="0"/>
          </a:p>
          <a:p>
            <a:pPr marL="0" indent="0">
              <a:buNone/>
            </a:pPr>
            <a:endParaRPr lang="en-US" sz="2200" dirty="0" smtClean="0"/>
          </a:p>
          <a:p>
            <a:pPr marL="0" indent="0" algn="ctr">
              <a:buNone/>
            </a:pPr>
            <a:r>
              <a:rPr lang="ru-RU" b="1" dirty="0" smtClean="0"/>
              <a:t>Далее реализация компонента будет расписана по шагам</a:t>
            </a:r>
            <a:r>
              <a:rPr lang="en-US" b="1" dirty="0" smtClean="0"/>
              <a:t>.</a:t>
            </a:r>
          </a:p>
          <a:p>
            <a:pPr marL="0" indent="0">
              <a:buNone/>
            </a:pPr>
            <a:endParaRPr lang="en-US" sz="2200" dirty="0"/>
          </a:p>
        </p:txBody>
      </p:sp>
    </p:spTree>
    <p:extLst>
      <p:ext uri="{BB962C8B-B14F-4D97-AF65-F5344CB8AC3E}">
        <p14:creationId xmlns:p14="http://schemas.microsoft.com/office/powerpoint/2010/main" val="1199285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Шаг 1 – создаем проект </a:t>
            </a:r>
            <a:r>
              <a:rPr lang="en-US" dirty="0" smtClean="0"/>
              <a:t>ATL</a:t>
            </a:r>
            <a:endParaRPr lang="en-US" dirty="0"/>
          </a:p>
        </p:txBody>
      </p:sp>
      <p:pic>
        <p:nvPicPr>
          <p:cNvPr id="4" name="Объект 3"/>
          <p:cNvPicPr>
            <a:picLocks noGrp="1" noChangeAspect="1"/>
          </p:cNvPicPr>
          <p:nvPr>
            <p:ph idx="1"/>
          </p:nvPr>
        </p:nvPicPr>
        <p:blipFill>
          <a:blip r:embed="rId2"/>
          <a:stretch>
            <a:fillRect/>
          </a:stretch>
        </p:blipFill>
        <p:spPr>
          <a:xfrm>
            <a:off x="2049516" y="1499804"/>
            <a:ext cx="7588469" cy="4970989"/>
          </a:xfrm>
          <a:prstGeom prst="rect">
            <a:avLst/>
          </a:prstGeom>
        </p:spPr>
      </p:pic>
    </p:spTree>
    <p:extLst>
      <p:ext uri="{BB962C8B-B14F-4D97-AF65-F5344CB8AC3E}">
        <p14:creationId xmlns:p14="http://schemas.microsoft.com/office/powerpoint/2010/main" val="39862775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ШАГ 2 – добавляем простой объект </a:t>
            </a:r>
            <a:r>
              <a:rPr lang="en-US" dirty="0" smtClean="0"/>
              <a:t>ATL </a:t>
            </a:r>
            <a:r>
              <a:rPr lang="ru-RU" dirty="0" smtClean="0"/>
              <a:t>в проект</a:t>
            </a:r>
            <a:endParaRPr lang="en-US" dirty="0"/>
          </a:p>
        </p:txBody>
      </p:sp>
      <p:pic>
        <p:nvPicPr>
          <p:cNvPr id="4" name="Объект 3"/>
          <p:cNvPicPr>
            <a:picLocks noGrp="1" noChangeAspect="1"/>
          </p:cNvPicPr>
          <p:nvPr>
            <p:ph idx="1"/>
          </p:nvPr>
        </p:nvPicPr>
        <p:blipFill>
          <a:blip r:embed="rId2"/>
          <a:stretch>
            <a:fillRect/>
          </a:stretch>
        </p:blipFill>
        <p:spPr>
          <a:xfrm>
            <a:off x="3342290" y="1334814"/>
            <a:ext cx="7628579" cy="5283196"/>
          </a:xfrm>
          <a:prstGeom prst="rect">
            <a:avLst/>
          </a:prstGeom>
        </p:spPr>
      </p:pic>
    </p:spTree>
    <p:extLst>
      <p:ext uri="{BB962C8B-B14F-4D97-AF65-F5344CB8AC3E}">
        <p14:creationId xmlns:p14="http://schemas.microsoft.com/office/powerpoint/2010/main" val="16718914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ШАГ 3 –  добавляем метод</a:t>
            </a:r>
            <a:endParaRPr lang="en-US" dirty="0"/>
          </a:p>
        </p:txBody>
      </p:sp>
      <p:pic>
        <p:nvPicPr>
          <p:cNvPr id="4" name="Объект 3"/>
          <p:cNvPicPr>
            <a:picLocks noGrp="1" noChangeAspect="1"/>
          </p:cNvPicPr>
          <p:nvPr>
            <p:ph idx="1"/>
          </p:nvPr>
        </p:nvPicPr>
        <p:blipFill>
          <a:blip r:embed="rId2"/>
          <a:stretch>
            <a:fillRect/>
          </a:stretch>
        </p:blipFill>
        <p:spPr>
          <a:xfrm>
            <a:off x="472896" y="1690688"/>
            <a:ext cx="5696745" cy="4105848"/>
          </a:xfrm>
          <a:prstGeom prst="rect">
            <a:avLst/>
          </a:prstGeom>
        </p:spPr>
      </p:pic>
      <p:pic>
        <p:nvPicPr>
          <p:cNvPr id="5" name="Рисунок 4"/>
          <p:cNvPicPr>
            <a:picLocks noChangeAspect="1"/>
          </p:cNvPicPr>
          <p:nvPr/>
        </p:nvPicPr>
        <p:blipFill>
          <a:blip r:embed="rId3"/>
          <a:stretch>
            <a:fillRect/>
          </a:stretch>
        </p:blipFill>
        <p:spPr>
          <a:xfrm>
            <a:off x="6961173" y="1492468"/>
            <a:ext cx="4000840" cy="5063078"/>
          </a:xfrm>
          <a:prstGeom prst="rect">
            <a:avLst/>
          </a:prstGeom>
        </p:spPr>
      </p:pic>
    </p:spTree>
    <p:extLst>
      <p:ext uri="{BB962C8B-B14F-4D97-AF65-F5344CB8AC3E}">
        <p14:creationId xmlns:p14="http://schemas.microsoft.com/office/powerpoint/2010/main" val="15366385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ШАГ 4 – добавляем  реализацию нашего метода </a:t>
            </a:r>
            <a:endParaRPr lang="en-US" dirty="0"/>
          </a:p>
        </p:txBody>
      </p:sp>
      <p:pic>
        <p:nvPicPr>
          <p:cNvPr id="4" name="Объект 3"/>
          <p:cNvPicPr>
            <a:picLocks noGrp="1" noChangeAspect="1"/>
          </p:cNvPicPr>
          <p:nvPr>
            <p:ph idx="1"/>
          </p:nvPr>
        </p:nvPicPr>
        <p:blipFill>
          <a:blip r:embed="rId2"/>
          <a:stretch>
            <a:fillRect/>
          </a:stretch>
        </p:blipFill>
        <p:spPr>
          <a:xfrm>
            <a:off x="2383768" y="1775768"/>
            <a:ext cx="6268325" cy="1781424"/>
          </a:xfrm>
          <a:prstGeom prst="rect">
            <a:avLst/>
          </a:prstGeom>
        </p:spPr>
      </p:pic>
      <p:pic>
        <p:nvPicPr>
          <p:cNvPr id="5" name="Рисунок 4"/>
          <p:cNvPicPr>
            <a:picLocks noChangeAspect="1"/>
          </p:cNvPicPr>
          <p:nvPr/>
        </p:nvPicPr>
        <p:blipFill>
          <a:blip r:embed="rId3"/>
          <a:stretch>
            <a:fillRect/>
          </a:stretch>
        </p:blipFill>
        <p:spPr>
          <a:xfrm>
            <a:off x="2383768" y="4034494"/>
            <a:ext cx="5553850" cy="1790950"/>
          </a:xfrm>
          <a:prstGeom prst="rect">
            <a:avLst/>
          </a:prstGeom>
        </p:spPr>
      </p:pic>
    </p:spTree>
    <p:extLst>
      <p:ext uri="{BB962C8B-B14F-4D97-AF65-F5344CB8AC3E}">
        <p14:creationId xmlns:p14="http://schemas.microsoft.com/office/powerpoint/2010/main" val="27622789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ШАГ 5 – </a:t>
            </a:r>
            <a:r>
              <a:rPr lang="ru-RU" dirty="0" err="1" smtClean="0"/>
              <a:t>собераем</a:t>
            </a:r>
            <a:r>
              <a:rPr lang="ru-RU" dirty="0" smtClean="0"/>
              <a:t> наш проект в </a:t>
            </a:r>
            <a:r>
              <a:rPr lang="en-US" dirty="0" err="1" smtClean="0"/>
              <a:t>dll</a:t>
            </a:r>
            <a:r>
              <a:rPr lang="en-US" dirty="0" smtClean="0"/>
              <a:t> </a:t>
            </a:r>
            <a:r>
              <a:rPr lang="ru-RU" dirty="0" smtClean="0"/>
              <a:t>файл</a:t>
            </a:r>
            <a:endParaRPr lang="en-US" dirty="0"/>
          </a:p>
        </p:txBody>
      </p:sp>
      <p:pic>
        <p:nvPicPr>
          <p:cNvPr id="4" name="Объект 3"/>
          <p:cNvPicPr>
            <a:picLocks noGrp="1" noChangeAspect="1"/>
          </p:cNvPicPr>
          <p:nvPr>
            <p:ph idx="1"/>
          </p:nvPr>
        </p:nvPicPr>
        <p:blipFill>
          <a:blip r:embed="rId2"/>
          <a:stretch>
            <a:fillRect/>
          </a:stretch>
        </p:blipFill>
        <p:spPr>
          <a:xfrm>
            <a:off x="769398" y="2246180"/>
            <a:ext cx="10653204" cy="1180193"/>
          </a:xfrm>
          <a:prstGeom prst="rect">
            <a:avLst/>
          </a:prstGeom>
        </p:spPr>
      </p:pic>
    </p:spTree>
    <p:extLst>
      <p:ext uri="{BB962C8B-B14F-4D97-AF65-F5344CB8AC3E}">
        <p14:creationId xmlns:p14="http://schemas.microsoft.com/office/powerpoint/2010/main" val="33225378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684392"/>
          </a:xfrm>
        </p:spPr>
        <p:txBody>
          <a:bodyPr>
            <a:normAutofit fontScale="90000"/>
          </a:bodyPr>
          <a:lstStyle/>
          <a:p>
            <a:pPr algn="just"/>
            <a:r>
              <a:rPr lang="ru-RU" sz="3300" dirty="0" smtClean="0"/>
              <a:t>Теперь для проверки нашего компонента</a:t>
            </a:r>
            <a:br>
              <a:rPr lang="ru-RU" sz="3300" dirty="0" smtClean="0"/>
            </a:br>
            <a:r>
              <a:rPr lang="ru-RU" sz="3300" dirty="0" smtClean="0"/>
              <a:t>создадим консольное приложение на базе </a:t>
            </a:r>
            <a:r>
              <a:rPr lang="en-US" sz="3300" dirty="0" smtClean="0"/>
              <a:t>.NET , </a:t>
            </a:r>
            <a:r>
              <a:rPr lang="ru-RU" sz="3300" dirty="0" smtClean="0"/>
              <a:t>после создания приложения добавим </a:t>
            </a:r>
            <a:r>
              <a:rPr lang="en-US" sz="3300" dirty="0" err="1" smtClean="0"/>
              <a:t>dll</a:t>
            </a:r>
            <a:r>
              <a:rPr lang="en-US" sz="3300" dirty="0" smtClean="0"/>
              <a:t> </a:t>
            </a:r>
            <a:r>
              <a:rPr lang="ru-RU" sz="3300" dirty="0" smtClean="0"/>
              <a:t>файл нашего компонента в ссылки проекта</a:t>
            </a:r>
            <a:endParaRPr lang="en-US" sz="3300" dirty="0"/>
          </a:p>
        </p:txBody>
      </p:sp>
      <p:pic>
        <p:nvPicPr>
          <p:cNvPr id="4" name="Объект 3"/>
          <p:cNvPicPr>
            <a:picLocks noGrp="1" noChangeAspect="1"/>
          </p:cNvPicPr>
          <p:nvPr>
            <p:ph idx="1"/>
          </p:nvPr>
        </p:nvPicPr>
        <p:blipFill>
          <a:blip r:embed="rId2"/>
          <a:stretch>
            <a:fillRect/>
          </a:stretch>
        </p:blipFill>
        <p:spPr>
          <a:xfrm>
            <a:off x="1394426" y="2214507"/>
            <a:ext cx="8919672" cy="4351338"/>
          </a:xfrm>
          <a:prstGeom prst="rect">
            <a:avLst/>
          </a:prstGeom>
        </p:spPr>
      </p:pic>
    </p:spTree>
    <p:extLst>
      <p:ext uri="{BB962C8B-B14F-4D97-AF65-F5344CB8AC3E}">
        <p14:creationId xmlns:p14="http://schemas.microsoft.com/office/powerpoint/2010/main" val="11668628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4"/>
          <p:cNvSpPr>
            <a:spLocks noGrp="1"/>
          </p:cNvSpPr>
          <p:nvPr>
            <p:ph idx="1"/>
          </p:nvPr>
        </p:nvSpPr>
        <p:spPr>
          <a:xfrm>
            <a:off x="722586" y="900715"/>
            <a:ext cx="10515600" cy="4351338"/>
          </a:xfrm>
        </p:spPr>
        <p:txBody>
          <a:bodyPr/>
          <a:lstStyle/>
          <a:p>
            <a:pPr marL="0" indent="0" algn="ctr">
              <a:buNone/>
            </a:pPr>
            <a:r>
              <a:rPr lang="ru-RU" dirty="0" smtClean="0"/>
              <a:t>Создадим объект нашего компонента и обратимся к методу </a:t>
            </a:r>
            <a:r>
              <a:rPr lang="en-US" dirty="0" smtClean="0"/>
              <a:t>Square </a:t>
            </a:r>
            <a:r>
              <a:rPr lang="ru-RU" dirty="0" smtClean="0"/>
              <a:t>этого объекта при этом передав туда параметры.</a:t>
            </a:r>
            <a:br>
              <a:rPr lang="ru-RU" dirty="0" smtClean="0"/>
            </a:br>
            <a:endParaRPr lang="en-US" dirty="0"/>
          </a:p>
        </p:txBody>
      </p:sp>
      <p:pic>
        <p:nvPicPr>
          <p:cNvPr id="6" name="Рисунок 5"/>
          <p:cNvPicPr>
            <a:picLocks noChangeAspect="1"/>
          </p:cNvPicPr>
          <p:nvPr/>
        </p:nvPicPr>
        <p:blipFill>
          <a:blip r:embed="rId2"/>
          <a:stretch>
            <a:fillRect/>
          </a:stretch>
        </p:blipFill>
        <p:spPr>
          <a:xfrm>
            <a:off x="1304269" y="2139322"/>
            <a:ext cx="9065009" cy="3483712"/>
          </a:xfrm>
          <a:prstGeom prst="rect">
            <a:avLst/>
          </a:prstGeom>
        </p:spPr>
      </p:pic>
    </p:spTree>
    <p:extLst>
      <p:ext uri="{BB962C8B-B14F-4D97-AF65-F5344CB8AC3E}">
        <p14:creationId xmlns:p14="http://schemas.microsoft.com/office/powerpoint/2010/main" val="29589728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4"/>
          <p:cNvSpPr>
            <a:spLocks noGrp="1"/>
          </p:cNvSpPr>
          <p:nvPr>
            <p:ph idx="1"/>
          </p:nvPr>
        </p:nvSpPr>
        <p:spPr/>
        <p:txBody>
          <a:bodyPr>
            <a:normAutofit/>
          </a:bodyPr>
          <a:lstStyle/>
          <a:p>
            <a:pPr marL="0" indent="0" algn="ctr">
              <a:buNone/>
            </a:pPr>
            <a:r>
              <a:rPr lang="ru-RU" sz="3000" dirty="0" smtClean="0"/>
              <a:t>Результат работы программы </a:t>
            </a:r>
            <a:endParaRPr lang="en-US" sz="3000" dirty="0"/>
          </a:p>
        </p:txBody>
      </p:sp>
      <p:pic>
        <p:nvPicPr>
          <p:cNvPr id="6" name="Рисунок 5"/>
          <p:cNvPicPr>
            <a:picLocks noChangeAspect="1"/>
          </p:cNvPicPr>
          <p:nvPr/>
        </p:nvPicPr>
        <p:blipFill rotWithShape="1">
          <a:blip r:embed="rId2"/>
          <a:srcRect b="62075"/>
          <a:stretch/>
        </p:blipFill>
        <p:spPr>
          <a:xfrm>
            <a:off x="1265347" y="2733319"/>
            <a:ext cx="9324975" cy="1838681"/>
          </a:xfrm>
          <a:prstGeom prst="rect">
            <a:avLst/>
          </a:prstGeom>
        </p:spPr>
      </p:pic>
    </p:spTree>
    <p:extLst>
      <p:ext uri="{BB962C8B-B14F-4D97-AF65-F5344CB8AC3E}">
        <p14:creationId xmlns:p14="http://schemas.microsoft.com/office/powerpoint/2010/main" val="2061590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90751" y="984798"/>
            <a:ext cx="10515600" cy="4351338"/>
          </a:xfrm>
        </p:spPr>
        <p:txBody>
          <a:bodyPr/>
          <a:lstStyle/>
          <a:p>
            <a:pPr marL="514350" indent="-514350">
              <a:buAutoNum type="arabicParenR"/>
            </a:pPr>
            <a:r>
              <a:rPr lang="ru-RU" dirty="0" smtClean="0"/>
              <a:t>Технологический </a:t>
            </a:r>
            <a:r>
              <a:rPr lang="ru-RU" dirty="0"/>
              <a:t>стандарт написания распределённых приложений </a:t>
            </a:r>
            <a:r>
              <a:rPr lang="en-US" dirty="0"/>
              <a:t>CORBA</a:t>
            </a:r>
            <a:r>
              <a:rPr lang="ru-RU" dirty="0" smtClean="0"/>
              <a:t>.</a:t>
            </a:r>
            <a:endParaRPr lang="en-US" dirty="0" smtClean="0"/>
          </a:p>
          <a:p>
            <a:pPr marL="514350" indent="-514350">
              <a:buFont typeface="Arial" panose="020B0604020202020204" pitchFamily="34" charset="0"/>
              <a:buAutoNum type="arabicParenR"/>
            </a:pPr>
            <a:r>
              <a:rPr lang="ru-RU" dirty="0"/>
              <a:t>Стратегии планирования на графе задач</a:t>
            </a:r>
            <a:r>
              <a:rPr lang="ru-RU" dirty="0" smtClean="0"/>
              <a:t>.</a:t>
            </a:r>
            <a:endParaRPr lang="en-US" dirty="0" smtClean="0"/>
          </a:p>
          <a:p>
            <a:pPr marL="0" indent="0">
              <a:buNone/>
            </a:pPr>
            <a:endParaRPr lang="en-US" dirty="0"/>
          </a:p>
          <a:p>
            <a:pPr marL="0" indent="0">
              <a:buNone/>
            </a:pPr>
            <a:r>
              <a:rPr lang="ru-RU" sz="3000" dirty="0" smtClean="0"/>
              <a:t>Задание</a:t>
            </a:r>
            <a:r>
              <a:rPr lang="en-US" dirty="0" smtClean="0"/>
              <a:t>: </a:t>
            </a:r>
            <a:r>
              <a:rPr lang="ru-RU" dirty="0"/>
              <a:t>Дать пример реализации компонента на языке С++ в модели COM. </a:t>
            </a:r>
            <a:endParaRPr lang="en-US" dirty="0"/>
          </a:p>
          <a:p>
            <a:pPr marL="0" indent="0">
              <a:buNone/>
            </a:pPr>
            <a:endParaRPr lang="en-US" dirty="0"/>
          </a:p>
        </p:txBody>
      </p:sp>
    </p:spTree>
    <p:extLst>
      <p:ext uri="{BB962C8B-B14F-4D97-AF65-F5344CB8AC3E}">
        <p14:creationId xmlns:p14="http://schemas.microsoft.com/office/powerpoint/2010/main" val="4144760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63717" y="407166"/>
            <a:ext cx="10515600" cy="1325563"/>
          </a:xfrm>
        </p:spPr>
        <p:txBody>
          <a:bodyPr>
            <a:normAutofit fontScale="90000"/>
          </a:bodyPr>
          <a:lstStyle/>
          <a:p>
            <a:r>
              <a:rPr lang="ru-RU" dirty="0" smtClean="0"/>
              <a:t/>
            </a:r>
            <a:br>
              <a:rPr lang="ru-RU" dirty="0" smtClean="0"/>
            </a:br>
            <a:r>
              <a:rPr lang="ru-RU" dirty="0"/>
              <a:t/>
            </a:r>
            <a:br>
              <a:rPr lang="ru-RU" dirty="0"/>
            </a:br>
            <a:r>
              <a:rPr lang="ru-RU" dirty="0" smtClean="0"/>
              <a:t>Технологический </a:t>
            </a:r>
            <a:r>
              <a:rPr lang="ru-RU" dirty="0"/>
              <a:t>стандарт написания распределённых приложений </a:t>
            </a:r>
            <a:r>
              <a:rPr lang="en-US" dirty="0" smtClean="0"/>
              <a:t>CORBA</a:t>
            </a:r>
            <a:r>
              <a:rPr lang="en-US" dirty="0"/>
              <a:t/>
            </a:r>
            <a:br>
              <a:rPr lang="en-US" dirty="0"/>
            </a:br>
            <a:r>
              <a:rPr lang="en-US" dirty="0"/>
              <a:t/>
            </a:r>
            <a:br>
              <a:rPr lang="en-US" dirty="0"/>
            </a:br>
            <a:endParaRPr lang="en-US" dirty="0"/>
          </a:p>
        </p:txBody>
      </p:sp>
      <p:sp>
        <p:nvSpPr>
          <p:cNvPr id="3" name="Объект 2"/>
          <p:cNvSpPr>
            <a:spLocks noGrp="1"/>
          </p:cNvSpPr>
          <p:nvPr>
            <p:ph idx="1"/>
          </p:nvPr>
        </p:nvSpPr>
        <p:spPr>
          <a:xfrm>
            <a:off x="1061545" y="2249214"/>
            <a:ext cx="10376338" cy="4695004"/>
          </a:xfrm>
        </p:spPr>
        <p:txBody>
          <a:bodyPr>
            <a:normAutofit/>
          </a:bodyPr>
          <a:lstStyle/>
          <a:p>
            <a:pPr algn="just"/>
            <a:r>
              <a:rPr lang="ru-RU" sz="2000" dirty="0" smtClean="0"/>
              <a:t>CORBA - одна из ведущих технологий создания распределённых приложений . CORBA - аббревиатура от Common Object Request Broker Architecture (общая архитектура брокера объектных запросов). Разработана эта технология с целью обеспечения объектно-ориентированной коммуникации между частями одного распределенного приложения. CORBA - </a:t>
            </a:r>
            <a:r>
              <a:rPr lang="ru-RU" sz="2000" smtClean="0"/>
              <a:t>технология кросс-платформенная.</a:t>
            </a:r>
            <a:endParaRPr lang="en-US" sz="2000" dirty="0"/>
          </a:p>
        </p:txBody>
      </p:sp>
    </p:spTree>
    <p:extLst>
      <p:ext uri="{BB962C8B-B14F-4D97-AF65-F5344CB8AC3E}">
        <p14:creationId xmlns:p14="http://schemas.microsoft.com/office/powerpoint/2010/main" val="36462673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a:bodyPr>
          <a:lstStyle/>
          <a:p>
            <a:pPr algn="just"/>
            <a:r>
              <a:rPr lang="ru-RU" sz="2000" dirty="0" smtClean="0"/>
              <a:t>Суть CORBA состоит в следующем: каждый компонент распределённого приложения имеет доступ к открытым методам других компонентов, которые он может вызывать на выполнение. О том, какие есть методы, он узнаёт с помощью интерфейсов, описание которых осуществляется на специальном языке IDL - Interface Definition Language. </a:t>
            </a:r>
            <a:endParaRPr lang="en-US" sz="2000" dirty="0" smtClean="0"/>
          </a:p>
          <a:p>
            <a:pPr algn="just"/>
            <a:r>
              <a:rPr lang="ru-RU" sz="2000" dirty="0" smtClean="0"/>
              <a:t>Брокер объектных запросов (Object Request Broker) архитектуры CORBA это один из самых важных компонентов распределённой системы, отвечающий за то, чтобы запросы от одних объектов пришли к другим, причём именно к тем, которым они были посланы. Запрашивающий компонент называется клиентом, запрашиваемый компонент называется сервером. В рамках другого запроса клиент и сервер могут поменяться местами. Таким образом, каждый компонент в распределённом CORBA-приложении имеет одновременно свойства и клиента, и сервера и, таким образом, достигает максимальной самостоятельности и независимости в своей реализации от других компонентов приложения. Брокеры могут быть самостоятельными приложениями или могут встраиваться в другие приложения. </a:t>
            </a:r>
            <a:endParaRPr lang="en-US" sz="2000" dirty="0"/>
          </a:p>
        </p:txBody>
      </p:sp>
    </p:spTree>
    <p:extLst>
      <p:ext uri="{BB962C8B-B14F-4D97-AF65-F5344CB8AC3E}">
        <p14:creationId xmlns:p14="http://schemas.microsoft.com/office/powerpoint/2010/main" val="40274227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25566" y="323084"/>
            <a:ext cx="10515600" cy="1325563"/>
          </a:xfrm>
        </p:spPr>
        <p:txBody>
          <a:bodyPr>
            <a:normAutofit/>
          </a:bodyPr>
          <a:lstStyle/>
          <a:p>
            <a:r>
              <a:rPr lang="ru-RU" sz="2600" dirty="0"/>
              <a:t>Клиент посылает запрос реализации объекта</a:t>
            </a:r>
            <a:endParaRPr lang="en-US" sz="2600" dirty="0"/>
          </a:p>
        </p:txBody>
      </p:sp>
      <p:pic>
        <p:nvPicPr>
          <p:cNvPr id="1026" name="Picture 2" descr="Клиент посылает запрос реализации объекта"/>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4112" y="1797702"/>
            <a:ext cx="9095723" cy="4608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9680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Стратегии планирования на графе задач.</a:t>
            </a:r>
            <a:r>
              <a:rPr lang="en-US" dirty="0"/>
              <a:t/>
            </a:r>
            <a:br>
              <a:rPr lang="en-US" dirty="0"/>
            </a:br>
            <a:endParaRPr lang="en-US" dirty="0"/>
          </a:p>
        </p:txBody>
      </p:sp>
      <p:sp>
        <p:nvSpPr>
          <p:cNvPr id="5" name="Объект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ru-RU" sz="2400" dirty="0" smtClean="0"/>
              <a:t>Целью стратегий планирования является назначение задач на процессоры, минимизирующее длину плана при заданных ограничениях на число процессоров. Длина плана на многопроцессорной системе определяется как максимальная длина планов по всем процессорам. При этом предполагается, что каждая из задач может решаться на каждом из процессоров. План является эффективным, если его временная длина мала, а использование каждого процессора является обоснованным.</a:t>
            </a:r>
            <a:endParaRPr lang="en-US" sz="2400" dirty="0"/>
          </a:p>
        </p:txBody>
      </p:sp>
    </p:spTree>
    <p:extLst>
      <p:ext uri="{BB962C8B-B14F-4D97-AF65-F5344CB8AC3E}">
        <p14:creationId xmlns:p14="http://schemas.microsoft.com/office/powerpoint/2010/main" val="24274484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Объект 2"/>
          <p:cNvSpPr>
            <a:spLocks noGrp="1"/>
          </p:cNvSpPr>
          <p:nvPr>
            <p:ph idx="1"/>
          </p:nvPr>
        </p:nvSpPr>
        <p:spPr>
          <a:xfrm>
            <a:off x="838200" y="1949613"/>
            <a:ext cx="10515600" cy="4351338"/>
          </a:xfrm>
        </p:spPr>
        <p:txBody>
          <a:bodyPr>
            <a:normAutofit/>
          </a:bodyPr>
          <a:lstStyle/>
          <a:p>
            <a:pPr marL="0" indent="0">
              <a:buNone/>
            </a:pPr>
            <a:r>
              <a:rPr lang="ru-RU" sz="2000" b="1" dirty="0" smtClean="0"/>
              <a:t>Наиболее известные стратегии планирования на графе задач:</a:t>
            </a:r>
          </a:p>
          <a:p>
            <a:pPr marL="0" indent="0">
              <a:buNone/>
            </a:pPr>
            <a:r>
              <a:rPr lang="ru-RU" sz="2000" dirty="0" smtClean="0"/>
              <a:t> 1. наиболее ранняя задача первая (</a:t>
            </a:r>
            <a:r>
              <a:rPr lang="en-US" sz="2000" dirty="0" smtClean="0"/>
              <a:t>Earliest Task First - ETF);</a:t>
            </a:r>
            <a:endParaRPr lang="ru-RU" sz="2000" dirty="0" smtClean="0"/>
          </a:p>
          <a:p>
            <a:pPr marL="0" indent="0">
              <a:buNone/>
            </a:pPr>
            <a:r>
              <a:rPr lang="en-US" sz="2000" dirty="0" smtClean="0"/>
              <a:t> 2. </a:t>
            </a:r>
            <a:r>
              <a:rPr lang="ru-RU" sz="2000" dirty="0" smtClean="0"/>
              <a:t>зануление дуг (</a:t>
            </a:r>
            <a:r>
              <a:rPr lang="en-US" sz="2000" dirty="0" smtClean="0"/>
              <a:t>Edge Zeroing - EZ); </a:t>
            </a:r>
            <a:endParaRPr lang="ru-RU" sz="2000" dirty="0" smtClean="0"/>
          </a:p>
          <a:p>
            <a:pPr marL="0" indent="0">
              <a:buNone/>
            </a:pPr>
            <a:r>
              <a:rPr lang="en-US" sz="2000" dirty="0" smtClean="0"/>
              <a:t>3. </a:t>
            </a:r>
            <a:r>
              <a:rPr lang="ru-RU" sz="2000" dirty="0" smtClean="0"/>
              <a:t>группировка доминирующей последовательности» (</a:t>
            </a:r>
            <a:r>
              <a:rPr lang="en-US" sz="2000" dirty="0" smtClean="0"/>
              <a:t>Dominant Sequence Clustering - DSC); </a:t>
            </a:r>
            <a:endParaRPr lang="ru-RU" sz="2000" dirty="0" smtClean="0"/>
          </a:p>
          <a:p>
            <a:pPr marL="0" indent="0">
              <a:buNone/>
            </a:pPr>
            <a:r>
              <a:rPr lang="en-US" sz="2000" dirty="0" smtClean="0"/>
              <a:t>4. </a:t>
            </a:r>
            <a:r>
              <a:rPr lang="ru-RU" sz="2000" dirty="0" smtClean="0"/>
              <a:t>управление мобильностью (</a:t>
            </a:r>
            <a:r>
              <a:rPr lang="en-US" sz="2000" dirty="0" smtClean="0"/>
              <a:t>Mobility Directed - MD); </a:t>
            </a:r>
            <a:endParaRPr lang="ru-RU" sz="2000" dirty="0" smtClean="0"/>
          </a:p>
          <a:p>
            <a:pPr marL="0" indent="0">
              <a:buNone/>
            </a:pPr>
            <a:r>
              <a:rPr lang="en-US" sz="2000" dirty="0" smtClean="0"/>
              <a:t>5. </a:t>
            </a:r>
            <a:r>
              <a:rPr lang="ru-RU" sz="2000" dirty="0" smtClean="0"/>
              <a:t>модифицированный критический путь (</a:t>
            </a:r>
            <a:r>
              <a:rPr lang="en-US" sz="2000" dirty="0" smtClean="0"/>
              <a:t>Modified Critical Path - MCP); </a:t>
            </a:r>
            <a:endParaRPr lang="ru-RU" sz="2000" dirty="0" smtClean="0"/>
          </a:p>
          <a:p>
            <a:pPr marL="0" indent="0">
              <a:buNone/>
            </a:pPr>
            <a:r>
              <a:rPr lang="en-US" sz="2000" dirty="0" smtClean="0"/>
              <a:t>6. </a:t>
            </a:r>
            <a:r>
              <a:rPr lang="ru-RU" sz="2000" dirty="0" smtClean="0"/>
              <a:t>планирование на основе динамических уровней (</a:t>
            </a:r>
            <a:r>
              <a:rPr lang="en-US" sz="2000" dirty="0" smtClean="0"/>
              <a:t>Dynamic Level Scheduling - DLS);</a:t>
            </a:r>
            <a:endParaRPr lang="en-US" sz="2000" dirty="0"/>
          </a:p>
        </p:txBody>
      </p:sp>
    </p:spTree>
    <p:extLst>
      <p:ext uri="{BB962C8B-B14F-4D97-AF65-F5344CB8AC3E}">
        <p14:creationId xmlns:p14="http://schemas.microsoft.com/office/powerpoint/2010/main" val="8861050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96159" y="890205"/>
            <a:ext cx="10515600" cy="4351338"/>
          </a:xfrm>
        </p:spPr>
        <p:txBody>
          <a:bodyPr>
            <a:noAutofit/>
          </a:bodyPr>
          <a:lstStyle/>
          <a:p>
            <a:pPr marL="0" indent="0" algn="just">
              <a:buNone/>
            </a:pPr>
            <a:r>
              <a:rPr lang="ru-RU" sz="2000" dirty="0" smtClean="0"/>
              <a:t>Известно несколько подходов к эффективному решению задачи планирования. Стратегия спискового планирования на графе задач базируется на построении упорядоченного списка задач путем присвоения задачам приоритета. Упорядочение задач в списке может быть статическим и динамическим. Статическое упорядочение выполняется один раз перед началом планирования. Динамическое переупорядочение повторяется после каждого шага планирования. Динамическое планирование выполняется в цикле, на каждой итерации которого: </a:t>
            </a:r>
          </a:p>
          <a:p>
            <a:pPr marL="457200" indent="-457200">
              <a:buAutoNum type="alphaLcParenR"/>
            </a:pPr>
            <a:r>
              <a:rPr lang="ru-RU" sz="2000" dirty="0" smtClean="0"/>
              <a:t>определяются приоритеты и новый порядок задач в списке; </a:t>
            </a:r>
          </a:p>
          <a:p>
            <a:pPr marL="457200" indent="-457200">
              <a:buAutoNum type="alphaLcParenR"/>
            </a:pPr>
            <a:r>
              <a:rPr lang="ru-RU" sz="2000" dirty="0" smtClean="0"/>
              <a:t>выбирается задача с наивысшим приоритетом; </a:t>
            </a:r>
          </a:p>
          <a:p>
            <a:pPr marL="457200" indent="-457200">
              <a:buAutoNum type="alphaLcParenR"/>
            </a:pPr>
            <a:r>
              <a:rPr lang="ru-RU" sz="2000" dirty="0" smtClean="0"/>
              <a:t> выбирается процессор, на который задача назначается.</a:t>
            </a:r>
          </a:p>
          <a:p>
            <a:pPr marL="0" indent="0">
              <a:buNone/>
            </a:pPr>
            <a:r>
              <a:rPr lang="ru-RU" sz="2000" dirty="0" smtClean="0"/>
              <a:t> </a:t>
            </a:r>
            <a:endParaRPr lang="en-US" sz="2000" dirty="0"/>
          </a:p>
        </p:txBody>
      </p:sp>
    </p:spTree>
    <p:extLst>
      <p:ext uri="{BB962C8B-B14F-4D97-AF65-F5344CB8AC3E}">
        <p14:creationId xmlns:p14="http://schemas.microsoft.com/office/powerpoint/2010/main" val="1321258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80241" y="1426232"/>
            <a:ext cx="10515600" cy="4351338"/>
          </a:xfrm>
        </p:spPr>
        <p:txBody>
          <a:bodyPr>
            <a:normAutofit/>
          </a:bodyPr>
          <a:lstStyle/>
          <a:p>
            <a:pPr marL="0" indent="0" algn="just">
              <a:buNone/>
            </a:pPr>
            <a:r>
              <a:rPr lang="ru-RU" sz="2000" dirty="0"/>
              <a:t>Основным критерием выбора процессора, на который назначается задача, является наиболее раннее время начала решения задачи. </a:t>
            </a:r>
            <a:endParaRPr lang="ru-RU" sz="2000" dirty="0" smtClean="0"/>
          </a:p>
          <a:p>
            <a:pPr marL="0" indent="0" algn="just">
              <a:buNone/>
            </a:pPr>
            <a:r>
              <a:rPr lang="ru-RU" sz="2000" dirty="0" smtClean="0"/>
              <a:t>Критический путь – важное понятие, используемое стратегиями планирования. Критический путь на графе задач есть последовательность вершин и дуг, формирующих путь от входной вершины до выходной вершины, для которого сумма времени решения задач и времени передачи данных является максимальной. Сумма времен решения задач, лежащих на критическом пути, дает нижнюю границу временной длины плана.</a:t>
            </a:r>
            <a:endParaRPr lang="en-US" sz="2000" dirty="0"/>
          </a:p>
        </p:txBody>
      </p:sp>
    </p:spTree>
    <p:extLst>
      <p:ext uri="{BB962C8B-B14F-4D97-AF65-F5344CB8AC3E}">
        <p14:creationId xmlns:p14="http://schemas.microsoft.com/office/powerpoint/2010/main" val="382118216"/>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TotalTime>
  <Words>664</Words>
  <Application>Microsoft Office PowerPoint</Application>
  <PresentationFormat>Широкоэкранный</PresentationFormat>
  <Paragraphs>41</Paragraphs>
  <Slides>18</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18</vt:i4>
      </vt:variant>
    </vt:vector>
  </HeadingPairs>
  <TitlesOfParts>
    <vt:vector size="22" baseType="lpstr">
      <vt:lpstr>Arial</vt:lpstr>
      <vt:lpstr>Calibri</vt:lpstr>
      <vt:lpstr>Calibri Light</vt:lpstr>
      <vt:lpstr>Тема Office</vt:lpstr>
      <vt:lpstr>«Распределённая и параллельная обработка данных»</vt:lpstr>
      <vt:lpstr>Презентация PowerPoint</vt:lpstr>
      <vt:lpstr>  Технологический стандарт написания распределённых приложений CORBA  </vt:lpstr>
      <vt:lpstr>Презентация PowerPoint</vt:lpstr>
      <vt:lpstr>Клиент посылает запрос реализации объекта</vt:lpstr>
      <vt:lpstr>Стратегии планирования на графе задач. </vt:lpstr>
      <vt:lpstr>Презентация PowerPoint</vt:lpstr>
      <vt:lpstr>Презентация PowerPoint</vt:lpstr>
      <vt:lpstr>Презентация PowerPoint</vt:lpstr>
      <vt:lpstr>Реализация компонента на языке С++ в модели COM.</vt:lpstr>
      <vt:lpstr>Шаг 1 – создаем проект ATL</vt:lpstr>
      <vt:lpstr>ШАГ 2 – добавляем простой объект ATL в проект</vt:lpstr>
      <vt:lpstr>ШАГ 3 –  добавляем метод</vt:lpstr>
      <vt:lpstr>ШАГ 4 – добавляем  реализацию нашего метода </vt:lpstr>
      <vt:lpstr>ШАГ 5 – собераем наш проект в dll файл</vt:lpstr>
      <vt:lpstr>Теперь для проверки нашего компонента создадим консольное приложение на базе .NET , после создания приложения добавим dll файл нашего компонента в ссылки проекта</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«Распределённая и параллельная обработка данных»</dc:title>
  <dc:creator>Пользователь Windows</dc:creator>
  <cp:lastModifiedBy>Pavel Boltromyuk</cp:lastModifiedBy>
  <cp:revision>18</cp:revision>
  <dcterms:created xsi:type="dcterms:W3CDTF">2020-06-03T19:32:39Z</dcterms:created>
  <dcterms:modified xsi:type="dcterms:W3CDTF">2020-06-11T20:23:01Z</dcterms:modified>
</cp:coreProperties>
</file>