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4211808-007A-4F0F-BB6F-663C1E850438}">
          <p14:sldIdLst>
            <p14:sldId id="256"/>
            <p14:sldId id="257"/>
          </p14:sldIdLst>
        </p14:section>
        <p14:section name="REST and RESTful Service" id="{361808BC-4BB0-415D-AC55-9BC4A3962456}">
          <p14:sldIdLst>
            <p14:sldId id="258"/>
            <p14:sldId id="259"/>
            <p14:sldId id="260"/>
            <p14:sldId id="261"/>
          </p14:sldIdLst>
        </p14:section>
        <p14:section name="Express.js REST API" id="{8BB941EB-DDDA-48CF-A3B4-2ACF32CAA3BE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ORS" id="{1A65ACB8-3BAA-4F5B-9118-BF068E330801}">
          <p14:sldIdLst>
            <p14:sldId id="269"/>
            <p14:sldId id="270"/>
            <p14:sldId id="271"/>
            <p14:sldId id="272"/>
            <p14:sldId id="273"/>
          </p14:sldIdLst>
        </p14:section>
        <p14:section name="Authentication with JWT" id="{2A45D11F-4E8D-4A0F-BF30-4B55301C2419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Error Handling and Validation" id="{E91BAF7B-35EA-499F-B364-6D8E6B65A362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BFBE2EE5-1F0D-43C4-999A-AEFCD121B4B2}">
          <p14:sldIdLst>
            <p14:sldId id="288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43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30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320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02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86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091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96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382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939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03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/17" TargetMode="External"/><Relationship Id="rId2" Type="http://schemas.openxmlformats.org/officeDocument/2006/relationships/hyperlink" Target="http://some-service.org/api/post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://myservice.com/api/posts/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92164"/>
            <a:ext cx="10965303" cy="882654"/>
          </a:xfrm>
        </p:spPr>
        <p:txBody>
          <a:bodyPr/>
          <a:lstStyle/>
          <a:p>
            <a:r>
              <a:rPr lang="en-US">
                <a:solidFill>
                  <a:srgbClr val="234465"/>
                </a:solidFill>
              </a:rPr>
              <a:t>Building a Simple REST API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4" y="3225744"/>
            <a:ext cx="2501738" cy="1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Express.js Router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Router Module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1944000"/>
            <a:ext cx="9135000" cy="31393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const router = require('express').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Router()</a:t>
            </a:r>
            <a:r>
              <a:rPr lang="en-GB" sz="2200" b="1" dirty="0">
                <a:latin typeface="Consolas" panose="020B0609020204030204" pitchFamily="49" charset="0"/>
              </a:rPr>
              <a:t>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router.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200" b="1" dirty="0">
                <a:latin typeface="Consolas" panose="020B0609020204030204" pitchFamily="49" charset="0"/>
              </a:rPr>
              <a:t>('/posts', feedController.getPosts);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router.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GB" sz="2200" b="1" dirty="0">
                <a:latin typeface="Consolas" panose="020B0609020204030204" pitchFamily="49" charset="0"/>
              </a:rPr>
              <a:t>('/post', feedController.createPost);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router.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GB" sz="2200" b="1" dirty="0">
                <a:latin typeface="Consolas" panose="020B0609020204030204" pitchFamily="49" charset="0"/>
              </a:rPr>
              <a:t>('/post/:</a:t>
            </a:r>
            <a:r>
              <a:rPr lang="en-GB" sz="2200" b="1" dirty="0" err="1">
                <a:latin typeface="Consolas" panose="020B0609020204030204" pitchFamily="49" charset="0"/>
              </a:rPr>
              <a:t>postId</a:t>
            </a:r>
            <a:r>
              <a:rPr lang="en-GB" sz="2200" b="1" dirty="0">
                <a:latin typeface="Consolas" panose="020B0609020204030204" pitchFamily="49" charset="0"/>
              </a:rPr>
              <a:t>', feedController.deletePost);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router.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200" b="1" dirty="0">
                <a:latin typeface="Consolas" panose="020B0609020204030204" pitchFamily="49" charset="0"/>
              </a:rPr>
              <a:t>('/post/:postId', feedController.getPostById);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router.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GB" sz="2200" b="1" dirty="0">
                <a:latin typeface="Consolas" panose="020B0609020204030204" pitchFamily="49" charset="0"/>
              </a:rPr>
              <a:t>('/post/:</a:t>
            </a:r>
            <a:r>
              <a:rPr lang="en-GB" sz="2200" b="1" dirty="0" err="1">
                <a:latin typeface="Consolas" panose="020B0609020204030204" pitchFamily="49" charset="0"/>
              </a:rPr>
              <a:t>postId</a:t>
            </a:r>
            <a:r>
              <a:rPr lang="en-GB" sz="2200" b="1" dirty="0">
                <a:latin typeface="Consolas" panose="020B0609020204030204" pitchFamily="49" charset="0"/>
              </a:rPr>
              <a:t>', feedController.updatePost);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module.exports = router;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24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 Fetching Data in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format and returning </a:t>
            </a:r>
            <a:r>
              <a:rPr lang="en-US" b="1" dirty="0">
                <a:solidFill>
                  <a:schemeClr val="bg1"/>
                </a:solidFill>
              </a:rPr>
              <a:t>status codes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Example (GET)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943" y="2005845"/>
            <a:ext cx="10534057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getPosts: (req, res)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Post.find()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.then((posts)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GB" sz="2200" b="1" dirty="0">
                <a:latin typeface="Consolas" panose="020B0609020204030204" pitchFamily="49" charset="0"/>
              </a:rPr>
              <a:t>(200)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GB" sz="2200" b="1" dirty="0">
                <a:latin typeface="Consolas" panose="020B0609020204030204" pitchFamily="49" charset="0"/>
              </a:rPr>
              <a:t>({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GB" sz="2200" b="1" dirty="0">
                <a:latin typeface="Consolas" panose="020B0609020204030204" pitchFamily="49" charset="0"/>
              </a:rPr>
              <a:t>: 'Fetched posts successfully.',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GB" sz="2200" b="1" dirty="0">
                <a:latin typeface="Consolas" panose="020B0609020204030204" pitchFamily="49" charset="0"/>
              </a:rPr>
              <a:t>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'Server error!'</a:t>
            </a:r>
            <a:r>
              <a:rPr lang="en-GB" sz="2200" b="1" dirty="0">
                <a:latin typeface="Consolas" panose="020B0609020204030204" pitchFamily="49" charset="0"/>
              </a:rPr>
              <a:t>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27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Persisting into a DB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Example (POST)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5" y="2005844"/>
            <a:ext cx="8853785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const { title, content } = req.body;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Validate data before persisting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const post = new Post({ title, content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post.save()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201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'Post created successfully!',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  post: post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.catch((error) =&gt;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error </a:t>
            </a:r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49896" y="3092531"/>
            <a:ext cx="3216104" cy="919401"/>
          </a:xfrm>
          <a:prstGeom prst="wedgeRoundRectCallout">
            <a:avLst>
              <a:gd name="adj1" fmla="val -62840"/>
              <a:gd name="adj2" fmla="val 356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return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 codes!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17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A3BDF59-8056-432A-B116-9A210B5CA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08" y="1126473"/>
            <a:ext cx="2717383" cy="2717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Browser security prevents a web page from making </a:t>
            </a:r>
            <a:br>
              <a:rPr lang="en-US" sz="3200" dirty="0"/>
            </a:br>
            <a:r>
              <a:rPr lang="en-US" sz="3200" dirty="0"/>
              <a:t>requests to a </a:t>
            </a:r>
            <a:r>
              <a:rPr lang="en-US" sz="3200" b="1" dirty="0">
                <a:solidFill>
                  <a:schemeClr val="bg1"/>
                </a:solidFill>
              </a:rPr>
              <a:t>different domain</a:t>
            </a:r>
          </a:p>
          <a:p>
            <a:pPr lvl="1"/>
            <a:r>
              <a:rPr lang="en-US" sz="3200" dirty="0"/>
              <a:t>This restriction is called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ame-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rigin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olicy (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This policy also prevents malicious sites from </a:t>
            </a:r>
            <a:br>
              <a:rPr lang="en-US" sz="3200" dirty="0"/>
            </a:br>
            <a:r>
              <a:rPr lang="en-US" sz="3200" dirty="0"/>
              <a:t>reading data  from your site</a:t>
            </a:r>
          </a:p>
          <a:p>
            <a:r>
              <a:rPr lang="en-US" sz="3600" dirty="0"/>
              <a:t>Sometimes you might want to </a:t>
            </a:r>
            <a:r>
              <a:rPr lang="en-US" sz="3600" b="1" dirty="0">
                <a:solidFill>
                  <a:schemeClr val="bg1"/>
                </a:solidFill>
              </a:rPr>
              <a:t>allow other sites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dirty="0"/>
              <a:t>to bypass this restriction</a:t>
            </a:r>
            <a:endParaRPr lang="en-US" sz="3400" dirty="0"/>
          </a:p>
          <a:p>
            <a:pPr lvl="1"/>
            <a:r>
              <a:rPr lang="en-US" sz="3400" dirty="0"/>
              <a:t>This is where CORS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1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Origin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776AD36-4E9F-41D3-9E52-6F2AADC946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Different-origin URLs</a:t>
            </a:r>
            <a:endParaRPr lang="bg-BG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F68E86D-67A1-4AE8-A36B-4BC268FA4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Same-origin URLs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C5D1E-64FB-4BF3-BA56-DAF2C937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vs Different Origin URLs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5C7148-750C-4A44-B1AC-E34CF7DF039A}"/>
              </a:ext>
            </a:extLst>
          </p:cNvPr>
          <p:cNvSpPr txBox="1">
            <a:spLocks/>
          </p:cNvSpPr>
          <p:nvPr/>
        </p:nvSpPr>
        <p:spPr>
          <a:xfrm>
            <a:off x="595607" y="2038147"/>
            <a:ext cx="3974221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01F096-8CCC-45C9-94B0-BAB62F36A501}"/>
              </a:ext>
            </a:extLst>
          </p:cNvPr>
          <p:cNvSpPr txBox="1">
            <a:spLocks/>
          </p:cNvSpPr>
          <p:nvPr/>
        </p:nvSpPr>
        <p:spPr>
          <a:xfrm>
            <a:off x="595607" y="2818876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https://example.com/moo.html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D52F5B-A752-4CB7-B7AE-486F31E8E7BA}"/>
              </a:ext>
            </a:extLst>
          </p:cNvPr>
          <p:cNvSpPr txBox="1">
            <a:spLocks/>
          </p:cNvSpPr>
          <p:nvPr/>
        </p:nvSpPr>
        <p:spPr>
          <a:xfrm>
            <a:off x="7062852" y="2038147"/>
            <a:ext cx="27609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D5F7AA-D02D-46F0-9283-7DADC3979463}"/>
              </a:ext>
            </a:extLst>
          </p:cNvPr>
          <p:cNvSpPr txBox="1">
            <a:spLocks/>
          </p:cNvSpPr>
          <p:nvPr/>
        </p:nvSpPr>
        <p:spPr>
          <a:xfrm>
            <a:off x="7062852" y="2768837"/>
            <a:ext cx="43960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43D6094-3517-4F67-BA06-91C465C0A256}"/>
              </a:ext>
            </a:extLst>
          </p:cNvPr>
          <p:cNvSpPr txBox="1">
            <a:spLocks/>
          </p:cNvSpPr>
          <p:nvPr/>
        </p:nvSpPr>
        <p:spPr>
          <a:xfrm>
            <a:off x="7062852" y="3494415"/>
            <a:ext cx="37198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4BC1A4D-0C95-43CF-8D4D-2AA646C8063E}"/>
              </a:ext>
            </a:extLst>
          </p:cNvPr>
          <p:cNvSpPr txBox="1">
            <a:spLocks/>
          </p:cNvSpPr>
          <p:nvPr/>
        </p:nvSpPr>
        <p:spPr>
          <a:xfrm>
            <a:off x="7062852" y="4219993"/>
            <a:ext cx="451149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9A6235C-7D67-4605-8969-5AE86736F879}"/>
              </a:ext>
            </a:extLst>
          </p:cNvPr>
          <p:cNvSpPr txBox="1">
            <a:spLocks/>
          </p:cNvSpPr>
          <p:nvPr/>
        </p:nvSpPr>
        <p:spPr>
          <a:xfrm>
            <a:off x="595607" y="3599605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https://example.com/boo.html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7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sets additional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CORS in Express.js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7" y="1957717"/>
            <a:ext cx="8391784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app.use((req, res, next)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Origin</a:t>
            </a:r>
            <a:r>
              <a:rPr lang="en-GB" sz="2200" b="1" dirty="0">
                <a:latin typeface="Consolas" panose="020B0609020204030204" pitchFamily="49" charset="0"/>
              </a:rPr>
              <a:t>', '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GB" sz="2200" b="1" dirty="0">
                <a:latin typeface="Consolas" panose="020B0609020204030204" pitchFamily="49" charset="0"/>
              </a:rPr>
              <a:t>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</a:rPr>
              <a:t>   'OPTIONS, GET, POST, PUT, PATCH, DELETE');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GB" sz="2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'Content-Type, Authorization');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next();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1" y="1395663"/>
            <a:ext cx="2562297" cy="2579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Authentication with JWT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What is REST and RESTful services 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Setup Express.js REST API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200" dirty="0"/>
              <a:t>GET, POST, PUT, DELETE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Cross-Origin Resource Sharing (CORS)</a:t>
            </a:r>
            <a:endParaRPr lang="bg-BG" sz="34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Authentication with JWT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Error handling and validation 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24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1"/>
            <a:r>
              <a:rPr lang="en-US" sz="2800" dirty="0"/>
              <a:t>It must be stored (in </a:t>
            </a:r>
            <a:r>
              <a:rPr lang="en-US" sz="2800" b="1" dirty="0">
                <a:solidFill>
                  <a:schemeClr val="bg1"/>
                </a:solidFill>
              </a:rPr>
              <a:t>local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bg1"/>
                </a:solidFill>
              </a:rPr>
              <a:t>session</a:t>
            </a:r>
            <a:r>
              <a:rPr lang="en-US" sz="2800" dirty="0"/>
              <a:t> storage, </a:t>
            </a: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5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JWT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expiration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6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JWT to Sign Users in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5375" y="1261607"/>
            <a:ext cx="8221250" cy="5078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signIn: (req, res) =&gt; {</a:t>
            </a:r>
          </a:p>
          <a:p>
            <a:r>
              <a:rPr lang="en-GB" b="1" dirty="0">
                <a:latin typeface="Consolas" panose="020B0609020204030204" pitchFamily="49" charset="0"/>
              </a:rPr>
              <a:t>  User.findOne({ email: email })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.then((user) =&gt; {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user exists </a:t>
            </a:r>
          </a:p>
          <a:p>
            <a:r>
              <a:rPr lang="en-GB" b="1" dirty="0">
                <a:latin typeface="Consolas" panose="020B0609020204030204" pitchFamily="49" charset="0"/>
              </a:rPr>
              <a:t>	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the password is correct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const token = </a:t>
            </a:r>
            <a:r>
              <a:rPr lang="en-GB" b="1" dirty="0" err="1">
                <a:latin typeface="Consolas" panose="020B0609020204030204" pitchFamily="49" charset="0"/>
              </a:rPr>
              <a:t>jwt.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GB" b="1" dirty="0">
                <a:latin typeface="Consolas" panose="020B0609020204030204" pitchFamily="49" charset="0"/>
              </a:rPr>
              <a:t>({ 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email: </a:t>
            </a:r>
            <a:r>
              <a:rPr lang="en-GB" b="1" dirty="0" err="1">
                <a:latin typeface="Consolas" panose="020B0609020204030204" pitchFamily="49" charset="0"/>
              </a:rPr>
              <a:t>user.email</a:t>
            </a:r>
            <a:r>
              <a:rPr lang="en-GB" b="1" dirty="0">
                <a:latin typeface="Consolas" panose="020B0609020204030204" pitchFamily="49" charset="0"/>
              </a:rPr>
              <a:t>,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</a:t>
            </a:r>
            <a:r>
              <a:rPr lang="en-GB" b="1" dirty="0" err="1">
                <a:latin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</a:rPr>
              <a:t>: user._</a:t>
            </a:r>
            <a:r>
              <a:rPr lang="en-GB" b="1" dirty="0" err="1">
                <a:latin typeface="Consolas" panose="020B0609020204030204" pitchFamily="49" charset="0"/>
              </a:rPr>
              <a:t>id.toString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},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b="1" dirty="0">
                <a:latin typeface="Consolas" panose="020B0609020204030204" pitchFamily="49" charset="0"/>
              </a:rPr>
              <a:t>, {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expiresIn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: '1h' </a:t>
            </a:r>
            <a:r>
              <a:rPr lang="en-GB" b="1" dirty="0">
                <a:latin typeface="Consolas" panose="020B0609020204030204" pitchFamily="49" charset="0"/>
              </a:rPr>
              <a:t>});</a:t>
            </a:r>
          </a:p>
          <a:p>
            <a:endParaRPr lang="en-GB" b="1" dirty="0"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         res.status(200).json(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 { message: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'User successfully logged in!</a:t>
            </a:r>
            <a:r>
              <a:rPr lang="en-GB" b="1" dirty="0">
                <a:latin typeface="Consolas" panose="020B0609020204030204" pitchFamily="49" charset="0"/>
              </a:rPr>
              <a:t>', 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   token, 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  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: user._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id.toString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 });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.catch(...)</a:t>
            </a:r>
          </a:p>
          <a:p>
            <a:r>
              <a:rPr lang="en-GB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00" y="2394000"/>
            <a:ext cx="2366835" cy="930275"/>
          </a:xfrm>
          <a:prstGeom prst="wedgeRoundRectCallout">
            <a:avLst>
              <a:gd name="adj1" fmla="val -41623"/>
              <a:gd name="adj2" fmla="val 66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Token will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expire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 in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one hour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6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specific routes that require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should</a:t>
            </a:r>
            <a:br>
              <a:rPr lang="en-US" dirty="0"/>
            </a:br>
            <a:r>
              <a:rPr lang="en-US" dirty="0"/>
              <a:t>sent </a:t>
            </a:r>
            <a:r>
              <a:rPr lang="en-US" b="1" dirty="0">
                <a:solidFill>
                  <a:schemeClr val="bg1"/>
                </a:solidFill>
              </a:rPr>
              <a:t>authorization headers </a:t>
            </a:r>
            <a:r>
              <a:rPr lang="en-US" dirty="0"/>
              <a:t>with the request in format:</a:t>
            </a:r>
          </a:p>
          <a:p>
            <a:pPr lvl="1"/>
            <a:r>
              <a:rPr lang="en-US" dirty="0"/>
              <a:t>Authorization: </a:t>
            </a:r>
            <a:r>
              <a:rPr lang="en-US" b="1" dirty="0">
                <a:solidFill>
                  <a:schemeClr val="bg1"/>
                </a:solidFill>
              </a:rPr>
              <a:t>Bearer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en-US" b="1" dirty="0" err="1">
                <a:solidFill>
                  <a:schemeClr val="bg1"/>
                </a:solidFill>
              </a:rPr>
              <a:t>jwtToken</a:t>
            </a:r>
            <a:r>
              <a:rPr lang="en-US" b="1" dirty="0">
                <a:solidFill>
                  <a:schemeClr val="bg1"/>
                </a:solidFill>
              </a:rPr>
              <a:t>}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Middleware for Authentication</a:t>
            </a:r>
            <a:endParaRPr lang="bg-BG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42802" y="13485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 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3457" y="3117389"/>
            <a:ext cx="8860328" cy="1785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req.get</a:t>
            </a:r>
            <a:r>
              <a:rPr lang="en-US" sz="2200" b="1" dirty="0">
                <a:latin typeface="Consolas" panose="020B0609020204030204" pitchFamily="49" charset="0"/>
              </a:rPr>
              <a:t>('Authorization');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if (!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return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	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'Not authenticated.</a:t>
            </a:r>
            <a:r>
              <a:rPr lang="en-US" sz="2200" b="1" dirty="0">
                <a:latin typeface="Consolas" panose="020B0609020204030204" pitchFamily="49" charset="0"/>
              </a:rPr>
              <a:t>' })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73457" y="5218954"/>
            <a:ext cx="8860328" cy="430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token = </a:t>
            </a:r>
            <a:r>
              <a:rPr lang="en-US" sz="2200" b="1" dirty="0" err="1">
                <a:latin typeface="Consolas" panose="020B0609020204030204" pitchFamily="49" charset="0"/>
              </a:rPr>
              <a:t>req.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('Authorization').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200" b="1" dirty="0">
                <a:latin typeface="Consolas" panose="020B0609020204030204" pitchFamily="49" charset="0"/>
              </a:rPr>
              <a:t>(' ')[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44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then try and verify our token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Token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124" y="1982678"/>
            <a:ext cx="8860328" cy="3539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let </a:t>
            </a:r>
            <a:r>
              <a:rPr lang="en-US" sz="2200" b="1" dirty="0" err="1">
                <a:latin typeface="Consolas" panose="020B0609020204030204" pitchFamily="49" charset="0"/>
              </a:rPr>
              <a:t>decodedToken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try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decodedToken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jwt.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verify</a:t>
            </a:r>
            <a:r>
              <a:rPr lang="en-US" sz="2200" b="1" dirty="0">
                <a:latin typeface="Consolas" panose="020B0609020204030204" pitchFamily="49" charset="0"/>
              </a:rPr>
              <a:t>(token, '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US" sz="2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 catch(error)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return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'Token is invalid.'</a:t>
            </a:r>
            <a:r>
              <a:rPr lang="en-US" sz="2200" b="1" dirty="0">
                <a:latin typeface="Consolas" panose="020B0609020204030204" pitchFamily="49" charset="0"/>
              </a:rPr>
              <a:t>, error 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GB" sz="2200" b="1" dirty="0" err="1">
                <a:latin typeface="Consolas" panose="020B0609020204030204" pitchFamily="49" charset="0"/>
              </a:rPr>
              <a:t>req.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200" b="1" dirty="0">
                <a:latin typeface="Consolas" panose="020B0609020204030204" pitchFamily="49" charset="0"/>
              </a:rPr>
              <a:t> = </a:t>
            </a:r>
            <a:r>
              <a:rPr lang="en-GB" sz="2200" b="1" dirty="0" err="1">
                <a:latin typeface="Consolas" panose="020B0609020204030204" pitchFamily="49" charset="0"/>
              </a:rPr>
              <a:t>decodedToken.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next();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378" y="4468540"/>
            <a:ext cx="2991398" cy="994073"/>
          </a:xfrm>
          <a:prstGeom prst="wedgeRoundRectCallout">
            <a:avLst>
              <a:gd name="adj1" fmla="val -58677"/>
              <a:gd name="adj2" fmla="val 49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userId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 can be used later for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verification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193" y="1485636"/>
            <a:ext cx="2991398" cy="994073"/>
          </a:xfrm>
          <a:prstGeom prst="wedgeRoundRectCallout">
            <a:avLst>
              <a:gd name="adj1" fmla="val -50311"/>
              <a:gd name="adj2" fmla="val 7118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same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 secret we used when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signing 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7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Attach the created middleware to every route that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authentication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Middleware with Routing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6791" y="2565551"/>
            <a:ext cx="8073173" cy="2462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isAuth</a:t>
            </a:r>
            <a:r>
              <a:rPr lang="en-US" sz="2200" b="1" dirty="0">
                <a:latin typeface="Consolas" panose="020B0609020204030204" pitchFamily="49" charset="0"/>
              </a:rPr>
              <a:t> = require('../middleware/is-</a:t>
            </a:r>
            <a:r>
              <a:rPr lang="en-US" sz="2200" b="1" dirty="0" err="1">
                <a:latin typeface="Consolas" panose="020B0609020204030204" pitchFamily="49" charset="0"/>
              </a:rPr>
              <a:t>auth</a:t>
            </a:r>
            <a:r>
              <a:rPr lang="en-US" sz="2200" b="1" dirty="0">
                <a:latin typeface="Consolas" panose="020B0609020204030204" pitchFamily="49" charset="0"/>
              </a:rPr>
              <a:t>');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latin typeface="Consolas" panose="020B0609020204030204" pitchFamily="49" charset="0"/>
              </a:rPr>
              <a:t>router.get</a:t>
            </a:r>
            <a:r>
              <a:rPr lang="en-US" sz="2200" b="1" dirty="0">
                <a:latin typeface="Consolas" panose="020B0609020204030204" pitchFamily="49" charset="0"/>
              </a:rPr>
              <a:t>('/posts',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2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router.post</a:t>
            </a:r>
            <a:r>
              <a:rPr lang="en-US" sz="2200" b="1" dirty="0">
                <a:latin typeface="Consolas" panose="020B0609020204030204" pitchFamily="49" charset="0"/>
              </a:rPr>
              <a:t>('/post',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200" b="1" dirty="0">
                <a:latin typeface="Consolas" panose="020B0609020204030204" pitchFamily="49" charset="0"/>
              </a:rPr>
              <a:t> , …);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router.delete</a:t>
            </a:r>
            <a:r>
              <a:rPr lang="en-US" sz="2200" b="1" dirty="0">
                <a:latin typeface="Consolas" panose="020B0609020204030204" pitchFamily="49" charset="0"/>
              </a:rPr>
              <a:t>('/post/:id',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2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router.get</a:t>
            </a:r>
            <a:r>
              <a:rPr lang="en-US" sz="2200" b="1" dirty="0">
                <a:latin typeface="Consolas" panose="020B0609020204030204" pitchFamily="49" charset="0"/>
              </a:rPr>
              <a:t>('/post/:id',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 err="1">
                <a:latin typeface="Consolas" panose="020B0609020204030204" pitchFamily="49" charset="0"/>
              </a:rPr>
              <a:t>router.put</a:t>
            </a:r>
            <a:r>
              <a:rPr lang="en-US" sz="2200" b="1" dirty="0">
                <a:latin typeface="Consolas" panose="020B0609020204030204" pitchFamily="49" charset="0"/>
              </a:rPr>
              <a:t>('/post/:id',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200" b="1" dirty="0">
                <a:latin typeface="Consolas" panose="020B0609020204030204" pitchFamily="49" charset="0"/>
              </a:rPr>
              <a:t>, …);</a:t>
            </a:r>
            <a:endParaRPr lang="en-GB" sz="22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8E8FD1-886A-4481-960B-C2964E257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24" y="1256603"/>
            <a:ext cx="2605476" cy="2605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Error Handling and Validation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When an error occurs it is always good idea to have general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error handling </a:t>
            </a:r>
            <a:r>
              <a:rPr lang="en-US" sz="3400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Error Handling Middleware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4112" y="2516258"/>
            <a:ext cx="7685634" cy="2123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app.use</a:t>
            </a:r>
            <a:r>
              <a:rPr lang="en-US" sz="2200" b="1" dirty="0">
                <a:latin typeface="Consolas" panose="020B0609020204030204" pitchFamily="49" charset="0"/>
              </a:rPr>
              <a:t>((error, </a:t>
            </a:r>
            <a:r>
              <a:rPr lang="en-US" sz="2200" b="1" dirty="0" err="1">
                <a:latin typeface="Consolas" panose="020B0609020204030204" pitchFamily="49" charset="0"/>
              </a:rPr>
              <a:t>req</a:t>
            </a:r>
            <a:r>
              <a:rPr lang="en-US" sz="2200" b="1" dirty="0">
                <a:latin typeface="Consolas" panose="020B0609020204030204" pitchFamily="49" charset="0"/>
              </a:rPr>
              <a:t>, res, next)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status =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 || 500;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message =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(status).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message 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GB" sz="22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4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errors and attach a given status code to that error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Custom Errors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168" y="1946549"/>
            <a:ext cx="8892284" cy="4450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.then((post)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if (!post)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error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'Post not found!'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404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2200" b="1" dirty="0">
                <a:latin typeface="Consolas" panose="020B0609020204030204" pitchFamily="49" charset="0"/>
              </a:rPr>
              <a:t> error;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post the current user is the author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// If not throw 403 error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</a:rPr>
              <a:t>Post.findByIdAndDelete</a:t>
            </a:r>
            <a:r>
              <a:rPr lang="en-US" sz="2200" b="1" dirty="0">
                <a:latin typeface="Consolas" panose="020B0609020204030204" pitchFamily="49" charset="0"/>
              </a:rPr>
              <a:t>(postId);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2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custom error is thrown, we catch it inside the </a:t>
            </a:r>
            <a:br>
              <a:rPr lang="en-US" dirty="0"/>
            </a:br>
            <a:r>
              <a:rPr lang="en-US" dirty="0"/>
              <a:t>promise rejection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782" y="2529717"/>
            <a:ext cx="8546364" cy="3477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.then((post)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Delete post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})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.catch(error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if (!error.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error.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 = 500;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}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dirty="0">
                <a:latin typeface="Consolas" panose="020B0609020204030204" pitchFamily="49" charset="0"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303" y="5013519"/>
            <a:ext cx="2991398" cy="994073"/>
          </a:xfrm>
          <a:prstGeom prst="wedgeRoundRectCallout">
            <a:avLst>
              <a:gd name="adj1" fmla="val -72513"/>
              <a:gd name="adj2" fmla="val -217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sent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 to the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middleware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227" y="3005785"/>
            <a:ext cx="3662756" cy="1312439"/>
          </a:xfrm>
          <a:prstGeom prst="wedgeRoundRectCallout">
            <a:avLst>
              <a:gd name="adj1" fmla="val -64946"/>
              <a:gd name="adj2" fmla="val 3382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there is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no status code 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attached, then something went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wrong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 with the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server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2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803C4C-4880-4B34-B3A5-7FBE0072AEAA}"/>
              </a:ext>
            </a:extLst>
          </p:cNvPr>
          <p:cNvSpPr txBox="1"/>
          <p:nvPr/>
        </p:nvSpPr>
        <p:spPr>
          <a:xfrm>
            <a:off x="4259425" y="2153175"/>
            <a:ext cx="3673149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REST API</a:t>
            </a: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sz="4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REST and RESTful Service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Express-validator is a set of express.js middleware's </a:t>
            </a:r>
          </a:p>
          <a:p>
            <a:r>
              <a:rPr lang="en-US" dirty="0"/>
              <a:t>We define validations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a controller action is called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Express-validator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9082" y="2772997"/>
            <a:ext cx="8547069" cy="3477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const { body } = require('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express-validator/check</a:t>
            </a:r>
            <a:r>
              <a:rPr lang="en-US" sz="2200" b="1" dirty="0">
                <a:latin typeface="Consolas" panose="020B0609020204030204" pitchFamily="49" charset="0"/>
              </a:rPr>
              <a:t>')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latin typeface="Consolas" panose="020B0609020204030204" pitchFamily="49" charset="0"/>
              </a:rPr>
              <a:t>router.post</a:t>
            </a:r>
            <a:r>
              <a:rPr lang="en-US" sz="2200" b="1" dirty="0">
                <a:latin typeface="Consolas" panose="020B0609020204030204" pitchFamily="49" charset="0"/>
              </a:rPr>
              <a:t>('/post/create', </a:t>
            </a:r>
            <a:r>
              <a:rPr lang="en-US" sz="2200" b="1" dirty="0" err="1">
                <a:latin typeface="Consolas" panose="020B0609020204030204" pitchFamily="49" charset="0"/>
              </a:rPr>
              <a:t>isAuth</a:t>
            </a:r>
            <a:r>
              <a:rPr lang="en-US" sz="2200" b="1" dirty="0">
                <a:latin typeface="Consolas" panose="020B0609020204030204" pitchFamily="49" charset="0"/>
              </a:rPr>
              <a:t> 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200" b="1" dirty="0">
                <a:latin typeface="Consolas" panose="020B0609020204030204" pitchFamily="49" charset="0"/>
              </a:rPr>
              <a:t>('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200" b="1" dirty="0">
                <a:latin typeface="Consolas" panose="020B0609020204030204" pitchFamily="49" charset="0"/>
              </a:rPr>
              <a:t>({ min: 5 }),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200" b="1" dirty="0">
                <a:latin typeface="Consolas" panose="020B0609020204030204" pitchFamily="49" charset="0"/>
              </a:rPr>
              <a:t>('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200" b="1" dirty="0">
                <a:latin typeface="Consolas" panose="020B0609020204030204" pitchFamily="49" charset="0"/>
              </a:rPr>
              <a:t>({ min: 5 })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200" b="1" dirty="0"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latin typeface="Consolas" panose="020B0609020204030204" pitchFamily="49" charset="0"/>
              </a:rPr>
              <a:t>feedController.createPost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9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validate an entity call a function that checks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for errors and adds them 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Validation Messages to the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810" y="2532367"/>
            <a:ext cx="9317091" cy="4093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 { </a:t>
            </a:r>
            <a:r>
              <a:rPr lang="en-US" sz="2000" b="1" dirty="0" err="1">
                <a:latin typeface="Consolas" panose="020B0609020204030204" pitchFamily="49" charset="0"/>
              </a:rPr>
              <a:t>validationResult</a:t>
            </a:r>
            <a:r>
              <a:rPr lang="en-US" sz="2000" b="1" dirty="0">
                <a:latin typeface="Consolas" panose="020B0609020204030204" pitchFamily="49" charset="0"/>
              </a:rPr>
              <a:t> } = require('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express-validator/check</a:t>
            </a:r>
            <a:r>
              <a:rPr lang="en-US" sz="2000" b="1" dirty="0">
                <a:latin typeface="Consolas" panose="020B0609020204030204" pitchFamily="49" charset="0"/>
              </a:rPr>
              <a:t>');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latin typeface="Consolas" panose="020B0609020204030204" pitchFamily="49" charset="0"/>
              </a:rPr>
              <a:t>validatePost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, res)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 errors =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validationResult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(!</a:t>
            </a:r>
            <a:r>
              <a:rPr lang="en-US" sz="2000" b="1" dirty="0" err="1">
                <a:latin typeface="Consolas" panose="020B0609020204030204" pitchFamily="49" charset="0"/>
              </a:rPr>
              <a:t>errors.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000" b="1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latin typeface="Consolas" panose="020B0609020204030204" pitchFamily="49" charset="0"/>
              </a:rPr>
              <a:t>res.status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422</a:t>
            </a:r>
            <a:r>
              <a:rPr lang="en-US" sz="2000" b="1" dirty="0">
                <a:latin typeface="Consolas" panose="020B0609020204030204" pitchFamily="49" charset="0"/>
              </a:rPr>
              <a:t>).</a:t>
            </a:r>
            <a:r>
              <a:rPr lang="en-US" sz="2000" b="1" dirty="0" err="1"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message: 'Validation failed, entered data is incorrect',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errors: </a:t>
            </a:r>
            <a:r>
              <a:rPr lang="en-US" sz="2000" b="1" dirty="0" err="1">
                <a:latin typeface="Consolas" panose="020B0609020204030204" pitchFamily="49" charset="0"/>
              </a:rPr>
              <a:t>errors.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else {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return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3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8000"/>
              </a:spcAft>
            </a:pPr>
            <a:r>
              <a:rPr lang="en-US" dirty="0"/>
              <a:t>Express-validators allows us to create </a:t>
            </a:r>
            <a:r>
              <a:rPr lang="en-US" b="1" dirty="0">
                <a:solidFill>
                  <a:schemeClr val="bg1"/>
                </a:solidFill>
              </a:rPr>
              <a:t>custom validations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that 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spcAft>
                <a:spcPts val="28000"/>
              </a:spcAft>
              <a:buClr>
                <a:schemeClr val="tx1"/>
              </a:buClr>
            </a:pPr>
            <a:r>
              <a:rPr lang="en-US" dirty="0"/>
              <a:t>More here: </a:t>
            </a:r>
            <a:r>
              <a:rPr lang="en-US" dirty="0">
                <a:hlinkClick r:id="rId2"/>
              </a:rPr>
              <a:t>https://express-validator.github.io/docs/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Validations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075" y="2513118"/>
            <a:ext cx="10558750" cy="31700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body('email')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latin typeface="Consolas" panose="020B0609020204030204" pitchFamily="49" charset="0"/>
              </a:rPr>
              <a:t>isEmail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withMessage</a:t>
            </a:r>
            <a:r>
              <a:rPr lang="en-US" sz="2000" b="1" dirty="0">
                <a:latin typeface="Consolas" panose="020B0609020204030204" pitchFamily="49" charset="0"/>
              </a:rPr>
              <a:t>('Please enter a valid email.')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custom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, { 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 })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</a:t>
            </a:r>
            <a:r>
              <a:rPr lang="en-US" sz="2000" b="1" dirty="0" err="1">
                <a:latin typeface="Consolas" panose="020B0609020204030204" pitchFamily="49" charset="0"/>
              </a:rPr>
              <a:t>User.findOne</a:t>
            </a:r>
            <a:r>
              <a:rPr lang="en-US" sz="2000" b="1" dirty="0">
                <a:latin typeface="Consolas" panose="020B0609020204030204" pitchFamily="49" charset="0"/>
              </a:rPr>
              <a:t>({ email: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}).then(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if 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return </a:t>
            </a:r>
            <a:r>
              <a:rPr lang="en-US" sz="2000" b="1" dirty="0" err="1">
                <a:latin typeface="Consolas" panose="020B0609020204030204" pitchFamily="49" charset="0"/>
              </a:rPr>
              <a:t>Promise.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E-Mail address already exists!</a:t>
            </a:r>
            <a:r>
              <a:rPr lang="en-US" sz="2000" b="1" dirty="0">
                <a:latin typeface="Consolas" panose="020B0609020204030204" pitchFamily="49" charset="0"/>
              </a:rPr>
              <a:t>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1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4321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351231" y="1701210"/>
            <a:ext cx="8188257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an architecture for client-server communication over HTTP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Building a </a:t>
            </a:r>
            <a:r>
              <a:rPr lang="en-US" sz="3200" b="1" dirty="0">
                <a:solidFill>
                  <a:schemeClr val="bg1"/>
                </a:solidFill>
              </a:rPr>
              <a:t>RESTful service </a:t>
            </a:r>
            <a:r>
              <a:rPr lang="en-US" sz="3200" dirty="0">
                <a:solidFill>
                  <a:schemeClr val="bg2"/>
                </a:solidFill>
              </a:rPr>
              <a:t>in Express.js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>
                <a:solidFill>
                  <a:schemeClr val="bg2"/>
                </a:solidFill>
              </a:rPr>
              <a:t>, a server can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allow some cross-origin requests</a:t>
            </a:r>
          </a:p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>
                <a:solidFill>
                  <a:schemeClr val="bg2"/>
                </a:solidFill>
              </a:rPr>
              <a:t> is a method for representing claims between two parties</a:t>
            </a: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2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</a:t>
            </a:r>
            <a:br>
              <a:rPr lang="en-US" dirty="0"/>
            </a:br>
            <a:r>
              <a:rPr lang="en-US" dirty="0"/>
              <a:t>HTTP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/ modified / deleted / etc...</a:t>
            </a:r>
          </a:p>
          <a:p>
            <a:r>
              <a:rPr lang="en-US" dirty="0"/>
              <a:t>RESTful API / RESTful Service</a:t>
            </a:r>
          </a:p>
          <a:p>
            <a:pPr lvl="1"/>
            <a:r>
              <a:rPr lang="en-US" dirty="0"/>
              <a:t>Provides access to server-side resources via </a:t>
            </a:r>
            <a:br>
              <a:rPr lang="en-US" dirty="0"/>
            </a:br>
            <a:r>
              <a:rPr lang="en-US" dirty="0"/>
              <a:t>HTTP 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5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new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Get all posts / specific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r>
              <a:rPr lang="en-US" sz="3000" dirty="0"/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Delete existing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>
              <a:hlinkClick r:id="rId4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Replace / modify existing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PUT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/ </a:t>
            </a:r>
            <a:r>
              <a:rPr lang="en-US" sz="3000" b="1" dirty="0">
                <a:solidFill>
                  <a:schemeClr val="bg1"/>
                </a:solidFill>
              </a:rPr>
              <a:t>PATCH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 – 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F65AF4-A8FE-4BF5-8257-342B74D85D94}"/>
              </a:ext>
            </a:extLst>
          </p:cNvPr>
          <p:cNvGrpSpPr/>
          <p:nvPr/>
        </p:nvGrpSpPr>
        <p:grpSpPr>
          <a:xfrm>
            <a:off x="8610403" y="1651896"/>
            <a:ext cx="2957597" cy="2292915"/>
            <a:chOff x="8645415" y="1587241"/>
            <a:chExt cx="2957597" cy="2292915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034BAF6D-E2B4-4895-A507-32CF4AB44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21"/>
            <a:stretch/>
          </p:blipFill>
          <p:spPr>
            <a:xfrm>
              <a:off x="8645415" y="1587241"/>
              <a:ext cx="2957597" cy="175491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3EC2B4-884C-476B-8431-4E2E2632C541}"/>
                </a:ext>
              </a:extLst>
            </p:cNvPr>
            <p:cNvSpPr txBox="1"/>
            <p:nvPr/>
          </p:nvSpPr>
          <p:spPr>
            <a:xfrm>
              <a:off x="8645415" y="3342151"/>
              <a:ext cx="2957597" cy="5380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latin typeface="Consolas" panose="020B0609020204030204" pitchFamily="49" charset="0"/>
                </a:rPr>
                <a:t>GET POST PUT DELETE</a:t>
              </a:r>
              <a:endParaRPr lang="bg-BG" sz="20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1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b="1" dirty="0">
                <a:solidFill>
                  <a:schemeClr val="bg1"/>
                </a:solidFill>
              </a:rPr>
              <a:t>REST services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more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b="1" dirty="0">
                <a:solidFill>
                  <a:schemeClr val="bg1"/>
                </a:solidFill>
              </a:rPr>
              <a:t>AJAX 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b="1" dirty="0">
                <a:solidFill>
                  <a:schemeClr val="bg1"/>
                </a:solidFill>
              </a:rPr>
              <a:t>Single Page Application </a:t>
            </a:r>
            <a:r>
              <a:rPr lang="en-US" dirty="0"/>
              <a:t>(e.g. using React,</a:t>
            </a:r>
            <a:br>
              <a:rPr lang="en-US" dirty="0"/>
            </a:br>
            <a:r>
              <a:rPr lang="en-US" dirty="0"/>
              <a:t> Angular, Vue.js)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9200" y="4531812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6" y="3700387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109443" y="4917231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9200" y="5882747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109443" y="6248330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90578" y="39579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99011" y="5407931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POST, PUT, DELETE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5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50482-40A5-4AEE-9F89-0B81A7B0991C}"/>
              </a:ext>
            </a:extLst>
          </p:cNvPr>
          <p:cNvSpPr txBox="1"/>
          <p:nvPr/>
        </p:nvSpPr>
        <p:spPr>
          <a:xfrm>
            <a:off x="4323546" y="2004291"/>
            <a:ext cx="3544908" cy="127371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i="1" dirty="0">
                <a:solidFill>
                  <a:schemeClr val="bg2"/>
                </a:solidFill>
                <a:latin typeface="Consolas" panose="020B0609020204030204" pitchFamily="49" charset="0"/>
              </a:rPr>
              <a:t>EXPRESS</a:t>
            </a:r>
            <a:endParaRPr lang="bg-BG" sz="6600" b="1" i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REST API with Express.js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the following packages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843" y="1959196"/>
            <a:ext cx="5546117" cy="523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–E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body-parser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844" y="2785579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–E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844" y="3632737"/>
            <a:ext cx="55461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–E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express-validator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3843" y="4484616"/>
            <a:ext cx="554611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–E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jsonwebtoken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3844" y="5336495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–E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mongoose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ECDE8F-3EE9-4590-9989-A77890F5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90" y="3023609"/>
            <a:ext cx="3975677" cy="1546097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Requesting data in JSON format</a:t>
            </a:r>
          </a:p>
          <a:p>
            <a:pPr>
              <a:spcBef>
                <a:spcPts val="6000"/>
              </a:spcBef>
            </a:pPr>
            <a:r>
              <a:rPr lang="en-US" dirty="0"/>
              <a:t>Setting up router modules</a:t>
            </a:r>
          </a:p>
          <a:p>
            <a:pPr>
              <a:spcBef>
                <a:spcPts val="10000"/>
              </a:spcBef>
            </a:pPr>
            <a:r>
              <a:rPr lang="en-US" dirty="0"/>
              <a:t>Creating an </a:t>
            </a:r>
            <a:r>
              <a:rPr lang="en-US" b="1" dirty="0">
                <a:solidFill>
                  <a:schemeClr val="bg1"/>
                </a:solidFill>
              </a:rPr>
              <a:t>express app </a:t>
            </a:r>
            <a:r>
              <a:rPr lang="en-US" dirty="0"/>
              <a:t>and listening to a 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Middleware &amp; Config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5846" y="1971601"/>
            <a:ext cx="5195154" cy="4616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app.use(bodyParser.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GB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5846" y="3381159"/>
            <a:ext cx="5195154" cy="830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/feed</a:t>
            </a:r>
            <a:r>
              <a:rPr lang="en-US" sz="2400" b="1" dirty="0">
                <a:latin typeface="Consolas" panose="020B0609020204030204" pitchFamily="49" charset="0"/>
              </a:rPr>
              <a:t>', feedRoutes)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/auth</a:t>
            </a:r>
            <a:r>
              <a:rPr lang="en-US" sz="2400" b="1" dirty="0">
                <a:latin typeface="Consolas" panose="020B0609020204030204" pitchFamily="49" charset="0"/>
              </a:rPr>
              <a:t>', authRoutes)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5846" y="5314234"/>
            <a:ext cx="9050154" cy="769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app.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200" b="1" dirty="0">
                <a:latin typeface="Consolas" panose="020B0609020204030204" pitchFamily="49" charset="0"/>
              </a:rPr>
              <a:t>(port, () =&gt; { 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</a:rPr>
              <a:t>  console.log(`REST API   listening on port: ${port}`) 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1806</Words>
  <Application>Microsoft Office PowerPoint</Application>
  <PresentationFormat>Widescreen</PresentationFormat>
  <Paragraphs>374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Workshop</vt:lpstr>
      <vt:lpstr>Table of Contents</vt:lpstr>
      <vt:lpstr>REST and RESTful Service</vt:lpstr>
      <vt:lpstr>REST and RESTful Services</vt:lpstr>
      <vt:lpstr>REST and RESTful Services – Example</vt:lpstr>
      <vt:lpstr>REST Services with Express</vt:lpstr>
      <vt:lpstr>REST API with Express.js</vt:lpstr>
      <vt:lpstr>Installing Packages</vt:lpstr>
      <vt:lpstr>Initial Middleware &amp; Config</vt:lpstr>
      <vt:lpstr>Setting Up Router Module</vt:lpstr>
      <vt:lpstr>Fetching Data Example (GET)</vt:lpstr>
      <vt:lpstr>Creating Data Example (POST)</vt:lpstr>
      <vt:lpstr>Live Demo</vt:lpstr>
      <vt:lpstr>CORS</vt:lpstr>
      <vt:lpstr>CORS Definition</vt:lpstr>
      <vt:lpstr>Different Origin</vt:lpstr>
      <vt:lpstr>Same vs Different Origin URLs</vt:lpstr>
      <vt:lpstr>Setting Up CORS in Express.js</vt:lpstr>
      <vt:lpstr>Authentication with JWT</vt:lpstr>
      <vt:lpstr>JSON Web Tokens</vt:lpstr>
      <vt:lpstr>JSON Web Tokens</vt:lpstr>
      <vt:lpstr>Using JWT to Sign Users in</vt:lpstr>
      <vt:lpstr>Setting Up Middleware for Authentication</vt:lpstr>
      <vt:lpstr>Verifying Token</vt:lpstr>
      <vt:lpstr>Use Middleware with Routing</vt:lpstr>
      <vt:lpstr>Error Handling and Validation</vt:lpstr>
      <vt:lpstr>Generic Error Handling Middleware</vt:lpstr>
      <vt:lpstr>Throwing Custom Errors Example</vt:lpstr>
      <vt:lpstr>Catching Errors</vt:lpstr>
      <vt:lpstr>Using Express-validator</vt:lpstr>
      <vt:lpstr>Sending Validation Messages to the Client</vt:lpstr>
      <vt:lpstr>Creating Custom Validations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Workshop REST API Express.js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2020-05-07T12:21:19Z</dcterms:modified>
  <cp:category>programming; education; software engineering; software development </cp:category>
</cp:coreProperties>
</file>