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Roboto"/>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font" Target="fonts/Raleway-bold.fntdata"/><Relationship Id="rId12" Type="http://schemas.openxmlformats.org/officeDocument/2006/relationships/font" Target="fonts/Raleway-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f542f3ff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f542f3ff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f542f3ff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f542f3ff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f542f3ff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f542f3ff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f542f3ff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f542f3ff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f542f3fff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f542f3fff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vardhanhari49@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rive.google.com/file/d/1Q2gIMdAUcf8_xJMHAToyO0q8tEmJF-Lu/view" TargetMode="External"/><Relationship Id="rId4" Type="http://schemas.openxmlformats.org/officeDocument/2006/relationships/hyperlink" Target="https://drive.google.com/file/d/1tzJcoOQpT1fKWCS60roovjMo39ZYtPVr/vie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200"/>
              <a:t>Data Science Job Fair - Project - 1</a:t>
            </a:r>
            <a:endParaRPr sz="3200"/>
          </a:p>
          <a:p>
            <a:pPr indent="0" lvl="0" marL="0" rtl="0" algn="l">
              <a:spcBef>
                <a:spcPts val="0"/>
              </a:spcBef>
              <a:spcAft>
                <a:spcPts val="0"/>
              </a:spcAft>
              <a:buNone/>
            </a:pPr>
            <a:r>
              <a:t/>
            </a:r>
            <a:endParaRPr sz="3200"/>
          </a:p>
          <a:p>
            <a:pPr indent="0" lvl="0" marL="0" rtl="0" algn="l">
              <a:spcBef>
                <a:spcPts val="0"/>
              </a:spcBef>
              <a:spcAft>
                <a:spcPts val="0"/>
              </a:spcAft>
              <a:buNone/>
            </a:pPr>
            <a:r>
              <a:t/>
            </a:r>
            <a:endParaRPr sz="32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Role - Data Scientist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lang="en-GB"/>
              <a:t>Project - </a:t>
            </a:r>
            <a:r>
              <a:rPr lang="en-GB"/>
              <a:t>Predicting Loan Defaults in Financial Services</a:t>
            </a:r>
            <a:endParaRPr/>
          </a:p>
          <a:p>
            <a:pPr indent="-298450" lvl="0" marL="457200" rtl="0" algn="l">
              <a:spcBef>
                <a:spcPts val="0"/>
              </a:spcBef>
              <a:spcAft>
                <a:spcPts val="0"/>
              </a:spcAft>
              <a:buClr>
                <a:srgbClr val="000000"/>
              </a:buClr>
              <a:buSzPts val="1100"/>
              <a:buFont typeface="Arial"/>
              <a:buChar char="●"/>
            </a:pPr>
            <a:r>
              <a:rPr lang="en-GB"/>
              <a:t>Name - Harivardhan V</a:t>
            </a:r>
            <a:endParaRPr/>
          </a:p>
          <a:p>
            <a:pPr indent="-298450" lvl="0" marL="457200" rtl="0" algn="l">
              <a:spcBef>
                <a:spcPts val="0"/>
              </a:spcBef>
              <a:spcAft>
                <a:spcPts val="0"/>
              </a:spcAft>
              <a:buClr>
                <a:srgbClr val="000000"/>
              </a:buClr>
              <a:buSzPts val="1100"/>
              <a:buFont typeface="Arial"/>
              <a:buChar char="●"/>
            </a:pPr>
            <a:r>
              <a:rPr lang="en-GB"/>
              <a:t>Mail - </a:t>
            </a:r>
            <a:r>
              <a:rPr lang="en-GB" u="sng">
                <a:solidFill>
                  <a:schemeClr val="hlink"/>
                </a:solidFill>
                <a:hlinkClick r:id="rId3"/>
              </a:rPr>
              <a:t>vardhanhari49@gmail.com</a:t>
            </a:r>
            <a:endParaRPr/>
          </a:p>
          <a:p>
            <a:pPr indent="-298450" lvl="0" marL="457200" rtl="0" algn="l">
              <a:spcBef>
                <a:spcPts val="0"/>
              </a:spcBef>
              <a:spcAft>
                <a:spcPts val="0"/>
              </a:spcAft>
              <a:buClr>
                <a:srgbClr val="000000"/>
              </a:buClr>
              <a:buSzPts val="1100"/>
              <a:buFont typeface="Arial"/>
              <a:buChar char="●"/>
            </a:pPr>
            <a:r>
              <a:rPr lang="en-GB"/>
              <a:t>Phone No - 9500917046</a:t>
            </a:r>
            <a:endParaRPr/>
          </a:p>
          <a:p>
            <a:pPr indent="-298450" lvl="0" marL="457200" rtl="0" algn="l">
              <a:spcBef>
                <a:spcPts val="0"/>
              </a:spcBef>
              <a:spcAft>
                <a:spcPts val="0"/>
              </a:spcAft>
              <a:buClr>
                <a:srgbClr val="000000"/>
              </a:buClr>
              <a:buSzPts val="1100"/>
              <a:buFont typeface="Arial"/>
              <a:buChar char="●"/>
            </a:pPr>
            <a:r>
              <a:rPr lang="en-GB"/>
              <a:t>Organization - GUVI</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 </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200">
                <a:solidFill>
                  <a:srgbClr val="1F2328"/>
                </a:solidFill>
                <a:highlight>
                  <a:srgbClr val="FFFFFF"/>
                </a:highlight>
                <a:latin typeface="Arial"/>
                <a:ea typeface="Arial"/>
                <a:cs typeface="Arial"/>
                <a:sym typeface="Arial"/>
              </a:rPr>
              <a:t>In this project we will build a basic machine learning model to predict the risk analysis and how the data is used to minimize the risk of losing money while lending to customers. By analyzing historical loan application data, we will identify patterns and factors that indicate whether a client is likely to default on their loan payments. This analysis will assist the company in minimizing financial losses while ensuring that creditworthy applicants are not unfairly rejected.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Used</a:t>
            </a:r>
            <a:endParaRPr/>
          </a:p>
        </p:txBody>
      </p:sp>
      <p:sp>
        <p:nvSpPr>
          <p:cNvPr id="105" name="Google Shape;105;p16"/>
          <p:cNvSpPr txBox="1"/>
          <p:nvPr>
            <p:ph idx="1" type="body"/>
          </p:nvPr>
        </p:nvSpPr>
        <p:spPr>
          <a:xfrm>
            <a:off x="729450" y="2078875"/>
            <a:ext cx="7688700" cy="2652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AutoNum type="arabicPeriod"/>
            </a:pPr>
            <a:r>
              <a:rPr lang="en-GB"/>
              <a:t>Application_data.csv - </a:t>
            </a:r>
            <a:r>
              <a:rPr lang="en-GB" u="sng">
                <a:solidFill>
                  <a:schemeClr val="hlink"/>
                </a:solidFill>
                <a:hlinkClick r:id="rId3"/>
              </a:rPr>
              <a:t>https://drive.google.com/file/d/1Q2gIMdAUcf8_xJMHAToyO0q8tEmJF-Lu/view</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GB"/>
              <a:t>Previous_application.csv - </a:t>
            </a:r>
            <a:r>
              <a:rPr lang="en-GB" u="sng">
                <a:solidFill>
                  <a:schemeClr val="hlink"/>
                </a:solidFill>
                <a:hlinkClick r:id="rId4"/>
              </a:rPr>
              <a:t>https://drive.google.com/file/d/1tzJcoOQpT1fKWCS60roovjMo39ZYtPVr/view</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GB"/>
              <a:t>Column_description.csv - https://docs.google.com/spreadsheets/d/1vB-wFl9eiCLshjNzgbZCKQ-8U3MUnsBbgC8GxsFHrTg/edit#gid=479110360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grpSp>
        <p:nvGrpSpPr>
          <p:cNvPr id="111" name="Google Shape;111;p17"/>
          <p:cNvGrpSpPr/>
          <p:nvPr/>
        </p:nvGrpSpPr>
        <p:grpSpPr>
          <a:xfrm>
            <a:off x="1293730" y="2126488"/>
            <a:ext cx="2726286" cy="2124453"/>
            <a:chOff x="1293736" y="1258050"/>
            <a:chExt cx="2726286" cy="2547000"/>
          </a:xfrm>
        </p:grpSpPr>
        <p:sp>
          <p:nvSpPr>
            <p:cNvPr id="112" name="Google Shape;112;p17"/>
            <p:cNvSpPr/>
            <p:nvPr/>
          </p:nvSpPr>
          <p:spPr>
            <a:xfrm rot="2700000">
              <a:off x="2286374" y="1011412"/>
              <a:ext cx="561726" cy="3040276"/>
            </a:xfrm>
            <a:prstGeom prst="roundRect">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0942A1"/>
                  </a:solidFill>
                  <a:latin typeface="Roboto"/>
                  <a:ea typeface="Roboto"/>
                  <a:cs typeface="Roboto"/>
                  <a:sym typeface="Roboto"/>
                </a:rPr>
                <a:t>1</a:t>
              </a:r>
              <a:endParaRPr b="1" sz="1200">
                <a:solidFill>
                  <a:srgbClr val="0942A1"/>
                </a:solidFill>
                <a:latin typeface="Roboto"/>
                <a:ea typeface="Roboto"/>
                <a:cs typeface="Roboto"/>
                <a:sym typeface="Roboto"/>
              </a:endParaRPr>
            </a:p>
          </p:txBody>
        </p:sp>
        <p:sp>
          <p:nvSpPr>
            <p:cNvPr id="114" name="Google Shape;114;p17"/>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rgbClr val="FFFFFF"/>
                  </a:solidFill>
                  <a:latin typeface="Roboto"/>
                  <a:ea typeface="Roboto"/>
                  <a:cs typeface="Roboto"/>
                  <a:sym typeface="Roboto"/>
                </a:rPr>
                <a:t>Exploratory data analysis</a:t>
              </a:r>
              <a:endParaRPr b="1" sz="800">
                <a:solidFill>
                  <a:srgbClr val="FFFFFF"/>
                </a:solidFill>
                <a:latin typeface="Roboto"/>
                <a:ea typeface="Roboto"/>
                <a:cs typeface="Roboto"/>
                <a:sym typeface="Roboto"/>
              </a:endParaRPr>
            </a:p>
          </p:txBody>
        </p:sp>
        <p:sp>
          <p:nvSpPr>
            <p:cNvPr id="115" name="Google Shape;115;p17"/>
            <p:cNvSpPr txBox="1"/>
            <p:nvPr/>
          </p:nvSpPr>
          <p:spPr>
            <a:xfrm rot="-2700000">
              <a:off x="195970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GB" sz="800">
                  <a:latin typeface="Roboto"/>
                  <a:ea typeface="Roboto"/>
                  <a:cs typeface="Roboto"/>
                  <a:sym typeface="Roboto"/>
                </a:rPr>
                <a:t>Loaded the appropriate dataset and done necessary data analysis and preprocessing techniques.</a:t>
              </a:r>
              <a:endParaRPr b="1" sz="800">
                <a:latin typeface="Roboto"/>
                <a:ea typeface="Roboto"/>
                <a:cs typeface="Roboto"/>
                <a:sym typeface="Roboto"/>
              </a:endParaRPr>
            </a:p>
          </p:txBody>
        </p:sp>
      </p:grpSp>
      <p:grpSp>
        <p:nvGrpSpPr>
          <p:cNvPr id="116" name="Google Shape;116;p17"/>
          <p:cNvGrpSpPr/>
          <p:nvPr/>
        </p:nvGrpSpPr>
        <p:grpSpPr>
          <a:xfrm>
            <a:off x="3203909" y="2018665"/>
            <a:ext cx="2726286" cy="2313950"/>
            <a:chOff x="3203958" y="1258050"/>
            <a:chExt cx="2726286" cy="2547000"/>
          </a:xfrm>
        </p:grpSpPr>
        <p:sp>
          <p:nvSpPr>
            <p:cNvPr id="117" name="Google Shape;117;p17"/>
            <p:cNvSpPr/>
            <p:nvPr/>
          </p:nvSpPr>
          <p:spPr>
            <a:xfrm rot="2700000">
              <a:off x="4196595" y="1011412"/>
              <a:ext cx="561726" cy="3040276"/>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3420974"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0D5CDF"/>
                  </a:solidFill>
                  <a:latin typeface="Roboto"/>
                  <a:ea typeface="Roboto"/>
                  <a:cs typeface="Roboto"/>
                  <a:sym typeface="Roboto"/>
                </a:rPr>
                <a:t>2</a:t>
              </a:r>
              <a:endParaRPr b="1" sz="1200">
                <a:solidFill>
                  <a:srgbClr val="0D5CDF"/>
                </a:solidFill>
                <a:latin typeface="Roboto"/>
                <a:ea typeface="Roboto"/>
                <a:cs typeface="Roboto"/>
                <a:sym typeface="Roboto"/>
              </a:endParaRPr>
            </a:p>
          </p:txBody>
        </p:sp>
        <p:sp>
          <p:nvSpPr>
            <p:cNvPr id="119" name="Google Shape;119;p17"/>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rgbClr val="FFFFFF"/>
                  </a:solidFill>
                  <a:latin typeface="Roboto"/>
                  <a:ea typeface="Roboto"/>
                  <a:cs typeface="Roboto"/>
                  <a:sym typeface="Roboto"/>
                </a:rPr>
                <a:t>Model selection and evaluation</a:t>
              </a:r>
              <a:endParaRPr b="1" sz="800">
                <a:solidFill>
                  <a:srgbClr val="FFFFFF"/>
                </a:solidFill>
                <a:latin typeface="Roboto"/>
                <a:ea typeface="Roboto"/>
                <a:cs typeface="Roboto"/>
                <a:sym typeface="Roboto"/>
              </a:endParaRPr>
            </a:p>
          </p:txBody>
        </p:sp>
        <p:sp>
          <p:nvSpPr>
            <p:cNvPr id="120" name="Google Shape;120;p17"/>
            <p:cNvSpPr txBox="1"/>
            <p:nvPr/>
          </p:nvSpPr>
          <p:spPr>
            <a:xfrm rot="-2700000">
              <a:off x="3869931"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GB" sz="800">
                  <a:latin typeface="Roboto"/>
                  <a:ea typeface="Roboto"/>
                  <a:cs typeface="Roboto"/>
                  <a:sym typeface="Roboto"/>
                </a:rPr>
                <a:t>For predicting one variable using another variable used Logistic Regression.</a:t>
              </a:r>
              <a:endParaRPr b="1" sz="800">
                <a:latin typeface="Roboto"/>
                <a:ea typeface="Roboto"/>
                <a:cs typeface="Roboto"/>
                <a:sym typeface="Roboto"/>
              </a:endParaRPr>
            </a:p>
          </p:txBody>
        </p:sp>
      </p:grpSp>
      <p:grpSp>
        <p:nvGrpSpPr>
          <p:cNvPr id="121" name="Google Shape;121;p17"/>
          <p:cNvGrpSpPr/>
          <p:nvPr/>
        </p:nvGrpSpPr>
        <p:grpSpPr>
          <a:xfrm>
            <a:off x="5123971" y="2018488"/>
            <a:ext cx="2726286" cy="2313950"/>
            <a:chOff x="5123977" y="1258050"/>
            <a:chExt cx="2726286" cy="2547000"/>
          </a:xfrm>
        </p:grpSpPr>
        <p:sp>
          <p:nvSpPr>
            <p:cNvPr id="122" name="Google Shape;122;p17"/>
            <p:cNvSpPr/>
            <p:nvPr/>
          </p:nvSpPr>
          <p:spPr>
            <a:xfrm rot="2700000">
              <a:off x="6116614" y="1011412"/>
              <a:ext cx="561726" cy="3040276"/>
            </a:xfrm>
            <a:prstGeom prst="roundRect">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307AF3"/>
                  </a:solidFill>
                  <a:latin typeface="Roboto"/>
                  <a:ea typeface="Roboto"/>
                  <a:cs typeface="Roboto"/>
                  <a:sym typeface="Roboto"/>
                </a:rPr>
                <a:t>3</a:t>
              </a:r>
              <a:endParaRPr b="1" sz="1200">
                <a:solidFill>
                  <a:srgbClr val="307AF3"/>
                </a:solidFill>
                <a:latin typeface="Roboto"/>
                <a:ea typeface="Roboto"/>
                <a:cs typeface="Roboto"/>
                <a:sym typeface="Roboto"/>
              </a:endParaRPr>
            </a:p>
          </p:txBody>
        </p:sp>
        <p:sp>
          <p:nvSpPr>
            <p:cNvPr id="124" name="Google Shape;124;p17"/>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rgbClr val="FFFFFF"/>
                  </a:solidFill>
                  <a:latin typeface="Roboto"/>
                  <a:ea typeface="Roboto"/>
                  <a:cs typeface="Roboto"/>
                  <a:sym typeface="Roboto"/>
                </a:rPr>
                <a:t>Conclusion</a:t>
              </a:r>
              <a:endParaRPr b="1" sz="800">
                <a:solidFill>
                  <a:srgbClr val="FFFFFF"/>
                </a:solidFill>
                <a:latin typeface="Roboto"/>
                <a:ea typeface="Roboto"/>
                <a:cs typeface="Roboto"/>
                <a:sym typeface="Roboto"/>
              </a:endParaRPr>
            </a:p>
          </p:txBody>
        </p:sp>
        <p:sp>
          <p:nvSpPr>
            <p:cNvPr id="125" name="Google Shape;125;p17"/>
            <p:cNvSpPr txBox="1"/>
            <p:nvPr/>
          </p:nvSpPr>
          <p:spPr>
            <a:xfrm rot="-2700000">
              <a:off x="578994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GB" sz="800">
                  <a:latin typeface="Roboto"/>
                  <a:ea typeface="Roboto"/>
                  <a:cs typeface="Roboto"/>
                  <a:sym typeface="Roboto"/>
                </a:rPr>
                <a:t>In conclusion the model predicted how many clients with and without difficulties of loan payment.</a:t>
              </a:r>
              <a:endParaRPr b="1" sz="800">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Thank you !</a:t>
            </a:r>
            <a:endParaRPr/>
          </a:p>
        </p:txBody>
      </p:sp>
      <p:sp>
        <p:nvSpPr>
          <p:cNvPr id="131" name="Google Shape;131;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