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1" r:id="rId10"/>
    <p:sldId id="273" r:id="rId11"/>
    <p:sldId id="272" r:id="rId12"/>
  </p:sldIdLst>
  <p:sldSz cx="12192000" cy="6858000"/>
  <p:notesSz cx="6858000" cy="9144000"/>
  <p:defaultTextStyle>
    <a:defPPr lvl="0">
      <a:defRPr lang="en-US"/>
    </a:defPPr>
    <a:lvl1pPr marL="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82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6143-E03C-4CFD-AFDC-14E5BDEA754C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40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87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8248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140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303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55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FD0C-5451-4CA0-86AF-E70AE327998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26417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870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826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22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4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smtClean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8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2D802-9731-5352-86FA-F81A5D4D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24639"/>
            <a:ext cx="9418320" cy="4041648"/>
          </a:xfrm>
        </p:spPr>
        <p:txBody>
          <a:bodyPr>
            <a:normAutofit/>
          </a:bodyPr>
          <a:lstStyle/>
          <a:p>
            <a:r>
              <a:rPr lang="ru-RU" sz="5400" dirty="0"/>
              <a:t>ПП по ПМ 0.2 – Осуществление интеграции программных модулей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CE0207-2554-EEB6-6C13-96BBAD3E8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105400"/>
            <a:ext cx="9418320" cy="169164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</a:t>
            </a:r>
            <a:r>
              <a:rPr 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комплекса контроля состояния технических средств</a:t>
            </a:r>
            <a:r>
              <a:rPr lang="ru-RU" sz="18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Владимиров Иван Сергеевич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Беликова Ольга Викторовна</a:t>
            </a:r>
          </a:p>
        </p:txBody>
      </p:sp>
    </p:spTree>
    <p:extLst>
      <p:ext uri="{BB962C8B-B14F-4D97-AF65-F5344CB8AC3E}">
        <p14:creationId xmlns:p14="http://schemas.microsoft.com/office/powerpoint/2010/main" val="2295472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B2454-1A36-4F64-8C66-E9A4CAC5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AA1C7E-D703-420C-B8EC-EDB610D45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работы были реализованы следующие задачи: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1. Разработка программного продукта для учета и управления устройствами: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Создано приложение для мониторинга и управления устройствами с использованием </a:t>
            </a:r>
            <a:r>
              <a:rPr lang="ru-RU" sz="1300" dirty="0" err="1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Zabbix</a:t>
            </a: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API.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Обеспечена возможность авторизации пользователей и взаимодействия с системой через веб-    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интерфейс.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2. Определение и реализация функциональных требований: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Сформулированы требования к функциональным характеристикам, надежности, совместимости и техническим средствам.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Реализованы основные функции, такие как аутентификация пользователей, просмотр и управление устройствами, экспорт данных и создание отчетов.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3. Создание пользовательского интерфейса: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Разработаны страницы для авторизации и основной работы с системой (main.html и login.html).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Обеспечено удобство и интуитивность интерфейса с помощью JavaScript и CSS.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4. Интеграция с </a:t>
            </a:r>
            <a:r>
              <a:rPr lang="ru-RU" sz="1300" dirty="0" err="1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Zabbix</a:t>
            </a: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Реализовано взаимодействие с </a:t>
            </a:r>
            <a:r>
              <a:rPr lang="ru-RU" sz="1300" dirty="0" err="1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Zabbix</a:t>
            </a: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для получения данных об устройствах и их статусе.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300" dirty="0">
                <a:effectLst/>
                <a:latin typeface="Century Schoolbook (Основной текст)"/>
                <a:ea typeface="Calibri" panose="020F0502020204030204" pitchFamily="34" charset="0"/>
                <a:cs typeface="Times New Roman" panose="02020603050405020304" pitchFamily="18" charset="0"/>
              </a:rPr>
              <a:t>   - Настроено получение отчетов о нагрузке и ошибках устройств.</a:t>
            </a:r>
          </a:p>
        </p:txBody>
      </p:sp>
    </p:spTree>
    <p:extLst>
      <p:ext uri="{BB962C8B-B14F-4D97-AF65-F5344CB8AC3E}">
        <p14:creationId xmlns:p14="http://schemas.microsoft.com/office/powerpoint/2010/main" val="232581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AC6DD-D716-4D24-B456-BC3BACF0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360" y="3159318"/>
            <a:ext cx="9692640" cy="1397124"/>
          </a:xfrm>
        </p:spPr>
        <p:txBody>
          <a:bodyPr>
            <a:noAutofit/>
          </a:bodyPr>
          <a:lstStyle/>
          <a:p>
            <a:r>
              <a:rPr lang="ru-RU" sz="8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4659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9EFCC-31E9-5492-02ED-B6C9D07B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Назначение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0432AE-77EA-3409-70EB-8007BAFAB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</a:t>
            </a:r>
            <a:r>
              <a:rPr lang="ru-RU" sz="1600" dirty="0"/>
              <a:t>рограммный продукт предназначен для эффективного учета и мониторинга устройств с использованием системы </a:t>
            </a:r>
            <a:r>
              <a:rPr lang="ru-RU" sz="1600" dirty="0" err="1"/>
              <a:t>Zabbix</a:t>
            </a:r>
            <a:r>
              <a:rPr lang="ru-RU" sz="1600" dirty="0"/>
              <a:t>. Этот программный продукт не только облегчает процесс управления устройствами и обработки данных, но также помогает оптимизировать работу персонала предприятия, уменьшая время обслуживания клиентов и повышая общую доступность в быстром и удобном формате.</a:t>
            </a:r>
          </a:p>
          <a:p>
            <a:pPr marL="0" indent="0">
              <a:buNone/>
            </a:pPr>
            <a:r>
              <a:rPr lang="ru-RU" sz="1600" dirty="0"/>
              <a:t>Программа предоставляет клиентам системы интерфейс для: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Просмотра данных устройств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Экспорта данных</a:t>
            </a:r>
          </a:p>
          <a:p>
            <a:pPr marL="0" indent="0">
              <a:buNone/>
            </a:pPr>
            <a:r>
              <a:rPr lang="ru-RU" sz="1600" dirty="0"/>
              <a:t>Важно понимать, что данный программный продукт играет ключевую роль в повышении эффективности операционной деятельности предприятия, обеспечивая быстрый доступ к информации и снижая время на выполнение рутинных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307326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8F08D3-E17F-BA4E-2F28-5CBC3A472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0"/>
            <a:ext cx="9692640" cy="1397124"/>
          </a:xfrm>
        </p:spPr>
        <p:txBody>
          <a:bodyPr/>
          <a:lstStyle/>
          <a:p>
            <a:r>
              <a:rPr lang="ru-RU" dirty="0"/>
              <a:t>Средства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B43168-ACAC-3BB3-5FB2-486FAAFD2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714500"/>
            <a:ext cx="8595360" cy="4724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400" dirty="0"/>
              <a:t>Средствами разработки для данного программного продукта являются: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/>
              <a:t>GoLand</a:t>
            </a:r>
            <a:r>
              <a:rPr lang="ru-RU" sz="1400" dirty="0"/>
              <a:t> – интегрированная среда разработки (IDE) для языка 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ru-RU" sz="1400" dirty="0"/>
              <a:t>программирования 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 err="1"/>
              <a:t>Zabbix</a:t>
            </a:r>
            <a:r>
              <a:rPr lang="ru-RU" sz="1400" dirty="0"/>
              <a:t> – система мониторинга, используемая для сбора данных о 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ru-RU" sz="1400" dirty="0"/>
              <a:t>состоянии технических средств.</a:t>
            </a:r>
          </a:p>
          <a:p>
            <a:pPr marL="0" indent="0">
              <a:buNone/>
            </a:pPr>
            <a:r>
              <a:rPr lang="ru-RU" sz="1400" dirty="0"/>
              <a:t>Для создания веб-интерфейса использовались следующие технологии: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JavaScript</a:t>
            </a:r>
            <a:r>
              <a:rPr lang="ru-RU" sz="1400" dirty="0"/>
              <a:t> – для динамического обновления данных 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ru-RU" sz="1400" dirty="0"/>
              <a:t>на веб-страницах и взаимодействия с сервером.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Go</a:t>
            </a:r>
            <a:r>
              <a:rPr lang="ru-RU" sz="1400" dirty="0"/>
              <a:t> – основной язык программирования для написания 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    </a:t>
            </a:r>
            <a:r>
              <a:rPr lang="ru-RU" sz="1400" dirty="0"/>
              <a:t>серверной части приложения.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HTML</a:t>
            </a:r>
            <a:r>
              <a:rPr lang="ru-RU" sz="1400" dirty="0"/>
              <a:t> – для создания структуры веб-страниц.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CSS</a:t>
            </a:r>
            <a:r>
              <a:rPr lang="ru-RU" sz="1400" dirty="0"/>
              <a:t> – для стилизации и оформления веб-интерфейса.</a:t>
            </a:r>
          </a:p>
          <a:p>
            <a:pPr marL="0" indent="0">
              <a:buNone/>
            </a:pPr>
            <a:r>
              <a:rPr lang="ru-RU" sz="1400" dirty="0"/>
              <a:t>Программный продукт обеспечивает надежное и удобное взаимодействие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с данными устройств, полученными из системы </a:t>
            </a:r>
            <a:r>
              <a:rPr lang="ru-RU" sz="1400" dirty="0" err="1"/>
              <a:t>Zabbix</a:t>
            </a:r>
            <a:r>
              <a:rPr lang="ru-RU" sz="1400" dirty="0"/>
              <a:t>, и предоставляет 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пользователям интуитивно понятный интерфейс для управления этими </a:t>
            </a: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400" dirty="0"/>
              <a:t>данными.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6548F1-382F-4CE5-8628-892AA699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046" y="1714500"/>
            <a:ext cx="3357154" cy="188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FDA7589-1EDE-4009-B4B8-B47172A1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51" y="3894590"/>
            <a:ext cx="3360449" cy="129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A720E74-3041-44F2-8106-B4F2563EA6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3" b="13439"/>
          <a:stretch/>
        </p:blipFill>
        <p:spPr bwMode="auto">
          <a:xfrm>
            <a:off x="7764751" y="5480958"/>
            <a:ext cx="3360449" cy="95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F8883C-6F01-13A3-0D01-0C0BA796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196837"/>
            <a:ext cx="9692640" cy="1397124"/>
          </a:xfrm>
        </p:spPr>
        <p:txBody>
          <a:bodyPr/>
          <a:lstStyle/>
          <a:p>
            <a:r>
              <a:rPr lang="en-US" dirty="0"/>
              <a:t>Zabbix</a:t>
            </a:r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BBDD5E0A-86C6-43A8-ABB9-40F12CA49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7" y="1896937"/>
            <a:ext cx="3226827" cy="2298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F81919-5D52-4EFA-9663-1192D75E7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22116" y="1764298"/>
            <a:ext cx="7155485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Взаимодействие с </a:t>
            </a:r>
            <a:r>
              <a:rPr kumimoji="0" lang="ru-RU" altLang="ru-RU" sz="1300" b="1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и API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1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– это мощная система мониторинга, которая позволяет собирать,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хранить и анализировать данные о состоянии различных устройств и систем.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В нашем приложении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отвечает за базу данных, предоставляя информацию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о состоянии устройств, нагрузке и возможных ошибках.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Взаимодействие с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осуществляется через </a:t>
            </a:r>
            <a:r>
              <a:rPr kumimoji="0" lang="ru-RU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API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. API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предоставляет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доступ к различным функциям системы, включая получение данных о состоянии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устройств, проверку триггеров и сбор отчетов о производительности.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Для интеграции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с нашим приложением используются HTTP-запросы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к API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. Основные шаги взаимодействия включают: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</a:t>
            </a:r>
            <a:r>
              <a:rPr kumimoji="0" lang="ru-RU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Авторизация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– приложение отправляет запрос с логином и паролем, </a:t>
            </a:r>
            <a:endParaRPr lang="en-US" altLang="ru-RU" sz="1300" dirty="0"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 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чтобы получить токен для дальнейших операций.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</a:t>
            </a:r>
            <a:r>
              <a:rPr kumimoji="0" lang="ru-RU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Получение данных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– с помощью токена приложение делает запросы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 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к API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для получения данных о состоянии устройств, их производительности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ru-RU" sz="1300" dirty="0">
                <a:latin typeface="Century Schoolbook (Основной текст)"/>
              </a:rPr>
              <a:t>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и активных триггерах.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</a:t>
            </a:r>
            <a:r>
              <a:rPr kumimoji="0" lang="ru-RU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Обработка данных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– полученные данные обрабатываются серверной частью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 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приложения, написанной на Go.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</a:t>
            </a:r>
            <a:r>
              <a:rPr kumimoji="0" lang="ru-RU" altLang="ru-RU" sz="1300" b="1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Отображение данных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– обработанные данные передаются на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фронтенд</a:t>
            </a:r>
            <a:r>
              <a:rPr kumimoji="0" lang="en-US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(HTML,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ru-RU" sz="1300" dirty="0">
                <a:latin typeface="Century Schoolbook (Основной текст)"/>
              </a:rPr>
              <a:t>    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CSS, JavaScript) для отображения пользователю.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Использование </a:t>
            </a:r>
            <a:r>
              <a:rPr kumimoji="0" lang="ru-RU" altLang="ru-RU" sz="1300" b="0" i="0" u="none" strike="noStrike" cap="none" normalizeH="0" baseline="0" dirty="0" err="1">
                <a:ln>
                  <a:noFill/>
                </a:ln>
                <a:effectLst/>
                <a:latin typeface="Century Schoolbook (Основной текст)"/>
              </a:rPr>
              <a:t>Zabbix</a:t>
            </a: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 API позволяет интегрировать мощные функции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мониторинга в наше приложение, обеспечивая высокую надежность </a:t>
            </a:r>
            <a:endParaRPr kumimoji="0" lang="en-US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300" b="0" i="0" u="none" strike="noStrike" cap="none" normalizeH="0" baseline="0" dirty="0">
                <a:ln>
                  <a:noFill/>
                </a:ln>
                <a:effectLst/>
                <a:latin typeface="Century Schoolbook (Основной текст)"/>
              </a:rPr>
              <a:t>и актуальность данных для пользователей.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300" b="0" i="0" u="none" strike="noStrike" cap="none" normalizeH="0" baseline="0" dirty="0">
              <a:ln>
                <a:noFill/>
              </a:ln>
              <a:effectLst/>
              <a:latin typeface="Century Schoolbook (Основной текст)"/>
            </a:endParaRPr>
          </a:p>
        </p:txBody>
      </p:sp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418A4B7C-31A9-4D81-8D97-8825E242B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6" y="4195732"/>
            <a:ext cx="3226827" cy="258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62EBAE3-E7C2-4438-96E4-FE90AD5E8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440880"/>
            <a:ext cx="45720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35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239B1-5C43-60F5-0DE0-CF784C9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0"/>
            <a:ext cx="9692640" cy="1397124"/>
          </a:xfrm>
        </p:spPr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D0C28D-EE4E-B608-ED35-B7B8942C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79" y="1556356"/>
            <a:ext cx="8595360" cy="435133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Программа состоит из семи основных файлов, каждый из которых играет важную роль в обеспечении функциональности и удобства использования.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1. </a:t>
            </a:r>
            <a:r>
              <a:rPr lang="ru-RU" sz="1200" b="1" dirty="0" err="1">
                <a:latin typeface="Century Schoolbook (Основной текст)"/>
                <a:cs typeface="Times New Roman" panose="02020603050405020304" pitchFamily="18" charset="0"/>
              </a:rPr>
              <a:t>main.go</a:t>
            </a:r>
            <a:endParaRPr lang="ru-RU" sz="1200" b="1" dirty="0">
              <a:latin typeface="Century Schoolbook (Основной текст)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  - Основной серверный файл программы, написанный на языке Go. В этом файле реализована логика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серверной части приложения, обработка запросов от клиентов, взаимодействие с API </a:t>
            </a:r>
            <a:r>
              <a:rPr lang="ru-RU" sz="1200" b="1" dirty="0" err="1">
                <a:latin typeface="Century Schoolbook (Основной текст)"/>
                <a:cs typeface="Times New Roman" panose="02020603050405020304" pitchFamily="18" charset="0"/>
              </a:rPr>
              <a:t>Zabbix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и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управление сессиями пользователей.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2. main.html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  - Файл, отвечающий за структуру главной страницы веб-интерфейса. Здесь определяется базовая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структура HTML-документа, которая будет отображаться авторизованным пользователям после успешного входа в систему.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3. login.html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  - Файл, отвечающий за структуру страницы авторизации. В этом файле содержатся поля ввода для логина и пароля, а также кнопки для входа в систему.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4. auth.js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  - Скрипт на языке JavaScript, отвечающий за обработку логики авторизации. Этот файл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обрабатывает ввод пользователя на странице авторизации и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отправляет соответствующий запрос к серверу для проверки логина и пароля.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5. script.js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  - Основной скрипт JavaScript для взаимодействия с главной страницей. В этом файле содержатся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функции для динамического обновления данных 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на веб-странице, взаимодействия с сервером и обработки пользовательских действий.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6. styleMain.css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  - Файл CSS для оформления главной страницы. В этом файле определены стили, которые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применяются к элементам интерфейса на странице `main.html`,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включая таблицы, кнопки и другие компоненты.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7. styleLogin.css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   - Файл CSS для оформления страницы авторизации. Здесь определены стили для полей ввода,</a:t>
            </a:r>
            <a:r>
              <a:rPr lang="en-US" sz="1200" b="1" dirty="0">
                <a:latin typeface="Century Schoolbook (Основной текст)"/>
                <a:cs typeface="Times New Roman" panose="02020603050405020304" pitchFamily="18" charset="0"/>
              </a:rPr>
              <a:t> </a:t>
            </a:r>
            <a:r>
              <a:rPr lang="ru-RU" sz="1200" b="1" dirty="0">
                <a:latin typeface="Century Schoolbook (Основной текст)"/>
                <a:cs typeface="Times New Roman" panose="02020603050405020304" pitchFamily="18" charset="0"/>
              </a:rPr>
              <a:t>кнопок и других элементов, присутствующих на странице `login.html`.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3249C9-D67D-4168-92D0-87A9CF4CD4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04" t="8871" r="10233" b="11834"/>
          <a:stretch/>
        </p:blipFill>
        <p:spPr>
          <a:xfrm>
            <a:off x="8479971" y="150000"/>
            <a:ext cx="2730137" cy="14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1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430B8B-BF8D-D1BB-7C49-32B97B50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61785"/>
            <a:ext cx="9692640" cy="66794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тест-кейсов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C3A869-F2FA-1F18-3DD6-C89A6FCC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820615"/>
            <a:ext cx="8595360" cy="43606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Позитивный тест-кейс авторизации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AA3C19B-1CB3-CF22-7D95-75D11787B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693288"/>
              </p:ext>
            </p:extLst>
          </p:nvPr>
        </p:nvGraphicFramePr>
        <p:xfrm>
          <a:off x="0" y="1276471"/>
          <a:ext cx="11292114" cy="5519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4038">
                  <a:extLst>
                    <a:ext uri="{9D8B030D-6E8A-4147-A177-3AD203B41FA5}">
                      <a16:colId xmlns:a16="http://schemas.microsoft.com/office/drawing/2014/main" val="1012283709"/>
                    </a:ext>
                  </a:extLst>
                </a:gridCol>
                <a:gridCol w="3764038">
                  <a:extLst>
                    <a:ext uri="{9D8B030D-6E8A-4147-A177-3AD203B41FA5}">
                      <a16:colId xmlns:a16="http://schemas.microsoft.com/office/drawing/2014/main" val="814170776"/>
                    </a:ext>
                  </a:extLst>
                </a:gridCol>
                <a:gridCol w="3764038">
                  <a:extLst>
                    <a:ext uri="{9D8B030D-6E8A-4147-A177-3AD203B41FA5}">
                      <a16:colId xmlns:a16="http://schemas.microsoft.com/office/drawing/2014/main" val="1400754099"/>
                    </a:ext>
                  </a:extLst>
                </a:gridCol>
              </a:tblGrid>
              <a:tr h="80057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entury Schoolbook (Основной текст)"/>
                        </a:rPr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entury Schoolbook (Основной текст)"/>
                        </a:rPr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entury Schoolbook (Основной текст)"/>
                        </a:rPr>
                        <a:t>Результат теста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03292"/>
                  </a:ext>
                </a:extLst>
              </a:tr>
              <a:tr h="1630644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entury Schoolbook (Основной текст)"/>
                        </a:rPr>
                        <a:t>1. Запустить программу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программа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запущена</a:t>
                      </a:r>
                      <a:endParaRPr lang="ru-RU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143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открыта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форма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авторизации</a:t>
                      </a:r>
                      <a:endParaRPr lang="ru-RU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276684"/>
                  </a:ext>
                </a:extLst>
              </a:tr>
              <a:tr h="1575878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entury Schoolbook (Основной текст)"/>
                        </a:rPr>
                        <a:t>2. Заполнить поля формы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поля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ввода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заполнены</a:t>
                      </a:r>
                      <a:endParaRPr lang="ru-RU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14350" indent="-28575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пароль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скрыт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системными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символами</a:t>
                      </a:r>
                      <a:endParaRPr lang="ru-RU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53484"/>
                  </a:ext>
                </a:extLst>
              </a:tr>
              <a:tr h="1512646"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entury Schoolbook (Основной текст)"/>
                        </a:rPr>
                        <a:t>3. Нажать на кнопку «Войти»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285750" algn="just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проходит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проверку</a:t>
                      </a:r>
                      <a:endParaRPr lang="ru-RU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514350" indent="-285750"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открывается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главная</a:t>
                      </a:r>
                      <a:r>
                        <a:rPr lang="en-US" sz="1800" dirty="0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Century Schoolbook (Основной текст)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форма</a:t>
                      </a:r>
                      <a:endParaRPr lang="ru-RU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1800" dirty="0">
                        <a:effectLst/>
                        <a:latin typeface="Century Schoolbook (Основной текст)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3728464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464A0D9-A853-400B-8D7C-194BFAB753E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t="34037" r="27648" b="20932"/>
          <a:stretch/>
        </p:blipFill>
        <p:spPr bwMode="auto">
          <a:xfrm>
            <a:off x="8831625" y="3828778"/>
            <a:ext cx="1199515" cy="1238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52CE26-35E6-4BB8-B328-A2FD69DC7D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02" y="5657655"/>
            <a:ext cx="2931160" cy="759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2490130-1D2C-4197-B81C-BC564C64A4A4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9" t="40753" r="43044" b="31607"/>
          <a:stretch/>
        </p:blipFill>
        <p:spPr bwMode="auto">
          <a:xfrm>
            <a:off x="8968867" y="2299647"/>
            <a:ext cx="888365" cy="10128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90511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EE1CB-17D0-8CFE-8673-857B25C3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9686"/>
            <a:ext cx="9692640" cy="668177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Результаты тест-кейсов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B62FF-44E1-9304-16CD-BCCFB3C8D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680" y="780351"/>
            <a:ext cx="8595360" cy="4209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Негативный тест-кейс авторизации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4DB0D74-6CE5-2EE0-17E0-FB78EA31C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18417"/>
              </p:ext>
            </p:extLst>
          </p:nvPr>
        </p:nvGraphicFramePr>
        <p:xfrm>
          <a:off x="0" y="1303752"/>
          <a:ext cx="11263086" cy="5609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362">
                  <a:extLst>
                    <a:ext uri="{9D8B030D-6E8A-4147-A177-3AD203B41FA5}">
                      <a16:colId xmlns:a16="http://schemas.microsoft.com/office/drawing/2014/main" val="1012283709"/>
                    </a:ext>
                  </a:extLst>
                </a:gridCol>
                <a:gridCol w="3754362">
                  <a:extLst>
                    <a:ext uri="{9D8B030D-6E8A-4147-A177-3AD203B41FA5}">
                      <a16:colId xmlns:a16="http://schemas.microsoft.com/office/drawing/2014/main" val="814170776"/>
                    </a:ext>
                  </a:extLst>
                </a:gridCol>
                <a:gridCol w="3754362">
                  <a:extLst>
                    <a:ext uri="{9D8B030D-6E8A-4147-A177-3AD203B41FA5}">
                      <a16:colId xmlns:a16="http://schemas.microsoft.com/office/drawing/2014/main" val="1400754099"/>
                    </a:ext>
                  </a:extLst>
                </a:gridCol>
              </a:tblGrid>
              <a:tr h="766477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 теста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03292"/>
                  </a:ext>
                </a:extLst>
              </a:tr>
              <a:tr h="1871576">
                <a:tc>
                  <a:txBody>
                    <a:bodyPr/>
                    <a:lstStyle/>
                    <a:p>
                      <a:r>
                        <a:rPr lang="ru-RU" dirty="0"/>
                        <a:t>1. Запустить программу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программа запущена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открыта форма авторизации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76684"/>
                  </a:ext>
                </a:extLst>
              </a:tr>
              <a:tr h="1508755">
                <a:tc>
                  <a:txBody>
                    <a:bodyPr/>
                    <a:lstStyle/>
                    <a:p>
                      <a:r>
                        <a:rPr lang="ru-RU" dirty="0"/>
                        <a:t>2. Заполнить поля формы несуществующими данными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поля ввода заполнены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пароль скрыт системными символами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484"/>
                  </a:ext>
                </a:extLst>
              </a:tr>
              <a:tr h="812407">
                <a:tc>
                  <a:txBody>
                    <a:bodyPr/>
                    <a:lstStyle/>
                    <a:p>
                      <a:r>
                        <a:rPr lang="ru-RU" dirty="0"/>
                        <a:t>3. Нажать на кнопку «Войти»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Появляется сообщение с ошибкой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28464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EFFAF3-9C36-4161-AE6D-97D7F1C91E94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815"/>
          <a:stretch/>
        </p:blipFill>
        <p:spPr bwMode="auto">
          <a:xfrm>
            <a:off x="8283849" y="5806877"/>
            <a:ext cx="2455819" cy="776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51D0E7-EC5A-4A0D-8955-8DE43B56969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3" t="56726" r="31358" b="2599"/>
          <a:stretch/>
        </p:blipFill>
        <p:spPr bwMode="auto">
          <a:xfrm>
            <a:off x="8904698" y="3976770"/>
            <a:ext cx="1214120" cy="14497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FC7CA8D-E469-453E-AF13-A02DFD396B1E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39" t="40753" r="43044" b="31607"/>
          <a:stretch/>
        </p:blipFill>
        <p:spPr bwMode="auto">
          <a:xfrm>
            <a:off x="8775861" y="2179320"/>
            <a:ext cx="1471794" cy="153053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6410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EF6CE-F760-7210-8B60-F2DA6EAC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49747"/>
            <a:ext cx="9692640" cy="783750"/>
          </a:xfrm>
        </p:spPr>
        <p:txBody>
          <a:bodyPr/>
          <a:lstStyle/>
          <a:p>
            <a:r>
              <a:rPr lang="ru-RU" dirty="0"/>
              <a:t>Результаты тест-кейсов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27344-5E50-0371-4DF9-12AB921B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920" y="1062294"/>
            <a:ext cx="8595360" cy="449065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позитивного тест-кейса изменения частоты выполнения триггера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B32FF290-02DF-273A-96F9-19FECF4BE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270273"/>
              </p:ext>
            </p:extLst>
          </p:nvPr>
        </p:nvGraphicFramePr>
        <p:xfrm>
          <a:off x="0" y="1451744"/>
          <a:ext cx="11263086" cy="5529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4362">
                  <a:extLst>
                    <a:ext uri="{9D8B030D-6E8A-4147-A177-3AD203B41FA5}">
                      <a16:colId xmlns:a16="http://schemas.microsoft.com/office/drawing/2014/main" val="1012283709"/>
                    </a:ext>
                  </a:extLst>
                </a:gridCol>
                <a:gridCol w="3754362">
                  <a:extLst>
                    <a:ext uri="{9D8B030D-6E8A-4147-A177-3AD203B41FA5}">
                      <a16:colId xmlns:a16="http://schemas.microsoft.com/office/drawing/2014/main" val="814170776"/>
                    </a:ext>
                  </a:extLst>
                </a:gridCol>
                <a:gridCol w="3754362">
                  <a:extLst>
                    <a:ext uri="{9D8B030D-6E8A-4147-A177-3AD203B41FA5}">
                      <a16:colId xmlns:a16="http://schemas.microsoft.com/office/drawing/2014/main" val="1400754099"/>
                    </a:ext>
                  </a:extLst>
                </a:gridCol>
              </a:tblGrid>
              <a:tr h="877146">
                <a:tc>
                  <a:txBody>
                    <a:bodyPr/>
                    <a:lstStyle/>
                    <a:p>
                      <a:r>
                        <a:rPr lang="ru-RU" dirty="0"/>
                        <a:t>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Результат теста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403292"/>
                  </a:ext>
                </a:extLst>
              </a:tr>
              <a:tr h="1353424">
                <a:tc>
                  <a:txBody>
                    <a:bodyPr/>
                    <a:lstStyle/>
                    <a:p>
                      <a:r>
                        <a:rPr lang="ru-RU" dirty="0"/>
                        <a:t>1. Зайти на форму и пройти аутентификацию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программа запущена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открыта форма авторизации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успешно пройдена аутентификация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открывается главная форма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76684"/>
                  </a:ext>
                </a:extLst>
              </a:tr>
              <a:tr h="1726598">
                <a:tc>
                  <a:txBody>
                    <a:bodyPr/>
                    <a:lstStyle/>
                    <a:p>
                      <a:r>
                        <a:rPr lang="ru-RU" dirty="0"/>
                        <a:t>2. 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Нажать на шестеренку в левом верхнем углу и в выпадающем поле изменить на 60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dirty="0"/>
                        <a:t>поля ввода заполнены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выскочит изменение частоты (по умолчанию 30 секунд)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Изменим на 60 секунд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484"/>
                  </a:ext>
                </a:extLst>
              </a:tr>
              <a:tr h="929709">
                <a:tc>
                  <a:txBody>
                    <a:bodyPr/>
                    <a:lstStyle/>
                    <a:p>
                      <a:r>
                        <a:rPr lang="ru-RU" dirty="0"/>
                        <a:t>3. Нажать на кнопку «Применить»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Появляется сообщение о том, что изменения применены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28464"/>
                  </a:ext>
                </a:extLst>
              </a:tr>
            </a:tbl>
          </a:graphicData>
        </a:graphic>
      </p:graphicFrame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02B9B8-9461-49AE-A447-2069E4CEF0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5" t="34037" r="27648" b="20932"/>
          <a:stretch/>
        </p:blipFill>
        <p:spPr bwMode="auto">
          <a:xfrm>
            <a:off x="7662428" y="2376600"/>
            <a:ext cx="1199515" cy="12382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66AAD6D-1B50-4FD8-BC94-DA0236B67C6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738" y="2603524"/>
            <a:ext cx="2305348" cy="676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0E6BEE-578C-4853-A58B-C0059EA9D08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752" y="4032999"/>
            <a:ext cx="2001385" cy="7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3E21A40-96CB-4CDF-836A-A641832BDC2A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851" y="4033000"/>
            <a:ext cx="1372235" cy="7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A1CCA9E-5586-4420-A7C9-04BFA72ACF5F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934" y="5607217"/>
            <a:ext cx="2588895" cy="10585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5135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E9B84-E325-ED27-895C-EC577BEF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24CBBA9-A50E-4C1E-BAD6-DC6659E26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1870192"/>
            <a:ext cx="8594725" cy="4268553"/>
          </a:xfrm>
        </p:spPr>
      </p:pic>
    </p:spTree>
    <p:extLst>
      <p:ext uri="{BB962C8B-B14F-4D97-AF65-F5344CB8AC3E}">
        <p14:creationId xmlns:p14="http://schemas.microsoft.com/office/powerpoint/2010/main" val="150906920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484</TotalTime>
  <Words>1059</Words>
  <Application>Microsoft Office PowerPoint</Application>
  <PresentationFormat>Широкоэкранный</PresentationFormat>
  <Paragraphs>134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Century Schoolbook (Основной текст)</vt:lpstr>
      <vt:lpstr>Times New Roman</vt:lpstr>
      <vt:lpstr>Wingdings 2</vt:lpstr>
      <vt:lpstr>Вид</vt:lpstr>
      <vt:lpstr>ПП по ПМ 0.2 – Осуществление интеграции программных модулей</vt:lpstr>
      <vt:lpstr>Назначение программы</vt:lpstr>
      <vt:lpstr>Средства разработки</vt:lpstr>
      <vt:lpstr>Zabbix</vt:lpstr>
      <vt:lpstr>Структура программы</vt:lpstr>
      <vt:lpstr>Результаты тест-кейсов</vt:lpstr>
      <vt:lpstr>Результаты тест-кейсов</vt:lpstr>
      <vt:lpstr>Результаты тест-кейсов</vt:lpstr>
      <vt:lpstr>Результаты работы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УП по ПМ 0.2 – Осуществление интеграции программных модулей</dc:title>
  <dc:creator>Vanio Vlada</dc:creator>
  <cp:lastModifiedBy>Vanio Vlada</cp:lastModifiedBy>
  <cp:revision>20</cp:revision>
  <dcterms:created xsi:type="dcterms:W3CDTF">2024-02-06T07:15:30Z</dcterms:created>
  <dcterms:modified xsi:type="dcterms:W3CDTF">2024-06-21T15:01:25Z</dcterms:modified>
</cp:coreProperties>
</file>