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iego Pedro Pinto Roa"/>
  <p:cmAuthor clrIdx="1" id="1" initials="" lastIdx="2" name="Ivan Daniel Weiss Van Der Po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9-26T21:31:04.499">
    <p:pos x="139" y="311"/>
    <p:text>agregar limitaciones fortalezas conclucion short cv? 
numersacion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9-26T19:20:05.271">
    <p:pos x="527" y="1064"/>
    <p:text>se entrena un clasificador por clase en el cual la clase es  + y lo demas es - 
Training: para N clases se requieren N clasificaores
Prediction: cada clasificaor responde que tan seguro esta de que le pertenezca
y se eligue el mayor
es computacionalmente mas eficiente 
puede manejar inbalance de datos
suele ser mas rapido</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3-09-26T19:22:45.676">
    <p:pos x="6000" y="0"/>
    <p:text>se entrena un clasificador para cada combinacion binaria de grupos
para N grupos se entrena N* (N-1)/2 clasificadores
cuando predice un nuevo elemento para cada clasificador vota si le pertenece o no 
y al final el grupo con mas votos gana
es computacionalmente caro
puede sufrir de imbalance de datos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Y"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84472c8c17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284472c8c17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284472c8c17_1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84472c8c17_1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284472c8c17_1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284472c8c17_1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idx="1" type="body"/>
          </p:nvPr>
        </p:nvSpPr>
        <p:spPr>
          <a:xfrm>
            <a:off x="2751987" y="6251520"/>
            <a:ext cx="2219248" cy="3556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FFFFF"/>
              </a:buClr>
              <a:buSzPts val="1800"/>
              <a:buNone/>
              <a:defRPr b="0" i="0" sz="1800" u="none" cap="none" strike="noStrike">
                <a:solidFill>
                  <a:srgbClr val="FFFFFF"/>
                </a:solidFill>
                <a:latin typeface="Trebuchet MS"/>
                <a:ea typeface="Trebuchet MS"/>
                <a:cs typeface="Trebuchet MS"/>
                <a:sym typeface="Trebuchet M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2"/>
          <p:cNvSpPr txBox="1"/>
          <p:nvPr>
            <p:ph idx="2" type="body"/>
          </p:nvPr>
        </p:nvSpPr>
        <p:spPr>
          <a:xfrm>
            <a:off x="8997260" y="863690"/>
            <a:ext cx="2973388" cy="85248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2F3A6C"/>
              </a:buClr>
              <a:buSzPts val="1800"/>
              <a:buChar char="•"/>
              <a:defRPr b="0" i="0" sz="1800" u="none" cap="none" strike="noStrike">
                <a:solidFill>
                  <a:srgbClr val="2F3A6C"/>
                </a:solidFill>
                <a:latin typeface="Trebuchet MS"/>
                <a:ea typeface="Trebuchet MS"/>
                <a:cs typeface="Trebuchet MS"/>
                <a:sym typeface="Trebuchet M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3" type="body"/>
          </p:nvPr>
        </p:nvSpPr>
        <p:spPr>
          <a:xfrm>
            <a:off x="221351" y="4356868"/>
            <a:ext cx="4329070" cy="1127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2400"/>
              <a:buNone/>
              <a:defRPr b="0" i="0" sz="2400" u="none" cap="none" strike="noStrike">
                <a:solidFill>
                  <a:srgbClr val="FFFFFF"/>
                </a:solidFill>
                <a:latin typeface="Trebuchet MS"/>
                <a:ea typeface="Trebuchet MS"/>
                <a:cs typeface="Trebuchet MS"/>
                <a:sym typeface="Trebuchet MS"/>
              </a:defRPr>
            </a:lvl1pPr>
            <a:lvl2pPr indent="-381000" lvl="1" marL="914400" algn="l">
              <a:lnSpc>
                <a:spcPct val="90000"/>
              </a:lnSpc>
              <a:spcBef>
                <a:spcPts val="500"/>
              </a:spcBef>
              <a:spcAft>
                <a:spcPts val="0"/>
              </a:spcAft>
              <a:buClr>
                <a:srgbClr val="FFFFFF"/>
              </a:buClr>
              <a:buSzPts val="2400"/>
              <a:buChar char="•"/>
              <a:defRPr b="0" i="0" sz="2400" u="none" cap="none" strike="noStrike">
                <a:solidFill>
                  <a:srgbClr val="FFFFFF"/>
                </a:solidFill>
                <a:latin typeface="Trebuchet MS"/>
                <a:ea typeface="Trebuchet MS"/>
                <a:cs typeface="Trebuchet MS"/>
                <a:sym typeface="Trebuchet MS"/>
              </a:defRPr>
            </a:lvl2pPr>
            <a:lvl3pPr indent="-381000" lvl="2" marL="1371600" algn="l">
              <a:lnSpc>
                <a:spcPct val="90000"/>
              </a:lnSpc>
              <a:spcBef>
                <a:spcPts val="500"/>
              </a:spcBef>
              <a:spcAft>
                <a:spcPts val="0"/>
              </a:spcAft>
              <a:buClr>
                <a:srgbClr val="FFFFFF"/>
              </a:buClr>
              <a:buSzPts val="2400"/>
              <a:buChar char="•"/>
              <a:defRPr b="0" i="0" sz="2400" u="none" cap="none" strike="noStrike">
                <a:solidFill>
                  <a:srgbClr val="FFFFFF"/>
                </a:solidFill>
                <a:latin typeface="Trebuchet MS"/>
                <a:ea typeface="Trebuchet MS"/>
                <a:cs typeface="Trebuchet MS"/>
                <a:sym typeface="Trebuchet MS"/>
              </a:defRPr>
            </a:lvl3pPr>
            <a:lvl4pPr indent="-381000" lvl="3" marL="1828800" algn="l">
              <a:lnSpc>
                <a:spcPct val="90000"/>
              </a:lnSpc>
              <a:spcBef>
                <a:spcPts val="500"/>
              </a:spcBef>
              <a:spcAft>
                <a:spcPts val="0"/>
              </a:spcAft>
              <a:buClr>
                <a:srgbClr val="FFFFFF"/>
              </a:buClr>
              <a:buSzPts val="2400"/>
              <a:buChar char="•"/>
              <a:defRPr b="0" i="0" sz="2400" u="none" cap="none" strike="noStrike">
                <a:solidFill>
                  <a:srgbClr val="FFFFFF"/>
                </a:solidFill>
                <a:latin typeface="Trebuchet MS"/>
                <a:ea typeface="Trebuchet MS"/>
                <a:cs typeface="Trebuchet MS"/>
                <a:sym typeface="Trebuchet MS"/>
              </a:defRPr>
            </a:lvl4pPr>
            <a:lvl5pPr indent="-381000" lvl="4" marL="2286000" algn="l">
              <a:lnSpc>
                <a:spcPct val="90000"/>
              </a:lnSpc>
              <a:spcBef>
                <a:spcPts val="500"/>
              </a:spcBef>
              <a:spcAft>
                <a:spcPts val="0"/>
              </a:spcAft>
              <a:buClr>
                <a:srgbClr val="FFFFFF"/>
              </a:buClr>
              <a:buSzPts val="2400"/>
              <a:buChar char="•"/>
              <a:defRPr b="0" i="0" sz="2400" u="none" cap="none" strike="noStrike">
                <a:solidFill>
                  <a:srgbClr val="FFFFFF"/>
                </a:solidFill>
                <a:latin typeface="Trebuchet MS"/>
                <a:ea typeface="Trebuchet MS"/>
                <a:cs typeface="Trebuchet MS"/>
                <a:sym typeface="Trebuchet M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
          <p:cNvSpPr txBox="1"/>
          <p:nvPr>
            <p:ph type="title"/>
          </p:nvPr>
        </p:nvSpPr>
        <p:spPr>
          <a:xfrm>
            <a:off x="221352" y="494358"/>
            <a:ext cx="7200000" cy="129893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FFFFFF"/>
              </a:buClr>
              <a:buSzPts val="4400"/>
              <a:buFont typeface="Trebuchet MS"/>
              <a:buNone/>
              <a:defRPr b="1" i="0" sz="4400" u="none" cap="none" strike="noStrik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nvSpPr>
        <p:spPr>
          <a:xfrm>
            <a:off x="9060878" y="494358"/>
            <a:ext cx="2909771"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2F3A6C"/>
              </a:buClr>
              <a:buSzPts val="1800"/>
              <a:buFont typeface="Trebuchet MS"/>
              <a:buNone/>
            </a:pPr>
            <a:r>
              <a:rPr b="1" i="0" lang="es-PY" sz="1800" u="none" cap="none" strike="noStrike">
                <a:solidFill>
                  <a:srgbClr val="2F3A6C"/>
                </a:solidFill>
                <a:latin typeface="Trebuchet MS"/>
                <a:ea typeface="Trebuchet MS"/>
                <a:cs typeface="Trebuchet MS"/>
                <a:sym typeface="Trebuchet MS"/>
              </a:rPr>
              <a:t>Ingeniería en Informática</a:t>
            </a:r>
            <a:endParaRPr/>
          </a:p>
        </p:txBody>
      </p:sp>
      <p:sp>
        <p:nvSpPr>
          <p:cNvPr id="21" name="Google Shape;21;p2"/>
          <p:cNvSpPr txBox="1"/>
          <p:nvPr>
            <p:ph idx="4" type="body"/>
          </p:nvPr>
        </p:nvSpPr>
        <p:spPr>
          <a:xfrm>
            <a:off x="221351" y="1866346"/>
            <a:ext cx="7200000" cy="17670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2400"/>
              <a:buNone/>
              <a:defRPr sz="2400">
                <a:solidFill>
                  <a:srgbClr val="FFFFFF"/>
                </a:solidFill>
                <a:latin typeface="Trebuchet MS"/>
                <a:ea typeface="Trebuchet MS"/>
                <a:cs typeface="Trebuchet MS"/>
                <a:sym typeface="Trebuchet MS"/>
              </a:defRPr>
            </a:lvl1pPr>
            <a:lvl2pPr indent="-381000" lvl="1" marL="914400" algn="l">
              <a:lnSpc>
                <a:spcPct val="90000"/>
              </a:lnSpc>
              <a:spcBef>
                <a:spcPts val="500"/>
              </a:spcBef>
              <a:spcAft>
                <a:spcPts val="0"/>
              </a:spcAft>
              <a:buClr>
                <a:srgbClr val="FFFFFF"/>
              </a:buClr>
              <a:buSzPts val="2400"/>
              <a:buChar char="•"/>
              <a:defRPr sz="2400">
                <a:solidFill>
                  <a:srgbClr val="FFFFFF"/>
                </a:solidFill>
                <a:latin typeface="Trebuchet MS"/>
                <a:ea typeface="Trebuchet MS"/>
                <a:cs typeface="Trebuchet MS"/>
                <a:sym typeface="Trebuchet MS"/>
              </a:defRPr>
            </a:lvl2pPr>
            <a:lvl3pPr indent="-381000" lvl="2" marL="1371600" algn="l">
              <a:lnSpc>
                <a:spcPct val="90000"/>
              </a:lnSpc>
              <a:spcBef>
                <a:spcPts val="500"/>
              </a:spcBef>
              <a:spcAft>
                <a:spcPts val="0"/>
              </a:spcAft>
              <a:buClr>
                <a:srgbClr val="FFFFFF"/>
              </a:buClr>
              <a:buSzPts val="2400"/>
              <a:buChar char="•"/>
              <a:defRPr sz="2400">
                <a:solidFill>
                  <a:srgbClr val="FFFFFF"/>
                </a:solidFill>
                <a:latin typeface="Trebuchet MS"/>
                <a:ea typeface="Trebuchet MS"/>
                <a:cs typeface="Trebuchet MS"/>
                <a:sym typeface="Trebuchet MS"/>
              </a:defRPr>
            </a:lvl3pPr>
            <a:lvl4pPr indent="-381000" lvl="3" marL="1828800" algn="l">
              <a:lnSpc>
                <a:spcPct val="90000"/>
              </a:lnSpc>
              <a:spcBef>
                <a:spcPts val="500"/>
              </a:spcBef>
              <a:spcAft>
                <a:spcPts val="0"/>
              </a:spcAft>
              <a:buClr>
                <a:srgbClr val="FFFFFF"/>
              </a:buClr>
              <a:buSzPts val="2400"/>
              <a:buFont typeface="Arial"/>
              <a:buChar char="•"/>
              <a:defRPr sz="2400">
                <a:solidFill>
                  <a:srgbClr val="FFFFFF"/>
                </a:solidFill>
                <a:latin typeface="Trebuchet MS"/>
                <a:ea typeface="Trebuchet MS"/>
                <a:cs typeface="Trebuchet MS"/>
                <a:sym typeface="Trebuchet MS"/>
              </a:defRPr>
            </a:lvl4pPr>
            <a:lvl5pPr indent="-381000" lvl="4" marL="2286000" algn="l">
              <a:lnSpc>
                <a:spcPct val="90000"/>
              </a:lnSpc>
              <a:spcBef>
                <a:spcPts val="500"/>
              </a:spcBef>
              <a:spcAft>
                <a:spcPts val="0"/>
              </a:spcAft>
              <a:buClr>
                <a:srgbClr val="FFFFFF"/>
              </a:buClr>
              <a:buSzPts val="2400"/>
              <a:buFont typeface="Arial"/>
              <a:buChar char="•"/>
              <a:defRPr sz="2400">
                <a:solidFill>
                  <a:srgbClr val="FFFFFF"/>
                </a:solidFill>
                <a:latin typeface="Trebuchet MS"/>
                <a:ea typeface="Trebuchet MS"/>
                <a:cs typeface="Trebuchet MS"/>
                <a:sym typeface="Trebuchet M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3" name="Shape 73"/>
        <p:cNvGrpSpPr/>
        <p:nvPr/>
      </p:nvGrpSpPr>
      <p:grpSpPr>
        <a:xfrm>
          <a:off x="0" y="0"/>
          <a:ext cx="0" cy="0"/>
          <a:chOff x="0" y="0"/>
          <a:chExt cx="0" cy="0"/>
        </a:xfrm>
      </p:grpSpPr>
      <p:sp>
        <p:nvSpPr>
          <p:cNvPr id="74" name="Google Shape;74;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0" name="Shape 80"/>
        <p:cNvGrpSpPr/>
        <p:nvPr/>
      </p:nvGrpSpPr>
      <p:grpSpPr>
        <a:xfrm>
          <a:off x="0" y="0"/>
          <a:ext cx="0" cy="0"/>
          <a:chOff x="0" y="0"/>
          <a:chExt cx="0" cy="0"/>
        </a:xfrm>
      </p:grpSpPr>
      <p:sp>
        <p:nvSpPr>
          <p:cNvPr id="81" name="Google Shape;81;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p:nvPr>
            <p:ph idx="2" type="pic"/>
          </p:nvPr>
        </p:nvSpPr>
        <p:spPr>
          <a:xfrm>
            <a:off x="5183188" y="987425"/>
            <a:ext cx="6172200" cy="4873625"/>
          </a:xfrm>
          <a:prstGeom prst="rect">
            <a:avLst/>
          </a:prstGeom>
          <a:noFill/>
          <a:ln>
            <a:noFill/>
          </a:ln>
        </p:spPr>
      </p:sp>
      <p:sp>
        <p:nvSpPr>
          <p:cNvPr id="83" name="Google Shape;83;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7" name="Shape 87"/>
        <p:cNvGrpSpPr/>
        <p:nvPr/>
      </p:nvGrpSpPr>
      <p:grpSpPr>
        <a:xfrm>
          <a:off x="0" y="0"/>
          <a:ext cx="0" cy="0"/>
          <a:chOff x="0" y="0"/>
          <a:chExt cx="0" cy="0"/>
        </a:xfrm>
      </p:grpSpPr>
      <p:sp>
        <p:nvSpPr>
          <p:cNvPr id="88" name="Google Shape;8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3" name="Shape 93"/>
        <p:cNvGrpSpPr/>
        <p:nvPr/>
      </p:nvGrpSpPr>
      <p:grpSpPr>
        <a:xfrm>
          <a:off x="0" y="0"/>
          <a:ext cx="0" cy="0"/>
          <a:chOff x="0" y="0"/>
          <a:chExt cx="0" cy="0"/>
        </a:xfrm>
      </p:grpSpPr>
      <p:sp>
        <p:nvSpPr>
          <p:cNvPr id="94" name="Google Shape;94;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3"/>
          <p:cNvSpPr txBox="1"/>
          <p:nvPr>
            <p:ph idx="1" type="body"/>
          </p:nvPr>
        </p:nvSpPr>
        <p:spPr>
          <a:xfrm>
            <a:off x="359228" y="779802"/>
            <a:ext cx="11473541" cy="3693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FFFFFF"/>
              </a:buClr>
              <a:buSzPts val="2000"/>
              <a:buNone/>
              <a:defRPr b="0" i="0" sz="2000" u="none" cap="none" strike="noStrike">
                <a:solidFill>
                  <a:srgbClr val="FFFFFF"/>
                </a:solidFill>
                <a:latin typeface="Trebuchet MS"/>
                <a:ea typeface="Trebuchet MS"/>
                <a:cs typeface="Trebuchet MS"/>
                <a:sym typeface="Trebuchet M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type="title"/>
          </p:nvPr>
        </p:nvSpPr>
        <p:spPr>
          <a:xfrm>
            <a:off x="359229" y="222218"/>
            <a:ext cx="11473542" cy="5057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FFFFFF"/>
              </a:buClr>
              <a:buSzPts val="2800"/>
              <a:buFont typeface="Trebuchet MS"/>
              <a:buNone/>
              <a:defRPr b="1" i="0" sz="2800" u="none" cap="none" strike="noStrik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0" type="dt"/>
          </p:nvPr>
        </p:nvSpPr>
        <p:spPr>
          <a:xfrm>
            <a:off x="8610600" y="599122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9448800" y="547348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600" u="none" cap="none" strike="noStrike">
                <a:solidFill>
                  <a:schemeClr val="dk1"/>
                </a:solidFill>
                <a:latin typeface="Calibri"/>
                <a:ea typeface="Calibri"/>
                <a:cs typeface="Calibri"/>
                <a:sym typeface="Calibri"/>
              </a:defRPr>
            </a:lvl1pPr>
            <a:lvl2pPr indent="0" lvl="1" marL="0" algn="r">
              <a:spcBef>
                <a:spcPts val="0"/>
              </a:spcBef>
              <a:buNone/>
              <a:defRPr b="0" i="0" sz="1600" u="none" cap="none" strike="noStrike">
                <a:solidFill>
                  <a:schemeClr val="dk1"/>
                </a:solidFill>
                <a:latin typeface="Calibri"/>
                <a:ea typeface="Calibri"/>
                <a:cs typeface="Calibri"/>
                <a:sym typeface="Calibri"/>
              </a:defRPr>
            </a:lvl2pPr>
            <a:lvl3pPr indent="0" lvl="2" marL="0" algn="r">
              <a:spcBef>
                <a:spcPts val="0"/>
              </a:spcBef>
              <a:buNone/>
              <a:defRPr b="0" i="0" sz="1600" u="none" cap="none" strike="noStrike">
                <a:solidFill>
                  <a:schemeClr val="dk1"/>
                </a:solidFill>
                <a:latin typeface="Calibri"/>
                <a:ea typeface="Calibri"/>
                <a:cs typeface="Calibri"/>
                <a:sym typeface="Calibri"/>
              </a:defRPr>
            </a:lvl3pPr>
            <a:lvl4pPr indent="0" lvl="3" marL="0" algn="r">
              <a:spcBef>
                <a:spcPts val="0"/>
              </a:spcBef>
              <a:buNone/>
              <a:defRPr b="0" i="0" sz="1600" u="none" cap="none" strike="noStrike">
                <a:solidFill>
                  <a:schemeClr val="dk1"/>
                </a:solidFill>
                <a:latin typeface="Calibri"/>
                <a:ea typeface="Calibri"/>
                <a:cs typeface="Calibri"/>
                <a:sym typeface="Calibri"/>
              </a:defRPr>
            </a:lvl4pPr>
            <a:lvl5pPr indent="0" lvl="4" marL="0" algn="r">
              <a:spcBef>
                <a:spcPts val="0"/>
              </a:spcBef>
              <a:buNone/>
              <a:defRPr b="0" i="0" sz="1600" u="none" cap="none" strike="noStrike">
                <a:solidFill>
                  <a:schemeClr val="dk1"/>
                </a:solidFill>
                <a:latin typeface="Calibri"/>
                <a:ea typeface="Calibri"/>
                <a:cs typeface="Calibri"/>
                <a:sym typeface="Calibri"/>
              </a:defRPr>
            </a:lvl5pPr>
            <a:lvl6pPr indent="0" lvl="5" marL="0" algn="r">
              <a:spcBef>
                <a:spcPts val="0"/>
              </a:spcBef>
              <a:buNone/>
              <a:defRPr b="0" i="0" sz="1600" u="none" cap="none" strike="noStrike">
                <a:solidFill>
                  <a:schemeClr val="dk1"/>
                </a:solidFill>
                <a:latin typeface="Calibri"/>
                <a:ea typeface="Calibri"/>
                <a:cs typeface="Calibri"/>
                <a:sym typeface="Calibri"/>
              </a:defRPr>
            </a:lvl6pPr>
            <a:lvl7pPr indent="0" lvl="6" marL="0" algn="r">
              <a:spcBef>
                <a:spcPts val="0"/>
              </a:spcBef>
              <a:buNone/>
              <a:defRPr b="0" i="0" sz="1600" u="none" cap="none" strike="noStrike">
                <a:solidFill>
                  <a:schemeClr val="dk1"/>
                </a:solidFill>
                <a:latin typeface="Calibri"/>
                <a:ea typeface="Calibri"/>
                <a:cs typeface="Calibri"/>
                <a:sym typeface="Calibri"/>
              </a:defRPr>
            </a:lvl7pPr>
            <a:lvl8pPr indent="0" lvl="7" marL="0" algn="r">
              <a:spcBef>
                <a:spcPts val="0"/>
              </a:spcBef>
              <a:buNone/>
              <a:defRPr b="0" i="0" sz="1600" u="none" cap="none" strike="noStrike">
                <a:solidFill>
                  <a:schemeClr val="dk1"/>
                </a:solidFill>
                <a:latin typeface="Calibri"/>
                <a:ea typeface="Calibri"/>
                <a:cs typeface="Calibri"/>
                <a:sym typeface="Calibri"/>
              </a:defRPr>
            </a:lvl8pPr>
            <a:lvl9pPr indent="0" lvl="8" marL="0" algn="r">
              <a:spcBef>
                <a:spcPts val="0"/>
              </a:spcBef>
              <a:buNone/>
              <a:defRPr b="0" i="0" sz="16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
        <p:nvSpPr>
          <p:cNvPr id="27" name="Google Shape;27;p3"/>
          <p:cNvSpPr txBox="1"/>
          <p:nvPr/>
        </p:nvSpPr>
        <p:spPr>
          <a:xfrm>
            <a:off x="4282050" y="6024301"/>
            <a:ext cx="290977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3A6C"/>
              </a:buClr>
              <a:buSzPts val="1800"/>
              <a:buFont typeface="Trebuchet MS"/>
              <a:buNone/>
            </a:pPr>
            <a:r>
              <a:rPr b="1" i="0" lang="es-PY" sz="1800" u="none" cap="none" strike="noStrike">
                <a:solidFill>
                  <a:srgbClr val="2F3A6C"/>
                </a:solidFill>
                <a:latin typeface="Trebuchet MS"/>
                <a:ea typeface="Trebuchet MS"/>
                <a:cs typeface="Trebuchet MS"/>
                <a:sym typeface="Trebuchet MS"/>
              </a:rPr>
              <a:t>Ingeniería en Informática</a:t>
            </a:r>
            <a:endParaRPr/>
          </a:p>
        </p:txBody>
      </p:sp>
      <p:sp>
        <p:nvSpPr>
          <p:cNvPr id="28" name="Google Shape;28;p3"/>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F3A6C"/>
              </a:buClr>
              <a:buSzPts val="1800"/>
              <a:buNone/>
              <a:defRPr b="0" i="0" sz="1800" u="none" cap="none" strike="noStrike">
                <a:solidFill>
                  <a:srgbClr val="2F3A6C"/>
                </a:solidFill>
                <a:latin typeface="Trebuchet MS"/>
                <a:ea typeface="Trebuchet MS"/>
                <a:cs typeface="Trebuchet MS"/>
                <a:sym typeface="Trebuchet M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ción">
  <p:cSld name="Sección">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4"/>
          <p:cNvSpPr txBox="1"/>
          <p:nvPr>
            <p:ph idx="1" type="body"/>
          </p:nvPr>
        </p:nvSpPr>
        <p:spPr>
          <a:xfrm>
            <a:off x="8997259" y="881445"/>
            <a:ext cx="2973389" cy="85248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2F3A6C"/>
              </a:buClr>
              <a:buSzPts val="1800"/>
              <a:buNone/>
              <a:defRPr b="0" i="0" sz="1800" u="none" cap="none" strike="noStrike">
                <a:solidFill>
                  <a:srgbClr val="2F3A6C"/>
                </a:solidFill>
                <a:latin typeface="Trebuchet MS"/>
                <a:ea typeface="Trebuchet MS"/>
                <a:cs typeface="Trebuchet MS"/>
                <a:sym typeface="Trebuchet M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type="title"/>
          </p:nvPr>
        </p:nvSpPr>
        <p:spPr>
          <a:xfrm>
            <a:off x="1771650" y="3013501"/>
            <a:ext cx="6686550" cy="830997"/>
          </a:xfrm>
          <a:prstGeom prst="rect">
            <a:avLst/>
          </a:prstGeom>
          <a:solidFill>
            <a:srgbClr val="2F3A6C"/>
          </a:solid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FFFFFF"/>
              </a:buClr>
              <a:buSzPts val="4800"/>
              <a:buFont typeface="Trebuchet MS"/>
              <a:buNone/>
              <a:defRPr b="1" i="0" sz="4800" u="none" cap="none" strike="noStrik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600">
                <a:solidFill>
                  <a:schemeClr val="dk1"/>
                </a:solidFill>
                <a:latin typeface="Calibri"/>
                <a:ea typeface="Calibri"/>
                <a:cs typeface="Calibri"/>
                <a:sym typeface="Calibri"/>
              </a:defRPr>
            </a:lvl1pPr>
            <a:lvl2pPr indent="0" lvl="1" marL="0" algn="r">
              <a:spcBef>
                <a:spcPts val="0"/>
              </a:spcBef>
              <a:buNone/>
              <a:defRPr sz="1600">
                <a:solidFill>
                  <a:schemeClr val="dk1"/>
                </a:solidFill>
                <a:latin typeface="Calibri"/>
                <a:ea typeface="Calibri"/>
                <a:cs typeface="Calibri"/>
                <a:sym typeface="Calibri"/>
              </a:defRPr>
            </a:lvl2pPr>
            <a:lvl3pPr indent="0" lvl="2" marL="0" algn="r">
              <a:spcBef>
                <a:spcPts val="0"/>
              </a:spcBef>
              <a:buNone/>
              <a:defRPr sz="1600">
                <a:solidFill>
                  <a:schemeClr val="dk1"/>
                </a:solidFill>
                <a:latin typeface="Calibri"/>
                <a:ea typeface="Calibri"/>
                <a:cs typeface="Calibri"/>
                <a:sym typeface="Calibri"/>
              </a:defRPr>
            </a:lvl3pPr>
            <a:lvl4pPr indent="0" lvl="3" marL="0" algn="r">
              <a:spcBef>
                <a:spcPts val="0"/>
              </a:spcBef>
              <a:buNone/>
              <a:defRPr sz="1600">
                <a:solidFill>
                  <a:schemeClr val="dk1"/>
                </a:solidFill>
                <a:latin typeface="Calibri"/>
                <a:ea typeface="Calibri"/>
                <a:cs typeface="Calibri"/>
                <a:sym typeface="Calibri"/>
              </a:defRPr>
            </a:lvl4pPr>
            <a:lvl5pPr indent="0" lvl="4" marL="0" algn="r">
              <a:spcBef>
                <a:spcPts val="0"/>
              </a:spcBef>
              <a:buNone/>
              <a:defRPr sz="1600">
                <a:solidFill>
                  <a:schemeClr val="dk1"/>
                </a:solidFill>
                <a:latin typeface="Calibri"/>
                <a:ea typeface="Calibri"/>
                <a:cs typeface="Calibri"/>
                <a:sym typeface="Calibri"/>
              </a:defRPr>
            </a:lvl5pPr>
            <a:lvl6pPr indent="0" lvl="5" marL="0" algn="r">
              <a:spcBef>
                <a:spcPts val="0"/>
              </a:spcBef>
              <a:buNone/>
              <a:defRPr sz="1600">
                <a:solidFill>
                  <a:schemeClr val="dk1"/>
                </a:solidFill>
                <a:latin typeface="Calibri"/>
                <a:ea typeface="Calibri"/>
                <a:cs typeface="Calibri"/>
                <a:sym typeface="Calibri"/>
              </a:defRPr>
            </a:lvl6pPr>
            <a:lvl7pPr indent="0" lvl="6" marL="0" algn="r">
              <a:spcBef>
                <a:spcPts val="0"/>
              </a:spcBef>
              <a:buNone/>
              <a:defRPr sz="1600">
                <a:solidFill>
                  <a:schemeClr val="dk1"/>
                </a:solidFill>
                <a:latin typeface="Calibri"/>
                <a:ea typeface="Calibri"/>
                <a:cs typeface="Calibri"/>
                <a:sym typeface="Calibri"/>
              </a:defRPr>
            </a:lvl7pPr>
            <a:lvl8pPr indent="0" lvl="7" marL="0" algn="r">
              <a:spcBef>
                <a:spcPts val="0"/>
              </a:spcBef>
              <a:buNone/>
              <a:defRPr sz="1600">
                <a:solidFill>
                  <a:schemeClr val="dk1"/>
                </a:solidFill>
                <a:latin typeface="Calibri"/>
                <a:ea typeface="Calibri"/>
                <a:cs typeface="Calibri"/>
                <a:sym typeface="Calibri"/>
              </a:defRPr>
            </a:lvl8pPr>
            <a:lvl9pPr indent="0" lvl="8" marL="0" algn="r">
              <a:spcBef>
                <a:spcPts val="0"/>
              </a:spcBef>
              <a:buNone/>
              <a:defRPr sz="16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
        <p:nvSpPr>
          <p:cNvPr id="35" name="Google Shape;35;p4"/>
          <p:cNvSpPr txBox="1"/>
          <p:nvPr/>
        </p:nvSpPr>
        <p:spPr>
          <a:xfrm>
            <a:off x="9060878" y="494358"/>
            <a:ext cx="2909771"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2F3A6C"/>
              </a:buClr>
              <a:buSzPts val="1800"/>
              <a:buFont typeface="Trebuchet MS"/>
              <a:buNone/>
            </a:pPr>
            <a:r>
              <a:rPr b="1" i="0" lang="es-PY" sz="1800" u="none" cap="none" strike="noStrike">
                <a:solidFill>
                  <a:srgbClr val="2F3A6C"/>
                </a:solidFill>
                <a:latin typeface="Trebuchet MS"/>
                <a:ea typeface="Trebuchet MS"/>
                <a:cs typeface="Trebuchet MS"/>
                <a:sym typeface="Trebuchet MS"/>
              </a:rPr>
              <a:t>Ingeniería en Informática</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6" name="Shape 36"/>
        <p:cNvGrpSpPr/>
        <p:nvPr/>
      </p:nvGrpSpPr>
      <p:grpSpPr>
        <a:xfrm>
          <a:off x="0" y="0"/>
          <a:ext cx="0" cy="0"/>
          <a:chOff x="0" y="0"/>
          <a:chExt cx="0" cy="0"/>
        </a:xfrm>
      </p:grpSpPr>
      <p:sp>
        <p:nvSpPr>
          <p:cNvPr id="37" name="Google Shape;3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2" name="Shape 42"/>
        <p:cNvGrpSpPr/>
        <p:nvPr/>
      </p:nvGrpSpPr>
      <p:grpSpPr>
        <a:xfrm>
          <a:off x="0" y="0"/>
          <a:ext cx="0" cy="0"/>
          <a:chOff x="0" y="0"/>
          <a:chExt cx="0" cy="0"/>
        </a:xfrm>
      </p:grpSpPr>
      <p:sp>
        <p:nvSpPr>
          <p:cNvPr id="43" name="Google Shape;43;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8" name="Shape 48"/>
        <p:cNvGrpSpPr/>
        <p:nvPr/>
      </p:nvGrpSpPr>
      <p:grpSpPr>
        <a:xfrm>
          <a:off x="0" y="0"/>
          <a:ext cx="0" cy="0"/>
          <a:chOff x="0" y="0"/>
          <a:chExt cx="0" cy="0"/>
        </a:xfrm>
      </p:grpSpPr>
      <p:sp>
        <p:nvSpPr>
          <p:cNvPr id="49" name="Google Shape;4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4" name="Shape 64"/>
        <p:cNvGrpSpPr/>
        <p:nvPr/>
      </p:nvGrpSpPr>
      <p:grpSpPr>
        <a:xfrm>
          <a:off x="0" y="0"/>
          <a:ext cx="0" cy="0"/>
          <a:chOff x="0" y="0"/>
          <a:chExt cx="0" cy="0"/>
        </a:xfrm>
      </p:grpSpPr>
      <p:sp>
        <p:nvSpPr>
          <p:cNvPr id="65" name="Google Shape;6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9" name="Shape 69"/>
        <p:cNvGrpSpPr/>
        <p:nvPr/>
      </p:nvGrpSpPr>
      <p:grpSpPr>
        <a:xfrm>
          <a:off x="0" y="0"/>
          <a:ext cx="0" cy="0"/>
          <a:chOff x="0" y="0"/>
          <a:chExt cx="0" cy="0"/>
        </a:xfrm>
      </p:grpSpPr>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omments" Target="../comments/commen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omments" Target="../comments/comment3.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idx="2" type="body"/>
          </p:nvPr>
        </p:nvSpPr>
        <p:spPr>
          <a:xfrm>
            <a:off x="8997260" y="863690"/>
            <a:ext cx="2973388" cy="85248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2F3A6C"/>
              </a:buClr>
              <a:buSzPts val="1800"/>
              <a:buNone/>
            </a:pPr>
            <a:r>
              <a:rPr lang="es-PY"/>
              <a:t>Machine Learning</a:t>
            </a:r>
            <a:endParaRPr/>
          </a:p>
        </p:txBody>
      </p:sp>
      <p:sp>
        <p:nvSpPr>
          <p:cNvPr id="105" name="Google Shape;105;p15"/>
          <p:cNvSpPr txBox="1"/>
          <p:nvPr>
            <p:ph idx="3" type="body"/>
          </p:nvPr>
        </p:nvSpPr>
        <p:spPr>
          <a:xfrm>
            <a:off x="300009" y="4032403"/>
            <a:ext cx="4329070" cy="1886616"/>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FFFFFF"/>
              </a:buClr>
              <a:buSzPts val="2400"/>
              <a:buNone/>
            </a:pPr>
            <a:r>
              <a:rPr lang="es-PY"/>
              <a:t>Ivan Daniel Weiss Van Der Pol</a:t>
            </a:r>
            <a:endParaRPr/>
          </a:p>
          <a:p>
            <a:pPr indent="0" lvl="0" marL="0" rtl="0" algn="l">
              <a:lnSpc>
                <a:spcPct val="150000"/>
              </a:lnSpc>
              <a:spcBef>
                <a:spcPts val="0"/>
              </a:spcBef>
              <a:spcAft>
                <a:spcPts val="0"/>
              </a:spcAft>
              <a:buClr>
                <a:srgbClr val="FFFFFF"/>
              </a:buClr>
              <a:buSzPts val="2400"/>
              <a:buNone/>
            </a:pPr>
            <a:r>
              <a:rPr lang="es-PY"/>
              <a:t>Emilio Ginzo Benitez</a:t>
            </a:r>
            <a:endParaRPr/>
          </a:p>
          <a:p>
            <a:pPr indent="0" lvl="0" marL="0" rtl="0" algn="l">
              <a:lnSpc>
                <a:spcPct val="150000"/>
              </a:lnSpc>
              <a:spcBef>
                <a:spcPts val="0"/>
              </a:spcBef>
              <a:spcAft>
                <a:spcPts val="0"/>
              </a:spcAft>
              <a:buClr>
                <a:srgbClr val="FFFFFF"/>
              </a:buClr>
              <a:buSzPts val="2400"/>
              <a:buNone/>
            </a:pPr>
            <a:r>
              <a:rPr lang="es-PY"/>
              <a:t>Cesar Augusto Rodas Espinola</a:t>
            </a:r>
            <a:endParaRPr/>
          </a:p>
        </p:txBody>
      </p:sp>
      <p:sp>
        <p:nvSpPr>
          <p:cNvPr id="106" name="Google Shape;106;p15"/>
          <p:cNvSpPr txBox="1"/>
          <p:nvPr>
            <p:ph type="title"/>
          </p:nvPr>
        </p:nvSpPr>
        <p:spPr>
          <a:xfrm>
            <a:off x="221352" y="494358"/>
            <a:ext cx="7200000" cy="12989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Trebuchet MS"/>
              <a:buNone/>
            </a:pPr>
            <a:r>
              <a:rPr lang="es-PY"/>
              <a:t>`</a:t>
            </a:r>
            <a:r>
              <a:rPr lang="es-PY"/>
              <a:t>Support</a:t>
            </a:r>
            <a:r>
              <a:rPr lang="es-PY"/>
              <a:t> Vector Machines</a:t>
            </a:r>
            <a:endParaRPr/>
          </a:p>
        </p:txBody>
      </p:sp>
      <p:sp>
        <p:nvSpPr>
          <p:cNvPr id="107" name="Google Shape;107;p15"/>
          <p:cNvSpPr txBox="1"/>
          <p:nvPr>
            <p:ph idx="4" type="body"/>
          </p:nvPr>
        </p:nvSpPr>
        <p:spPr>
          <a:xfrm>
            <a:off x="221351" y="1866346"/>
            <a:ext cx="7200000" cy="17670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None/>
            </a:pPr>
            <a:r>
              <a:rPr lang="es-PY"/>
              <a:t>Learning with Support Vector Machines. Ronald J. Brachman and Thomas Dietterich.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idx="1" type="body"/>
          </p:nvPr>
        </p:nvSpPr>
        <p:spPr>
          <a:xfrm>
            <a:off x="359228" y="404027"/>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Support Vector Machines</a:t>
            </a:r>
            <a:endParaRPr sz="4000"/>
          </a:p>
        </p:txBody>
      </p:sp>
      <p:sp>
        <p:nvSpPr>
          <p:cNvPr id="190" name="Google Shape;190;p24"/>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191" name="Google Shape;191;p24"/>
          <p:cNvSpPr txBox="1"/>
          <p:nvPr/>
        </p:nvSpPr>
        <p:spPr>
          <a:xfrm>
            <a:off x="521110" y="1636362"/>
            <a:ext cx="113116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Al estas en dos dimensiones se nos hace posible dibujar el Support Vector Classifier que separa los pacientes que fueron curados de los que no, y el clasificador puede ser utilizado para clasificar nuevas observaciones</a:t>
            </a:r>
            <a:endParaRPr/>
          </a:p>
        </p:txBody>
      </p:sp>
      <p:pic>
        <p:nvPicPr>
          <p:cNvPr id="192" name="Google Shape;192;p24"/>
          <p:cNvPicPr preferRelativeResize="0"/>
          <p:nvPr/>
        </p:nvPicPr>
        <p:blipFill rotWithShape="1">
          <a:blip r:embed="rId3">
            <a:alphaModFix/>
          </a:blip>
          <a:srcRect b="0" l="0" r="0" t="0"/>
          <a:stretch/>
        </p:blipFill>
        <p:spPr>
          <a:xfrm>
            <a:off x="359229" y="2381426"/>
            <a:ext cx="4664405" cy="3363920"/>
          </a:xfrm>
          <a:prstGeom prst="rect">
            <a:avLst/>
          </a:prstGeom>
          <a:noFill/>
          <a:ln>
            <a:noFill/>
          </a:ln>
        </p:spPr>
      </p:pic>
      <p:grpSp>
        <p:nvGrpSpPr>
          <p:cNvPr id="193" name="Google Shape;193;p24"/>
          <p:cNvGrpSpPr/>
          <p:nvPr/>
        </p:nvGrpSpPr>
        <p:grpSpPr>
          <a:xfrm>
            <a:off x="5820698" y="2821375"/>
            <a:ext cx="6164826" cy="1438965"/>
            <a:chOff x="0" y="19181"/>
            <a:chExt cx="6164826" cy="1438965"/>
          </a:xfrm>
        </p:grpSpPr>
        <p:sp>
          <p:nvSpPr>
            <p:cNvPr id="194" name="Google Shape;194;p24"/>
            <p:cNvSpPr/>
            <p:nvPr/>
          </p:nvSpPr>
          <p:spPr>
            <a:xfrm>
              <a:off x="0" y="19181"/>
              <a:ext cx="6164826" cy="455715"/>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nvSpPr>
          <p:spPr>
            <a:xfrm>
              <a:off x="22246" y="41427"/>
              <a:ext cx="6120334" cy="411223"/>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lang="es-PY" sz="1900">
                  <a:solidFill>
                    <a:schemeClr val="lt1"/>
                  </a:solidFill>
                  <a:latin typeface="Calibri"/>
                  <a:ea typeface="Calibri"/>
                  <a:cs typeface="Calibri"/>
                  <a:sym typeface="Calibri"/>
                </a:rPr>
                <a:t>Ideas principales para Support Vector Machines:</a:t>
              </a:r>
              <a:endParaRPr/>
            </a:p>
          </p:txBody>
        </p:sp>
        <p:sp>
          <p:nvSpPr>
            <p:cNvPr id="196" name="Google Shape;196;p24"/>
            <p:cNvSpPr/>
            <p:nvPr/>
          </p:nvSpPr>
          <p:spPr>
            <a:xfrm>
              <a:off x="0" y="474896"/>
              <a:ext cx="6164826" cy="9832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nvSpPr>
          <p:spPr>
            <a:xfrm>
              <a:off x="0" y="474896"/>
              <a:ext cx="6164826" cy="983250"/>
            </a:xfrm>
            <a:prstGeom prst="rect">
              <a:avLst/>
            </a:prstGeom>
            <a:noFill/>
            <a:ln>
              <a:noFill/>
            </a:ln>
          </p:spPr>
          <p:txBody>
            <a:bodyPr anchorCtr="0" anchor="t" bIns="24125" lIns="195725" spcFirstLastPara="1" rIns="135125" wrap="square" tIns="24125">
              <a:noAutofit/>
            </a:bodyPr>
            <a:lstStyle/>
            <a:p>
              <a:pPr indent="-114300" lvl="1" marL="114300" marR="0" rtl="0" algn="l">
                <a:lnSpc>
                  <a:spcPct val="90000"/>
                </a:lnSpc>
                <a:spcBef>
                  <a:spcPts val="0"/>
                </a:spcBef>
                <a:spcAft>
                  <a:spcPts val="0"/>
                </a:spcAft>
                <a:buClr>
                  <a:schemeClr val="dk1"/>
                </a:buClr>
                <a:buSzPts val="1500"/>
                <a:buFont typeface="Calibri"/>
                <a:buChar char="•"/>
              </a:pPr>
              <a:r>
                <a:rPr b="0" i="0" lang="es-PY" sz="1500" u="none" cap="none" strike="noStrike">
                  <a:solidFill>
                    <a:schemeClr val="dk1"/>
                  </a:solidFill>
                  <a:latin typeface="Calibri"/>
                  <a:ea typeface="Calibri"/>
                  <a:cs typeface="Calibri"/>
                  <a:sym typeface="Calibri"/>
                </a:rPr>
                <a:t>Iniciar con datos en una dimension relativamente baja</a:t>
              </a:r>
              <a:endParaRPr/>
            </a:p>
            <a:p>
              <a:pPr indent="-114300" lvl="1" marL="114300" marR="0" rtl="0" algn="l">
                <a:lnSpc>
                  <a:spcPct val="90000"/>
                </a:lnSpc>
                <a:spcBef>
                  <a:spcPts val="300"/>
                </a:spcBef>
                <a:spcAft>
                  <a:spcPts val="0"/>
                </a:spcAft>
                <a:buClr>
                  <a:schemeClr val="dk1"/>
                </a:buClr>
                <a:buSzPts val="1500"/>
                <a:buFont typeface="Calibri"/>
                <a:buChar char="•"/>
              </a:pPr>
              <a:r>
                <a:rPr b="0" i="0" lang="es-PY" sz="1500" u="none" cap="none" strike="noStrike">
                  <a:solidFill>
                    <a:schemeClr val="dk1"/>
                  </a:solidFill>
                  <a:latin typeface="Calibri"/>
                  <a:ea typeface="Calibri"/>
                  <a:cs typeface="Calibri"/>
                  <a:sym typeface="Calibri"/>
                </a:rPr>
                <a:t>Mover los datos a una dimension mas alta</a:t>
              </a:r>
              <a:endParaRPr/>
            </a:p>
            <a:p>
              <a:pPr indent="-114300" lvl="1" marL="114300" marR="0" rtl="0" algn="l">
                <a:lnSpc>
                  <a:spcPct val="90000"/>
                </a:lnSpc>
                <a:spcBef>
                  <a:spcPts val="300"/>
                </a:spcBef>
                <a:spcAft>
                  <a:spcPts val="0"/>
                </a:spcAft>
                <a:buClr>
                  <a:schemeClr val="dk1"/>
                </a:buClr>
                <a:buSzPts val="1500"/>
                <a:buFont typeface="Calibri"/>
                <a:buChar char="•"/>
              </a:pPr>
              <a:r>
                <a:rPr b="0" i="0" lang="es-PY" sz="1500" u="none" cap="none" strike="noStrike">
                  <a:solidFill>
                    <a:schemeClr val="dk1"/>
                  </a:solidFill>
                  <a:latin typeface="Calibri"/>
                  <a:ea typeface="Calibri"/>
                  <a:cs typeface="Calibri"/>
                  <a:sym typeface="Calibri"/>
                </a:rPr>
                <a:t>Encontrar un Support Vector Classifier que separe los datos de altas dimensiones en dos grupos</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idx="1" type="body"/>
          </p:nvPr>
        </p:nvSpPr>
        <p:spPr>
          <a:xfrm>
            <a:off x="359228" y="441602"/>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Support Vector Machines</a:t>
            </a:r>
            <a:endParaRPr sz="4000"/>
          </a:p>
        </p:txBody>
      </p:sp>
      <p:sp>
        <p:nvSpPr>
          <p:cNvPr id="203" name="Google Shape;203;p25"/>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204" name="Google Shape;204;p25"/>
          <p:cNvSpPr txBox="1"/>
          <p:nvPr/>
        </p:nvSpPr>
        <p:spPr>
          <a:xfrm>
            <a:off x="521110" y="1636362"/>
            <a:ext cx="113116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Otro ejemplo de como pasar a una dimensión mas alta, aquí estamos pasando de 2d a 3d</a:t>
            </a:r>
            <a:endParaRPr/>
          </a:p>
        </p:txBody>
      </p:sp>
      <p:pic>
        <p:nvPicPr>
          <p:cNvPr id="205" name="Google Shape;205;p25"/>
          <p:cNvPicPr preferRelativeResize="0"/>
          <p:nvPr/>
        </p:nvPicPr>
        <p:blipFill rotWithShape="1">
          <a:blip r:embed="rId3">
            <a:alphaModFix/>
          </a:blip>
          <a:srcRect b="0" l="0" r="0" t="0"/>
          <a:stretch/>
        </p:blipFill>
        <p:spPr>
          <a:xfrm>
            <a:off x="1637733" y="2135307"/>
            <a:ext cx="7991475" cy="370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idx="1" type="body"/>
          </p:nvPr>
        </p:nvSpPr>
        <p:spPr>
          <a:xfrm>
            <a:off x="359228" y="460377"/>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Kernel Functions</a:t>
            </a:r>
            <a:endParaRPr sz="4000"/>
          </a:p>
        </p:txBody>
      </p:sp>
      <p:sp>
        <p:nvSpPr>
          <p:cNvPr id="211" name="Google Shape;211;p26"/>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212" name="Google Shape;212;p26"/>
          <p:cNvSpPr txBox="1"/>
          <p:nvPr/>
        </p:nvSpPr>
        <p:spPr>
          <a:xfrm>
            <a:off x="530942" y="1636362"/>
            <a:ext cx="1131166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Como Decidimos como transformar los datos?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Y" sz="1800">
                <a:solidFill>
                  <a:schemeClr val="dk1"/>
                </a:solidFill>
                <a:latin typeface="Calibri"/>
                <a:ea typeface="Calibri"/>
                <a:cs typeface="Calibri"/>
                <a:sym typeface="Calibri"/>
              </a:rPr>
              <a:t>Support Vector Machines utilizan </a:t>
            </a:r>
            <a:r>
              <a:rPr b="1" lang="es-PY" sz="1800">
                <a:solidFill>
                  <a:schemeClr val="dk1"/>
                </a:solidFill>
                <a:latin typeface="Calibri"/>
                <a:ea typeface="Calibri"/>
                <a:cs typeface="Calibri"/>
                <a:sym typeface="Calibri"/>
              </a:rPr>
              <a:t>Kernel Funtions </a:t>
            </a:r>
            <a:r>
              <a:rPr lang="es-PY" sz="1800">
                <a:solidFill>
                  <a:schemeClr val="dk1"/>
                </a:solidFill>
                <a:latin typeface="Calibri"/>
                <a:ea typeface="Calibri"/>
                <a:cs typeface="Calibri"/>
                <a:sym typeface="Calibri"/>
              </a:rPr>
              <a:t>para sistemáticamente encontrar el suport vector classifier en dimensiones mas altas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Y" sz="1800">
                <a:solidFill>
                  <a:schemeClr val="dk1"/>
                </a:solidFill>
                <a:latin typeface="Calibri"/>
                <a:ea typeface="Calibri"/>
                <a:cs typeface="Calibri"/>
                <a:sym typeface="Calibri"/>
              </a:rPr>
              <a:t>En el ejemplo anterior se utilizo el </a:t>
            </a:r>
            <a:r>
              <a:rPr b="1" lang="es-PY" sz="1800">
                <a:solidFill>
                  <a:schemeClr val="dk1"/>
                </a:solidFill>
                <a:latin typeface="Calibri"/>
                <a:ea typeface="Calibri"/>
                <a:cs typeface="Calibri"/>
                <a:sym typeface="Calibri"/>
              </a:rPr>
              <a:t>kernel polinomial (Polinomial Kernel)</a:t>
            </a:r>
            <a:r>
              <a:rPr lang="es-PY" sz="1800">
                <a:solidFill>
                  <a:schemeClr val="dk1"/>
                </a:solidFill>
                <a:latin typeface="Calibri"/>
                <a:ea typeface="Calibri"/>
                <a:cs typeface="Calibri"/>
                <a:sym typeface="Calibri"/>
              </a:rPr>
              <a:t>, el cual tiene un parámetro d, que significa el grado del polinomio</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s-PY" sz="1800">
                <a:solidFill>
                  <a:schemeClr val="dk1"/>
                </a:solidFill>
                <a:latin typeface="Calibri"/>
                <a:ea typeface="Calibri"/>
                <a:cs typeface="Calibri"/>
                <a:sym typeface="Calibri"/>
              </a:rPr>
              <a:t>Cuando d = 1, el kernel polinomial computa la relación entre cada par de observaciones en 1 dimensión y esas relaciones son utilizadas para encontrar el support vector classifier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3" name="Google Shape;213;p26"/>
          <p:cNvPicPr preferRelativeResize="0"/>
          <p:nvPr/>
        </p:nvPicPr>
        <p:blipFill rotWithShape="1">
          <a:blip r:embed="rId3">
            <a:alphaModFix/>
          </a:blip>
          <a:srcRect b="0" l="0" r="0" t="0"/>
          <a:stretch/>
        </p:blipFill>
        <p:spPr>
          <a:xfrm>
            <a:off x="712190" y="4469980"/>
            <a:ext cx="8156508" cy="11146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idx="1" type="body"/>
          </p:nvPr>
        </p:nvSpPr>
        <p:spPr>
          <a:xfrm>
            <a:off x="450003" y="385227"/>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Kernel Functions</a:t>
            </a:r>
            <a:endParaRPr sz="4000"/>
          </a:p>
        </p:txBody>
      </p:sp>
      <p:sp>
        <p:nvSpPr>
          <p:cNvPr id="219" name="Google Shape;219;p27"/>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220" name="Google Shape;220;p27"/>
          <p:cNvSpPr txBox="1"/>
          <p:nvPr/>
        </p:nvSpPr>
        <p:spPr>
          <a:xfrm>
            <a:off x="530942" y="1636362"/>
            <a:ext cx="1131166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Cuando d = 2, el kernel polinomial computa la relación entre cada par de observaciones en 2 dimensión y esas relaciones son utilizadas para encontrar el support vector classifier.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1" name="Google Shape;221;p27"/>
          <p:cNvPicPr preferRelativeResize="0"/>
          <p:nvPr/>
        </p:nvPicPr>
        <p:blipFill rotWithShape="1">
          <a:blip r:embed="rId3">
            <a:alphaModFix/>
          </a:blip>
          <a:srcRect b="0" l="0" r="0" t="0"/>
          <a:stretch/>
        </p:blipFill>
        <p:spPr>
          <a:xfrm>
            <a:off x="620864" y="2327877"/>
            <a:ext cx="5150671" cy="3599169"/>
          </a:xfrm>
          <a:prstGeom prst="rect">
            <a:avLst/>
          </a:prstGeom>
          <a:noFill/>
          <a:ln>
            <a:noFill/>
          </a:ln>
        </p:spPr>
      </p:pic>
      <p:sp>
        <p:nvSpPr>
          <p:cNvPr id="222" name="Google Shape;222;p27"/>
          <p:cNvSpPr txBox="1"/>
          <p:nvPr/>
        </p:nvSpPr>
        <p:spPr>
          <a:xfrm>
            <a:off x="6223819" y="2989006"/>
            <a:ext cx="59493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Podemos encontrar un buen valor para d con </a:t>
            </a:r>
            <a:r>
              <a:rPr b="1" lang="es-PY" sz="1800">
                <a:solidFill>
                  <a:schemeClr val="dk1"/>
                </a:solidFill>
                <a:latin typeface="Calibri"/>
                <a:ea typeface="Calibri"/>
                <a:cs typeface="Calibri"/>
                <a:sym typeface="Calibri"/>
              </a:rPr>
              <a:t>cross validation</a:t>
            </a:r>
            <a:endParaRPr b="1" sz="1800">
              <a:solidFill>
                <a:schemeClr val="dk1"/>
              </a:solidFill>
              <a:latin typeface="Calibri"/>
              <a:ea typeface="Calibri"/>
              <a:cs typeface="Calibri"/>
              <a:sym typeface="Calibri"/>
            </a:endParaRPr>
          </a:p>
        </p:txBody>
      </p:sp>
      <p:grpSp>
        <p:nvGrpSpPr>
          <p:cNvPr id="223" name="Google Shape;223;p27"/>
          <p:cNvGrpSpPr/>
          <p:nvPr/>
        </p:nvGrpSpPr>
        <p:grpSpPr>
          <a:xfrm>
            <a:off x="6288812" y="4060723"/>
            <a:ext cx="5553790" cy="923330"/>
            <a:chOff x="-23498" y="0"/>
            <a:chExt cx="5553790" cy="923330"/>
          </a:xfrm>
        </p:grpSpPr>
        <p:sp>
          <p:nvSpPr>
            <p:cNvPr id="224" name="Google Shape;224;p27"/>
            <p:cNvSpPr/>
            <p:nvPr/>
          </p:nvSpPr>
          <p:spPr>
            <a:xfrm>
              <a:off x="-23498" y="0"/>
              <a:ext cx="923330" cy="923330"/>
            </a:xfrm>
            <a:prstGeom prst="pie">
              <a:avLst>
                <a:gd fmla="val 5400000" name="adj1"/>
                <a:gd fmla="val 16200000" name="adj2"/>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461665" y="0"/>
              <a:ext cx="5068627" cy="92333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txBox="1"/>
            <p:nvPr/>
          </p:nvSpPr>
          <p:spPr>
            <a:xfrm>
              <a:off x="461665" y="0"/>
              <a:ext cx="5068627" cy="92333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Calibri"/>
                <a:buNone/>
              </a:pPr>
              <a:r>
                <a:rPr b="0" i="0" lang="es-PY" sz="1800">
                  <a:solidFill>
                    <a:schemeClr val="dk1"/>
                  </a:solidFill>
                  <a:latin typeface="Calibri"/>
                  <a:ea typeface="Calibri"/>
                  <a:cs typeface="Calibri"/>
                  <a:sym typeface="Calibri"/>
                </a:rPr>
                <a:t>método que consiste en evaluar y probar el rendimiento de un modelo de machine learning, con el fin de encontrar un mejor modelo rápidamente</a:t>
              </a:r>
              <a:endParaRPr sz="18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idx="1" type="body"/>
          </p:nvPr>
        </p:nvSpPr>
        <p:spPr>
          <a:xfrm>
            <a:off x="440165" y="516752"/>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Kernel Functions</a:t>
            </a:r>
            <a:endParaRPr sz="4000"/>
          </a:p>
        </p:txBody>
      </p:sp>
      <p:sp>
        <p:nvSpPr>
          <p:cNvPr id="232" name="Google Shape;232;p28"/>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233" name="Google Shape;233;p28"/>
          <p:cNvSpPr txBox="1"/>
          <p:nvPr/>
        </p:nvSpPr>
        <p:spPr>
          <a:xfrm>
            <a:off x="521110" y="1636362"/>
            <a:ext cx="11311661"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Otro Kernel comúnmente utilizado es el </a:t>
            </a:r>
            <a:r>
              <a:rPr b="1" lang="es-PY" sz="1800">
                <a:solidFill>
                  <a:schemeClr val="dk1"/>
                </a:solidFill>
                <a:latin typeface="Calibri"/>
                <a:ea typeface="Calibri"/>
                <a:cs typeface="Calibri"/>
                <a:sym typeface="Calibri"/>
              </a:rPr>
              <a:t>Radial Kernel,</a:t>
            </a:r>
            <a:r>
              <a:rPr lang="es-PY" sz="1800">
                <a:solidFill>
                  <a:schemeClr val="dk1"/>
                </a:solidFill>
                <a:latin typeface="Calibri"/>
                <a:ea typeface="Calibri"/>
                <a:cs typeface="Calibri"/>
                <a:sym typeface="Calibri"/>
              </a:rPr>
              <a:t> el cual encuentra support vector classifiers en dimensiones infinitas.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Y" sz="1800">
                <a:solidFill>
                  <a:schemeClr val="dk1"/>
                </a:solidFill>
                <a:latin typeface="Calibri"/>
                <a:ea typeface="Calibri"/>
                <a:cs typeface="Calibri"/>
                <a:sym typeface="Calibri"/>
              </a:rPr>
              <a:t>Las funciones Kernel, solo calculan las relaciones entre las observaciones como si fuera que están en una dimensión más alta, es decir, no hacen realmente la transformación de los datos, esto es conocido como </a:t>
            </a:r>
            <a:r>
              <a:rPr b="1" lang="es-PY" sz="1800">
                <a:solidFill>
                  <a:schemeClr val="dk1"/>
                </a:solidFill>
                <a:latin typeface="Calibri"/>
                <a:ea typeface="Calibri"/>
                <a:cs typeface="Calibri"/>
                <a:sym typeface="Calibri"/>
              </a:rPr>
              <a:t>The Kernel Trick.</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s-PY" sz="1800">
                <a:solidFill>
                  <a:schemeClr val="dk1"/>
                </a:solidFill>
                <a:latin typeface="Calibri"/>
                <a:ea typeface="Calibri"/>
                <a:cs typeface="Calibri"/>
                <a:sym typeface="Calibri"/>
              </a:rPr>
              <a:t>Esto reduce la carga computacional, ya que evita los cálculos matemáticos de transformar los datos a otra dimension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idx="1" type="body"/>
          </p:nvPr>
        </p:nvSpPr>
        <p:spPr>
          <a:xfrm>
            <a:off x="453178" y="404027"/>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Polynomial Kernel</a:t>
            </a:r>
            <a:endParaRPr sz="4000"/>
          </a:p>
        </p:txBody>
      </p:sp>
      <p:sp>
        <p:nvSpPr>
          <p:cNvPr id="239" name="Google Shape;239;p29"/>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pic>
        <p:nvPicPr>
          <p:cNvPr id="240" name="Google Shape;240;p29"/>
          <p:cNvPicPr preferRelativeResize="0"/>
          <p:nvPr/>
        </p:nvPicPr>
        <p:blipFill rotWithShape="1">
          <a:blip r:embed="rId3">
            <a:alphaModFix/>
          </a:blip>
          <a:srcRect b="0" l="0" r="0" t="0"/>
          <a:stretch/>
        </p:blipFill>
        <p:spPr>
          <a:xfrm>
            <a:off x="879709" y="1715923"/>
            <a:ext cx="3092523" cy="1037407"/>
          </a:xfrm>
          <a:prstGeom prst="rect">
            <a:avLst/>
          </a:prstGeom>
          <a:noFill/>
          <a:ln>
            <a:noFill/>
          </a:ln>
        </p:spPr>
      </p:pic>
      <p:sp>
        <p:nvSpPr>
          <p:cNvPr id="241" name="Google Shape;241;p29"/>
          <p:cNvSpPr txBox="1"/>
          <p:nvPr/>
        </p:nvSpPr>
        <p:spPr>
          <a:xfrm>
            <a:off x="580104" y="2796221"/>
            <a:ext cx="6738768"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s-PY" sz="1800">
                <a:solidFill>
                  <a:schemeClr val="dk1"/>
                </a:solidFill>
                <a:latin typeface="Calibri"/>
                <a:ea typeface="Calibri"/>
                <a:cs typeface="Calibri"/>
                <a:sym typeface="Calibri"/>
              </a:rPr>
              <a:t>a y b hacen referencia a dos observaciones diferentes en el dataset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s-PY" sz="1800">
                <a:solidFill>
                  <a:schemeClr val="dk1"/>
                </a:solidFill>
                <a:latin typeface="Calibri"/>
                <a:ea typeface="Calibri"/>
                <a:cs typeface="Calibri"/>
                <a:sym typeface="Calibri"/>
              </a:rPr>
              <a:t>r determina el coeficiente del polinomio</a:t>
            </a:r>
            <a:endParaRPr/>
          </a:p>
          <a:p>
            <a:pPr indent="-285750" lvl="0" marL="285750" marR="0" rtl="0" algn="l">
              <a:spcBef>
                <a:spcPts val="0"/>
              </a:spcBef>
              <a:spcAft>
                <a:spcPts val="0"/>
              </a:spcAft>
              <a:buClr>
                <a:schemeClr val="dk1"/>
              </a:buClr>
              <a:buSzPts val="1800"/>
              <a:buFont typeface="Arial"/>
              <a:buChar char="•"/>
            </a:pPr>
            <a:r>
              <a:rPr lang="es-PY" sz="1800">
                <a:solidFill>
                  <a:schemeClr val="dk1"/>
                </a:solidFill>
                <a:latin typeface="Calibri"/>
                <a:ea typeface="Calibri"/>
                <a:cs typeface="Calibri"/>
                <a:sym typeface="Calibri"/>
              </a:rPr>
              <a:t>d determina el grado del polinomio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idx="1" type="body"/>
          </p:nvPr>
        </p:nvSpPr>
        <p:spPr>
          <a:xfrm>
            <a:off x="359228" y="452502"/>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Polynomial Kernel</a:t>
            </a:r>
            <a:endParaRPr sz="4000"/>
          </a:p>
        </p:txBody>
      </p:sp>
      <p:sp>
        <p:nvSpPr>
          <p:cNvPr id="248" name="Google Shape;248;p30"/>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249" name="Google Shape;249;p30"/>
          <p:cNvSpPr txBox="1"/>
          <p:nvPr/>
        </p:nvSpPr>
        <p:spPr>
          <a:xfrm>
            <a:off x="580104" y="1844360"/>
            <a:ext cx="30582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Ejemplo utilizando r=1/2 y d=2</a:t>
            </a:r>
            <a:endParaRPr sz="1800">
              <a:solidFill>
                <a:schemeClr val="dk1"/>
              </a:solidFill>
              <a:latin typeface="Calibri"/>
              <a:ea typeface="Calibri"/>
              <a:cs typeface="Calibri"/>
              <a:sym typeface="Calibri"/>
            </a:endParaRPr>
          </a:p>
        </p:txBody>
      </p:sp>
      <p:pic>
        <p:nvPicPr>
          <p:cNvPr id="250" name="Google Shape;250;p30"/>
          <p:cNvPicPr preferRelativeResize="0"/>
          <p:nvPr/>
        </p:nvPicPr>
        <p:blipFill rotWithShape="1">
          <a:blip r:embed="rId3">
            <a:alphaModFix/>
          </a:blip>
          <a:srcRect b="0" l="0" r="0" t="0"/>
          <a:stretch/>
        </p:blipFill>
        <p:spPr>
          <a:xfrm>
            <a:off x="914242" y="2510057"/>
            <a:ext cx="4944147" cy="1452343"/>
          </a:xfrm>
          <a:prstGeom prst="rect">
            <a:avLst/>
          </a:prstGeom>
          <a:noFill/>
          <a:ln>
            <a:noFill/>
          </a:ln>
        </p:spPr>
      </p:pic>
      <p:pic>
        <p:nvPicPr>
          <p:cNvPr id="251" name="Google Shape;251;p30"/>
          <p:cNvPicPr preferRelativeResize="0"/>
          <p:nvPr/>
        </p:nvPicPr>
        <p:blipFill rotWithShape="1">
          <a:blip r:embed="rId4">
            <a:alphaModFix/>
          </a:blip>
          <a:srcRect b="0" l="0" r="0" t="0"/>
          <a:stretch/>
        </p:blipFill>
        <p:spPr>
          <a:xfrm>
            <a:off x="2467016" y="3236228"/>
            <a:ext cx="3269919" cy="1602690"/>
          </a:xfrm>
          <a:prstGeom prst="rect">
            <a:avLst/>
          </a:prstGeom>
          <a:noFill/>
          <a:ln>
            <a:noFill/>
          </a:ln>
        </p:spPr>
      </p:pic>
      <p:sp>
        <p:nvSpPr>
          <p:cNvPr id="252" name="Google Shape;252;p30"/>
          <p:cNvSpPr txBox="1"/>
          <p:nvPr/>
        </p:nvSpPr>
        <p:spPr>
          <a:xfrm>
            <a:off x="6665373" y="2401118"/>
            <a:ext cx="4944148"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Y" sz="1800">
                <a:solidFill>
                  <a:schemeClr val="dk1"/>
                </a:solidFill>
                <a:latin typeface="Calibri"/>
                <a:ea typeface="Calibri"/>
                <a:cs typeface="Calibri"/>
                <a:sym typeface="Calibri"/>
              </a:rPr>
              <a:t>Dot Product</a:t>
            </a:r>
            <a:r>
              <a:rPr lang="es-PY" sz="1800">
                <a:solidFill>
                  <a:schemeClr val="dk1"/>
                </a:solidFill>
                <a:latin typeface="Calibri"/>
                <a:ea typeface="Calibri"/>
                <a:cs typeface="Calibri"/>
                <a:sym typeface="Calibri"/>
              </a:rPr>
              <a:t> Los primeros términos multiplicados más los segundos términos multiplicados, más los terceros términos multiplicados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s-PY" sz="1800">
                <a:solidFill>
                  <a:schemeClr val="dk1"/>
                </a:solidFill>
                <a:latin typeface="Calibri"/>
                <a:ea typeface="Calibri"/>
                <a:cs typeface="Calibri"/>
                <a:sym typeface="Calibri"/>
              </a:rPr>
              <a:t>El </a:t>
            </a:r>
            <a:r>
              <a:rPr b="1" lang="es-PY" sz="1800">
                <a:solidFill>
                  <a:schemeClr val="dk1"/>
                </a:solidFill>
                <a:latin typeface="Calibri"/>
                <a:ea typeface="Calibri"/>
                <a:cs typeface="Calibri"/>
                <a:sym typeface="Calibri"/>
              </a:rPr>
              <a:t>Dot Product </a:t>
            </a:r>
            <a:r>
              <a:rPr lang="es-PY" sz="1800">
                <a:solidFill>
                  <a:schemeClr val="dk1"/>
                </a:solidFill>
                <a:latin typeface="Calibri"/>
                <a:ea typeface="Calibri"/>
                <a:cs typeface="Calibri"/>
                <a:sym typeface="Calibri"/>
              </a:rPr>
              <a:t>nos da las coordenadas del dato en mayor dimensión.</a:t>
            </a:r>
            <a:endParaRPr/>
          </a:p>
          <a:p>
            <a:pPr indent="0" lvl="0" marL="0" marR="0" rtl="0" algn="l">
              <a:spcBef>
                <a:spcPts val="0"/>
              </a:spcBef>
              <a:spcAft>
                <a:spcPts val="0"/>
              </a:spcAft>
              <a:buNone/>
            </a:pPr>
            <a:r>
              <a:rPr lang="es-PY" sz="1800">
                <a:solidFill>
                  <a:schemeClr val="dk1"/>
                </a:solidFill>
                <a:latin typeface="Calibri"/>
                <a:ea typeface="Calibri"/>
                <a:cs typeface="Calibri"/>
                <a:sym typeface="Calibri"/>
              </a:rPr>
              <a:t>Los primeros términos son las coordenadas en x, los segundos términos son las coordenadas en y, los terceros términos son las coordenadas en z pero como son iguales se puede ignorar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idx="1" type="body"/>
          </p:nvPr>
        </p:nvSpPr>
        <p:spPr>
          <a:xfrm>
            <a:off x="359228" y="347652"/>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Polynomial Kernel</a:t>
            </a:r>
            <a:endParaRPr sz="4000"/>
          </a:p>
        </p:txBody>
      </p:sp>
      <p:sp>
        <p:nvSpPr>
          <p:cNvPr id="259" name="Google Shape;259;p31"/>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260" name="Google Shape;260;p31"/>
          <p:cNvSpPr txBox="1"/>
          <p:nvPr/>
        </p:nvSpPr>
        <p:spPr>
          <a:xfrm>
            <a:off x="580104" y="1844360"/>
            <a:ext cx="1125266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Ahora si queremos las relaciones de los datos en dimensiones más altas, lo único que témenos que hacer es reemplazar a y b en la formula del </a:t>
            </a:r>
            <a:r>
              <a:rPr b="1" lang="es-PY" sz="1800">
                <a:solidFill>
                  <a:schemeClr val="dk1"/>
                </a:solidFill>
                <a:latin typeface="Calibri"/>
                <a:ea typeface="Calibri"/>
                <a:cs typeface="Calibri"/>
                <a:sym typeface="Calibri"/>
              </a:rPr>
              <a:t>Kernel</a:t>
            </a:r>
            <a:r>
              <a:rPr lang="es-PY" sz="1800">
                <a:solidFill>
                  <a:schemeClr val="dk1"/>
                </a:solidFill>
                <a:latin typeface="Calibri"/>
                <a:ea typeface="Calibri"/>
                <a:cs typeface="Calibri"/>
                <a:sym typeface="Calibri"/>
              </a:rPr>
              <a:t>, por ejemplo: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1" name="Google Shape;261;p31"/>
          <p:cNvPicPr preferRelativeResize="0"/>
          <p:nvPr/>
        </p:nvPicPr>
        <p:blipFill rotWithShape="1">
          <a:blip r:embed="rId3">
            <a:alphaModFix/>
          </a:blip>
          <a:srcRect b="0" l="0" r="0" t="0"/>
          <a:stretch/>
        </p:blipFill>
        <p:spPr>
          <a:xfrm>
            <a:off x="580104" y="2584883"/>
            <a:ext cx="4968671" cy="754445"/>
          </a:xfrm>
          <a:prstGeom prst="rect">
            <a:avLst/>
          </a:prstGeom>
          <a:noFill/>
          <a:ln>
            <a:noFill/>
          </a:ln>
        </p:spPr>
      </p:pic>
      <p:sp>
        <p:nvSpPr>
          <p:cNvPr id="262" name="Google Shape;262;p31"/>
          <p:cNvSpPr txBox="1"/>
          <p:nvPr/>
        </p:nvSpPr>
        <p:spPr>
          <a:xfrm>
            <a:off x="845574" y="3785419"/>
            <a:ext cx="105106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Entonces en este caso 16002,25 es una relación de dos datos en una dimensión más alta, y es un dato que nos ayudara a encontrar el </a:t>
            </a:r>
            <a:r>
              <a:rPr b="1" lang="es-PY" sz="1800">
                <a:solidFill>
                  <a:schemeClr val="dk1"/>
                </a:solidFill>
                <a:latin typeface="Calibri"/>
                <a:ea typeface="Calibri"/>
                <a:cs typeface="Calibri"/>
                <a:sym typeface="Calibri"/>
              </a:rPr>
              <a:t>support vector classifier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idx="1" type="body"/>
          </p:nvPr>
        </p:nvSpPr>
        <p:spPr>
          <a:xfrm>
            <a:off x="359253" y="385252"/>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The radial Kernel</a:t>
            </a:r>
            <a:endParaRPr sz="4000"/>
          </a:p>
        </p:txBody>
      </p:sp>
      <p:sp>
        <p:nvSpPr>
          <p:cNvPr id="269" name="Google Shape;269;p32"/>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270" name="Google Shape;270;p32"/>
          <p:cNvSpPr txBox="1"/>
          <p:nvPr/>
        </p:nvSpPr>
        <p:spPr>
          <a:xfrm>
            <a:off x="580104" y="1844360"/>
            <a:ext cx="1125266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Como el Radial Kernel encuentra los support vector classifiers en infinitas dimensiones, no es posible visualizar como lo hacer</a:t>
            </a:r>
            <a:endParaRPr/>
          </a:p>
        </p:txBody>
      </p:sp>
      <p:pic>
        <p:nvPicPr>
          <p:cNvPr id="271" name="Google Shape;271;p32"/>
          <p:cNvPicPr preferRelativeResize="0"/>
          <p:nvPr/>
        </p:nvPicPr>
        <p:blipFill rotWithShape="1">
          <a:blip r:embed="rId3">
            <a:alphaModFix/>
          </a:blip>
          <a:srcRect b="0" l="0" r="0" t="0"/>
          <a:stretch/>
        </p:blipFill>
        <p:spPr>
          <a:xfrm>
            <a:off x="580104" y="2857841"/>
            <a:ext cx="2105568" cy="1142317"/>
          </a:xfrm>
          <a:prstGeom prst="rect">
            <a:avLst/>
          </a:prstGeom>
          <a:noFill/>
          <a:ln>
            <a:noFill/>
          </a:ln>
        </p:spPr>
      </p:pic>
      <p:sp>
        <p:nvSpPr>
          <p:cNvPr id="272" name="Google Shape;272;p32"/>
          <p:cNvSpPr txBox="1"/>
          <p:nvPr/>
        </p:nvSpPr>
        <p:spPr>
          <a:xfrm>
            <a:off x="580104" y="4101204"/>
            <a:ext cx="1112028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Cuando lo utilizamos en una observación nueva, el </a:t>
            </a:r>
            <a:r>
              <a:rPr b="1" lang="es-PY" sz="1800">
                <a:solidFill>
                  <a:schemeClr val="dk1"/>
                </a:solidFill>
                <a:latin typeface="Calibri"/>
                <a:ea typeface="Calibri"/>
                <a:cs typeface="Calibri"/>
                <a:sym typeface="Calibri"/>
              </a:rPr>
              <a:t>Radial Kernel</a:t>
            </a:r>
            <a:r>
              <a:rPr lang="es-PY" sz="1800">
                <a:solidFill>
                  <a:schemeClr val="dk1"/>
                </a:solidFill>
                <a:latin typeface="Calibri"/>
                <a:ea typeface="Calibri"/>
                <a:cs typeface="Calibri"/>
                <a:sym typeface="Calibri"/>
              </a:rPr>
              <a:t> se comporta como un </a:t>
            </a:r>
            <a:r>
              <a:rPr b="1" lang="es-PY" sz="1800">
                <a:solidFill>
                  <a:schemeClr val="dk1"/>
                </a:solidFill>
                <a:latin typeface="Calibri"/>
                <a:ea typeface="Calibri"/>
                <a:cs typeface="Calibri"/>
                <a:sym typeface="Calibri"/>
              </a:rPr>
              <a:t>weighted nearest neighbor</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s-PY" sz="1800">
                <a:solidFill>
                  <a:schemeClr val="dk1"/>
                </a:solidFill>
                <a:latin typeface="Calibri"/>
                <a:ea typeface="Calibri"/>
                <a:cs typeface="Calibri"/>
                <a:sym typeface="Calibri"/>
              </a:rPr>
              <a:t>Es decir, las observaciones más cercanas tienen mucha influencia en como clasificamos la nueva observación y observaciones que están más lejos tienen menos influencia.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idx="1" type="body"/>
          </p:nvPr>
        </p:nvSpPr>
        <p:spPr>
          <a:xfrm>
            <a:off x="359228" y="441602"/>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The radial Kernel</a:t>
            </a:r>
            <a:endParaRPr sz="4000"/>
          </a:p>
        </p:txBody>
      </p:sp>
      <p:sp>
        <p:nvSpPr>
          <p:cNvPr id="279" name="Google Shape;279;p33"/>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280" name="Google Shape;280;p33"/>
          <p:cNvSpPr txBox="1"/>
          <p:nvPr/>
        </p:nvSpPr>
        <p:spPr>
          <a:xfrm>
            <a:off x="580104" y="1844360"/>
            <a:ext cx="1125266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Como el Radial Kernel determina cuanta influencia tiene cada observación en el training data al momento de clasificar nuevas observaciones </a:t>
            </a:r>
            <a:endParaRPr/>
          </a:p>
        </p:txBody>
      </p:sp>
      <p:sp>
        <p:nvSpPr>
          <p:cNvPr id="281" name="Google Shape;281;p33"/>
          <p:cNvSpPr txBox="1"/>
          <p:nvPr/>
        </p:nvSpPr>
        <p:spPr>
          <a:xfrm>
            <a:off x="580104" y="3617202"/>
            <a:ext cx="1112028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Luego, la diferencia es elevado al cuadrado, por lo que tenemos la diferencia cuadrada de entre las dos observaciones. La influencia que tiene una observación sobre otra, es una funciona de la diferencia cuadrada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82" name="Google Shape;282;p33"/>
          <p:cNvPicPr preferRelativeResize="0"/>
          <p:nvPr/>
        </p:nvPicPr>
        <p:blipFill rotWithShape="1">
          <a:blip r:embed="rId3">
            <a:alphaModFix/>
          </a:blip>
          <a:srcRect b="0" l="0" r="0" t="0"/>
          <a:stretch/>
        </p:blipFill>
        <p:spPr>
          <a:xfrm>
            <a:off x="580104" y="2619569"/>
            <a:ext cx="2149026" cy="868755"/>
          </a:xfrm>
          <a:prstGeom prst="rect">
            <a:avLst/>
          </a:prstGeom>
          <a:noFill/>
          <a:ln>
            <a:noFill/>
          </a:ln>
        </p:spPr>
      </p:pic>
      <p:pic>
        <p:nvPicPr>
          <p:cNvPr id="283" name="Google Shape;283;p33"/>
          <p:cNvPicPr preferRelativeResize="0"/>
          <p:nvPr/>
        </p:nvPicPr>
        <p:blipFill rotWithShape="1">
          <a:blip r:embed="rId4">
            <a:alphaModFix/>
          </a:blip>
          <a:srcRect b="0" l="0" r="0" t="0"/>
          <a:stretch/>
        </p:blipFill>
        <p:spPr>
          <a:xfrm>
            <a:off x="580104" y="4263533"/>
            <a:ext cx="1958510" cy="9068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idx="1" type="body"/>
          </p:nvPr>
        </p:nvSpPr>
        <p:spPr>
          <a:xfrm>
            <a:off x="359253" y="408377"/>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División de los grupos</a:t>
            </a:r>
            <a:endParaRPr sz="4000"/>
          </a:p>
        </p:txBody>
      </p:sp>
      <p:sp>
        <p:nvSpPr>
          <p:cNvPr id="113" name="Google Shape;113;p16"/>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pic>
        <p:nvPicPr>
          <p:cNvPr id="114" name="Google Shape;114;p16"/>
          <p:cNvPicPr preferRelativeResize="0"/>
          <p:nvPr/>
        </p:nvPicPr>
        <p:blipFill rotWithShape="1">
          <a:blip r:embed="rId3">
            <a:alphaModFix/>
          </a:blip>
          <a:srcRect b="79030" l="0" r="0" t="0"/>
          <a:stretch/>
        </p:blipFill>
        <p:spPr>
          <a:xfrm>
            <a:off x="732943" y="2353847"/>
            <a:ext cx="6812870" cy="495402"/>
          </a:xfrm>
          <a:prstGeom prst="rect">
            <a:avLst/>
          </a:prstGeom>
          <a:noFill/>
          <a:ln>
            <a:noFill/>
          </a:ln>
        </p:spPr>
      </p:pic>
      <p:sp>
        <p:nvSpPr>
          <p:cNvPr id="115" name="Google Shape;115;p16"/>
          <p:cNvSpPr txBox="1"/>
          <p:nvPr/>
        </p:nvSpPr>
        <p:spPr>
          <a:xfrm>
            <a:off x="550604" y="1504743"/>
            <a:ext cx="113667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Y" sz="1800" u="none" cap="none" strike="noStrike">
                <a:solidFill>
                  <a:schemeClr val="dk1"/>
                </a:solidFill>
                <a:latin typeface="Calibri"/>
                <a:ea typeface="Calibri"/>
                <a:cs typeface="Calibri"/>
                <a:sym typeface="Calibri"/>
              </a:rPr>
              <a:t>Usemos un ejemplo en donde los puntos rojos representan ratones que no son obesos y los verdes representan ratones que son obesos</a:t>
            </a:r>
            <a:endParaRPr sz="1800">
              <a:solidFill>
                <a:schemeClr val="dk1"/>
              </a:solidFill>
              <a:latin typeface="Calibri"/>
              <a:ea typeface="Calibri"/>
              <a:cs typeface="Calibri"/>
              <a:sym typeface="Calibri"/>
            </a:endParaRPr>
          </a:p>
        </p:txBody>
      </p:sp>
      <p:sp>
        <p:nvSpPr>
          <p:cNvPr id="116" name="Google Shape;116;p16"/>
          <p:cNvSpPr txBox="1"/>
          <p:nvPr/>
        </p:nvSpPr>
        <p:spPr>
          <a:xfrm>
            <a:off x="520459" y="3168544"/>
            <a:ext cx="1131231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Para clasificar nuevas mediciones como obesos o no obesos, queremos crear un umbral, para hacer eso nos fijamos en los puntos mas al borde de cada grupo, y calculamos el punto medio entre ellos</a:t>
            </a:r>
            <a:endParaRPr sz="1800">
              <a:solidFill>
                <a:schemeClr val="dk1"/>
              </a:solidFill>
              <a:latin typeface="Calibri"/>
              <a:ea typeface="Calibri"/>
              <a:cs typeface="Calibri"/>
              <a:sym typeface="Calibri"/>
            </a:endParaRPr>
          </a:p>
        </p:txBody>
      </p:sp>
      <p:pic>
        <p:nvPicPr>
          <p:cNvPr id="117" name="Google Shape;117;p16"/>
          <p:cNvPicPr preferRelativeResize="0"/>
          <p:nvPr/>
        </p:nvPicPr>
        <p:blipFill rotWithShape="1">
          <a:blip r:embed="rId4">
            <a:alphaModFix/>
          </a:blip>
          <a:srcRect b="0" l="0" r="0" t="0"/>
          <a:stretch/>
        </p:blipFill>
        <p:spPr>
          <a:xfrm>
            <a:off x="611012" y="4019063"/>
            <a:ext cx="6934801" cy="9830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idx="1" type="body"/>
          </p:nvPr>
        </p:nvSpPr>
        <p:spPr>
          <a:xfrm>
            <a:off x="403465" y="441602"/>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The radial Kernel</a:t>
            </a:r>
            <a:endParaRPr sz="4000"/>
          </a:p>
        </p:txBody>
      </p:sp>
      <p:sp>
        <p:nvSpPr>
          <p:cNvPr id="290" name="Google Shape;290;p34"/>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291" name="Google Shape;291;p34"/>
          <p:cNvSpPr txBox="1"/>
          <p:nvPr/>
        </p:nvSpPr>
        <p:spPr>
          <a:xfrm>
            <a:off x="580104" y="1844360"/>
            <a:ext cx="112526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Gamma es determinado por cross validation, y lo que hace es escalar la influencia de la diferencia cuadrada</a:t>
            </a:r>
            <a:endParaRPr/>
          </a:p>
        </p:txBody>
      </p:sp>
      <p:sp>
        <p:nvSpPr>
          <p:cNvPr id="292" name="Google Shape;292;p34"/>
          <p:cNvSpPr txBox="1"/>
          <p:nvPr/>
        </p:nvSpPr>
        <p:spPr>
          <a:xfrm>
            <a:off x="580104" y="3627034"/>
            <a:ext cx="1112028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Radial kernel al igual que el Polynomial kernel, retornan la relación entre dos puntos en una dimensión mas alta.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Y" sz="1800">
                <a:solidFill>
                  <a:schemeClr val="dk1"/>
                </a:solidFill>
                <a:latin typeface="Calibri"/>
                <a:ea typeface="Calibri"/>
                <a:cs typeface="Calibri"/>
                <a:sym typeface="Calibri"/>
              </a:rPr>
              <a:t>Aunque en el caso del Radial kernel, obtenemos la relación entre dos puntos en dimensiones infinitas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3" name="Google Shape;293;p34"/>
          <p:cNvPicPr preferRelativeResize="0"/>
          <p:nvPr/>
        </p:nvPicPr>
        <p:blipFill rotWithShape="1">
          <a:blip r:embed="rId3">
            <a:alphaModFix/>
          </a:blip>
          <a:srcRect b="0" l="0" r="0" t="0"/>
          <a:stretch/>
        </p:blipFill>
        <p:spPr>
          <a:xfrm>
            <a:off x="581436" y="2507727"/>
            <a:ext cx="1554615" cy="63251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idx="1" type="body"/>
          </p:nvPr>
        </p:nvSpPr>
        <p:spPr>
          <a:xfrm>
            <a:off x="403465" y="404027"/>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The radial Kernel</a:t>
            </a:r>
            <a:endParaRPr sz="4000"/>
          </a:p>
        </p:txBody>
      </p:sp>
      <p:sp>
        <p:nvSpPr>
          <p:cNvPr id="300" name="Google Shape;300;p35"/>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301" name="Google Shape;301;p35"/>
          <p:cNvSpPr txBox="1"/>
          <p:nvPr/>
        </p:nvSpPr>
        <p:spPr>
          <a:xfrm>
            <a:off x="580104" y="1844360"/>
            <a:ext cx="112526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Expandimos la diferencia de cuadrados</a:t>
            </a:r>
            <a:endParaRPr/>
          </a:p>
        </p:txBody>
      </p:sp>
      <p:sp>
        <p:nvSpPr>
          <p:cNvPr id="302" name="Google Shape;302;p35"/>
          <p:cNvSpPr txBox="1"/>
          <p:nvPr/>
        </p:nvSpPr>
        <p:spPr>
          <a:xfrm>
            <a:off x="580104" y="3935241"/>
            <a:ext cx="1112028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Reemplazamos Gamma por ½</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3" name="Google Shape;303;p35"/>
          <p:cNvPicPr preferRelativeResize="0"/>
          <p:nvPr/>
        </p:nvPicPr>
        <p:blipFill rotWithShape="1">
          <a:blip r:embed="rId3">
            <a:alphaModFix/>
          </a:blip>
          <a:srcRect b="0" l="0" r="0" t="0"/>
          <a:stretch/>
        </p:blipFill>
        <p:spPr>
          <a:xfrm>
            <a:off x="580104" y="2449519"/>
            <a:ext cx="7552074" cy="1066892"/>
          </a:xfrm>
          <a:prstGeom prst="rect">
            <a:avLst/>
          </a:prstGeom>
          <a:noFill/>
          <a:ln>
            <a:noFill/>
          </a:ln>
        </p:spPr>
      </p:pic>
      <p:pic>
        <p:nvPicPr>
          <p:cNvPr id="304" name="Google Shape;304;p35"/>
          <p:cNvPicPr preferRelativeResize="0"/>
          <p:nvPr/>
        </p:nvPicPr>
        <p:blipFill rotWithShape="1">
          <a:blip r:embed="rId4">
            <a:alphaModFix/>
          </a:blip>
          <a:srcRect b="0" l="0" r="0" t="0"/>
          <a:stretch/>
        </p:blipFill>
        <p:spPr>
          <a:xfrm>
            <a:off x="580104" y="4554533"/>
            <a:ext cx="7325031" cy="7084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idx="1" type="body"/>
          </p:nvPr>
        </p:nvSpPr>
        <p:spPr>
          <a:xfrm>
            <a:off x="471953" y="404027"/>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The radial Kernel</a:t>
            </a:r>
            <a:endParaRPr sz="4000"/>
          </a:p>
        </p:txBody>
      </p:sp>
      <p:sp>
        <p:nvSpPr>
          <p:cNvPr id="311" name="Google Shape;311;p36"/>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312" name="Google Shape;312;p36"/>
          <p:cNvSpPr txBox="1"/>
          <p:nvPr/>
        </p:nvSpPr>
        <p:spPr>
          <a:xfrm>
            <a:off x="359229" y="3899535"/>
            <a:ext cx="1112028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Por ultimo convertimos la suma en un Dot Product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36"/>
          <p:cNvSpPr txBox="1"/>
          <p:nvPr/>
        </p:nvSpPr>
        <p:spPr>
          <a:xfrm>
            <a:off x="359229" y="1879460"/>
            <a:ext cx="34740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Creamos la expansion de Taylor de </a:t>
            </a:r>
            <a:endParaRPr sz="1800">
              <a:solidFill>
                <a:schemeClr val="dk1"/>
              </a:solidFill>
              <a:latin typeface="Calibri"/>
              <a:ea typeface="Calibri"/>
              <a:cs typeface="Calibri"/>
              <a:sym typeface="Calibri"/>
            </a:endParaRPr>
          </a:p>
        </p:txBody>
      </p:sp>
      <p:pic>
        <p:nvPicPr>
          <p:cNvPr id="314" name="Google Shape;314;p36"/>
          <p:cNvPicPr preferRelativeResize="0"/>
          <p:nvPr/>
        </p:nvPicPr>
        <p:blipFill rotWithShape="1">
          <a:blip r:embed="rId3">
            <a:alphaModFix/>
          </a:blip>
          <a:srcRect b="0" l="0" r="0" t="0"/>
          <a:stretch/>
        </p:blipFill>
        <p:spPr>
          <a:xfrm>
            <a:off x="3877570" y="1770731"/>
            <a:ext cx="571550" cy="586791"/>
          </a:xfrm>
          <a:prstGeom prst="rect">
            <a:avLst/>
          </a:prstGeom>
          <a:noFill/>
          <a:ln>
            <a:noFill/>
          </a:ln>
        </p:spPr>
      </p:pic>
      <p:pic>
        <p:nvPicPr>
          <p:cNvPr id="315" name="Google Shape;315;p36"/>
          <p:cNvPicPr preferRelativeResize="0"/>
          <p:nvPr/>
        </p:nvPicPr>
        <p:blipFill rotWithShape="1">
          <a:blip r:embed="rId4">
            <a:alphaModFix/>
          </a:blip>
          <a:srcRect b="0" l="0" r="0" t="0"/>
          <a:stretch/>
        </p:blipFill>
        <p:spPr>
          <a:xfrm>
            <a:off x="359229" y="2443528"/>
            <a:ext cx="8253829" cy="1138206"/>
          </a:xfrm>
          <a:prstGeom prst="rect">
            <a:avLst/>
          </a:prstGeom>
          <a:noFill/>
          <a:ln>
            <a:noFill/>
          </a:ln>
        </p:spPr>
      </p:pic>
      <p:pic>
        <p:nvPicPr>
          <p:cNvPr id="316" name="Google Shape;316;p36"/>
          <p:cNvPicPr preferRelativeResize="0"/>
          <p:nvPr/>
        </p:nvPicPr>
        <p:blipFill rotWithShape="1">
          <a:blip r:embed="rId5">
            <a:alphaModFix/>
          </a:blip>
          <a:srcRect b="0" l="0" r="0" t="0"/>
          <a:stretch/>
        </p:blipFill>
        <p:spPr>
          <a:xfrm>
            <a:off x="359230" y="4449145"/>
            <a:ext cx="10662732" cy="1004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ph idx="1" type="body"/>
          </p:nvPr>
        </p:nvSpPr>
        <p:spPr>
          <a:xfrm>
            <a:off x="359228" y="441602"/>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The radial Kernel</a:t>
            </a:r>
            <a:endParaRPr sz="4000"/>
          </a:p>
        </p:txBody>
      </p:sp>
      <p:sp>
        <p:nvSpPr>
          <p:cNvPr id="323" name="Google Shape;323;p37"/>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324" name="Google Shape;324;p37"/>
          <p:cNvSpPr txBox="1"/>
          <p:nvPr/>
        </p:nvSpPr>
        <p:spPr>
          <a:xfrm>
            <a:off x="359228" y="4055638"/>
            <a:ext cx="1112028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Entonces podemos ver que el Radial kernel es igual a un Dot Product que tiene coordenadas para dimensiones infinitas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37"/>
          <p:cNvSpPr txBox="1"/>
          <p:nvPr/>
        </p:nvSpPr>
        <p:spPr>
          <a:xfrm>
            <a:off x="359229" y="1879460"/>
            <a:ext cx="15697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Reemplazando</a:t>
            </a:r>
            <a:endParaRPr sz="1800">
              <a:solidFill>
                <a:schemeClr val="dk1"/>
              </a:solidFill>
              <a:latin typeface="Calibri"/>
              <a:ea typeface="Calibri"/>
              <a:cs typeface="Calibri"/>
              <a:sym typeface="Calibri"/>
            </a:endParaRPr>
          </a:p>
        </p:txBody>
      </p:sp>
      <p:pic>
        <p:nvPicPr>
          <p:cNvPr id="326" name="Google Shape;326;p37"/>
          <p:cNvPicPr preferRelativeResize="0"/>
          <p:nvPr/>
        </p:nvPicPr>
        <p:blipFill rotWithShape="1">
          <a:blip r:embed="rId3">
            <a:alphaModFix/>
          </a:blip>
          <a:srcRect b="0" l="0" r="0" t="0"/>
          <a:stretch/>
        </p:blipFill>
        <p:spPr>
          <a:xfrm>
            <a:off x="1929018" y="1720346"/>
            <a:ext cx="571550" cy="586791"/>
          </a:xfrm>
          <a:prstGeom prst="rect">
            <a:avLst/>
          </a:prstGeom>
          <a:noFill/>
          <a:ln>
            <a:noFill/>
          </a:ln>
        </p:spPr>
      </p:pic>
      <p:pic>
        <p:nvPicPr>
          <p:cNvPr id="327" name="Google Shape;327;p37"/>
          <p:cNvPicPr preferRelativeResize="0"/>
          <p:nvPr/>
        </p:nvPicPr>
        <p:blipFill rotWithShape="1">
          <a:blip r:embed="rId4">
            <a:alphaModFix/>
          </a:blip>
          <a:srcRect b="0" l="0" r="0" t="0"/>
          <a:stretch/>
        </p:blipFill>
        <p:spPr>
          <a:xfrm>
            <a:off x="466680" y="2579214"/>
            <a:ext cx="10274710" cy="985090"/>
          </a:xfrm>
          <a:prstGeom prst="rect">
            <a:avLst/>
          </a:prstGeom>
          <a:noFill/>
          <a:ln>
            <a:noFill/>
          </a:ln>
        </p:spPr>
      </p:pic>
      <p:sp>
        <p:nvSpPr>
          <p:cNvPr id="328" name="Google Shape;328;p37"/>
          <p:cNvSpPr txBox="1"/>
          <p:nvPr/>
        </p:nvSpPr>
        <p:spPr>
          <a:xfrm>
            <a:off x="2644877" y="1884268"/>
            <a:ext cx="26278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Nos quedaria lo siguiente:</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idx="1" type="body"/>
          </p:nvPr>
        </p:nvSpPr>
        <p:spPr>
          <a:xfrm>
            <a:off x="359225" y="310897"/>
            <a:ext cx="11473500" cy="5079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1100"/>
              <a:buNone/>
            </a:pPr>
            <a:r>
              <a:rPr lang="es-PY" sz="3000"/>
              <a:t>Clasificación en Múltiples Categorías  Uno contro Todos</a:t>
            </a:r>
            <a:endParaRPr sz="3000"/>
          </a:p>
        </p:txBody>
      </p:sp>
      <p:sp>
        <p:nvSpPr>
          <p:cNvPr id="335" name="Google Shape;335;p38"/>
          <p:cNvSpPr txBox="1"/>
          <p:nvPr>
            <p:ph idx="2" type="body"/>
          </p:nvPr>
        </p:nvSpPr>
        <p:spPr>
          <a:xfrm>
            <a:off x="4282050" y="6393633"/>
            <a:ext cx="2909700" cy="327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pic>
        <p:nvPicPr>
          <p:cNvPr id="336" name="Google Shape;336;p38"/>
          <p:cNvPicPr preferRelativeResize="0"/>
          <p:nvPr/>
        </p:nvPicPr>
        <p:blipFill rotWithShape="1">
          <a:blip r:embed="rId4">
            <a:alphaModFix/>
          </a:blip>
          <a:srcRect b="35993" l="0" r="0" t="17340"/>
          <a:stretch/>
        </p:blipFill>
        <p:spPr>
          <a:xfrm>
            <a:off x="838150" y="1689800"/>
            <a:ext cx="8339374" cy="2918776"/>
          </a:xfrm>
          <a:prstGeom prst="rect">
            <a:avLst/>
          </a:prstGeom>
          <a:noFill/>
          <a:ln>
            <a:noFill/>
          </a:ln>
        </p:spPr>
      </p:pic>
      <p:pic>
        <p:nvPicPr>
          <p:cNvPr id="337" name="Google Shape;337;p38"/>
          <p:cNvPicPr preferRelativeResize="0"/>
          <p:nvPr/>
        </p:nvPicPr>
        <p:blipFill rotWithShape="1">
          <a:blip r:embed="rId4">
            <a:alphaModFix/>
          </a:blip>
          <a:srcRect b="7617" l="0" r="72373" t="61801"/>
          <a:stretch/>
        </p:blipFill>
        <p:spPr>
          <a:xfrm>
            <a:off x="359225" y="4507900"/>
            <a:ext cx="1846750" cy="1533200"/>
          </a:xfrm>
          <a:prstGeom prst="rect">
            <a:avLst/>
          </a:prstGeom>
          <a:noFill/>
          <a:ln>
            <a:noFill/>
          </a:ln>
        </p:spPr>
      </p:pic>
      <p:pic>
        <p:nvPicPr>
          <p:cNvPr id="338" name="Google Shape;338;p38"/>
          <p:cNvPicPr preferRelativeResize="0"/>
          <p:nvPr/>
        </p:nvPicPr>
        <p:blipFill rotWithShape="1">
          <a:blip r:embed="rId4">
            <a:alphaModFix/>
          </a:blip>
          <a:srcRect b="20687" l="38898" r="41141" t="66545"/>
          <a:stretch/>
        </p:blipFill>
        <p:spPr>
          <a:xfrm>
            <a:off x="3866013" y="4700000"/>
            <a:ext cx="1747278" cy="838200"/>
          </a:xfrm>
          <a:prstGeom prst="rect">
            <a:avLst/>
          </a:prstGeom>
          <a:noFill/>
          <a:ln>
            <a:noFill/>
          </a:ln>
        </p:spPr>
      </p:pic>
      <p:pic>
        <p:nvPicPr>
          <p:cNvPr id="339" name="Google Shape;339;p38"/>
          <p:cNvPicPr preferRelativeResize="0"/>
          <p:nvPr/>
        </p:nvPicPr>
        <p:blipFill rotWithShape="1">
          <a:blip r:embed="rId4">
            <a:alphaModFix/>
          </a:blip>
          <a:srcRect b="20687" l="73287" r="9651" t="66545"/>
          <a:stretch/>
        </p:blipFill>
        <p:spPr>
          <a:xfrm>
            <a:off x="6739096" y="4855400"/>
            <a:ext cx="1493550" cy="838200"/>
          </a:xfrm>
          <a:prstGeom prst="rect">
            <a:avLst/>
          </a:prstGeom>
          <a:noFill/>
          <a:ln>
            <a:noFill/>
          </a:ln>
        </p:spPr>
      </p:pic>
      <p:sp>
        <p:nvSpPr>
          <p:cNvPr id="340" name="Google Shape;340;p38"/>
          <p:cNvSpPr txBox="1"/>
          <p:nvPr/>
        </p:nvSpPr>
        <p:spPr>
          <a:xfrm>
            <a:off x="9040375" y="2261625"/>
            <a:ext cx="1846800" cy="20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PY" sz="1950">
                <a:solidFill>
                  <a:srgbClr val="444746"/>
                </a:solidFill>
                <a:highlight>
                  <a:srgbClr val="FFFFFF"/>
                </a:highlight>
                <a:latin typeface="Roboto"/>
                <a:ea typeface="Roboto"/>
                <a:cs typeface="Roboto"/>
                <a:sym typeface="Roboto"/>
              </a:rPr>
              <a:t>para N clases se requieren N clasificaores</a:t>
            </a:r>
            <a:endParaRPr sz="1950">
              <a:solidFill>
                <a:srgbClr val="444746"/>
              </a:solidFill>
              <a:highlight>
                <a:srgbClr val="FFFFFF"/>
              </a:highlight>
              <a:latin typeface="Roboto"/>
              <a:ea typeface="Roboto"/>
              <a:cs typeface="Roboto"/>
              <a:sym typeface="Robot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ph type="title"/>
          </p:nvPr>
        </p:nvSpPr>
        <p:spPr>
          <a:xfrm>
            <a:off x="185925" y="222225"/>
            <a:ext cx="11826000" cy="71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990"/>
              <a:buFont typeface="Arial"/>
              <a:buNone/>
            </a:pPr>
            <a:r>
              <a:rPr b="0" lang="es-PY" sz="3500">
                <a:solidFill>
                  <a:schemeClr val="lt1"/>
                </a:solidFill>
              </a:rPr>
              <a:t>Clasificación en Múltiples Categorías  Uno contro Uno</a:t>
            </a:r>
            <a:endParaRPr b="0" sz="3500">
              <a:solidFill>
                <a:schemeClr val="lt1"/>
              </a:solidFill>
            </a:endParaRPr>
          </a:p>
          <a:p>
            <a:pPr indent="0" lvl="0" marL="0" rtl="0" algn="l">
              <a:lnSpc>
                <a:spcPct val="90000"/>
              </a:lnSpc>
              <a:spcBef>
                <a:spcPts val="0"/>
              </a:spcBef>
              <a:spcAft>
                <a:spcPts val="0"/>
              </a:spcAft>
              <a:buClr>
                <a:srgbClr val="FFFFFF"/>
              </a:buClr>
              <a:buSzPts val="2520"/>
              <a:buFont typeface="Trebuchet MS"/>
              <a:buNone/>
            </a:pPr>
            <a:r>
              <a:t/>
            </a:r>
            <a:endParaRPr sz="4220"/>
          </a:p>
        </p:txBody>
      </p:sp>
      <p:sp>
        <p:nvSpPr>
          <p:cNvPr id="347" name="Google Shape;347;p39"/>
          <p:cNvSpPr txBox="1"/>
          <p:nvPr>
            <p:ph idx="2" type="body"/>
          </p:nvPr>
        </p:nvSpPr>
        <p:spPr>
          <a:xfrm>
            <a:off x="4282050" y="6393633"/>
            <a:ext cx="2909700" cy="327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pic>
        <p:nvPicPr>
          <p:cNvPr id="348" name="Google Shape;348;p39"/>
          <p:cNvPicPr preferRelativeResize="0"/>
          <p:nvPr/>
        </p:nvPicPr>
        <p:blipFill rotWithShape="1">
          <a:blip r:embed="rId4">
            <a:alphaModFix/>
          </a:blip>
          <a:srcRect b="20161" l="0" r="42143" t="18518"/>
          <a:stretch/>
        </p:blipFill>
        <p:spPr>
          <a:xfrm>
            <a:off x="121900" y="1575825"/>
            <a:ext cx="4160150" cy="4183562"/>
          </a:xfrm>
          <a:prstGeom prst="rect">
            <a:avLst/>
          </a:prstGeom>
          <a:noFill/>
          <a:ln>
            <a:noFill/>
          </a:ln>
        </p:spPr>
      </p:pic>
      <p:pic>
        <p:nvPicPr>
          <p:cNvPr id="349" name="Google Shape;349;p39"/>
          <p:cNvPicPr preferRelativeResize="0"/>
          <p:nvPr/>
        </p:nvPicPr>
        <p:blipFill rotWithShape="1">
          <a:blip r:embed="rId4">
            <a:alphaModFix/>
          </a:blip>
          <a:srcRect b="69787" l="71879" r="0" t="0"/>
          <a:stretch/>
        </p:blipFill>
        <p:spPr>
          <a:xfrm>
            <a:off x="4376950" y="3361374"/>
            <a:ext cx="2225025" cy="2268300"/>
          </a:xfrm>
          <a:prstGeom prst="rect">
            <a:avLst/>
          </a:prstGeom>
          <a:noFill/>
          <a:ln>
            <a:noFill/>
          </a:ln>
        </p:spPr>
      </p:pic>
      <p:pic>
        <p:nvPicPr>
          <p:cNvPr id="350" name="Google Shape;350;p39"/>
          <p:cNvPicPr preferRelativeResize="0"/>
          <p:nvPr/>
        </p:nvPicPr>
        <p:blipFill rotWithShape="1">
          <a:blip r:embed="rId4">
            <a:alphaModFix/>
          </a:blip>
          <a:srcRect b="34892" l="71879" r="0" t="34895"/>
          <a:stretch/>
        </p:blipFill>
        <p:spPr>
          <a:xfrm>
            <a:off x="6967750" y="3361374"/>
            <a:ext cx="2225025" cy="2268300"/>
          </a:xfrm>
          <a:prstGeom prst="rect">
            <a:avLst/>
          </a:prstGeom>
          <a:noFill/>
          <a:ln>
            <a:noFill/>
          </a:ln>
        </p:spPr>
      </p:pic>
      <p:pic>
        <p:nvPicPr>
          <p:cNvPr id="351" name="Google Shape;351;p39"/>
          <p:cNvPicPr preferRelativeResize="0"/>
          <p:nvPr/>
        </p:nvPicPr>
        <p:blipFill rotWithShape="1">
          <a:blip r:embed="rId4">
            <a:alphaModFix/>
          </a:blip>
          <a:srcRect b="0" l="71879" r="0" t="69787"/>
          <a:stretch/>
        </p:blipFill>
        <p:spPr>
          <a:xfrm>
            <a:off x="9787150" y="3361374"/>
            <a:ext cx="2225025" cy="2268300"/>
          </a:xfrm>
          <a:prstGeom prst="rect">
            <a:avLst/>
          </a:prstGeom>
          <a:noFill/>
          <a:ln>
            <a:noFill/>
          </a:ln>
        </p:spPr>
      </p:pic>
      <p:sp>
        <p:nvSpPr>
          <p:cNvPr id="352" name="Google Shape;352;p39"/>
          <p:cNvSpPr txBox="1"/>
          <p:nvPr/>
        </p:nvSpPr>
        <p:spPr>
          <a:xfrm>
            <a:off x="4285500" y="1987300"/>
            <a:ext cx="5410200" cy="9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PY" sz="2450">
                <a:solidFill>
                  <a:srgbClr val="444746"/>
                </a:solidFill>
                <a:highlight>
                  <a:srgbClr val="FFFFFF"/>
                </a:highlight>
                <a:latin typeface="Roboto"/>
                <a:ea typeface="Roboto"/>
                <a:cs typeface="Roboto"/>
                <a:sym typeface="Roboto"/>
              </a:rPr>
              <a:t>para N grupos se entrena N* (N-1)/2 clasificadores</a:t>
            </a:r>
            <a:endParaRPr sz="2450">
              <a:solidFill>
                <a:srgbClr val="444746"/>
              </a:solidFill>
              <a:highlight>
                <a:srgbClr val="FFFFFF"/>
              </a:highlight>
              <a:latin typeface="Roboto"/>
              <a:ea typeface="Roboto"/>
              <a:cs typeface="Roboto"/>
              <a:sym typeface="Robot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idx="1" type="body"/>
          </p:nvPr>
        </p:nvSpPr>
        <p:spPr>
          <a:xfrm>
            <a:off x="359228" y="340027"/>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Maximum Margin Classifier</a:t>
            </a:r>
            <a:endParaRPr sz="4000"/>
          </a:p>
        </p:txBody>
      </p:sp>
      <p:sp>
        <p:nvSpPr>
          <p:cNvPr id="123" name="Google Shape;123;p17"/>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124" name="Google Shape;124;p17"/>
          <p:cNvSpPr txBox="1"/>
          <p:nvPr/>
        </p:nvSpPr>
        <p:spPr>
          <a:xfrm>
            <a:off x="550604" y="1504743"/>
            <a:ext cx="113667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Entonces cuando un nuevo punto aparece, nos fijamos de que lado del umbla cae para clasificarlo, en este caso el punto cae del lado de los rojos, por lo que es rojo, es decir, no es obeso.</a:t>
            </a:r>
            <a:endParaRPr sz="1800">
              <a:solidFill>
                <a:schemeClr val="dk1"/>
              </a:solidFill>
              <a:latin typeface="Calibri"/>
              <a:ea typeface="Calibri"/>
              <a:cs typeface="Calibri"/>
              <a:sym typeface="Calibri"/>
            </a:endParaRPr>
          </a:p>
        </p:txBody>
      </p:sp>
      <p:sp>
        <p:nvSpPr>
          <p:cNvPr id="125" name="Google Shape;125;p17"/>
          <p:cNvSpPr txBox="1"/>
          <p:nvPr/>
        </p:nvSpPr>
        <p:spPr>
          <a:xfrm>
            <a:off x="520459" y="3168544"/>
            <a:ext cx="1131231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s-PY" sz="1800">
                <a:solidFill>
                  <a:schemeClr val="dk1"/>
                </a:solidFill>
                <a:latin typeface="Calibri"/>
                <a:ea typeface="Calibri"/>
                <a:cs typeface="Calibri"/>
                <a:sym typeface="Calibri"/>
              </a:rPr>
              <a:t>La distancia más corta entre una observación y el umbral es llamado ‘</a:t>
            </a:r>
            <a:r>
              <a:rPr b="1" lang="es-PY" sz="1800">
                <a:solidFill>
                  <a:schemeClr val="dk1"/>
                </a:solidFill>
                <a:latin typeface="Calibri"/>
                <a:ea typeface="Calibri"/>
                <a:cs typeface="Calibri"/>
                <a:sym typeface="Calibri"/>
              </a:rPr>
              <a:t>margen</a:t>
            </a:r>
            <a:r>
              <a:rPr lang="es-PY" sz="1800">
                <a:solidFill>
                  <a:schemeClr val="dk1"/>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1800"/>
              <a:buFont typeface="Arial"/>
              <a:buChar char="•"/>
            </a:pPr>
            <a:r>
              <a:rPr lang="es-PY" sz="1800">
                <a:solidFill>
                  <a:schemeClr val="dk1"/>
                </a:solidFill>
                <a:latin typeface="Calibri"/>
                <a:ea typeface="Calibri"/>
                <a:cs typeface="Calibri"/>
                <a:sym typeface="Calibri"/>
              </a:rPr>
              <a:t>cuando el umbral está a la mitad de las dos observaciones, el margen es lo más grande posible </a:t>
            </a:r>
            <a:endParaRPr/>
          </a:p>
          <a:p>
            <a:pPr indent="-285750" lvl="0" marL="285750" marR="0" rtl="0" algn="l">
              <a:spcBef>
                <a:spcPts val="0"/>
              </a:spcBef>
              <a:spcAft>
                <a:spcPts val="0"/>
              </a:spcAft>
              <a:buClr>
                <a:schemeClr val="dk1"/>
              </a:buClr>
              <a:buSzPts val="1800"/>
              <a:buFont typeface="Arial"/>
              <a:buChar char="•"/>
            </a:pPr>
            <a:r>
              <a:rPr lang="es-PY" sz="1800">
                <a:solidFill>
                  <a:schemeClr val="dk1"/>
                </a:solidFill>
                <a:latin typeface="Calibri"/>
                <a:ea typeface="Calibri"/>
                <a:cs typeface="Calibri"/>
                <a:sym typeface="Calibri"/>
              </a:rPr>
              <a:t>cuando usamos este umbral con los máximos márgenes posibles para hacer clasificaciones, estamos usando un </a:t>
            </a:r>
            <a:r>
              <a:rPr b="1" lang="es-PY" sz="1800">
                <a:solidFill>
                  <a:schemeClr val="dk1"/>
                </a:solidFill>
                <a:latin typeface="Calibri"/>
                <a:ea typeface="Calibri"/>
                <a:cs typeface="Calibri"/>
                <a:sym typeface="Calibri"/>
              </a:rPr>
              <a:t>clasificador de máximo margen (Maximum Margin Classifier</a:t>
            </a:r>
            <a:r>
              <a:rPr lang="es-PY" sz="1800">
                <a:solidFill>
                  <a:schemeClr val="dk1"/>
                </a:solidFill>
                <a:latin typeface="Calibri"/>
                <a:ea typeface="Calibri"/>
                <a:cs typeface="Calibri"/>
                <a:sym typeface="Calibri"/>
              </a:rPr>
              <a:t>)</a:t>
            </a:r>
            <a:endParaRPr/>
          </a:p>
        </p:txBody>
      </p:sp>
      <p:pic>
        <p:nvPicPr>
          <p:cNvPr id="126" name="Google Shape;126;p17"/>
          <p:cNvPicPr preferRelativeResize="0"/>
          <p:nvPr/>
        </p:nvPicPr>
        <p:blipFill rotWithShape="1">
          <a:blip r:embed="rId3">
            <a:alphaModFix/>
          </a:blip>
          <a:srcRect b="0" l="0" r="0" t="0"/>
          <a:stretch/>
        </p:blipFill>
        <p:spPr>
          <a:xfrm>
            <a:off x="611012" y="2113867"/>
            <a:ext cx="6873836" cy="952583"/>
          </a:xfrm>
          <a:prstGeom prst="rect">
            <a:avLst/>
          </a:prstGeom>
          <a:noFill/>
          <a:ln>
            <a:noFill/>
          </a:ln>
        </p:spPr>
      </p:pic>
      <p:pic>
        <p:nvPicPr>
          <p:cNvPr id="127" name="Google Shape;127;p17"/>
          <p:cNvPicPr preferRelativeResize="0"/>
          <p:nvPr/>
        </p:nvPicPr>
        <p:blipFill rotWithShape="1">
          <a:blip r:embed="rId4">
            <a:alphaModFix/>
          </a:blip>
          <a:srcRect b="0" l="0" r="0" t="0"/>
          <a:stretch/>
        </p:blipFill>
        <p:spPr>
          <a:xfrm>
            <a:off x="786288" y="4470967"/>
            <a:ext cx="6698560" cy="14403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idx="1" type="body"/>
          </p:nvPr>
        </p:nvSpPr>
        <p:spPr>
          <a:xfrm>
            <a:off x="439853" y="351977"/>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Soft Margin</a:t>
            </a:r>
            <a:endParaRPr sz="4000"/>
          </a:p>
        </p:txBody>
      </p:sp>
      <p:sp>
        <p:nvSpPr>
          <p:cNvPr id="133" name="Google Shape;133;p18"/>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134" name="Google Shape;134;p18"/>
          <p:cNvSpPr txBox="1"/>
          <p:nvPr/>
        </p:nvSpPr>
        <p:spPr>
          <a:xfrm>
            <a:off x="550604" y="1504743"/>
            <a:ext cx="113667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El Clasificador de máximo margen parece ser muy útil, pero que pasa en el caos que nuestros datos estén distribuidos de la siguiente forma:</a:t>
            </a:r>
            <a:endParaRPr/>
          </a:p>
        </p:txBody>
      </p:sp>
      <p:sp>
        <p:nvSpPr>
          <p:cNvPr id="135" name="Google Shape;135;p18"/>
          <p:cNvSpPr txBox="1"/>
          <p:nvPr/>
        </p:nvSpPr>
        <p:spPr>
          <a:xfrm>
            <a:off x="520459" y="3168544"/>
            <a:ext cx="1131231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Entonces ahora nuestro Umbral estará mucho más cerca del grupo verde que del grupo rojo, y si témenos por ejemplo esta observación, lo clasificaríamos como rojo, incluso cuando la observación esta mucho más cerca al grupo verde</a:t>
            </a:r>
            <a:endParaRPr/>
          </a:p>
        </p:txBody>
      </p:sp>
      <p:pic>
        <p:nvPicPr>
          <p:cNvPr id="136" name="Google Shape;136;p18"/>
          <p:cNvPicPr preferRelativeResize="0"/>
          <p:nvPr/>
        </p:nvPicPr>
        <p:blipFill rotWithShape="1">
          <a:blip r:embed="rId3">
            <a:alphaModFix/>
          </a:blip>
          <a:srcRect b="0" l="0" r="0" t="0"/>
          <a:stretch/>
        </p:blipFill>
        <p:spPr>
          <a:xfrm>
            <a:off x="550604" y="2397194"/>
            <a:ext cx="6774767" cy="472481"/>
          </a:xfrm>
          <a:prstGeom prst="rect">
            <a:avLst/>
          </a:prstGeom>
          <a:noFill/>
          <a:ln>
            <a:noFill/>
          </a:ln>
        </p:spPr>
      </p:pic>
      <p:pic>
        <p:nvPicPr>
          <p:cNvPr id="137" name="Google Shape;137;p18"/>
          <p:cNvPicPr preferRelativeResize="0"/>
          <p:nvPr/>
        </p:nvPicPr>
        <p:blipFill rotWithShape="1">
          <a:blip r:embed="rId4">
            <a:alphaModFix/>
          </a:blip>
          <a:srcRect b="0" l="0" r="0" t="0"/>
          <a:stretch/>
        </p:blipFill>
        <p:spPr>
          <a:xfrm>
            <a:off x="600138" y="3925486"/>
            <a:ext cx="6675698" cy="906859"/>
          </a:xfrm>
          <a:prstGeom prst="rect">
            <a:avLst/>
          </a:prstGeom>
          <a:noFill/>
          <a:ln>
            <a:noFill/>
          </a:ln>
        </p:spPr>
      </p:pic>
      <p:sp>
        <p:nvSpPr>
          <p:cNvPr id="138" name="Google Shape;138;p18"/>
          <p:cNvSpPr txBox="1"/>
          <p:nvPr/>
        </p:nvSpPr>
        <p:spPr>
          <a:xfrm>
            <a:off x="600138" y="5074691"/>
            <a:ext cx="107682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Por lo que los clasificadores de máximo margen son super sensibles a los outliers en los datos de entrenamiento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idx="1" type="body"/>
          </p:nvPr>
        </p:nvSpPr>
        <p:spPr>
          <a:xfrm>
            <a:off x="304528" y="385252"/>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Soft Margin</a:t>
            </a:r>
            <a:endParaRPr sz="4000"/>
          </a:p>
        </p:txBody>
      </p:sp>
      <p:sp>
        <p:nvSpPr>
          <p:cNvPr id="144" name="Google Shape;144;p19"/>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145" name="Google Shape;145;p19"/>
          <p:cNvSpPr txBox="1"/>
          <p:nvPr/>
        </p:nvSpPr>
        <p:spPr>
          <a:xfrm>
            <a:off x="550604" y="1682563"/>
            <a:ext cx="113667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Para hacer un Umbral que no sea tan sensible a outliers, debemos permitir clasificaciones erróneas</a:t>
            </a:r>
            <a:endParaRPr/>
          </a:p>
        </p:txBody>
      </p:sp>
      <p:sp>
        <p:nvSpPr>
          <p:cNvPr id="146" name="Google Shape;146;p19"/>
          <p:cNvSpPr txBox="1"/>
          <p:nvPr/>
        </p:nvSpPr>
        <p:spPr>
          <a:xfrm>
            <a:off x="550604" y="2618055"/>
            <a:ext cx="1131231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Por ejemplo, si ponemos el Umbral en el punto medio de estas dos observaciones, entonces vamos a clasificar erróneamente la observación roja que está a la derecha, pero ahora todas las nuevas observaciones que se hacen serán correctamente clasificadas, esto es un ejemplo del bias-variance tradeoff.</a:t>
            </a:r>
            <a:endParaRPr/>
          </a:p>
        </p:txBody>
      </p:sp>
      <p:pic>
        <p:nvPicPr>
          <p:cNvPr id="147" name="Google Shape;147;p19"/>
          <p:cNvPicPr preferRelativeResize="0"/>
          <p:nvPr/>
        </p:nvPicPr>
        <p:blipFill rotWithShape="1">
          <a:blip r:embed="rId3">
            <a:alphaModFix/>
          </a:blip>
          <a:srcRect b="0" l="0" r="0" t="0"/>
          <a:stretch/>
        </p:blipFill>
        <p:spPr>
          <a:xfrm>
            <a:off x="577819" y="2145574"/>
            <a:ext cx="6774767" cy="472481"/>
          </a:xfrm>
          <a:prstGeom prst="rect">
            <a:avLst/>
          </a:prstGeom>
          <a:noFill/>
          <a:ln>
            <a:noFill/>
          </a:ln>
        </p:spPr>
      </p:pic>
      <p:pic>
        <p:nvPicPr>
          <p:cNvPr id="148" name="Google Shape;148;p19"/>
          <p:cNvPicPr preferRelativeResize="0"/>
          <p:nvPr/>
        </p:nvPicPr>
        <p:blipFill rotWithShape="1">
          <a:blip r:embed="rId4">
            <a:alphaModFix/>
          </a:blip>
          <a:srcRect b="0" l="0" r="0" t="0"/>
          <a:stretch/>
        </p:blipFill>
        <p:spPr>
          <a:xfrm>
            <a:off x="577819" y="3458617"/>
            <a:ext cx="6828112" cy="1508891"/>
          </a:xfrm>
          <a:prstGeom prst="rect">
            <a:avLst/>
          </a:prstGeom>
          <a:noFill/>
          <a:ln>
            <a:noFill/>
          </a:ln>
        </p:spPr>
      </p:pic>
      <p:sp>
        <p:nvSpPr>
          <p:cNvPr id="149" name="Google Shape;149;p19"/>
          <p:cNvSpPr txBox="1"/>
          <p:nvPr/>
        </p:nvSpPr>
        <p:spPr>
          <a:xfrm>
            <a:off x="727587" y="5250426"/>
            <a:ext cx="10627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Cuando permitimos clasificacion errones, la distancia entre la observacion y el Umbral es llamado </a:t>
            </a:r>
            <a:r>
              <a:rPr b="1" lang="es-PY" sz="1800">
                <a:solidFill>
                  <a:schemeClr val="dk1"/>
                </a:solidFill>
                <a:latin typeface="Calibri"/>
                <a:ea typeface="Calibri"/>
                <a:cs typeface="Calibri"/>
                <a:sym typeface="Calibri"/>
              </a:rPr>
              <a:t>Soft Margin</a:t>
            </a:r>
            <a:endParaRPr b="1"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idx="1" type="body"/>
          </p:nvPr>
        </p:nvSpPr>
        <p:spPr>
          <a:xfrm>
            <a:off x="359228" y="347652"/>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Como sabemos cuál Soft Margin es mejor?</a:t>
            </a:r>
            <a:endParaRPr sz="4000"/>
          </a:p>
        </p:txBody>
      </p:sp>
      <p:sp>
        <p:nvSpPr>
          <p:cNvPr id="155" name="Google Shape;155;p20"/>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pic>
        <p:nvPicPr>
          <p:cNvPr id="156" name="Google Shape;156;p20"/>
          <p:cNvPicPr preferRelativeResize="0"/>
          <p:nvPr/>
        </p:nvPicPr>
        <p:blipFill rotWithShape="1">
          <a:blip r:embed="rId3">
            <a:alphaModFix/>
          </a:blip>
          <a:srcRect b="0" l="0" r="0" t="0"/>
          <a:stretch/>
        </p:blipFill>
        <p:spPr>
          <a:xfrm>
            <a:off x="447296" y="1641481"/>
            <a:ext cx="6675698" cy="1431093"/>
          </a:xfrm>
          <a:prstGeom prst="rect">
            <a:avLst/>
          </a:prstGeom>
          <a:noFill/>
          <a:ln>
            <a:noFill/>
          </a:ln>
        </p:spPr>
      </p:pic>
      <p:pic>
        <p:nvPicPr>
          <p:cNvPr id="157" name="Google Shape;157;p20"/>
          <p:cNvPicPr preferRelativeResize="0"/>
          <p:nvPr/>
        </p:nvPicPr>
        <p:blipFill rotWithShape="1">
          <a:blip r:embed="rId4">
            <a:alphaModFix/>
          </a:blip>
          <a:srcRect b="0" l="0" r="0" t="0"/>
          <a:stretch/>
        </p:blipFill>
        <p:spPr>
          <a:xfrm>
            <a:off x="447296" y="3201350"/>
            <a:ext cx="6652837" cy="1531753"/>
          </a:xfrm>
          <a:prstGeom prst="rect">
            <a:avLst/>
          </a:prstGeom>
          <a:noFill/>
          <a:ln>
            <a:noFill/>
          </a:ln>
        </p:spPr>
      </p:pic>
      <p:sp>
        <p:nvSpPr>
          <p:cNvPr id="158" name="Google Shape;158;p20"/>
          <p:cNvSpPr txBox="1"/>
          <p:nvPr/>
        </p:nvSpPr>
        <p:spPr>
          <a:xfrm>
            <a:off x="521110" y="5093110"/>
            <a:ext cx="113116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Utilizamos </a:t>
            </a:r>
            <a:r>
              <a:rPr b="1" lang="es-PY" sz="1800">
                <a:solidFill>
                  <a:schemeClr val="dk1"/>
                </a:solidFill>
                <a:latin typeface="Calibri"/>
                <a:ea typeface="Calibri"/>
                <a:cs typeface="Calibri"/>
                <a:sym typeface="Calibri"/>
              </a:rPr>
              <a:t>Cross Validation </a:t>
            </a:r>
            <a:r>
              <a:rPr lang="es-PY" sz="1800">
                <a:solidFill>
                  <a:schemeClr val="dk1"/>
                </a:solidFill>
                <a:latin typeface="Calibri"/>
                <a:ea typeface="Calibri"/>
                <a:cs typeface="Calibri"/>
                <a:sym typeface="Calibri"/>
              </a:rPr>
              <a:t>para determinar cuántas clasificaciones erróneas y cuantas observaciones permitimos dentro del soft margin para tener la mejor clasificación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idx="1" type="body"/>
          </p:nvPr>
        </p:nvSpPr>
        <p:spPr>
          <a:xfrm>
            <a:off x="440165" y="460402"/>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Support Vector Classifier</a:t>
            </a:r>
            <a:endParaRPr sz="4000"/>
          </a:p>
        </p:txBody>
      </p:sp>
      <p:sp>
        <p:nvSpPr>
          <p:cNvPr id="164" name="Google Shape;164;p21"/>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165" name="Google Shape;165;p21"/>
          <p:cNvSpPr txBox="1"/>
          <p:nvPr/>
        </p:nvSpPr>
        <p:spPr>
          <a:xfrm>
            <a:off x="521110" y="1907458"/>
            <a:ext cx="113116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Cuando utilizamos Soft Margin para determinar la posición del umbral, entonces estamos usando un </a:t>
            </a:r>
            <a:r>
              <a:rPr b="1" lang="es-PY" sz="1800">
                <a:solidFill>
                  <a:schemeClr val="dk1"/>
                </a:solidFill>
                <a:latin typeface="Calibri"/>
                <a:ea typeface="Calibri"/>
                <a:cs typeface="Calibri"/>
                <a:sym typeface="Calibri"/>
              </a:rPr>
              <a:t>Soft Margin Classifier</a:t>
            </a:r>
            <a:r>
              <a:rPr lang="es-PY" sz="1800">
                <a:solidFill>
                  <a:schemeClr val="dk1"/>
                </a:solidFill>
                <a:latin typeface="Calibri"/>
                <a:ea typeface="Calibri"/>
                <a:cs typeface="Calibri"/>
                <a:sym typeface="Calibri"/>
              </a:rPr>
              <a:t>	también llamado </a:t>
            </a:r>
            <a:r>
              <a:rPr b="1" lang="es-PY" sz="1800">
                <a:solidFill>
                  <a:schemeClr val="dk1"/>
                </a:solidFill>
                <a:latin typeface="Calibri"/>
                <a:ea typeface="Calibri"/>
                <a:cs typeface="Calibri"/>
                <a:sym typeface="Calibri"/>
              </a:rPr>
              <a:t>Support Vector Classifier</a:t>
            </a:r>
            <a:endParaRPr b="1" sz="1800">
              <a:solidFill>
                <a:schemeClr val="dk1"/>
              </a:solidFill>
              <a:latin typeface="Calibri"/>
              <a:ea typeface="Calibri"/>
              <a:cs typeface="Calibri"/>
              <a:sym typeface="Calibri"/>
            </a:endParaRPr>
          </a:p>
        </p:txBody>
      </p:sp>
      <p:pic>
        <p:nvPicPr>
          <p:cNvPr id="166" name="Google Shape;166;p21"/>
          <p:cNvPicPr preferRelativeResize="0"/>
          <p:nvPr/>
        </p:nvPicPr>
        <p:blipFill rotWithShape="1">
          <a:blip r:embed="rId3">
            <a:alphaModFix/>
          </a:blip>
          <a:srcRect b="0" l="0" r="0" t="0"/>
          <a:stretch/>
        </p:blipFill>
        <p:spPr>
          <a:xfrm>
            <a:off x="766917" y="2780080"/>
            <a:ext cx="6850974" cy="1524132"/>
          </a:xfrm>
          <a:prstGeom prst="rect">
            <a:avLst/>
          </a:prstGeom>
          <a:noFill/>
          <a:ln>
            <a:noFill/>
          </a:ln>
        </p:spPr>
      </p:pic>
      <p:sp>
        <p:nvSpPr>
          <p:cNvPr id="167" name="Google Shape;167;p21"/>
          <p:cNvSpPr txBox="1"/>
          <p:nvPr/>
        </p:nvSpPr>
        <p:spPr>
          <a:xfrm>
            <a:off x="766917" y="4630994"/>
            <a:ext cx="1066799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El nombre de </a:t>
            </a:r>
            <a:r>
              <a:rPr b="1" lang="es-PY" sz="1800">
                <a:solidFill>
                  <a:schemeClr val="dk1"/>
                </a:solidFill>
                <a:latin typeface="Calibri"/>
                <a:ea typeface="Calibri"/>
                <a:cs typeface="Calibri"/>
                <a:sym typeface="Calibri"/>
              </a:rPr>
              <a:t>Support Vector Classifier</a:t>
            </a:r>
            <a:r>
              <a:rPr lang="es-PY" sz="1800">
                <a:solidFill>
                  <a:schemeClr val="dk1"/>
                </a:solidFill>
                <a:latin typeface="Calibri"/>
                <a:ea typeface="Calibri"/>
                <a:cs typeface="Calibri"/>
                <a:sym typeface="Calibri"/>
              </a:rPr>
              <a:t>, viene del hecho de que las observaciones en el borde y dentro del soft margin son llamados </a:t>
            </a:r>
            <a:r>
              <a:rPr b="1" lang="es-PY" sz="1800">
                <a:solidFill>
                  <a:schemeClr val="dk1"/>
                </a:solidFill>
                <a:latin typeface="Calibri"/>
                <a:ea typeface="Calibri"/>
                <a:cs typeface="Calibri"/>
                <a:sym typeface="Calibri"/>
              </a:rPr>
              <a:t>Support Vectors</a:t>
            </a:r>
            <a:endParaRPr b="1"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idx="1" type="body"/>
          </p:nvPr>
        </p:nvSpPr>
        <p:spPr>
          <a:xfrm>
            <a:off x="359253" y="404052"/>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Support Vector Machines</a:t>
            </a:r>
            <a:endParaRPr sz="4000"/>
          </a:p>
        </p:txBody>
      </p:sp>
      <p:sp>
        <p:nvSpPr>
          <p:cNvPr id="173" name="Google Shape;173;p22"/>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174" name="Google Shape;174;p22"/>
          <p:cNvSpPr txBox="1"/>
          <p:nvPr/>
        </p:nvSpPr>
        <p:spPr>
          <a:xfrm>
            <a:off x="521108" y="1949099"/>
            <a:ext cx="113116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¿Como clasificaríamos estos datos con un Support Vector Classifier?</a:t>
            </a:r>
            <a:endParaRPr b="1" sz="1800">
              <a:solidFill>
                <a:schemeClr val="dk1"/>
              </a:solidFill>
              <a:latin typeface="Calibri"/>
              <a:ea typeface="Calibri"/>
              <a:cs typeface="Calibri"/>
              <a:sym typeface="Calibri"/>
            </a:endParaRPr>
          </a:p>
        </p:txBody>
      </p:sp>
      <p:sp>
        <p:nvSpPr>
          <p:cNvPr id="175" name="Google Shape;175;p22"/>
          <p:cNvSpPr txBox="1"/>
          <p:nvPr/>
        </p:nvSpPr>
        <p:spPr>
          <a:xfrm>
            <a:off x="521110" y="3960725"/>
            <a:ext cx="1066799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En este nuevo ejemplo estamos mirando a Dosis de alguna droga, podemos notar que cuando la dosis es muy baja o muy alta el paciente no es curado (rojo) pero cuando la dosis es la cantidad justa el paciente es curado (verde)</a:t>
            </a:r>
            <a:endParaRPr b="1" sz="1800">
              <a:solidFill>
                <a:schemeClr val="dk1"/>
              </a:solidFill>
              <a:latin typeface="Calibri"/>
              <a:ea typeface="Calibri"/>
              <a:cs typeface="Calibri"/>
              <a:sym typeface="Calibri"/>
            </a:endParaRPr>
          </a:p>
        </p:txBody>
      </p:sp>
      <p:pic>
        <p:nvPicPr>
          <p:cNvPr id="176" name="Google Shape;176;p22"/>
          <p:cNvPicPr preferRelativeResize="0"/>
          <p:nvPr/>
        </p:nvPicPr>
        <p:blipFill rotWithShape="1">
          <a:blip r:embed="rId3">
            <a:alphaModFix/>
          </a:blip>
          <a:srcRect b="0" l="0" r="0" t="0"/>
          <a:stretch/>
        </p:blipFill>
        <p:spPr>
          <a:xfrm>
            <a:off x="639098" y="2825743"/>
            <a:ext cx="9812723" cy="5860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idx="1" type="body"/>
          </p:nvPr>
        </p:nvSpPr>
        <p:spPr>
          <a:xfrm>
            <a:off x="359228" y="385227"/>
            <a:ext cx="114735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000"/>
              <a:buNone/>
            </a:pPr>
            <a:r>
              <a:rPr lang="es-PY" sz="4000"/>
              <a:t>Support Vector Machines</a:t>
            </a:r>
            <a:endParaRPr sz="4000"/>
          </a:p>
        </p:txBody>
      </p:sp>
      <p:sp>
        <p:nvSpPr>
          <p:cNvPr id="182" name="Google Shape;182;p23"/>
          <p:cNvSpPr txBox="1"/>
          <p:nvPr>
            <p:ph idx="2" type="body"/>
          </p:nvPr>
        </p:nvSpPr>
        <p:spPr>
          <a:xfrm>
            <a:off x="4282050" y="6393633"/>
            <a:ext cx="2909770" cy="3278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F3A6C"/>
              </a:buClr>
              <a:buSzPts val="1800"/>
              <a:buNone/>
            </a:pPr>
            <a:r>
              <a:rPr lang="es-PY"/>
              <a:t>Machine Learning</a:t>
            </a:r>
            <a:endParaRPr/>
          </a:p>
        </p:txBody>
      </p:sp>
      <p:sp>
        <p:nvSpPr>
          <p:cNvPr id="183" name="Google Shape;183;p23"/>
          <p:cNvSpPr txBox="1"/>
          <p:nvPr/>
        </p:nvSpPr>
        <p:spPr>
          <a:xfrm>
            <a:off x="521110" y="1636362"/>
            <a:ext cx="113116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Y" sz="1800">
                <a:solidFill>
                  <a:schemeClr val="dk1"/>
                </a:solidFill>
                <a:latin typeface="Calibri"/>
                <a:ea typeface="Calibri"/>
                <a:cs typeface="Calibri"/>
                <a:sym typeface="Calibri"/>
              </a:rPr>
              <a:t>Agregamos un nuevo eje, en este caso el eje X será para dosis y el eje Y será para dosis^2.</a:t>
            </a:r>
            <a:endParaRPr/>
          </a:p>
          <a:p>
            <a:pPr indent="0" lvl="0" marL="0" marR="0" rtl="0" algn="l">
              <a:spcBef>
                <a:spcPts val="0"/>
              </a:spcBef>
              <a:spcAft>
                <a:spcPts val="0"/>
              </a:spcAft>
              <a:buNone/>
            </a:pPr>
            <a:r>
              <a:rPr lang="es-PY" sz="1800">
                <a:solidFill>
                  <a:schemeClr val="dk1"/>
                </a:solidFill>
                <a:latin typeface="Calibri"/>
                <a:ea typeface="Calibri"/>
                <a:cs typeface="Calibri"/>
                <a:sym typeface="Calibri"/>
              </a:rPr>
              <a:t>Por lo que ahora los datos están en dos dimensiones</a:t>
            </a:r>
            <a:endParaRPr/>
          </a:p>
        </p:txBody>
      </p:sp>
      <p:pic>
        <p:nvPicPr>
          <p:cNvPr id="184" name="Google Shape;184;p23"/>
          <p:cNvPicPr preferRelativeResize="0"/>
          <p:nvPr/>
        </p:nvPicPr>
        <p:blipFill rotWithShape="1">
          <a:blip r:embed="rId3">
            <a:alphaModFix/>
          </a:blip>
          <a:srcRect b="0" l="0" r="0" t="0"/>
          <a:stretch/>
        </p:blipFill>
        <p:spPr>
          <a:xfrm>
            <a:off x="1258985" y="2276790"/>
            <a:ext cx="5335096" cy="36296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