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6858000" cy="9144000"/>
  <p:defaultTextStyle>
    <a:defPPr>
      <a:defRPr lang="de-DE"/>
    </a:defPPr>
    <a:lvl1pPr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087563" indent="-1630363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175125" indent="-326072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6264275" indent="-489267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8351838" indent="-652303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ED6"/>
    <a:srgbClr val="EE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57" autoAdjust="0"/>
  </p:normalViewPr>
  <p:slideViewPr>
    <p:cSldViewPr showGuides="1">
      <p:cViewPr>
        <p:scale>
          <a:sx n="33" d="100"/>
          <a:sy n="33" d="100"/>
        </p:scale>
        <p:origin x="-1614" y="-7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463F1-12DF-433A-84A0-D9E4ECA322FC}" type="datetimeFigureOut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2171A65-C9DE-40FB-82C2-DB7236878D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913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5B486-A138-4646-8CA7-7B0250588020}" type="datetimeFigureOut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225FB5-CF7E-4407-9EB3-2D9EA5B6CFF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127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175125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563" algn="l" defTabSz="4175125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125" algn="l" defTabSz="4175125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275" algn="l" defTabSz="4175125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838" algn="l" defTabSz="4175125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86D2E-965F-4EDE-8B27-CC510DA1C584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E6B4D-F437-432A-BD57-FA89B856D76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516E8-8021-4735-B130-ADDAFB4AC6A5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9F61E-DF05-4BCD-B70C-B3113A445E0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3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D7F0E-B027-4EC3-9A10-D6961DC28B48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AE3BD-B2E9-48D5-A199-4E2ED95BDD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0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76EB0-60A4-42A5-8710-3571B72421FF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F88A6-DB09-424C-9370-B1F709125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7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60B4F-A85A-4798-86A3-920B44A9C64F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6E495-A9AB-4FAB-B3FD-1401F43F84C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8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7D9D9-2659-4351-9505-65B146929BAA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BBF3-D1D6-4901-A150-FAD85F104C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25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C0D3F-E768-48DF-80AD-C6F5D2AFB276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3731F-A885-4D3C-997F-989921EB3BA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4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9F2B9-A939-450E-AACB-FFCB2924C726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1B0A3-C899-46F5-BEC6-AC1D64A413A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28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EFC7A-98B7-4583-AE0A-22B69F4D3086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56347-3640-4302-9B66-10A70D67682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79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84CEE-263B-4560-8F2F-494F4B17E789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A57A7-D926-4FB4-9557-5871018048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C07B1-D03B-44A4-9C1A-6987CA754559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8E938-04CA-4F75-BB8C-4EA4A108DA6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67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447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E084EC-D53E-4455-838E-3ED3DB13EA3C}" type="datetime1">
              <a:rPr lang="de-DE"/>
              <a:pPr>
                <a:defRPr/>
              </a:pPr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738" y="39676388"/>
            <a:ext cx="9588500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112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6DC427-B52C-4B23-AF9D-FF21D4491CC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00" indent="-1042988" algn="l" defTabSz="41751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263" indent="-1042988" algn="l" defTabSz="41751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413" indent="-1042988" algn="l" defTabSz="41751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12"/>
          <p:cNvGrpSpPr>
            <a:grpSpLocks/>
          </p:cNvGrpSpPr>
          <p:nvPr/>
        </p:nvGrpSpPr>
        <p:grpSpPr bwMode="auto">
          <a:xfrm>
            <a:off x="0" y="0"/>
            <a:ext cx="30279975" cy="7238250"/>
            <a:chOff x="-1" y="0"/>
            <a:chExt cx="30279975" cy="9958008"/>
          </a:xfrm>
        </p:grpSpPr>
        <p:grpSp>
          <p:nvGrpSpPr>
            <p:cNvPr id="2064" name="Gruppieren 6"/>
            <p:cNvGrpSpPr>
              <a:grpSpLocks/>
            </p:cNvGrpSpPr>
            <p:nvPr/>
          </p:nvGrpSpPr>
          <p:grpSpPr bwMode="auto">
            <a:xfrm>
              <a:off x="-1" y="0"/>
              <a:ext cx="30279975" cy="4248145"/>
              <a:chOff x="-1" y="0"/>
              <a:chExt cx="30279975" cy="4248145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-1" y="0"/>
                <a:ext cx="30279975" cy="4248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 defTabSz="41764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67" name="Grafik 5" descr="logo_poster.t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32873" y="687243"/>
                <a:ext cx="5914231" cy="2572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5" name="Textfeld 8"/>
            <p:cNvSpPr txBox="1">
              <a:spLocks noChangeArrowheads="1"/>
            </p:cNvSpPr>
            <p:nvPr/>
          </p:nvSpPr>
          <p:spPr bwMode="auto">
            <a:xfrm>
              <a:off x="-1" y="4707563"/>
              <a:ext cx="30279975" cy="5250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00" rIns="1800000">
              <a:spAutoFit/>
            </a:bodyPr>
            <a:lstStyle>
              <a:lvl1pPr eaLnBrk="0" hangingPunct="0">
                <a:defRPr sz="8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8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8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8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8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417512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417512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417512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417512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de-DE" sz="6600" b="1" dirty="0" err="1" smtClean="0"/>
                <a:t>Indirect</a:t>
              </a:r>
              <a:r>
                <a:rPr lang="de-DE" sz="6600" b="1" dirty="0" smtClean="0"/>
                <a:t> </a:t>
              </a:r>
              <a:r>
                <a:rPr lang="de-DE" sz="6600" b="1" dirty="0" err="1" smtClean="0"/>
                <a:t>Estimation</a:t>
              </a:r>
              <a:r>
                <a:rPr lang="de-DE" sz="6600" b="1" dirty="0" smtClean="0"/>
                <a:t> </a:t>
              </a:r>
              <a:r>
                <a:rPr lang="de-DE" sz="6600" b="1" dirty="0" err="1" smtClean="0"/>
                <a:t>of</a:t>
              </a:r>
              <a:r>
                <a:rPr lang="de-DE" sz="6600" b="1" dirty="0" smtClean="0"/>
                <a:t> </a:t>
              </a:r>
              <a:r>
                <a:rPr lang="de-DE" sz="6600" b="1" dirty="0" err="1" smtClean="0"/>
                <a:t>Transitions</a:t>
              </a:r>
              <a:r>
                <a:rPr lang="de-DE" sz="6600" b="1" dirty="0" smtClean="0"/>
                <a:t> in Hypertension</a:t>
              </a:r>
              <a:r>
                <a:rPr lang="de-DE" sz="4800" b="1" dirty="0" smtClean="0"/>
                <a:t/>
              </a:r>
              <a:br>
                <a:rPr lang="de-DE" sz="4800" b="1" dirty="0" smtClean="0"/>
              </a:br>
              <a:r>
                <a:rPr lang="de-DE" sz="4800" b="1" i="1" dirty="0" smtClean="0"/>
                <a:t>A </a:t>
              </a:r>
              <a:r>
                <a:rPr lang="de-DE" sz="4800" b="1" i="1" dirty="0" err="1" smtClean="0"/>
                <a:t>first</a:t>
              </a:r>
              <a:r>
                <a:rPr lang="de-DE" sz="4800" b="1" i="1" dirty="0" smtClean="0"/>
                <a:t> </a:t>
              </a:r>
              <a:r>
                <a:rPr lang="de-DE" sz="4800" b="1" i="1" dirty="0" err="1" smtClean="0"/>
                <a:t>approach</a:t>
              </a:r>
              <a:r>
                <a:rPr lang="de-DE" sz="4800" b="1" i="1" dirty="0" smtClean="0"/>
                <a:t> </a:t>
              </a:r>
              <a:r>
                <a:rPr lang="de-DE" sz="4800" b="1" i="1" dirty="0" err="1" smtClean="0"/>
                <a:t>of</a:t>
              </a:r>
              <a:r>
                <a:rPr lang="de-DE" sz="4800" b="1" i="1" dirty="0" smtClean="0"/>
                <a:t> </a:t>
              </a:r>
              <a:r>
                <a:rPr lang="de-DE" sz="4800" b="1" i="1" dirty="0" err="1" smtClean="0"/>
                <a:t>demographic</a:t>
              </a:r>
              <a:r>
                <a:rPr lang="de-DE" sz="4800" b="1" i="1" dirty="0" smtClean="0"/>
                <a:t> </a:t>
              </a:r>
              <a:r>
                <a:rPr lang="de-DE" sz="4800" b="1" i="1" dirty="0" err="1" smtClean="0"/>
                <a:t>techniques</a:t>
              </a:r>
              <a:r>
                <a:rPr lang="de-DE" sz="4800" b="1" i="1" dirty="0" smtClean="0"/>
                <a:t> in </a:t>
              </a:r>
              <a:r>
                <a:rPr lang="de-DE" sz="4800" b="1" i="1" dirty="0" err="1" smtClean="0"/>
                <a:t>chronical</a:t>
              </a:r>
              <a:r>
                <a:rPr lang="de-DE" sz="4800" b="1" i="1" dirty="0" smtClean="0"/>
                <a:t> </a:t>
              </a:r>
              <a:r>
                <a:rPr lang="de-DE" sz="4800" b="1" i="1" dirty="0" err="1" smtClean="0"/>
                <a:t>diseases</a:t>
              </a:r>
              <a:r>
                <a:rPr lang="de-DE" sz="4800" b="1" i="1" dirty="0" smtClean="0"/>
                <a:t/>
              </a:r>
              <a:br>
                <a:rPr lang="de-DE" sz="4800" b="1" i="1" dirty="0" smtClean="0"/>
              </a:br>
              <a:endParaRPr lang="de-DE" sz="4800" b="1" i="1" dirty="0"/>
            </a:p>
            <a:p>
              <a:pPr eaLnBrk="1" hangingPunct="1"/>
              <a:r>
                <a:rPr lang="de-DE" sz="4400" dirty="0" smtClean="0"/>
                <a:t>Iván </a:t>
              </a:r>
              <a:r>
                <a:rPr lang="de-DE" sz="4400" dirty="0" smtClean="0"/>
                <a:t>Williams</a:t>
              </a:r>
              <a:endParaRPr lang="de-DE" sz="4400" dirty="0" smtClean="0"/>
            </a:p>
            <a:p>
              <a:pPr eaLnBrk="1" hangingPunct="1"/>
              <a:r>
                <a:rPr lang="de-DE" sz="2800" dirty="0" err="1" smtClean="0"/>
                <a:t>PhD</a:t>
              </a:r>
              <a:r>
                <a:rPr lang="de-DE" sz="2800" dirty="0" smtClean="0"/>
                <a:t> </a:t>
              </a:r>
              <a:r>
                <a:rPr lang="de-DE" sz="2800" dirty="0" err="1" smtClean="0"/>
                <a:t>student</a:t>
              </a:r>
              <a:r>
                <a:rPr lang="de-DE" sz="2800" dirty="0" smtClean="0"/>
                <a:t> in Population </a:t>
              </a:r>
              <a:r>
                <a:rPr lang="de-DE" sz="2800" dirty="0" err="1" smtClean="0"/>
                <a:t>Health</a:t>
              </a:r>
              <a:r>
                <a:rPr lang="de-DE" sz="2800" dirty="0" smtClean="0"/>
                <a:t> Laboratory</a:t>
              </a:r>
              <a:endParaRPr lang="de-DE" sz="2800" dirty="0"/>
            </a:p>
          </p:txBody>
        </p:sp>
      </p:grpSp>
      <p:sp>
        <p:nvSpPr>
          <p:cNvPr id="11" name="Rechteck 10"/>
          <p:cNvSpPr/>
          <p:nvPr/>
        </p:nvSpPr>
        <p:spPr bwMode="auto">
          <a:xfrm>
            <a:off x="1800225" y="7616825"/>
            <a:ext cx="12779375" cy="9536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Textfeld 9"/>
          <p:cNvSpPr txBox="1">
            <a:spLocks noChangeArrowheads="1"/>
          </p:cNvSpPr>
          <p:nvPr/>
        </p:nvSpPr>
        <p:spPr bwMode="auto">
          <a:xfrm>
            <a:off x="1792238" y="8442822"/>
            <a:ext cx="12779375" cy="827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de-DE" sz="2800" i="1" u="sng" dirty="0" err="1" smtClean="0"/>
              <a:t>Chronical</a:t>
            </a:r>
            <a:r>
              <a:rPr lang="de-DE" sz="2800" i="1" u="sng" dirty="0" smtClean="0"/>
              <a:t> </a:t>
            </a:r>
            <a:r>
              <a:rPr lang="de-DE" sz="2800" i="1" u="sng" dirty="0" err="1" smtClean="0"/>
              <a:t>diseases</a:t>
            </a:r>
            <a:endParaRPr lang="de-DE" sz="2800" i="1" u="sng" dirty="0" smtClean="0"/>
          </a:p>
          <a:p>
            <a:pPr algn="just" eaLnBrk="1" hangingPunct="1"/>
            <a:endParaRPr lang="de-DE" sz="2800" dirty="0" smtClean="0"/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de-DE" sz="2800" b="1" dirty="0" smtClean="0"/>
              <a:t>65%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global </a:t>
            </a:r>
            <a:r>
              <a:rPr lang="de-DE" sz="2800" b="1" dirty="0" err="1" smtClean="0"/>
              <a:t>deaths</a:t>
            </a:r>
            <a:r>
              <a:rPr lang="de-DE" sz="2800" b="1" dirty="0" smtClean="0"/>
              <a:t>  </a:t>
            </a:r>
            <a:r>
              <a:rPr lang="de-DE" sz="2800" dirty="0" smtClean="0"/>
              <a:t>in </a:t>
            </a:r>
            <a:r>
              <a:rPr lang="de-DE" sz="2800" dirty="0" smtClean="0"/>
              <a:t>2010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de-DE" sz="2800" dirty="0" err="1" smtClean="0"/>
              <a:t>Recently</a:t>
            </a:r>
            <a:r>
              <a:rPr lang="de-DE" sz="2800" dirty="0" smtClean="0"/>
              <a:t> </a:t>
            </a:r>
            <a:r>
              <a:rPr lang="de-DE" sz="2800" dirty="0" err="1" smtClean="0"/>
              <a:t>declining</a:t>
            </a:r>
            <a:r>
              <a:rPr lang="de-DE" sz="2800" dirty="0" smtClean="0"/>
              <a:t> </a:t>
            </a:r>
            <a:r>
              <a:rPr lang="de-DE" sz="2800" dirty="0" err="1" smtClean="0"/>
              <a:t>age</a:t>
            </a:r>
            <a:r>
              <a:rPr lang="de-DE" sz="2800" dirty="0" smtClean="0"/>
              <a:t> </a:t>
            </a:r>
            <a:r>
              <a:rPr lang="de-DE" sz="2800" dirty="0" err="1" smtClean="0"/>
              <a:t>specific</a:t>
            </a:r>
            <a:r>
              <a:rPr lang="de-DE" sz="2800" dirty="0" smtClean="0"/>
              <a:t> </a:t>
            </a:r>
            <a:r>
              <a:rPr lang="de-DE" sz="2800" dirty="0" err="1" smtClean="0"/>
              <a:t>rates</a:t>
            </a:r>
            <a:r>
              <a:rPr lang="de-DE" sz="2800" dirty="0" smtClean="0"/>
              <a:t> but </a:t>
            </a:r>
            <a:r>
              <a:rPr lang="de-DE" sz="2800" dirty="0" err="1" smtClean="0"/>
              <a:t>overcompensated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aging</a:t>
            </a:r>
            <a:endParaRPr lang="de-DE" sz="2800" dirty="0" smtClean="0"/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sz="2800" dirty="0" smtClean="0"/>
              <a:t>Cardiovascular </a:t>
            </a:r>
            <a:r>
              <a:rPr lang="en-US" sz="2800" dirty="0" smtClean="0"/>
              <a:t>diseases represents </a:t>
            </a:r>
            <a:r>
              <a:rPr lang="en-US" sz="2800" dirty="0"/>
              <a:t>30</a:t>
            </a:r>
            <a:r>
              <a:rPr lang="en-US" sz="2800" dirty="0" smtClean="0"/>
              <a:t>% of these </a:t>
            </a:r>
            <a:r>
              <a:rPr lang="en-US" sz="2800" dirty="0" smtClean="0"/>
              <a:t>deaths</a:t>
            </a:r>
            <a:endParaRPr lang="de-DE" sz="2800" dirty="0" smtClean="0"/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de-DE" sz="2800" b="1" dirty="0" smtClean="0"/>
              <a:t>Hypertension (HTA) is </a:t>
            </a:r>
            <a:r>
              <a:rPr lang="de-DE" sz="2800" b="1" dirty="0" err="1" smtClean="0"/>
              <a:t>the</a:t>
            </a:r>
            <a:r>
              <a:rPr lang="de-DE" sz="2800" b="1" dirty="0" smtClean="0"/>
              <a:t> </a:t>
            </a:r>
            <a:r>
              <a:rPr lang="en-US" sz="2800" b="1" dirty="0" smtClean="0"/>
              <a:t>major cardiovascular risk factor </a:t>
            </a:r>
            <a:r>
              <a:rPr lang="en-US" sz="2800" b="1" dirty="0"/>
              <a:t>with </a:t>
            </a:r>
            <a:r>
              <a:rPr lang="en-US" sz="2800" b="1" dirty="0" smtClean="0"/>
              <a:t>highest prevalence</a:t>
            </a:r>
            <a:r>
              <a:rPr lang="en-US" sz="2800" dirty="0" smtClean="0"/>
              <a:t>: 30–45% </a:t>
            </a:r>
            <a:r>
              <a:rPr lang="en-US" sz="2800" dirty="0"/>
              <a:t>among adults and up to </a:t>
            </a:r>
            <a:r>
              <a:rPr lang="en-US" sz="2800" dirty="0" smtClean="0"/>
              <a:t>70% </a:t>
            </a:r>
            <a:r>
              <a:rPr lang="en-US" sz="2800" dirty="0"/>
              <a:t>in elderly population (</a:t>
            </a:r>
            <a:r>
              <a:rPr lang="en-US" sz="2800" dirty="0" smtClean="0"/>
              <a:t>Andrade, 2015).</a:t>
            </a:r>
            <a:endParaRPr lang="de-DE" sz="2800" dirty="0" smtClean="0"/>
          </a:p>
          <a:p>
            <a:pPr algn="just" eaLnBrk="1" hangingPunct="1"/>
            <a:endParaRPr lang="de-DE" sz="2800" i="1" dirty="0" smtClean="0"/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prevention</a:t>
            </a:r>
            <a:r>
              <a:rPr lang="de-DE" sz="2800" dirty="0" smtClean="0"/>
              <a:t> </a:t>
            </a:r>
            <a:r>
              <a:rPr lang="de-DE" sz="2800" dirty="0" err="1" smtClean="0"/>
              <a:t>purposes</a:t>
            </a:r>
            <a:r>
              <a:rPr lang="de-DE" sz="2800" dirty="0" smtClean="0"/>
              <a:t> </a:t>
            </a:r>
            <a:r>
              <a:rPr lang="de-DE" sz="2800" dirty="0" err="1"/>
              <a:t>follow</a:t>
            </a:r>
            <a:r>
              <a:rPr lang="de-DE" sz="2800" dirty="0"/>
              <a:t> </a:t>
            </a:r>
            <a:r>
              <a:rPr lang="de-DE" sz="2800" dirty="0" err="1"/>
              <a:t>tendencies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smtClean="0"/>
              <a:t>relevant </a:t>
            </a:r>
            <a:r>
              <a:rPr lang="de-DE" sz="2800" dirty="0" smtClean="0"/>
              <a:t>in </a:t>
            </a:r>
            <a:r>
              <a:rPr lang="de-DE" sz="2800" dirty="0" err="1" smtClean="0"/>
              <a:t>transition</a:t>
            </a:r>
            <a:r>
              <a:rPr lang="de-DE" sz="2800" dirty="0" smtClean="0"/>
              <a:t> </a:t>
            </a:r>
            <a:r>
              <a:rPr lang="de-DE" sz="2800" dirty="0" err="1" smtClean="0"/>
              <a:t>rates</a:t>
            </a:r>
            <a:r>
              <a:rPr lang="de-DE" sz="2800" dirty="0" smtClean="0"/>
              <a:t>,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/>
              <a:t> </a:t>
            </a:r>
            <a:r>
              <a:rPr lang="de-DE" sz="2800" dirty="0" smtClean="0"/>
              <a:t>not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catched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prevalence</a:t>
            </a:r>
            <a:r>
              <a:rPr lang="de-DE" sz="2800" dirty="0" smtClean="0"/>
              <a:t> </a:t>
            </a:r>
            <a:r>
              <a:rPr lang="de-DE" sz="2800" dirty="0" err="1" smtClean="0"/>
              <a:t>meassures</a:t>
            </a:r>
            <a:r>
              <a:rPr lang="de-DE" sz="2800" dirty="0" smtClean="0"/>
              <a:t>  </a:t>
            </a:r>
            <a:r>
              <a:rPr lang="de-DE" sz="2800" dirty="0" err="1" smtClean="0"/>
              <a:t>which</a:t>
            </a:r>
            <a:r>
              <a:rPr lang="de-DE" sz="2800" dirty="0" smtClean="0"/>
              <a:t> </a:t>
            </a:r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smtClean="0"/>
              <a:t>a mix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cohort</a:t>
            </a:r>
            <a:r>
              <a:rPr lang="de-DE" sz="2800" dirty="0" smtClean="0"/>
              <a:t> </a:t>
            </a:r>
            <a:r>
              <a:rPr lang="de-DE" sz="2800" dirty="0" err="1" smtClean="0"/>
              <a:t>experiences</a:t>
            </a:r>
            <a:r>
              <a:rPr lang="de-DE" sz="2800" dirty="0" smtClean="0"/>
              <a:t>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de-DE" sz="2800" dirty="0" err="1" smtClean="0"/>
              <a:t>There</a:t>
            </a:r>
            <a:r>
              <a:rPr lang="de-DE" sz="2800" dirty="0" smtClean="0"/>
              <a:t> is a lack </a:t>
            </a:r>
            <a:r>
              <a:rPr lang="de-DE" sz="2800" dirty="0" err="1" smtClean="0"/>
              <a:t>of</a:t>
            </a:r>
            <a:r>
              <a:rPr lang="de-DE" sz="2800" dirty="0" smtClean="0"/>
              <a:t> longitudinal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panel</a:t>
            </a:r>
            <a:r>
              <a:rPr lang="de-DE" sz="2800" dirty="0" smtClean="0"/>
              <a:t>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 (</a:t>
            </a:r>
            <a:r>
              <a:rPr lang="de-DE" sz="2800" dirty="0" err="1" smtClean="0"/>
              <a:t>gold</a:t>
            </a:r>
            <a:r>
              <a:rPr lang="de-DE" sz="2800" dirty="0" smtClean="0"/>
              <a:t> </a:t>
            </a:r>
            <a:r>
              <a:rPr lang="de-DE" sz="2800" dirty="0" err="1" smtClean="0"/>
              <a:t>standard</a:t>
            </a:r>
            <a:r>
              <a:rPr lang="de-DE" sz="2800" dirty="0" smtClean="0"/>
              <a:t>) in </a:t>
            </a:r>
            <a:r>
              <a:rPr lang="de-DE" sz="2800" dirty="0" err="1" smtClean="0"/>
              <a:t>many</a:t>
            </a:r>
            <a:r>
              <a:rPr lang="de-DE" sz="2800" dirty="0" smtClean="0"/>
              <a:t> countries (</a:t>
            </a:r>
            <a:r>
              <a:rPr lang="de-DE" sz="2800" dirty="0" err="1" smtClean="0"/>
              <a:t>Health</a:t>
            </a:r>
            <a:r>
              <a:rPr lang="de-DE" sz="2800" dirty="0" smtClean="0"/>
              <a:t> </a:t>
            </a:r>
            <a:r>
              <a:rPr lang="de-DE" sz="2800" dirty="0" err="1" smtClean="0"/>
              <a:t>Ministery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Argentina</a:t>
            </a:r>
            <a:r>
              <a:rPr lang="de-DE" sz="2800" dirty="0" smtClean="0"/>
              <a:t>, 2013).</a:t>
            </a:r>
          </a:p>
          <a:p>
            <a:pPr algn="just" eaLnBrk="1" hangingPunct="1"/>
            <a:endParaRPr lang="de-DE" sz="2800" dirty="0"/>
          </a:p>
          <a:p>
            <a:pPr algn="just" eaLnBrk="1" hangingPunct="1"/>
            <a:r>
              <a:rPr lang="de-DE" sz="2800" i="1" u="sng" dirty="0" err="1" smtClean="0"/>
              <a:t>Objective</a:t>
            </a:r>
            <a:r>
              <a:rPr lang="de-DE" sz="2800" i="1" u="sng" dirty="0" smtClean="0"/>
              <a:t> </a:t>
            </a:r>
            <a:r>
              <a:rPr lang="de-DE" sz="2800" i="1" u="sng" dirty="0" err="1" smtClean="0"/>
              <a:t>and</a:t>
            </a:r>
            <a:r>
              <a:rPr lang="de-DE" sz="2800" i="1" u="sng" dirty="0" smtClean="0"/>
              <a:t> </a:t>
            </a:r>
            <a:r>
              <a:rPr lang="de-DE" sz="2800" i="1" u="sng" dirty="0" err="1" smtClean="0"/>
              <a:t>question</a:t>
            </a:r>
            <a:endParaRPr lang="de-DE" sz="2800" i="1" u="sng" dirty="0" smtClean="0"/>
          </a:p>
          <a:p>
            <a:pPr algn="just" eaLnBrk="1" hangingPunct="1"/>
            <a:endParaRPr lang="de-DE" sz="2800" u="sng" dirty="0" smtClean="0"/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de-DE" sz="2800" dirty="0" smtClean="0"/>
              <a:t>Test different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indirectly</a:t>
            </a:r>
            <a:r>
              <a:rPr lang="de-DE" sz="2800" dirty="0" smtClean="0"/>
              <a:t> </a:t>
            </a:r>
            <a:r>
              <a:rPr lang="de-DE" sz="2800" dirty="0" err="1" smtClean="0"/>
              <a:t>estitmate</a:t>
            </a:r>
            <a:r>
              <a:rPr lang="de-DE" sz="2800" dirty="0" smtClean="0"/>
              <a:t> </a:t>
            </a:r>
            <a:r>
              <a:rPr lang="de-DE" sz="2800" dirty="0" err="1" smtClean="0"/>
              <a:t>transitions</a:t>
            </a:r>
            <a:r>
              <a:rPr lang="de-DE" sz="2800" dirty="0" smtClean="0"/>
              <a:t> in HTA.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de-DE" sz="2800" dirty="0" smtClean="0"/>
              <a:t>In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context</a:t>
            </a:r>
            <a:r>
              <a:rPr lang="de-DE" sz="2800" dirty="0" smtClean="0"/>
              <a:t>: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means</a:t>
            </a:r>
            <a:r>
              <a:rPr lang="de-DE" sz="2800" dirty="0" smtClean="0"/>
              <a:t> a </a:t>
            </a:r>
            <a:r>
              <a:rPr lang="de-DE" sz="2800" dirty="0" smtClean="0"/>
              <a:t>“</a:t>
            </a:r>
            <a:r>
              <a:rPr lang="de-DE" sz="2800" dirty="0" err="1" smtClean="0"/>
              <a:t>suitable</a:t>
            </a:r>
            <a:r>
              <a:rPr lang="de-DE" sz="2800" dirty="0" smtClean="0"/>
              <a:t>“ </a:t>
            </a:r>
            <a:r>
              <a:rPr lang="de-DE" sz="2800" dirty="0" err="1" smtClean="0"/>
              <a:t>method</a:t>
            </a:r>
            <a:r>
              <a:rPr lang="de-DE" sz="2800" dirty="0" smtClean="0"/>
              <a:t>?</a:t>
            </a:r>
            <a:endParaRPr lang="de-DE" sz="2800" u="sng" dirty="0" smtClean="0"/>
          </a:p>
        </p:txBody>
      </p:sp>
      <p:sp>
        <p:nvSpPr>
          <p:cNvPr id="2053" name="Textfeld 11"/>
          <p:cNvSpPr txBox="1">
            <a:spLocks noChangeArrowheads="1"/>
          </p:cNvSpPr>
          <p:nvPr/>
        </p:nvSpPr>
        <p:spPr bwMode="auto">
          <a:xfrm>
            <a:off x="1800225" y="7616825"/>
            <a:ext cx="12779375" cy="648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180000" tIns="108000" bIns="10800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de-DE" sz="2800" b="1" dirty="0" err="1" smtClean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r>
              <a:rPr lang="de-DE" sz="28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2800" b="1" dirty="0" err="1" smtClean="0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28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2800" b="1" dirty="0" err="1" smtClean="0">
                <a:solidFill>
                  <a:schemeClr val="bg1">
                    <a:lumMod val="95000"/>
                  </a:schemeClr>
                </a:solidFill>
              </a:rPr>
              <a:t>Objective</a:t>
            </a:r>
            <a:endParaRPr lang="de-DE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1800225" y="18307918"/>
            <a:ext cx="12779375" cy="2261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/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  <p:sp>
        <p:nvSpPr>
          <p:cNvPr id="2055" name="Textfeld 16"/>
          <p:cNvSpPr txBox="1">
            <a:spLocks noChangeArrowheads="1"/>
          </p:cNvSpPr>
          <p:nvPr/>
        </p:nvSpPr>
        <p:spPr bwMode="auto">
          <a:xfrm>
            <a:off x="1818507" y="18377013"/>
            <a:ext cx="12779375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n-US" sz="2800" i="1" u="sng" dirty="0" smtClean="0"/>
              <a:t>General Framework</a:t>
            </a:r>
          </a:p>
          <a:p>
            <a:pPr algn="just" eaLnBrk="1" hangingPunct="1"/>
            <a:endParaRPr lang="en-US" sz="2800" u="sng" dirty="0" smtClean="0"/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2800" dirty="0"/>
              <a:t>Focus on </a:t>
            </a:r>
            <a:r>
              <a:rPr lang="en-US" sz="2800" b="1" dirty="0"/>
              <a:t>2 progressive living states</a:t>
            </a:r>
            <a:r>
              <a:rPr lang="en-US" sz="2800" dirty="0"/>
              <a:t>, common in diseases like diabetes or hypertension. </a:t>
            </a:r>
          </a:p>
          <a:p>
            <a:pPr marL="1200150" lvl="1" indent="-457200" algn="just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Multi-state model (closed population and  Markov </a:t>
            </a:r>
            <a:r>
              <a:rPr lang="en-US" sz="2800" dirty="0" smtClean="0"/>
              <a:t>assumption)</a:t>
            </a:r>
          </a:p>
          <a:p>
            <a:pPr marL="1200150" lvl="1" indent="-457200" algn="just" eaLnBrk="1" hangingPunct="1">
              <a:buFont typeface="Arial" panose="020B0604020202020204" pitchFamily="34" charset="0"/>
              <a:buChar char="•"/>
            </a:pPr>
            <a:r>
              <a:rPr lang="en-US" sz="2800" dirty="0" smtClean="0"/>
              <a:t>Identification </a:t>
            </a:r>
            <a:r>
              <a:rPr lang="en-US" sz="2800" dirty="0"/>
              <a:t>problem: 3 </a:t>
            </a:r>
            <a:r>
              <a:rPr lang="en-US" sz="2800" dirty="0" smtClean="0"/>
              <a:t>variable and </a:t>
            </a:r>
            <a:r>
              <a:rPr lang="en-US" sz="2800" dirty="0"/>
              <a:t>2 </a:t>
            </a:r>
            <a:r>
              <a:rPr lang="en-US" sz="2800" dirty="0" smtClean="0"/>
              <a:t>equations</a:t>
            </a:r>
          </a:p>
          <a:p>
            <a:pPr marL="457200" indent="-457200" algn="just" eaLnBrk="1" hangingPunct="1">
              <a:buFont typeface="Arial" charset="0"/>
              <a:buChar char="•"/>
            </a:pPr>
            <a:endParaRPr lang="en-US" sz="2800" dirty="0"/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2800" b="1" dirty="0"/>
              <a:t>Use only prevalence</a:t>
            </a:r>
            <a:r>
              <a:rPr lang="en-US" sz="2800" dirty="0"/>
              <a:t> data in 2 points of time. Try to avoid assumptions about: </a:t>
            </a:r>
          </a:p>
          <a:p>
            <a:pPr marL="1200150" lvl="1" indent="-457200" algn="just" eaLnBrk="1" hangingPunct="1">
              <a:buFont typeface="Arial" charset="0"/>
              <a:buChar char="•"/>
            </a:pPr>
            <a:r>
              <a:rPr lang="en-US" sz="2800" dirty="0" err="1"/>
              <a:t>Homogeneus</a:t>
            </a:r>
            <a:r>
              <a:rPr lang="en-US" sz="2800" dirty="0"/>
              <a:t> mortality</a:t>
            </a:r>
          </a:p>
          <a:p>
            <a:pPr marL="1200150" lvl="1" indent="-457200" algn="just" eaLnBrk="1" hangingPunct="1">
              <a:buFont typeface="Arial" charset="0"/>
              <a:buChar char="•"/>
            </a:pPr>
            <a:r>
              <a:rPr lang="en-US" sz="2800" dirty="0"/>
              <a:t>Stationary </a:t>
            </a:r>
            <a:r>
              <a:rPr lang="en-US" sz="2800" dirty="0" err="1" smtClean="0"/>
              <a:t>behaviour</a:t>
            </a:r>
            <a:endParaRPr lang="en-US" sz="2800" dirty="0" smtClean="0"/>
          </a:p>
          <a:p>
            <a:pPr marL="1200150" lvl="1" indent="-457200" algn="just" eaLnBrk="1" hangingPunct="1">
              <a:buFont typeface="Arial" charset="0"/>
              <a:buChar char="•"/>
            </a:pPr>
            <a:endParaRPr lang="en-US" sz="2800" dirty="0"/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s-AR" sz="2800" dirty="0" smtClean="0"/>
              <a:t>More </a:t>
            </a:r>
            <a:r>
              <a:rPr lang="es-AR" sz="2800" dirty="0" err="1"/>
              <a:t>information</a:t>
            </a:r>
            <a:r>
              <a:rPr lang="es-AR" sz="2800" dirty="0"/>
              <a:t> </a:t>
            </a:r>
            <a:r>
              <a:rPr lang="es-AR" sz="2800" dirty="0" err="1"/>
              <a:t>please</a:t>
            </a:r>
            <a:r>
              <a:rPr lang="es-AR" sz="2800" dirty="0"/>
              <a:t>!</a:t>
            </a:r>
          </a:p>
          <a:p>
            <a:pPr marL="1600200" lvl="2" indent="-457200" algn="just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Relationship </a:t>
            </a:r>
            <a:r>
              <a:rPr lang="en-US" sz="2800" b="1" dirty="0"/>
              <a:t>between</a:t>
            </a:r>
            <a:r>
              <a:rPr lang="en-US" sz="2800" dirty="0"/>
              <a:t> magnitudes of </a:t>
            </a:r>
            <a:r>
              <a:rPr lang="en-US" sz="2800" b="1" dirty="0"/>
              <a:t>probabilities</a:t>
            </a:r>
            <a:r>
              <a:rPr lang="en-US" sz="2800" dirty="0"/>
              <a:t> in each age </a:t>
            </a:r>
          </a:p>
          <a:p>
            <a:pPr marL="1600200" lvl="2" indent="-457200" algn="just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Relationship </a:t>
            </a:r>
            <a:r>
              <a:rPr lang="en-US" sz="2800" b="1" dirty="0"/>
              <a:t>between</a:t>
            </a:r>
            <a:r>
              <a:rPr lang="en-US" sz="2800" dirty="0"/>
              <a:t> </a:t>
            </a:r>
            <a:r>
              <a:rPr lang="en-US" sz="2800" b="1" dirty="0"/>
              <a:t>ages</a:t>
            </a:r>
            <a:r>
              <a:rPr lang="en-US" sz="2800" dirty="0"/>
              <a:t> for the same </a:t>
            </a:r>
            <a:r>
              <a:rPr lang="en-US" sz="2800" dirty="0" smtClean="0"/>
              <a:t>transition</a:t>
            </a:r>
            <a:endParaRPr lang="en-US" sz="2800" dirty="0"/>
          </a:p>
        </p:txBody>
      </p:sp>
      <p:sp>
        <p:nvSpPr>
          <p:cNvPr id="2056" name="Textfeld 17"/>
          <p:cNvSpPr txBox="1">
            <a:spLocks noChangeArrowheads="1"/>
          </p:cNvSpPr>
          <p:nvPr/>
        </p:nvSpPr>
        <p:spPr bwMode="auto">
          <a:xfrm>
            <a:off x="1795585" y="17658921"/>
            <a:ext cx="12779375" cy="648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180000" tIns="108000" bIns="10800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de-DE" sz="2800" b="1" dirty="0" err="1" smtClean="0">
                <a:solidFill>
                  <a:schemeClr val="bg1">
                    <a:lumMod val="95000"/>
                  </a:schemeClr>
                </a:solidFill>
              </a:rPr>
              <a:t>Methodology</a:t>
            </a:r>
            <a:endParaRPr lang="de-DE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5660688" y="7616824"/>
            <a:ext cx="12779375" cy="26604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Textfeld 20"/>
          <p:cNvSpPr txBox="1">
            <a:spLocks noChangeArrowheads="1"/>
          </p:cNvSpPr>
          <p:nvPr/>
        </p:nvSpPr>
        <p:spPr bwMode="auto">
          <a:xfrm>
            <a:off x="15660688" y="8545513"/>
            <a:ext cx="1323282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18000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de-DE" sz="2800" i="1" u="sng" dirty="0" smtClean="0"/>
              <a:t>Data</a:t>
            </a:r>
          </a:p>
          <a:p>
            <a:pPr algn="just" eaLnBrk="1" hangingPunct="1"/>
            <a:endParaRPr lang="de-DE" sz="2800" u="sng" dirty="0" smtClean="0"/>
          </a:p>
          <a:p>
            <a:pPr algn="just" eaLnBrk="1" hangingPunct="1"/>
            <a:r>
              <a:rPr lang="de-DE" sz="2800" dirty="0" smtClean="0"/>
              <a:t>Canada: </a:t>
            </a:r>
            <a:r>
              <a:rPr lang="de-DE" sz="2800" dirty="0" err="1" smtClean="0"/>
              <a:t>follow-up</a:t>
            </a:r>
            <a:r>
              <a:rPr lang="de-DE" sz="2800" dirty="0" smtClean="0"/>
              <a:t> </a:t>
            </a:r>
            <a:r>
              <a:rPr lang="de-DE" sz="2800" dirty="0" err="1" smtClean="0"/>
              <a:t>study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administrative </a:t>
            </a:r>
            <a:r>
              <a:rPr lang="de-DE" sz="2800" dirty="0" err="1" smtClean="0"/>
              <a:t>data</a:t>
            </a:r>
            <a:r>
              <a:rPr lang="de-DE" sz="2800" dirty="0" smtClean="0"/>
              <a:t> (</a:t>
            </a:r>
            <a:r>
              <a:rPr lang="de-DE" sz="2800" dirty="0" err="1" smtClean="0"/>
              <a:t>Robitaille</a:t>
            </a:r>
            <a:r>
              <a:rPr lang="de-DE" sz="2800" dirty="0" smtClean="0"/>
              <a:t>, 2012)</a:t>
            </a:r>
          </a:p>
          <a:p>
            <a:pPr algn="just" eaLnBrk="1" hangingPunct="1"/>
            <a:r>
              <a:rPr lang="de-DE" sz="2800" dirty="0" smtClean="0"/>
              <a:t>Age </a:t>
            </a:r>
            <a:r>
              <a:rPr lang="de-DE" sz="2800" dirty="0"/>
              <a:t>30-70 </a:t>
            </a:r>
            <a:r>
              <a:rPr lang="de-DE" sz="2800" dirty="0" err="1"/>
              <a:t>selected</a:t>
            </a:r>
            <a:r>
              <a:rPr lang="de-DE" sz="2800" dirty="0" smtClean="0"/>
              <a:t>: </a:t>
            </a:r>
            <a:r>
              <a:rPr lang="de-DE" sz="2800" dirty="0" err="1" smtClean="0"/>
              <a:t>incidence</a:t>
            </a:r>
            <a:r>
              <a:rPr lang="de-DE" sz="2800" dirty="0" smtClean="0"/>
              <a:t> </a:t>
            </a:r>
            <a:r>
              <a:rPr lang="de-DE" sz="2800" dirty="0" err="1" smtClean="0"/>
              <a:t>prevention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monotonic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increase</a:t>
            </a:r>
            <a:r>
              <a:rPr lang="de-DE" sz="2800" dirty="0" smtClean="0"/>
              <a:t> in </a:t>
            </a:r>
            <a:r>
              <a:rPr lang="de-DE" sz="2800" dirty="0" err="1" smtClean="0"/>
              <a:t>rates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2059" name="Textfeld 21"/>
          <p:cNvSpPr txBox="1">
            <a:spLocks noChangeArrowheads="1"/>
          </p:cNvSpPr>
          <p:nvPr/>
        </p:nvSpPr>
        <p:spPr bwMode="auto">
          <a:xfrm>
            <a:off x="15660688" y="7616825"/>
            <a:ext cx="12779375" cy="648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180000" tIns="108000" bIns="10800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de-DE" sz="2800" b="1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de-DE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15644043" y="35147784"/>
            <a:ext cx="12745416" cy="5770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2" name="Textfeld 9"/>
          <p:cNvSpPr txBox="1">
            <a:spLocks noChangeArrowheads="1"/>
          </p:cNvSpPr>
          <p:nvPr/>
        </p:nvSpPr>
        <p:spPr bwMode="auto">
          <a:xfrm>
            <a:off x="15788058" y="35438266"/>
            <a:ext cx="1207479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18000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457200" indent="-457200" algn="just" eaLnBrk="1" hangingPunct="1">
              <a:buFont typeface="Arial" charset="0"/>
              <a:buChar char="•"/>
            </a:pPr>
            <a:r>
              <a:rPr lang="en-US" sz="2800" dirty="0" smtClean="0"/>
              <a:t>Replicating prevalence </a:t>
            </a:r>
            <a:r>
              <a:rPr lang="en-US" sz="2800" dirty="0"/>
              <a:t>could be done in </a:t>
            </a:r>
            <a:r>
              <a:rPr lang="en-US" sz="2800" b="1" dirty="0"/>
              <a:t>multiple (infinite) </a:t>
            </a:r>
            <a:r>
              <a:rPr lang="en-US" sz="2800" dirty="0"/>
              <a:t>ways.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2800" dirty="0"/>
              <a:t>The resulting error is </a:t>
            </a:r>
            <a:r>
              <a:rPr lang="en-US" sz="2800" b="1" dirty="0" smtClean="0"/>
              <a:t>greater</a:t>
            </a:r>
            <a:r>
              <a:rPr lang="en-US" sz="2800" dirty="0" smtClean="0"/>
              <a:t> </a:t>
            </a:r>
            <a:r>
              <a:rPr lang="en-US" sz="2800" dirty="0"/>
              <a:t>in mortality than in </a:t>
            </a:r>
            <a:r>
              <a:rPr lang="en-US" sz="2800" dirty="0" smtClean="0"/>
              <a:t>incidence (scale issue may be influent).</a:t>
            </a:r>
            <a:endParaRPr lang="en-US" sz="2800" dirty="0"/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2800" dirty="0"/>
              <a:t>In </a:t>
            </a:r>
            <a:r>
              <a:rPr lang="en-US" sz="2800" b="1" dirty="0"/>
              <a:t>parametric</a:t>
            </a:r>
            <a:r>
              <a:rPr lang="en-US" sz="2800" dirty="0"/>
              <a:t> assumption there is a </a:t>
            </a:r>
            <a:r>
              <a:rPr lang="en-US" sz="2800" dirty="0" smtClean="0"/>
              <a:t>trade-off </a:t>
            </a:r>
            <a:r>
              <a:rPr lang="en-US" sz="2800" dirty="0"/>
              <a:t>between prevalence fit and </a:t>
            </a:r>
            <a:r>
              <a:rPr lang="en-US" sz="2800" b="1" dirty="0"/>
              <a:t>general coherency</a:t>
            </a:r>
            <a:r>
              <a:rPr lang="en-US" sz="2800" dirty="0"/>
              <a:t>.</a:t>
            </a:r>
          </a:p>
          <a:p>
            <a:pPr marL="457200" indent="-457200" algn="just" eaLnBrk="1" hangingPunct="1">
              <a:buFont typeface="Arial" charset="0"/>
              <a:buChar char="•"/>
            </a:pPr>
            <a:endParaRPr lang="en-US" sz="2800" dirty="0" smtClean="0"/>
          </a:p>
          <a:p>
            <a:pPr algn="just" eaLnBrk="1" hangingPunct="1"/>
            <a:r>
              <a:rPr lang="en-US" sz="2800" u="sng" dirty="0" smtClean="0"/>
              <a:t>Future directions</a:t>
            </a:r>
            <a:endParaRPr lang="en-US" sz="2800" u="sng" dirty="0"/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2800" dirty="0" smtClean="0"/>
              <a:t>Parametric assumption preserve </a:t>
            </a:r>
            <a:r>
              <a:rPr lang="en-US" sz="2800" b="1" dirty="0"/>
              <a:t>previous knowledge </a:t>
            </a:r>
            <a:r>
              <a:rPr lang="en-US" sz="2800" dirty="0"/>
              <a:t>about the disease. Better understanding of </a:t>
            </a:r>
            <a:r>
              <a:rPr lang="en-US" sz="2800" b="1" dirty="0"/>
              <a:t>implicit shapes </a:t>
            </a:r>
            <a:r>
              <a:rPr lang="en-US" sz="2800" dirty="0"/>
              <a:t>can be </a:t>
            </a:r>
            <a:r>
              <a:rPr lang="en-US" sz="2800" dirty="0" smtClean="0"/>
              <a:t>a better </a:t>
            </a:r>
            <a:r>
              <a:rPr lang="en-US" sz="2800" dirty="0"/>
              <a:t>practical before any </a:t>
            </a:r>
            <a:r>
              <a:rPr lang="en-US" sz="2800" dirty="0" smtClean="0"/>
              <a:t>modeling.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2800" dirty="0" smtClean="0"/>
              <a:t>More research in mixing non-parametric and constraints can improve flexibility and preserve previous knowledge.</a:t>
            </a:r>
            <a:endParaRPr lang="de-DE" sz="2800" dirty="0" smtClean="0"/>
          </a:p>
        </p:txBody>
      </p:sp>
      <p:sp>
        <p:nvSpPr>
          <p:cNvPr id="2063" name="Textfeld 11"/>
          <p:cNvSpPr txBox="1">
            <a:spLocks noChangeArrowheads="1"/>
          </p:cNvSpPr>
          <p:nvPr/>
        </p:nvSpPr>
        <p:spPr bwMode="auto">
          <a:xfrm>
            <a:off x="15660688" y="34509718"/>
            <a:ext cx="12779375" cy="648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180000" tIns="108000" bIns="108000">
            <a:spAutoFit/>
          </a:bodyPr>
          <a:lstStyle>
            <a:defPPr>
              <a:defRPr lang="de-DE"/>
            </a:defPPr>
            <a:lvl1pPr eaLnBrk="1" hangingPunct="1">
              <a:defRPr sz="3200" b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de-DE" sz="2800" dirty="0" err="1" smtClean="0">
                <a:latin typeface="Arial" panose="020B0604020202020204" pitchFamily="34" charset="0"/>
              </a:rPr>
              <a:t>Conclusions</a:t>
            </a:r>
            <a:endParaRPr lang="de-DE" sz="2800" dirty="0">
              <a:latin typeface="Arial" panose="020B0604020202020204" pitchFamily="34" charset="0"/>
            </a:endParaRPr>
          </a:p>
        </p:txBody>
      </p:sp>
      <p:pic>
        <p:nvPicPr>
          <p:cNvPr id="22" name="Picture 39" descr="Minerva_sw-ohnePunk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18" y="40990622"/>
            <a:ext cx="2061325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feld 16"/>
          <p:cNvSpPr txBox="1">
            <a:spLocks noChangeArrowheads="1"/>
          </p:cNvSpPr>
          <p:nvPr/>
        </p:nvSpPr>
        <p:spPr bwMode="auto">
          <a:xfrm>
            <a:off x="1800224" y="30403510"/>
            <a:ext cx="12779375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AR" sz="2800" i="1" u="sng" dirty="0" err="1" smtClean="0"/>
              <a:t>Methods</a:t>
            </a:r>
            <a:r>
              <a:rPr lang="es-AR" sz="2800" i="1" u="sng" dirty="0" smtClean="0"/>
              <a:t> </a:t>
            </a:r>
            <a:r>
              <a:rPr lang="es-AR" sz="2800" i="1" u="sng" dirty="0" err="1" smtClean="0"/>
              <a:t>applied</a:t>
            </a:r>
            <a:endParaRPr lang="es-AR" sz="2800" i="1" u="sng" dirty="0" smtClean="0"/>
          </a:p>
          <a:p>
            <a:pPr algn="just" eaLnBrk="1" hangingPunct="1"/>
            <a:endParaRPr lang="es-AR" sz="2800" u="sng" dirty="0"/>
          </a:p>
          <a:p>
            <a:pPr lvl="2" algn="just" eaLnBrk="1" hangingPunct="1"/>
            <a:r>
              <a:rPr lang="es-AR" sz="2800" b="1" u="sng" dirty="0" smtClean="0"/>
              <a:t>IPF</a:t>
            </a:r>
            <a:r>
              <a:rPr lang="es-AR" sz="2800" dirty="0" smtClean="0"/>
              <a:t>: </a:t>
            </a:r>
            <a:r>
              <a:rPr lang="en-US" sz="2800" dirty="0"/>
              <a:t>find successive row and column factors that </a:t>
            </a:r>
            <a:r>
              <a:rPr lang="en-US" sz="2800" dirty="0" smtClean="0"/>
              <a:t>replicate </a:t>
            </a:r>
            <a:r>
              <a:rPr lang="en-US" sz="2800" dirty="0" err="1" smtClean="0"/>
              <a:t>marginals</a:t>
            </a:r>
            <a:r>
              <a:rPr lang="en-US" sz="2800" dirty="0" smtClean="0"/>
              <a:t> (solution </a:t>
            </a:r>
            <a:r>
              <a:rPr lang="en-US" sz="2800" dirty="0"/>
              <a:t>to a log-linear models with </a:t>
            </a:r>
            <a:r>
              <a:rPr lang="en-US" sz="2800" dirty="0" smtClean="0"/>
              <a:t>total constraint and without second order effect</a:t>
            </a:r>
            <a:r>
              <a:rPr lang="en-US" sz="2800" dirty="0" smtClean="0"/>
              <a:t>) (</a:t>
            </a:r>
            <a:r>
              <a:rPr lang="en-US" sz="2800" dirty="0" smtClean="0"/>
              <a:t>Schoen &amp; </a:t>
            </a:r>
            <a:r>
              <a:rPr lang="en-US" sz="2800" dirty="0" err="1" smtClean="0"/>
              <a:t>Jonsson</a:t>
            </a:r>
            <a:r>
              <a:rPr lang="en-US" sz="2800" dirty="0" smtClean="0"/>
              <a:t>, 2003).</a:t>
            </a:r>
          </a:p>
          <a:p>
            <a:pPr lvl="2" algn="just" eaLnBrk="1" hangingPunct="1"/>
            <a:endParaRPr lang="en-US" sz="2800" dirty="0"/>
          </a:p>
          <a:p>
            <a:pPr lvl="2" algn="just" eaLnBrk="1" hangingPunct="1"/>
            <a:r>
              <a:rPr lang="es-AR" sz="2800" b="1" u="sng" dirty="0" smtClean="0"/>
              <a:t>r-variable</a:t>
            </a:r>
            <a:r>
              <a:rPr lang="es-AR" sz="2800" dirty="0" smtClean="0"/>
              <a:t>: </a:t>
            </a:r>
            <a:r>
              <a:rPr lang="en-US" sz="2800" dirty="0"/>
              <a:t>change </a:t>
            </a:r>
            <a:r>
              <a:rPr lang="en-US" sz="2800" dirty="0" smtClean="0"/>
              <a:t>in prevalence can </a:t>
            </a:r>
            <a:r>
              <a:rPr lang="en-US" sz="2800" dirty="0"/>
              <a:t>be decomposed into a intra-cohort effect, </a:t>
            </a:r>
            <a:r>
              <a:rPr lang="en-US" sz="2800" dirty="0" smtClean="0"/>
              <a:t>(</a:t>
            </a:r>
            <a:r>
              <a:rPr lang="en-US" sz="2800" dirty="0"/>
              <a:t>incidence but not remission), and extra-cohort </a:t>
            </a:r>
            <a:r>
              <a:rPr lang="en-US" sz="2800" dirty="0" smtClean="0"/>
              <a:t>effects (only death in our case) (</a:t>
            </a:r>
            <a:r>
              <a:rPr lang="en-US" sz="2800" dirty="0" err="1" smtClean="0"/>
              <a:t>Schmertmann</a:t>
            </a:r>
            <a:r>
              <a:rPr lang="en-US" sz="2800" dirty="0" smtClean="0"/>
              <a:t>, 2002</a:t>
            </a:r>
            <a:r>
              <a:rPr lang="en-US" sz="2800" dirty="0" smtClean="0"/>
              <a:t>). </a:t>
            </a:r>
            <a:r>
              <a:rPr lang="en-US" sz="2800" dirty="0" smtClean="0"/>
              <a:t>Incorporate </a:t>
            </a:r>
            <a:r>
              <a:rPr lang="en-US" sz="2800" dirty="0"/>
              <a:t>relative risk, as is suggested in the paper, would resolve the </a:t>
            </a:r>
            <a:r>
              <a:rPr lang="en-US" sz="2800" dirty="0" err="1"/>
              <a:t>algebraical</a:t>
            </a:r>
            <a:r>
              <a:rPr lang="en-US" sz="2800" dirty="0"/>
              <a:t> </a:t>
            </a:r>
            <a:r>
              <a:rPr lang="en-US" sz="2800" dirty="0" smtClean="0"/>
              <a:t>problem, so we apply the method only for incidence estimation.</a:t>
            </a:r>
          </a:p>
          <a:p>
            <a:pPr lvl="2" algn="just" eaLnBrk="1" hangingPunct="1"/>
            <a:endParaRPr lang="en-US" sz="2800" dirty="0"/>
          </a:p>
          <a:p>
            <a:pPr lvl="2" algn="just" eaLnBrk="1" hangingPunct="1"/>
            <a:r>
              <a:rPr lang="en-US" sz="2800" b="1" u="sng" dirty="0" err="1" smtClean="0"/>
              <a:t>Intercensal</a:t>
            </a:r>
            <a:r>
              <a:rPr lang="en-US" sz="2800" dirty="0" smtClean="0"/>
              <a:t>: give a parametric shape (exponential) to transition rates, set bounds and optimize (</a:t>
            </a:r>
            <a:r>
              <a:rPr lang="en-US" sz="2800" dirty="0" err="1" smtClean="0"/>
              <a:t>Guillot</a:t>
            </a:r>
            <a:r>
              <a:rPr lang="en-US" sz="2800" dirty="0" smtClean="0"/>
              <a:t> &amp; Yu, 2009</a:t>
            </a:r>
            <a:r>
              <a:rPr lang="en-US" sz="2800" dirty="0" smtClean="0"/>
              <a:t>). </a:t>
            </a:r>
            <a:endParaRPr lang="en-US" sz="2800" dirty="0" smtClean="0"/>
          </a:p>
          <a:p>
            <a:pPr algn="just" eaLnBrk="1" hangingPunct="1"/>
            <a:endParaRPr lang="en-US" sz="2800" dirty="0" smtClean="0"/>
          </a:p>
        </p:txBody>
      </p:sp>
      <p:sp>
        <p:nvSpPr>
          <p:cNvPr id="32" name="Textfeld 20"/>
          <p:cNvSpPr txBox="1">
            <a:spLocks noChangeArrowheads="1"/>
          </p:cNvSpPr>
          <p:nvPr/>
        </p:nvSpPr>
        <p:spPr bwMode="auto">
          <a:xfrm>
            <a:off x="15644043" y="20324142"/>
            <a:ext cx="127793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de-DE" sz="2800" i="1" u="sng" dirty="0" smtClean="0"/>
              <a:t>First </a:t>
            </a:r>
            <a:r>
              <a:rPr lang="de-DE" sz="2800" i="1" u="sng" dirty="0" err="1" smtClean="0"/>
              <a:t>Results</a:t>
            </a:r>
            <a:endParaRPr lang="de-DE" sz="2800" i="1" u="sng" dirty="0" smtClean="0"/>
          </a:p>
          <a:p>
            <a:pPr algn="just" eaLnBrk="1" hangingPunct="1"/>
            <a:endParaRPr lang="de-DE" sz="2800" dirty="0" smtClean="0"/>
          </a:p>
          <a:p>
            <a:pPr algn="just" eaLnBrk="1" hangingPunct="1"/>
            <a:endParaRPr lang="de-DE" sz="2800" dirty="0"/>
          </a:p>
        </p:txBody>
      </p:sp>
      <p:sp>
        <p:nvSpPr>
          <p:cNvPr id="2" name="Rectangle 1"/>
          <p:cNvSpPr/>
          <p:nvPr/>
        </p:nvSpPr>
        <p:spPr>
          <a:xfrm>
            <a:off x="2221040" y="37376678"/>
            <a:ext cx="1177335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de-DE" sz="2800" i="1" u="sng" dirty="0" err="1" smtClean="0"/>
              <a:t>Proccedure</a:t>
            </a:r>
            <a:endParaRPr lang="de-DE" sz="2800" i="1" u="sng" dirty="0" smtClean="0"/>
          </a:p>
          <a:p>
            <a:pPr algn="just" eaLnBrk="1" hangingPunct="1"/>
            <a:endParaRPr lang="de-DE" sz="2800" u="sng" dirty="0" smtClean="0"/>
          </a:p>
          <a:p>
            <a:pPr marL="514350" indent="-514350" algn="just" eaLnBrk="1" hangingPunct="1">
              <a:buAutoNum type="arabicParenR"/>
            </a:pPr>
            <a:r>
              <a:rPr lang="de-DE" sz="2800" dirty="0" smtClean="0"/>
              <a:t>Fit </a:t>
            </a:r>
            <a:r>
              <a:rPr lang="de-DE" sz="2800" dirty="0" err="1" smtClean="0"/>
              <a:t>splines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initial</a:t>
            </a:r>
            <a:r>
              <a:rPr lang="de-DE" sz="2800" dirty="0" smtClean="0"/>
              <a:t> </a:t>
            </a:r>
            <a:r>
              <a:rPr lang="de-DE" sz="2800" dirty="0" err="1" smtClean="0"/>
              <a:t>prevalence</a:t>
            </a:r>
            <a:r>
              <a:rPr lang="de-DE" sz="2800" dirty="0" smtClean="0"/>
              <a:t>, </a:t>
            </a:r>
            <a:r>
              <a:rPr lang="de-DE" sz="2800" dirty="0" err="1" smtClean="0"/>
              <a:t>incidence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relative </a:t>
            </a:r>
            <a:r>
              <a:rPr lang="de-DE" sz="2800" dirty="0" err="1" smtClean="0"/>
              <a:t>risk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mortality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err="1" smtClean="0"/>
              <a:t>Estimate</a:t>
            </a:r>
            <a:r>
              <a:rPr lang="de-DE" sz="2800" dirty="0" smtClean="0"/>
              <a:t> </a:t>
            </a:r>
            <a:r>
              <a:rPr lang="de-DE" sz="2800" dirty="0" err="1" smtClean="0"/>
              <a:t>prevalence</a:t>
            </a:r>
            <a:r>
              <a:rPr lang="de-DE" sz="2800" dirty="0" smtClean="0"/>
              <a:t> in t+1</a:t>
            </a:r>
          </a:p>
          <a:p>
            <a:pPr algn="just" eaLnBrk="1" hangingPunct="1"/>
            <a:r>
              <a:rPr lang="de-DE" sz="2800" dirty="0"/>
              <a:t>2</a:t>
            </a:r>
            <a:r>
              <a:rPr lang="de-DE" sz="2800" dirty="0" smtClean="0"/>
              <a:t>) </a:t>
            </a:r>
            <a:r>
              <a:rPr lang="de-DE" sz="2800" dirty="0" smtClean="0"/>
              <a:t> </a:t>
            </a:r>
            <a:r>
              <a:rPr lang="de-DE" sz="2800" dirty="0" err="1" smtClean="0"/>
              <a:t>Apply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1-year </a:t>
            </a:r>
            <a:r>
              <a:rPr lang="de-DE" sz="2800" dirty="0" err="1" smtClean="0"/>
              <a:t>probabilities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age</a:t>
            </a:r>
            <a:r>
              <a:rPr lang="de-DE" sz="2800" dirty="0" smtClean="0"/>
              <a:t>.</a:t>
            </a:r>
          </a:p>
          <a:p>
            <a:pPr algn="just" eaLnBrk="1" hangingPunct="1"/>
            <a:r>
              <a:rPr lang="de-DE" sz="2800" dirty="0"/>
              <a:t>3</a:t>
            </a:r>
            <a:r>
              <a:rPr lang="de-DE" sz="2800" dirty="0" smtClean="0"/>
              <a:t>) </a:t>
            </a:r>
            <a:r>
              <a:rPr lang="de-DE" sz="2800" dirty="0" smtClean="0"/>
              <a:t> </a:t>
            </a:r>
            <a:r>
              <a:rPr lang="de-DE" sz="2800" dirty="0" err="1" smtClean="0"/>
              <a:t>Measure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goodness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fit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transitions</a:t>
            </a:r>
            <a:r>
              <a:rPr lang="de-DE" sz="2800" dirty="0" smtClean="0"/>
              <a:t> in  HTA.</a:t>
            </a:r>
            <a:endParaRPr lang="de-DE" sz="2800" dirty="0"/>
          </a:p>
        </p:txBody>
      </p:sp>
      <p:sp>
        <p:nvSpPr>
          <p:cNvPr id="4" name="Rectangle 3"/>
          <p:cNvSpPr/>
          <p:nvPr/>
        </p:nvSpPr>
        <p:spPr>
          <a:xfrm>
            <a:off x="17804283" y="20972214"/>
            <a:ext cx="9073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180000">
            <a:spAutoFit/>
          </a:bodyPr>
          <a:lstStyle/>
          <a:p>
            <a:pPr algn="just"/>
            <a:r>
              <a:rPr lang="en-US" sz="2800" u="sng" dirty="0"/>
              <a:t>Mean Absolute Percentage Error (MAPE</a:t>
            </a:r>
            <a:r>
              <a:rPr lang="en-US" sz="2800" u="sng" dirty="0" smtClean="0"/>
              <a:t>) of models</a:t>
            </a:r>
            <a:endParaRPr lang="en-US" sz="2800" u="sng" dirty="0"/>
          </a:p>
        </p:txBody>
      </p:sp>
      <p:sp>
        <p:nvSpPr>
          <p:cNvPr id="33" name="Rectangle 32"/>
          <p:cNvSpPr/>
          <p:nvPr/>
        </p:nvSpPr>
        <p:spPr>
          <a:xfrm>
            <a:off x="9235330" y="26636452"/>
            <a:ext cx="536255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180000">
            <a:spAutoFit/>
          </a:bodyPr>
          <a:lstStyle/>
          <a:p>
            <a:r>
              <a:rPr lang="en-US" sz="2800" i="1" u="sng" dirty="0" smtClean="0"/>
              <a:t>Model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In blue the objective transitions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307339" y="27524942"/>
            <a:ext cx="38791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H: </a:t>
            </a:r>
            <a:r>
              <a:rPr lang="en-US" sz="2000" i="1" dirty="0" smtClean="0"/>
              <a:t>healthy</a:t>
            </a:r>
            <a:br>
              <a:rPr lang="en-US" sz="2000" i="1" dirty="0" smtClean="0"/>
            </a:br>
            <a:r>
              <a:rPr lang="en-US" sz="2000" i="1" dirty="0" smtClean="0"/>
              <a:t>HTA: hypertension</a:t>
            </a:r>
            <a:br>
              <a:rPr lang="en-US" sz="2000" i="1" dirty="0" smtClean="0"/>
            </a:br>
            <a:r>
              <a:rPr lang="en-US" sz="2000" i="1" dirty="0" smtClean="0"/>
              <a:t>D</a:t>
            </a:r>
            <a:r>
              <a:rPr lang="en-US" sz="2000" i="1" dirty="0"/>
              <a:t>: death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323" y="21692294"/>
            <a:ext cx="14917398" cy="282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147" y="10435793"/>
            <a:ext cx="10801200" cy="96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31" y="25079904"/>
            <a:ext cx="5058452" cy="506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139" y="24068558"/>
            <a:ext cx="10961124" cy="9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 Schäfer</dc:creator>
  <cp:lastModifiedBy>MPIDR_D\williams</cp:lastModifiedBy>
  <cp:revision>56</cp:revision>
  <dcterms:created xsi:type="dcterms:W3CDTF">2010-03-26T10:55:55Z</dcterms:created>
  <dcterms:modified xsi:type="dcterms:W3CDTF">2019-01-30T12:13:05Z</dcterms:modified>
</cp:coreProperties>
</file>