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57" r:id="rId4"/>
    <p:sldId id="259" r:id="rId5"/>
    <p:sldId id="298" r:id="rId6"/>
    <p:sldId id="294" r:id="rId7"/>
    <p:sldId id="295" r:id="rId8"/>
    <p:sldId id="296" r:id="rId9"/>
    <p:sldId id="297" r:id="rId10"/>
    <p:sldId id="290" r:id="rId11"/>
    <p:sldId id="264" r:id="rId12"/>
    <p:sldId id="260" r:id="rId13"/>
    <p:sldId id="265" r:id="rId14"/>
    <p:sldId id="262" r:id="rId15"/>
    <p:sldId id="263" r:id="rId16"/>
    <p:sldId id="266" r:id="rId17"/>
    <p:sldId id="268" r:id="rId18"/>
    <p:sldId id="269" r:id="rId19"/>
    <p:sldId id="267" r:id="rId20"/>
    <p:sldId id="291" r:id="rId21"/>
    <p:sldId id="292" r:id="rId22"/>
    <p:sldId id="293" r:id="rId23"/>
    <p:sldId id="271" r:id="rId24"/>
    <p:sldId id="272" r:id="rId25"/>
    <p:sldId id="273" r:id="rId26"/>
    <p:sldId id="274" r:id="rId27"/>
    <p:sldId id="275" r:id="rId28"/>
    <p:sldId id="276" r:id="rId29"/>
    <p:sldId id="277" r:id="rId30"/>
    <p:sldId id="299" r:id="rId31"/>
    <p:sldId id="278" r:id="rId32"/>
    <p:sldId id="280" r:id="rId33"/>
    <p:sldId id="281" r:id="rId34"/>
    <p:sldId id="282" r:id="rId35"/>
    <p:sldId id="283" r:id="rId36"/>
    <p:sldId id="284" r:id="rId37"/>
    <p:sldId id="285" r:id="rId38"/>
    <p:sldId id="286" r:id="rId39"/>
    <p:sldId id="287" r:id="rId40"/>
    <p:sldId id="288" r:id="rId41"/>
    <p:sldId id="279" r:id="rId42"/>
    <p:sldId id="289" r:id="rId4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40" autoAdjust="0"/>
    <p:restoredTop sz="94660"/>
  </p:normalViewPr>
  <p:slideViewPr>
    <p:cSldViewPr snapToGrid="0">
      <p:cViewPr>
        <p:scale>
          <a:sx n="90" d="100"/>
          <a:sy n="90" d="100"/>
        </p:scale>
        <p:origin x="155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915B3-54F2-A64B-8006-015B0C492D78}" type="datetimeFigureOut">
              <a:rPr lang="pt-PT" smtClean="0"/>
              <a:t>24/10/18</a:t>
            </a:fld>
            <a:endParaRPr lang="pt-P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pt-P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8BCAC-5DAB-844E-8444-9AF956681538}" type="slidenum">
              <a:rPr lang="pt-PT" smtClean="0"/>
              <a:t>‹Nº›</a:t>
            </a:fld>
            <a:endParaRPr lang="pt-PT"/>
          </a:p>
        </p:txBody>
      </p:sp>
    </p:spTree>
    <p:extLst>
      <p:ext uri="{BB962C8B-B14F-4D97-AF65-F5344CB8AC3E}">
        <p14:creationId xmlns:p14="http://schemas.microsoft.com/office/powerpoint/2010/main" val="3838697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16</a:t>
            </a:fld>
            <a:endParaRPr lang="pt-BR"/>
          </a:p>
        </p:txBody>
      </p:sp>
    </p:spTree>
    <p:extLst>
      <p:ext uri="{BB962C8B-B14F-4D97-AF65-F5344CB8AC3E}">
        <p14:creationId xmlns:p14="http://schemas.microsoft.com/office/powerpoint/2010/main" val="1166186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28</a:t>
            </a:fld>
            <a:endParaRPr lang="pt-BR"/>
          </a:p>
        </p:txBody>
      </p:sp>
    </p:spTree>
    <p:extLst>
      <p:ext uri="{BB962C8B-B14F-4D97-AF65-F5344CB8AC3E}">
        <p14:creationId xmlns:p14="http://schemas.microsoft.com/office/powerpoint/2010/main" val="115846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30</a:t>
            </a:fld>
            <a:endParaRPr lang="pt-BR"/>
          </a:p>
        </p:txBody>
      </p:sp>
    </p:spTree>
    <p:extLst>
      <p:ext uri="{BB962C8B-B14F-4D97-AF65-F5344CB8AC3E}">
        <p14:creationId xmlns:p14="http://schemas.microsoft.com/office/powerpoint/2010/main" val="3667284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31</a:t>
            </a:fld>
            <a:endParaRPr lang="pt-BR"/>
          </a:p>
        </p:txBody>
      </p:sp>
    </p:spTree>
    <p:extLst>
      <p:ext uri="{BB962C8B-B14F-4D97-AF65-F5344CB8AC3E}">
        <p14:creationId xmlns:p14="http://schemas.microsoft.com/office/powerpoint/2010/main" val="4118980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32</a:t>
            </a:fld>
            <a:endParaRPr lang="pt-BR"/>
          </a:p>
        </p:txBody>
      </p:sp>
    </p:spTree>
    <p:extLst>
      <p:ext uri="{BB962C8B-B14F-4D97-AF65-F5344CB8AC3E}">
        <p14:creationId xmlns:p14="http://schemas.microsoft.com/office/powerpoint/2010/main" val="169679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33</a:t>
            </a:fld>
            <a:endParaRPr lang="pt-BR"/>
          </a:p>
        </p:txBody>
      </p:sp>
    </p:spTree>
    <p:extLst>
      <p:ext uri="{BB962C8B-B14F-4D97-AF65-F5344CB8AC3E}">
        <p14:creationId xmlns:p14="http://schemas.microsoft.com/office/powerpoint/2010/main" val="3926358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34</a:t>
            </a:fld>
            <a:endParaRPr lang="pt-BR"/>
          </a:p>
        </p:txBody>
      </p:sp>
    </p:spTree>
    <p:extLst>
      <p:ext uri="{BB962C8B-B14F-4D97-AF65-F5344CB8AC3E}">
        <p14:creationId xmlns:p14="http://schemas.microsoft.com/office/powerpoint/2010/main" val="3192409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35</a:t>
            </a:fld>
            <a:endParaRPr lang="pt-BR"/>
          </a:p>
        </p:txBody>
      </p:sp>
    </p:spTree>
    <p:extLst>
      <p:ext uri="{BB962C8B-B14F-4D97-AF65-F5344CB8AC3E}">
        <p14:creationId xmlns:p14="http://schemas.microsoft.com/office/powerpoint/2010/main" val="2693409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36</a:t>
            </a:fld>
            <a:endParaRPr lang="pt-BR"/>
          </a:p>
        </p:txBody>
      </p:sp>
    </p:spTree>
    <p:extLst>
      <p:ext uri="{BB962C8B-B14F-4D97-AF65-F5344CB8AC3E}">
        <p14:creationId xmlns:p14="http://schemas.microsoft.com/office/powerpoint/2010/main" val="2239869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37</a:t>
            </a:fld>
            <a:endParaRPr lang="pt-BR"/>
          </a:p>
        </p:txBody>
      </p:sp>
    </p:spTree>
    <p:extLst>
      <p:ext uri="{BB962C8B-B14F-4D97-AF65-F5344CB8AC3E}">
        <p14:creationId xmlns:p14="http://schemas.microsoft.com/office/powerpoint/2010/main" val="53896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38</a:t>
            </a:fld>
            <a:endParaRPr lang="pt-BR"/>
          </a:p>
        </p:txBody>
      </p:sp>
    </p:spTree>
    <p:extLst>
      <p:ext uri="{BB962C8B-B14F-4D97-AF65-F5344CB8AC3E}">
        <p14:creationId xmlns:p14="http://schemas.microsoft.com/office/powerpoint/2010/main" val="158600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19</a:t>
            </a:fld>
            <a:endParaRPr lang="pt-BR"/>
          </a:p>
        </p:txBody>
      </p:sp>
    </p:spTree>
    <p:extLst>
      <p:ext uri="{BB962C8B-B14F-4D97-AF65-F5344CB8AC3E}">
        <p14:creationId xmlns:p14="http://schemas.microsoft.com/office/powerpoint/2010/main" val="3129728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39</a:t>
            </a:fld>
            <a:endParaRPr lang="pt-BR"/>
          </a:p>
        </p:txBody>
      </p:sp>
    </p:spTree>
    <p:extLst>
      <p:ext uri="{BB962C8B-B14F-4D97-AF65-F5344CB8AC3E}">
        <p14:creationId xmlns:p14="http://schemas.microsoft.com/office/powerpoint/2010/main" val="283879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20</a:t>
            </a:fld>
            <a:endParaRPr lang="pt-BR"/>
          </a:p>
        </p:txBody>
      </p:sp>
    </p:spTree>
    <p:extLst>
      <p:ext uri="{BB962C8B-B14F-4D97-AF65-F5344CB8AC3E}">
        <p14:creationId xmlns:p14="http://schemas.microsoft.com/office/powerpoint/2010/main" val="1129319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22</a:t>
            </a:fld>
            <a:endParaRPr lang="pt-BR"/>
          </a:p>
        </p:txBody>
      </p:sp>
    </p:spTree>
    <p:extLst>
      <p:ext uri="{BB962C8B-B14F-4D97-AF65-F5344CB8AC3E}">
        <p14:creationId xmlns:p14="http://schemas.microsoft.com/office/powerpoint/2010/main" val="2257685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23</a:t>
            </a:fld>
            <a:endParaRPr lang="pt-BR"/>
          </a:p>
        </p:txBody>
      </p:sp>
    </p:spTree>
    <p:extLst>
      <p:ext uri="{BB962C8B-B14F-4D97-AF65-F5344CB8AC3E}">
        <p14:creationId xmlns:p14="http://schemas.microsoft.com/office/powerpoint/2010/main" val="2873094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Differences between projected and observed fertility are not associated with either the fertility or the socioeconomic levels of the regions. It depends on the decrements in TFR according to the fertility level. The function that model the fertility implies decreasing decrements associated with lower levels of fertility, but most of the UFs actually accelerated the fertility decline in the last decade, reversing the historical trend. Even states who were already below the replacement-level presented a faster fertility decline.</a:t>
            </a:r>
            <a:endParaRPr lang="pt-BR" sz="1200" kern="1200" dirty="0">
              <a:solidFill>
                <a:schemeClr val="tx1"/>
              </a:solidFill>
              <a:effectLst/>
              <a:latin typeface="+mn-lt"/>
              <a:ea typeface="+mn-ea"/>
              <a:cs typeface="+mn-cs"/>
            </a:endParaRPr>
          </a:p>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24</a:t>
            </a:fld>
            <a:endParaRPr lang="pt-BR"/>
          </a:p>
        </p:txBody>
      </p:sp>
    </p:spTree>
    <p:extLst>
      <p:ext uri="{BB962C8B-B14F-4D97-AF65-F5344CB8AC3E}">
        <p14:creationId xmlns:p14="http://schemas.microsoft.com/office/powerpoint/2010/main" val="1894109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Fertility differentials by income and education are still high, but have reduced in the last decade, since fertility has declined more among the less educated and poorer women  (</a:t>
            </a:r>
            <a:r>
              <a:rPr lang="en-US" sz="1200" kern="1200" dirty="0" err="1">
                <a:solidFill>
                  <a:schemeClr val="tx1"/>
                </a:solidFill>
                <a:effectLst/>
                <a:latin typeface="+mn-lt"/>
                <a:ea typeface="+mn-ea"/>
                <a:cs typeface="+mn-cs"/>
              </a:rPr>
              <a:t>Berquó</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Cavenaghi</a:t>
            </a:r>
            <a:r>
              <a:rPr lang="en-US" sz="1200" kern="1200" dirty="0">
                <a:solidFill>
                  <a:schemeClr val="tx1"/>
                </a:solidFill>
                <a:effectLst/>
                <a:latin typeface="+mn-lt"/>
                <a:ea typeface="+mn-ea"/>
                <a:cs typeface="+mn-cs"/>
              </a:rPr>
              <a:t>, 2014; IBGE, 2012). </a:t>
            </a:r>
            <a:r>
              <a:rPr lang="en-US" sz="1200" kern="1200" dirty="0" err="1">
                <a:solidFill>
                  <a:schemeClr val="tx1"/>
                </a:solidFill>
                <a:effectLst/>
                <a:latin typeface="+mn-lt"/>
                <a:ea typeface="+mn-ea"/>
                <a:cs typeface="+mn-cs"/>
              </a:rPr>
              <a:t>Cavenaghi</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Berquó</a:t>
            </a:r>
            <a:r>
              <a:rPr lang="en-US" sz="1200" kern="1200" dirty="0">
                <a:solidFill>
                  <a:schemeClr val="tx1"/>
                </a:solidFill>
                <a:effectLst/>
                <a:latin typeface="+mn-lt"/>
                <a:ea typeface="+mn-ea"/>
                <a:cs typeface="+mn-cs"/>
              </a:rPr>
              <a:t> (2014) attribute some of the variations between groups to diversity in the behavior and access to contraceptive methods in the population, besides associate the changes in the income and education structure to the decline in fertility.</a:t>
            </a:r>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25</a:t>
            </a:fld>
            <a:endParaRPr lang="pt-BR"/>
          </a:p>
        </p:txBody>
      </p:sp>
    </p:spTree>
    <p:extLst>
      <p:ext uri="{BB962C8B-B14F-4D97-AF65-F5344CB8AC3E}">
        <p14:creationId xmlns:p14="http://schemas.microsoft.com/office/powerpoint/2010/main" val="274738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26</a:t>
            </a:fld>
            <a:endParaRPr lang="pt-BR"/>
          </a:p>
        </p:txBody>
      </p:sp>
    </p:spTree>
    <p:extLst>
      <p:ext uri="{BB962C8B-B14F-4D97-AF65-F5344CB8AC3E}">
        <p14:creationId xmlns:p14="http://schemas.microsoft.com/office/powerpoint/2010/main" val="3706629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B911E0-209C-43C0-9043-77F6D5CA11A3}" type="slidenum">
              <a:rPr lang="pt-BR" smtClean="0"/>
              <a:t>27</a:t>
            </a:fld>
            <a:endParaRPr lang="pt-BR"/>
          </a:p>
        </p:txBody>
      </p:sp>
    </p:spTree>
    <p:extLst>
      <p:ext uri="{BB962C8B-B14F-4D97-AF65-F5344CB8AC3E}">
        <p14:creationId xmlns:p14="http://schemas.microsoft.com/office/powerpoint/2010/main" val="1724440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287B4-2850-4266-B169-F06F87B223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A4E789C-DE51-4786-A598-FB4F891CE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45534F1-903E-4B2E-A91D-32D0D8D1423D}"/>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5" name="Marcador de pie de página 4">
            <a:extLst>
              <a:ext uri="{FF2B5EF4-FFF2-40B4-BE49-F238E27FC236}">
                <a16:creationId xmlns:a16="http://schemas.microsoft.com/office/drawing/2014/main" id="{D7C64AB3-2ADC-4307-AB09-7A96938D8FC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59626F3-CE44-4E11-92D8-E1C4809C9B9D}"/>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372567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5013D-4BE4-4329-8FB5-5776006D5F3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43991C5-C1C6-4325-9B66-854E378EE20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A2F8678-1E1C-4247-9D01-033EEF1FE8D4}"/>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5" name="Marcador de pie de página 4">
            <a:extLst>
              <a:ext uri="{FF2B5EF4-FFF2-40B4-BE49-F238E27FC236}">
                <a16:creationId xmlns:a16="http://schemas.microsoft.com/office/drawing/2014/main" id="{F6C6E451-BD8B-44A3-BE37-788DFEED99B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D7B0A3F-9725-44EB-BAE2-81FA6FBEB5BC}"/>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230395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0C04D5A-2EE8-4F84-BAC3-AB29563B51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D23D8ED-63DB-4BC0-A023-2019692C0E4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29876ED-A7C3-42E1-99DC-780E4D56E285}"/>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5" name="Marcador de pie de página 4">
            <a:extLst>
              <a:ext uri="{FF2B5EF4-FFF2-40B4-BE49-F238E27FC236}">
                <a16:creationId xmlns:a16="http://schemas.microsoft.com/office/drawing/2014/main" id="{27342F3C-9D86-4BB5-BC66-63E9ECD8B12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396D941-4840-400E-9A6F-83A29EFB9423}"/>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2174315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2F2E266-78B6-41D2-ACB4-27C1F031449F}" type="datetimeFigureOut">
              <a:rPr lang="es-MX" smtClean="0"/>
              <a:t>24/10/18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4147109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2F2E266-78B6-41D2-ACB4-27C1F031449F}" type="datetimeFigureOut">
              <a:rPr lang="es-MX" smtClean="0"/>
              <a:t>24/10/18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316774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2F2E266-78B6-41D2-ACB4-27C1F031449F}" type="datetimeFigureOut">
              <a:rPr lang="es-MX" smtClean="0"/>
              <a:t>24/10/18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2062326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2F2E266-78B6-41D2-ACB4-27C1F031449F}" type="datetimeFigureOut">
              <a:rPr lang="es-MX" smtClean="0"/>
              <a:t>24/10/18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3143610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B2F2E266-78B6-41D2-ACB4-27C1F031449F}" type="datetimeFigureOut">
              <a:rPr lang="es-MX" smtClean="0"/>
              <a:t>24/10/18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4194370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F2E266-78B6-41D2-ACB4-27C1F031449F}" type="datetimeFigureOut">
              <a:rPr lang="es-MX" smtClean="0"/>
              <a:t>24/10/18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950025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2E266-78B6-41D2-ACB4-27C1F031449F}" type="datetimeFigureOut">
              <a:rPr lang="es-MX" smtClean="0"/>
              <a:t>24/10/18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803568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2F2E266-78B6-41D2-ACB4-27C1F031449F}" type="datetimeFigureOut">
              <a:rPr lang="es-MX" smtClean="0"/>
              <a:t>24/10/18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377983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8F29E5-10C1-4C40-832D-3F7A662DC37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184295-6FD2-48F5-B092-9DD16988AB4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94C5E3C-A1BC-4A85-A072-51E1647FAC06}"/>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5" name="Marcador de pie de página 4">
            <a:extLst>
              <a:ext uri="{FF2B5EF4-FFF2-40B4-BE49-F238E27FC236}">
                <a16:creationId xmlns:a16="http://schemas.microsoft.com/office/drawing/2014/main" id="{084E8E8F-BFA9-445A-BB24-19B8EFFAB79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89E3C68-8D65-4ACB-BC8F-0166F05708CC}"/>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3097516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2F2E266-78B6-41D2-ACB4-27C1F031449F}" type="datetimeFigureOut">
              <a:rPr lang="es-MX" smtClean="0"/>
              <a:t>24/10/18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2440503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2F2E266-78B6-41D2-ACB4-27C1F031449F}" type="datetimeFigureOut">
              <a:rPr lang="es-MX" smtClean="0"/>
              <a:t>24/10/18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488038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2F2E266-78B6-41D2-ACB4-27C1F031449F}" type="datetimeFigureOut">
              <a:rPr lang="es-MX" smtClean="0"/>
              <a:t>24/10/18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406041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AFF29-866C-4DCE-B7EE-2880B4E810B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DE9C0D6-C659-4E0B-B478-46EE573BC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4594AF7-36BC-4E3D-9F68-5A48DD5DCCD8}"/>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5" name="Marcador de pie de página 4">
            <a:extLst>
              <a:ext uri="{FF2B5EF4-FFF2-40B4-BE49-F238E27FC236}">
                <a16:creationId xmlns:a16="http://schemas.microsoft.com/office/drawing/2014/main" id="{3B7DB98F-E85D-468D-9EF7-E64BEEEF057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C9DC6F8-B826-4379-8179-929EB9022292}"/>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265824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A0944-CF4F-4BF4-B004-C18CB047E8D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1F10592-CF40-4FAD-835A-3B36C3900A3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7EABDB67-E1FC-45AA-85BA-9F925B4BD49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9C432F7B-8C08-4639-9A95-70254B160958}"/>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6" name="Marcador de pie de página 5">
            <a:extLst>
              <a:ext uri="{FF2B5EF4-FFF2-40B4-BE49-F238E27FC236}">
                <a16:creationId xmlns:a16="http://schemas.microsoft.com/office/drawing/2014/main" id="{E76E810B-04BB-4203-ACA9-EE25706D12B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91B7300-7326-43D8-9A28-157635CB9607}"/>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321896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BFC87-CFBD-4CF9-AFB1-560D9E6F1E9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CE08FF7-0F4B-4EB8-B439-A7CD8B2D4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EFD6D38-68E5-4E88-9457-144434A91EE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58157DA-AAA2-4BF2-9E82-3554E78BA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A27F5A6-C694-411E-A361-EFF101204936}"/>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35AC2CA-4D33-4598-9967-FB74E391BE82}"/>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8" name="Marcador de pie de página 7">
            <a:extLst>
              <a:ext uri="{FF2B5EF4-FFF2-40B4-BE49-F238E27FC236}">
                <a16:creationId xmlns:a16="http://schemas.microsoft.com/office/drawing/2014/main" id="{CA181588-AE0A-4FA0-89B5-1D7134EEA4DD}"/>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04033F6-4601-41F3-8870-15F5A176BFC6}"/>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428094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46673-DB61-4E46-B312-E9DEEDC8779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655B9BC-6485-4C56-AA19-9ADC0EE1C7C7}"/>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4" name="Marcador de pie de página 3">
            <a:extLst>
              <a:ext uri="{FF2B5EF4-FFF2-40B4-BE49-F238E27FC236}">
                <a16:creationId xmlns:a16="http://schemas.microsoft.com/office/drawing/2014/main" id="{D00E0CDB-12C7-4F67-94CF-A69202FB977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2E0485D-087C-4A25-B7F0-79C02912881F}"/>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360455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1B61D28-6462-4CF2-8E84-6D437674C26D}"/>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3" name="Marcador de pie de página 2">
            <a:extLst>
              <a:ext uri="{FF2B5EF4-FFF2-40B4-BE49-F238E27FC236}">
                <a16:creationId xmlns:a16="http://schemas.microsoft.com/office/drawing/2014/main" id="{E5A54C61-AECA-45F1-87E6-A548A0A1014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ABBCC9E-34E9-4CF0-A88E-0DFC4FFD5DEF}"/>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4278564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BFD72-82D1-4B42-A5E0-5501894BF61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256B41D-2EE1-4C1D-BD31-ED204ED00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43E94E7-0007-47B3-BA9E-6BB892886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022EF2D-6B44-4ECB-B298-639BB8758177}"/>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6" name="Marcador de pie de página 5">
            <a:extLst>
              <a:ext uri="{FF2B5EF4-FFF2-40B4-BE49-F238E27FC236}">
                <a16:creationId xmlns:a16="http://schemas.microsoft.com/office/drawing/2014/main" id="{18F57F6C-9469-49B4-864E-C6D7715F888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1CFC95F-D69E-47AA-8DFE-D694C1C29DC0}"/>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32017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BA450-68D3-4BC5-9BFA-5D390FD1E0A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F5C12E9-6121-450A-8959-500E86F12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D5E1A10-6932-496A-930B-C4B993AEA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FF49B3F-0BD8-4029-9CB9-5983EE04B490}"/>
              </a:ext>
            </a:extLst>
          </p:cNvPr>
          <p:cNvSpPr>
            <a:spLocks noGrp="1"/>
          </p:cNvSpPr>
          <p:nvPr>
            <p:ph type="dt" sz="half" idx="10"/>
          </p:nvPr>
        </p:nvSpPr>
        <p:spPr/>
        <p:txBody>
          <a:bodyPr/>
          <a:lstStyle/>
          <a:p>
            <a:fld id="{B2F2E266-78B6-41D2-ACB4-27C1F031449F}" type="datetimeFigureOut">
              <a:rPr lang="es-MX" smtClean="0"/>
              <a:t>24/10/18</a:t>
            </a:fld>
            <a:endParaRPr lang="es-MX"/>
          </a:p>
        </p:txBody>
      </p:sp>
      <p:sp>
        <p:nvSpPr>
          <p:cNvPr id="6" name="Marcador de pie de página 5">
            <a:extLst>
              <a:ext uri="{FF2B5EF4-FFF2-40B4-BE49-F238E27FC236}">
                <a16:creationId xmlns:a16="http://schemas.microsoft.com/office/drawing/2014/main" id="{9EBDD97E-5842-4FAF-99EF-E707FC8FCCC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BD37CB6-8EB0-43B0-8E98-5715B824FD7A}"/>
              </a:ext>
            </a:extLst>
          </p:cNvPr>
          <p:cNvSpPr>
            <a:spLocks noGrp="1"/>
          </p:cNvSpPr>
          <p:nvPr>
            <p:ph type="sldNum" sz="quarter" idx="12"/>
          </p:nvPr>
        </p:nvSpPr>
        <p:spPr/>
        <p:txBody>
          <a:bodyPr/>
          <a:lstStyle/>
          <a:p>
            <a:fld id="{689A4CFF-3DD2-4814-AD27-FDBE778CD874}" type="slidenum">
              <a:rPr lang="es-MX" smtClean="0"/>
              <a:t>‹Nº›</a:t>
            </a:fld>
            <a:endParaRPr lang="es-MX"/>
          </a:p>
        </p:txBody>
      </p:sp>
    </p:spTree>
    <p:extLst>
      <p:ext uri="{BB962C8B-B14F-4D97-AF65-F5344CB8AC3E}">
        <p14:creationId xmlns:p14="http://schemas.microsoft.com/office/powerpoint/2010/main" val="369319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FD34B2-6B8C-41E7-ADA7-0C1B60B43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F31C1A7-D223-49F5-B05A-FD5EEC79DD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DF4D27C-FE30-4919-B2B0-D41C2CCB3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2E266-78B6-41D2-ACB4-27C1F031449F}" type="datetimeFigureOut">
              <a:rPr lang="es-MX" smtClean="0"/>
              <a:t>24/10/18</a:t>
            </a:fld>
            <a:endParaRPr lang="es-MX"/>
          </a:p>
        </p:txBody>
      </p:sp>
      <p:sp>
        <p:nvSpPr>
          <p:cNvPr id="5" name="Marcador de pie de página 4">
            <a:extLst>
              <a:ext uri="{FF2B5EF4-FFF2-40B4-BE49-F238E27FC236}">
                <a16:creationId xmlns:a16="http://schemas.microsoft.com/office/drawing/2014/main" id="{027806F5-7C60-4D38-8110-52F68BE72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515CA71-362B-4622-B20B-1D88D6637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A4CFF-3DD2-4814-AD27-FDBE778CD874}" type="slidenum">
              <a:rPr lang="es-MX" smtClean="0"/>
              <a:t>‹Nº›</a:t>
            </a:fld>
            <a:endParaRPr lang="es-MX"/>
          </a:p>
        </p:txBody>
      </p:sp>
    </p:spTree>
    <p:extLst>
      <p:ext uri="{BB962C8B-B14F-4D97-AF65-F5344CB8AC3E}">
        <p14:creationId xmlns:p14="http://schemas.microsoft.com/office/powerpoint/2010/main" val="139186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2E266-78B6-41D2-ACB4-27C1F031449F}" type="datetimeFigureOut">
              <a:rPr lang="es-MX" smtClean="0"/>
              <a:t>24/10/18</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A4CFF-3DD2-4814-AD27-FDBE778CD874}" type="slidenum">
              <a:rPr lang="es-MX" smtClean="0"/>
              <a:t>‹Nº›</a:t>
            </a:fld>
            <a:endParaRPr lang="es-MX"/>
          </a:p>
        </p:txBody>
      </p:sp>
    </p:spTree>
    <p:extLst>
      <p:ext uri="{BB962C8B-B14F-4D97-AF65-F5344CB8AC3E}">
        <p14:creationId xmlns:p14="http://schemas.microsoft.com/office/powerpoint/2010/main" val="2277434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11736DE-0788-4482-8872-06C999BBD19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0" y="1"/>
            <a:ext cx="12230532" cy="5346692"/>
          </a:xfrm>
          <a:prstGeom prst="rect">
            <a:avLst/>
          </a:prstGeom>
        </p:spPr>
      </p:pic>
      <p:sp>
        <p:nvSpPr>
          <p:cNvPr id="22" name="Freeform: Shape 2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8251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C177CEC-648F-4961-B3F2-11B6312F1E0A}"/>
              </a:ext>
            </a:extLst>
          </p:cNvPr>
          <p:cNvPicPr>
            <a:picLocks noChangeAspect="1"/>
          </p:cNvPicPr>
          <p:nvPr/>
        </p:nvPicPr>
        <p:blipFill>
          <a:blip r:embed="rId2"/>
          <a:stretch>
            <a:fillRect/>
          </a:stretch>
        </p:blipFill>
        <p:spPr>
          <a:xfrm>
            <a:off x="4000501" y="6304677"/>
            <a:ext cx="4062045" cy="553323"/>
          </a:xfrm>
          <a:prstGeom prst="rect">
            <a:avLst/>
          </a:prstGeom>
        </p:spPr>
      </p:pic>
      <p:sp>
        <p:nvSpPr>
          <p:cNvPr id="9" name="Título 8">
            <a:extLst>
              <a:ext uri="{FF2B5EF4-FFF2-40B4-BE49-F238E27FC236}">
                <a16:creationId xmlns:a16="http://schemas.microsoft.com/office/drawing/2014/main" id="{58B1EF8C-7EA0-4D83-B0A4-E067B830E63C}"/>
              </a:ext>
            </a:extLst>
          </p:cNvPr>
          <p:cNvSpPr>
            <a:spLocks noGrp="1"/>
          </p:cNvSpPr>
          <p:nvPr>
            <p:ph type="title"/>
          </p:nvPr>
        </p:nvSpPr>
        <p:spPr/>
        <p:txBody>
          <a:bodyPr/>
          <a:lstStyle/>
          <a:p>
            <a:r>
              <a:rPr lang="es-MX" dirty="0"/>
              <a:t>Contexto</a:t>
            </a:r>
          </a:p>
        </p:txBody>
      </p:sp>
      <p:sp>
        <p:nvSpPr>
          <p:cNvPr id="10" name="Marcador de contenido 9">
            <a:extLst>
              <a:ext uri="{FF2B5EF4-FFF2-40B4-BE49-F238E27FC236}">
                <a16:creationId xmlns:a16="http://schemas.microsoft.com/office/drawing/2014/main" id="{8A816E30-31CC-45DE-A57D-0AD5C7E29FCE}"/>
              </a:ext>
            </a:extLst>
          </p:cNvPr>
          <p:cNvSpPr>
            <a:spLocks noGrp="1"/>
          </p:cNvSpPr>
          <p:nvPr>
            <p:ph idx="1"/>
          </p:nvPr>
        </p:nvSpPr>
        <p:spPr/>
        <p:txBody>
          <a:bodyPr/>
          <a:lstStyle/>
          <a:p>
            <a:r>
              <a:rPr lang="es-MX" dirty="0"/>
              <a:t>Debate sobre métodos y proyecciones</a:t>
            </a:r>
          </a:p>
          <a:p>
            <a:r>
              <a:rPr lang="es-MX" dirty="0"/>
              <a:t>Convergencia de la fecundiad? (Sacco y Borges, 2018).</a:t>
            </a:r>
          </a:p>
          <a:p>
            <a:r>
              <a:rPr lang="es-MX" dirty="0"/>
              <a:t>Proyectos de reconstrucción y análisis de tendencias subnacionales (Lattes).</a:t>
            </a:r>
          </a:p>
          <a:p>
            <a:r>
              <a:rPr lang="es-MX" dirty="0"/>
              <a:t>Replicabilidad de los resutados y de los inputs.</a:t>
            </a:r>
          </a:p>
          <a:p>
            <a:r>
              <a:rPr lang="es-MX" dirty="0"/>
              <a:t>Aplicación de métodos, implicaciones teóricas y políticas.</a:t>
            </a:r>
          </a:p>
        </p:txBody>
      </p:sp>
      <p:pic>
        <p:nvPicPr>
          <p:cNvPr id="5" name="Imagen 4">
            <a:extLst>
              <a:ext uri="{FF2B5EF4-FFF2-40B4-BE49-F238E27FC236}">
                <a16:creationId xmlns:a16="http://schemas.microsoft.com/office/drawing/2014/main" id="{1C97066D-B535-40FB-8888-A5A20BDA8E3D}"/>
              </a:ext>
            </a:extLst>
          </p:cNvPr>
          <p:cNvPicPr>
            <a:picLocks noChangeAspect="1"/>
          </p:cNvPicPr>
          <p:nvPr/>
        </p:nvPicPr>
        <p:blipFill>
          <a:blip r:embed="rId3"/>
          <a:stretch>
            <a:fillRect/>
          </a:stretch>
        </p:blipFill>
        <p:spPr>
          <a:xfrm>
            <a:off x="12100559" y="0"/>
            <a:ext cx="91440" cy="6858000"/>
          </a:xfrm>
          <a:prstGeom prst="rect">
            <a:avLst/>
          </a:prstGeom>
        </p:spPr>
      </p:pic>
    </p:spTree>
    <p:extLst>
      <p:ext uri="{BB962C8B-B14F-4D97-AF65-F5344CB8AC3E}">
        <p14:creationId xmlns:p14="http://schemas.microsoft.com/office/powerpoint/2010/main" val="84424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0F83A6-C5E7-6C43-AD57-8BB0309ADE21}"/>
              </a:ext>
            </a:extLst>
          </p:cNvPr>
          <p:cNvSpPr>
            <a:spLocks noGrp="1"/>
          </p:cNvSpPr>
          <p:nvPr>
            <p:ph type="title"/>
          </p:nvPr>
        </p:nvSpPr>
        <p:spPr/>
        <p:txBody>
          <a:bodyPr/>
          <a:lstStyle/>
          <a:p>
            <a:r>
              <a:rPr lang="pt-PT" dirty="0"/>
              <a:t>Objetivos</a:t>
            </a:r>
          </a:p>
        </p:txBody>
      </p:sp>
      <p:sp>
        <p:nvSpPr>
          <p:cNvPr id="3" name="Marcador de contenido 2">
            <a:extLst>
              <a:ext uri="{FF2B5EF4-FFF2-40B4-BE49-F238E27FC236}">
                <a16:creationId xmlns:a16="http://schemas.microsoft.com/office/drawing/2014/main" id="{7BA07F02-514F-674D-B245-CBC25E655025}"/>
              </a:ext>
            </a:extLst>
          </p:cNvPr>
          <p:cNvSpPr>
            <a:spLocks noGrp="1"/>
          </p:cNvSpPr>
          <p:nvPr>
            <p:ph idx="1"/>
          </p:nvPr>
        </p:nvSpPr>
        <p:spPr/>
        <p:txBody>
          <a:bodyPr/>
          <a:lstStyle/>
          <a:p>
            <a:r>
              <a:rPr lang="es-ES_tradnl" dirty="0"/>
              <a:t>Proyectar la TGF para niveles subnacionales en Brasil y Argentina utilizando un método que incluya la incertidumbre con el fin de comparar los resultados con las estimaciones puntuales de las proyecciones determinísticas publicadas por el IBGE (2013) e INDEC (2013).</a:t>
            </a:r>
          </a:p>
          <a:p>
            <a:pPr lvl="1"/>
            <a:r>
              <a:rPr lang="es-ES_tradnl" dirty="0"/>
              <a:t>Observar la “</a:t>
            </a:r>
            <a:r>
              <a:rPr lang="es-ES_tradnl" dirty="0" err="1"/>
              <a:t>out</a:t>
            </a:r>
            <a:r>
              <a:rPr lang="es-ES_tradnl" dirty="0"/>
              <a:t>-of-</a:t>
            </a:r>
            <a:r>
              <a:rPr lang="es-ES_tradnl" dirty="0" err="1"/>
              <a:t>sample</a:t>
            </a:r>
            <a:r>
              <a:rPr lang="es-ES_tradnl" dirty="0"/>
              <a:t>” proyecciones probabilísticas bayesianas teniendo en cuenta los años 1940 a 2000 y luego comparar los resultados con las tasas de fecundidad estimadas para 2010.</a:t>
            </a:r>
          </a:p>
          <a:p>
            <a:pPr lvl="1"/>
            <a:r>
              <a:rPr lang="es-ES_tradnl" dirty="0"/>
              <a:t>Proyectar la fecundidad utilizando el marco conceptual y metodológico de proyecciones bayesianas (ONU) y de 2010 a 2030 y luego comparar con las estimaciones oficiales  publicadas por el IBGE (2013) e INDEC (2013)</a:t>
            </a:r>
          </a:p>
        </p:txBody>
      </p:sp>
    </p:spTree>
    <p:extLst>
      <p:ext uri="{BB962C8B-B14F-4D97-AF65-F5344CB8AC3E}">
        <p14:creationId xmlns:p14="http://schemas.microsoft.com/office/powerpoint/2010/main" val="22570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30969-BCE7-5D4C-BAD0-34C896626B68}"/>
              </a:ext>
            </a:extLst>
          </p:cNvPr>
          <p:cNvSpPr>
            <a:spLocks noGrp="1"/>
          </p:cNvSpPr>
          <p:nvPr>
            <p:ph type="title"/>
          </p:nvPr>
        </p:nvSpPr>
        <p:spPr/>
        <p:txBody>
          <a:bodyPr/>
          <a:lstStyle/>
          <a:p>
            <a:r>
              <a:rPr lang="pt-BR" b="1" dirty="0" err="1"/>
              <a:t>Datos</a:t>
            </a:r>
            <a:endParaRPr lang="pt-PT" dirty="0"/>
          </a:p>
        </p:txBody>
      </p:sp>
      <p:sp>
        <p:nvSpPr>
          <p:cNvPr id="3" name="Marcador de contenido 2">
            <a:extLst>
              <a:ext uri="{FF2B5EF4-FFF2-40B4-BE49-F238E27FC236}">
                <a16:creationId xmlns:a16="http://schemas.microsoft.com/office/drawing/2014/main" id="{5599994B-1229-874E-8AE4-6C5000133F01}"/>
              </a:ext>
            </a:extLst>
          </p:cNvPr>
          <p:cNvSpPr>
            <a:spLocks noGrp="1"/>
          </p:cNvSpPr>
          <p:nvPr>
            <p:ph idx="1"/>
          </p:nvPr>
        </p:nvSpPr>
        <p:spPr/>
        <p:txBody>
          <a:bodyPr>
            <a:normAutofit lnSpcReduction="10000"/>
          </a:bodyPr>
          <a:lstStyle/>
          <a:p>
            <a:r>
              <a:rPr lang="es-ES_tradnl" dirty="0"/>
              <a:t>Brasil: TGF calculada utilizando el método P/F de Brass para cada ronda censal decenal </a:t>
            </a:r>
          </a:p>
          <a:p>
            <a:pPr lvl="1"/>
            <a:r>
              <a:rPr lang="es-ES_tradnl" dirty="0"/>
              <a:t>(1940-2010) – Total país, Regiones Mayores y </a:t>
            </a:r>
            <a:r>
              <a:rPr lang="es-ES_tradnl" dirty="0" err="1"/>
              <a:t>Uf’s</a:t>
            </a:r>
            <a:r>
              <a:rPr lang="es-ES_tradnl" dirty="0"/>
              <a:t>.</a:t>
            </a:r>
          </a:p>
          <a:p>
            <a:r>
              <a:rPr lang="es-ES_tradnl" dirty="0"/>
              <a:t>Argentina Estadísticas Vitales (Sacco, Borges, 2018). Total país, Regiones Mayores y Provincias.</a:t>
            </a:r>
          </a:p>
          <a:p>
            <a:pPr lvl="1"/>
            <a:r>
              <a:rPr lang="es-ES_tradnl" dirty="0"/>
              <a:t>TGF por provincia corregidas (de estadísticas vitales y sus estimaciones: </a:t>
            </a:r>
          </a:p>
          <a:p>
            <a:pPr lvl="2"/>
            <a:r>
              <a:rPr lang="es-ES_tradnl" dirty="0"/>
              <a:t>para el periodo 1955 a 1980 Pantelides (1989); Sacco &amp; Andreozzi (2017).</a:t>
            </a:r>
          </a:p>
          <a:p>
            <a:pPr lvl="2"/>
            <a:r>
              <a:rPr lang="es-ES_tradnl" dirty="0"/>
              <a:t>para 1980-2010 DEIS corregida por proyecciones (INDEC).</a:t>
            </a:r>
          </a:p>
          <a:p>
            <a:r>
              <a:rPr lang="es-ES_tradnl" dirty="0"/>
              <a:t>Interpolación lineal de las tasas observadas.</a:t>
            </a:r>
          </a:p>
          <a:p>
            <a:r>
              <a:rPr lang="es-ES_tradnl" dirty="0"/>
              <a:t>Información de todos los países para realizar las proyecciones probabilísticas bayesianas derivadas de la revisión 2017 del WPP.</a:t>
            </a:r>
          </a:p>
          <a:p>
            <a:endParaRPr lang="es-ES_tradnl" dirty="0"/>
          </a:p>
        </p:txBody>
      </p:sp>
    </p:spTree>
    <p:extLst>
      <p:ext uri="{BB962C8B-B14F-4D97-AF65-F5344CB8AC3E}">
        <p14:creationId xmlns:p14="http://schemas.microsoft.com/office/powerpoint/2010/main" val="416459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9" y="109181"/>
            <a:ext cx="7016797" cy="664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ph idx="1"/>
          </p:nvPr>
        </p:nvSpPr>
        <p:spPr>
          <a:xfrm>
            <a:off x="7410735" y="327546"/>
            <a:ext cx="4531056" cy="2251880"/>
          </a:xfrm>
        </p:spPr>
        <p:txBody>
          <a:bodyPr>
            <a:noAutofit/>
          </a:bodyPr>
          <a:lstStyle/>
          <a:p>
            <a:pPr algn="just"/>
            <a:r>
              <a:rPr lang="es-ES_tradnl"/>
              <a:t>5 Regiones Mayores</a:t>
            </a:r>
          </a:p>
          <a:p>
            <a:pPr algn="just"/>
            <a:r>
              <a:rPr lang="es-ES_tradnl"/>
              <a:t>27 Unidades Federativas of (UF)</a:t>
            </a:r>
          </a:p>
          <a:p>
            <a:pPr algn="just"/>
            <a:r>
              <a:rPr lang="es-ES_tradnl"/>
              <a:t>5,570 municipalidades</a:t>
            </a:r>
          </a:p>
        </p:txBody>
      </p:sp>
    </p:spTree>
    <p:extLst>
      <p:ext uri="{BB962C8B-B14F-4D97-AF65-F5344CB8AC3E}">
        <p14:creationId xmlns:p14="http://schemas.microsoft.com/office/powerpoint/2010/main" val="102605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7410735" y="327546"/>
            <a:ext cx="4531056" cy="2251880"/>
          </a:xfrm>
        </p:spPr>
        <p:txBody>
          <a:bodyPr>
            <a:noAutofit/>
          </a:bodyPr>
          <a:lstStyle/>
          <a:p>
            <a:pPr algn="just"/>
            <a:r>
              <a:rPr lang="es-ES_tradnl"/>
              <a:t>7 Regiones Mayores</a:t>
            </a:r>
          </a:p>
          <a:p>
            <a:pPr algn="just"/>
            <a:r>
              <a:rPr lang="es-ES_tradnl"/>
              <a:t>23 Provincias</a:t>
            </a:r>
          </a:p>
        </p:txBody>
      </p:sp>
      <p:pic>
        <p:nvPicPr>
          <p:cNvPr id="4" name="Imagen 3">
            <a:extLst>
              <a:ext uri="{FF2B5EF4-FFF2-40B4-BE49-F238E27FC236}">
                <a16:creationId xmlns:a16="http://schemas.microsoft.com/office/drawing/2014/main" id="{94D43820-E0BE-BE43-8BA8-4680399F7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540" y="-114300"/>
            <a:ext cx="4463143" cy="6858000"/>
          </a:xfrm>
          <a:prstGeom prst="rect">
            <a:avLst/>
          </a:prstGeom>
        </p:spPr>
      </p:pic>
    </p:spTree>
    <p:extLst>
      <p:ext uri="{BB962C8B-B14F-4D97-AF65-F5344CB8AC3E}">
        <p14:creationId xmlns:p14="http://schemas.microsoft.com/office/powerpoint/2010/main" val="71905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63410F9-43D8-424E-9F95-7C093650D75D}"/>
              </a:ext>
            </a:extLst>
          </p:cNvPr>
          <p:cNvSpPr>
            <a:spLocks noGrp="1"/>
          </p:cNvSpPr>
          <p:nvPr>
            <p:ph type="title"/>
          </p:nvPr>
        </p:nvSpPr>
        <p:spPr>
          <a:xfrm>
            <a:off x="640079" y="2053641"/>
            <a:ext cx="3669161" cy="2760098"/>
          </a:xfrm>
        </p:spPr>
        <p:txBody>
          <a:bodyPr>
            <a:normAutofit/>
          </a:bodyPr>
          <a:lstStyle/>
          <a:p>
            <a:pPr algn="ctr"/>
            <a:r>
              <a:rPr lang="es-ES_tradnl" dirty="0">
                <a:solidFill>
                  <a:srgbClr val="FFFFFF"/>
                </a:solidFill>
              </a:rPr>
              <a:t>Proyecciones 2013</a:t>
            </a:r>
          </a:p>
        </p:txBody>
      </p:sp>
      <p:sp>
        <p:nvSpPr>
          <p:cNvPr id="3" name="Marcador de contenido 2">
            <a:extLst>
              <a:ext uri="{FF2B5EF4-FFF2-40B4-BE49-F238E27FC236}">
                <a16:creationId xmlns:a16="http://schemas.microsoft.com/office/drawing/2014/main" id="{F9866A8A-6132-874D-9C61-5AAF182338D1}"/>
              </a:ext>
            </a:extLst>
          </p:cNvPr>
          <p:cNvSpPr>
            <a:spLocks noGrp="1"/>
          </p:cNvSpPr>
          <p:nvPr>
            <p:ph idx="1"/>
          </p:nvPr>
        </p:nvSpPr>
        <p:spPr>
          <a:xfrm>
            <a:off x="6090574" y="801866"/>
            <a:ext cx="5306084" cy="5230634"/>
          </a:xfrm>
        </p:spPr>
        <p:txBody>
          <a:bodyPr anchor="ctr">
            <a:normAutofit lnSpcReduction="10000"/>
          </a:bodyPr>
          <a:lstStyle/>
          <a:p>
            <a:r>
              <a:rPr lang="es-ES_tradnl" sz="2400">
                <a:solidFill>
                  <a:srgbClr val="000000"/>
                </a:solidFill>
              </a:rPr>
              <a:t>IBGE publicó sus primeras proyecciones oficiales para las UFs usando el método de componentes por primera vez en 2013 (nueva versión publicada recientemente, en 2018).</a:t>
            </a:r>
          </a:p>
          <a:p>
            <a:r>
              <a:rPr lang="es-ES_tradnl" sz="2400">
                <a:solidFill>
                  <a:srgbClr val="000000"/>
                </a:solidFill>
              </a:rPr>
              <a:t>INDEC, años ‘90.</a:t>
            </a:r>
          </a:p>
          <a:p>
            <a:r>
              <a:rPr lang="es-ES_tradnl" sz="2400">
                <a:solidFill>
                  <a:srgbClr val="000000"/>
                </a:solidFill>
              </a:rPr>
              <a:t>Método: interpolación logística de la TGF desde el 2000 al 2010 y una extrapolación de estas tasas hasta el 2030, considerando limites que varían de acuerdo a cada UF.</a:t>
            </a:r>
          </a:p>
          <a:p>
            <a:r>
              <a:rPr lang="es-ES_tradnl" sz="2400">
                <a:solidFill>
                  <a:srgbClr val="000000"/>
                </a:solidFill>
              </a:rPr>
              <a:t>Supuesto intrínseco &lt;- la fecundidad va a seguir cayendo, y habrá uma convergencia regional, pero no nacional, en el futuro.</a:t>
            </a:r>
          </a:p>
        </p:txBody>
      </p:sp>
    </p:spTree>
    <p:extLst>
      <p:ext uri="{BB962C8B-B14F-4D97-AF65-F5344CB8AC3E}">
        <p14:creationId xmlns:p14="http://schemas.microsoft.com/office/powerpoint/2010/main" val="366884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877" y="93305"/>
            <a:ext cx="10515600" cy="384402"/>
          </a:xfrm>
        </p:spPr>
        <p:txBody>
          <a:bodyPr>
            <a:normAutofit fontScale="90000"/>
          </a:bodyPr>
          <a:lstStyle/>
          <a:p>
            <a:r>
              <a:rPr lang="en-US" sz="3600" b="1" dirty="0"/>
              <a:t>TGF para UF – </a:t>
            </a:r>
            <a:r>
              <a:rPr lang="en-US" sz="3600" b="1" dirty="0" err="1"/>
              <a:t>Brasil</a:t>
            </a:r>
            <a:r>
              <a:rPr lang="en-US" sz="3600" b="1" dirty="0"/>
              <a:t> 2000-2030</a:t>
            </a:r>
            <a:endParaRPr lang="pt-BR" sz="3600" b="1" dirty="0"/>
          </a:p>
        </p:txBody>
      </p:sp>
      <p:pic>
        <p:nvPicPr>
          <p:cNvPr id="5" name="Imagem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538" y="634483"/>
            <a:ext cx="9834467" cy="6018244"/>
          </a:xfrm>
          <a:prstGeom prst="rect">
            <a:avLst/>
          </a:prstGeom>
          <a:noFill/>
          <a:ln>
            <a:noFill/>
          </a:ln>
        </p:spPr>
      </p:pic>
      <p:sp>
        <p:nvSpPr>
          <p:cNvPr id="4" name="CuadroTexto 3">
            <a:extLst>
              <a:ext uri="{FF2B5EF4-FFF2-40B4-BE49-F238E27FC236}">
                <a16:creationId xmlns:a16="http://schemas.microsoft.com/office/drawing/2014/main" id="{D04C0E04-8901-084A-9648-3B1BDD1CC34C}"/>
              </a:ext>
            </a:extLst>
          </p:cNvPr>
          <p:cNvSpPr txBox="1"/>
          <p:nvPr/>
        </p:nvSpPr>
        <p:spPr>
          <a:xfrm>
            <a:off x="56598" y="6488668"/>
            <a:ext cx="2092432" cy="369332"/>
          </a:xfrm>
          <a:prstGeom prst="rect">
            <a:avLst/>
          </a:prstGeom>
          <a:noFill/>
        </p:spPr>
        <p:txBody>
          <a:bodyPr wrap="none" rtlCol="0">
            <a:spAutoFit/>
          </a:bodyPr>
          <a:lstStyle/>
          <a:p>
            <a:r>
              <a:rPr lang="pt-PT" dirty="0"/>
              <a:t>Fuentes: IBGE(2013)</a:t>
            </a:r>
          </a:p>
        </p:txBody>
      </p:sp>
    </p:spTree>
    <p:extLst>
      <p:ext uri="{BB962C8B-B14F-4D97-AF65-F5344CB8AC3E}">
        <p14:creationId xmlns:p14="http://schemas.microsoft.com/office/powerpoint/2010/main" val="143507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2E8F4-7FB6-1748-AD8F-49816DE5DAF0}"/>
              </a:ext>
            </a:extLst>
          </p:cNvPr>
          <p:cNvSpPr>
            <a:spLocks noGrp="1"/>
          </p:cNvSpPr>
          <p:nvPr>
            <p:ph type="title"/>
          </p:nvPr>
        </p:nvSpPr>
        <p:spPr/>
        <p:txBody>
          <a:bodyPr/>
          <a:lstStyle/>
          <a:p>
            <a:r>
              <a:rPr lang="en-US" b="1" dirty="0" err="1"/>
              <a:t>Proyecciones</a:t>
            </a:r>
            <a:r>
              <a:rPr lang="en-US" b="1" dirty="0"/>
              <a:t> </a:t>
            </a:r>
            <a:r>
              <a:rPr lang="en-US" b="1" dirty="0" err="1"/>
              <a:t>Probabilísticas</a:t>
            </a:r>
            <a:r>
              <a:rPr lang="en-US" b="1" dirty="0"/>
              <a:t> (UN)</a:t>
            </a:r>
            <a:endParaRPr lang="pt-PT" dirty="0"/>
          </a:p>
        </p:txBody>
      </p:sp>
      <p:sp>
        <p:nvSpPr>
          <p:cNvPr id="3" name="Marcador de contenido 2">
            <a:extLst>
              <a:ext uri="{FF2B5EF4-FFF2-40B4-BE49-F238E27FC236}">
                <a16:creationId xmlns:a16="http://schemas.microsoft.com/office/drawing/2014/main" id="{FF5D10F9-CA09-F64A-8574-48C978B7D6AA}"/>
              </a:ext>
            </a:extLst>
          </p:cNvPr>
          <p:cNvSpPr>
            <a:spLocks noGrp="1"/>
          </p:cNvSpPr>
          <p:nvPr>
            <p:ph idx="1"/>
          </p:nvPr>
        </p:nvSpPr>
        <p:spPr/>
        <p:txBody>
          <a:bodyPr>
            <a:normAutofit fontScale="92500" lnSpcReduction="20000"/>
          </a:bodyPr>
          <a:lstStyle/>
          <a:p>
            <a:r>
              <a:rPr lang="pt-PT" dirty="0"/>
              <a:t>Hasta </a:t>
            </a:r>
            <a:r>
              <a:rPr lang="pt-PT" dirty="0" err="1"/>
              <a:t>hace</a:t>
            </a:r>
            <a:r>
              <a:rPr lang="pt-PT" dirty="0"/>
              <a:t> </a:t>
            </a:r>
            <a:r>
              <a:rPr lang="pt-PT" dirty="0" err="1"/>
              <a:t>poco</a:t>
            </a:r>
            <a:r>
              <a:rPr lang="pt-PT" dirty="0"/>
              <a:t>, la ONU </a:t>
            </a:r>
            <a:r>
              <a:rPr lang="pt-PT" dirty="0" err="1"/>
              <a:t>utilizaba</a:t>
            </a:r>
            <a:r>
              <a:rPr lang="pt-PT" dirty="0"/>
              <a:t> um enfoques </a:t>
            </a:r>
            <a:r>
              <a:rPr lang="pt-PT" dirty="0" err="1"/>
              <a:t>determista</a:t>
            </a:r>
            <a:r>
              <a:rPr lang="pt-PT" dirty="0"/>
              <a:t> para estimar la </a:t>
            </a:r>
            <a:r>
              <a:rPr lang="pt-PT" dirty="0" err="1"/>
              <a:t>fecundidad</a:t>
            </a:r>
            <a:r>
              <a:rPr lang="pt-PT" dirty="0"/>
              <a:t> futura.</a:t>
            </a:r>
          </a:p>
          <a:p>
            <a:r>
              <a:rPr lang="pt-PT" dirty="0" err="1"/>
              <a:t>Alkema</a:t>
            </a:r>
            <a:r>
              <a:rPr lang="pt-PT" dirty="0"/>
              <a:t> </a:t>
            </a:r>
            <a:r>
              <a:rPr lang="pt-PT" dirty="0" err="1"/>
              <a:t>et</a:t>
            </a:r>
            <a:r>
              <a:rPr lang="pt-PT" dirty="0"/>
              <a:t> al. (2011) </a:t>
            </a:r>
            <a:r>
              <a:rPr lang="pt-PT" dirty="0" err="1"/>
              <a:t>propusieron</a:t>
            </a:r>
            <a:r>
              <a:rPr lang="pt-PT" dirty="0"/>
              <a:t> </a:t>
            </a:r>
            <a:r>
              <a:rPr lang="pt-PT" dirty="0" err="1"/>
              <a:t>un</a:t>
            </a:r>
            <a:r>
              <a:rPr lang="pt-PT" dirty="0"/>
              <a:t> método </a:t>
            </a:r>
            <a:r>
              <a:rPr lang="pt-PT" dirty="0" err="1"/>
              <a:t>bayesiano</a:t>
            </a:r>
            <a:r>
              <a:rPr lang="pt-PT" dirty="0"/>
              <a:t> para </a:t>
            </a:r>
            <a:r>
              <a:rPr lang="pt-PT" dirty="0" err="1"/>
              <a:t>producir</a:t>
            </a:r>
            <a:r>
              <a:rPr lang="pt-PT" dirty="0"/>
              <a:t> </a:t>
            </a:r>
            <a:r>
              <a:rPr lang="pt-PT" dirty="0" err="1"/>
              <a:t>proyecciones</a:t>
            </a:r>
            <a:r>
              <a:rPr lang="pt-PT" dirty="0"/>
              <a:t> de TFR para todos los países sobre la base de la </a:t>
            </a:r>
            <a:r>
              <a:rPr lang="pt-PT" dirty="0" err="1"/>
              <a:t>tendencia</a:t>
            </a:r>
            <a:r>
              <a:rPr lang="pt-PT" dirty="0"/>
              <a:t> </a:t>
            </a:r>
            <a:r>
              <a:rPr lang="pt-PT" dirty="0" err="1"/>
              <a:t>históric</a:t>
            </a:r>
            <a:r>
              <a:rPr lang="pt-PT" dirty="0"/>
              <a:t>.</a:t>
            </a:r>
          </a:p>
          <a:p>
            <a:r>
              <a:rPr lang="pt-PT" dirty="0" err="1"/>
              <a:t>Ševcıková</a:t>
            </a:r>
            <a:r>
              <a:rPr lang="pt-PT" dirty="0"/>
              <a:t> y </a:t>
            </a:r>
            <a:r>
              <a:rPr lang="pt-PT" dirty="0" err="1"/>
              <a:t>Gerland</a:t>
            </a:r>
            <a:r>
              <a:rPr lang="pt-PT" dirty="0"/>
              <a:t> (2013) </a:t>
            </a:r>
            <a:r>
              <a:rPr lang="pt-PT" dirty="0" err="1"/>
              <a:t>fomentan</a:t>
            </a:r>
            <a:r>
              <a:rPr lang="pt-PT" dirty="0"/>
              <a:t> la </a:t>
            </a:r>
            <a:r>
              <a:rPr lang="pt-PT" dirty="0" err="1"/>
              <a:t>aplicación</a:t>
            </a:r>
            <a:r>
              <a:rPr lang="pt-PT" dirty="0"/>
              <a:t> de este método </a:t>
            </a:r>
            <a:r>
              <a:rPr lang="pt-PT" dirty="0" err="1"/>
              <a:t>también</a:t>
            </a:r>
            <a:r>
              <a:rPr lang="pt-PT" dirty="0"/>
              <a:t> a los conjuntos de </a:t>
            </a:r>
            <a:r>
              <a:rPr lang="pt-PT" dirty="0" err="1"/>
              <a:t>datos</a:t>
            </a:r>
            <a:r>
              <a:rPr lang="pt-PT" dirty="0"/>
              <a:t> subnacionales.</a:t>
            </a:r>
          </a:p>
          <a:p>
            <a:r>
              <a:rPr lang="pt-PT" dirty="0"/>
              <a:t>Este método </a:t>
            </a:r>
            <a:r>
              <a:rPr lang="pt-PT" dirty="0" err="1"/>
              <a:t>incluye</a:t>
            </a:r>
            <a:r>
              <a:rPr lang="pt-PT" dirty="0"/>
              <a:t> </a:t>
            </a:r>
            <a:r>
              <a:rPr lang="pt-PT" dirty="0" err="1"/>
              <a:t>tres</a:t>
            </a:r>
            <a:r>
              <a:rPr lang="pt-PT" dirty="0"/>
              <a:t> fases (teóricas) basadas </a:t>
            </a:r>
            <a:r>
              <a:rPr lang="pt-PT" dirty="0" err="1"/>
              <a:t>en</a:t>
            </a:r>
            <a:r>
              <a:rPr lang="pt-PT" dirty="0"/>
              <a:t> la experiencia </a:t>
            </a:r>
            <a:r>
              <a:rPr lang="pt-PT" dirty="0" err="1"/>
              <a:t>europea</a:t>
            </a:r>
            <a:r>
              <a:rPr lang="pt-PT" dirty="0"/>
              <a:t> (</a:t>
            </a:r>
            <a:r>
              <a:rPr lang="pt-PT" dirty="0" err="1"/>
              <a:t>Watkins</a:t>
            </a:r>
            <a:r>
              <a:rPr lang="pt-PT" dirty="0"/>
              <a:t>, 1990)</a:t>
            </a:r>
          </a:p>
          <a:p>
            <a:pPr lvl="1"/>
            <a:r>
              <a:rPr lang="pt-PT" dirty="0"/>
              <a:t>Alta fecundidade </a:t>
            </a:r>
            <a:r>
              <a:rPr lang="pt-PT" dirty="0" err="1"/>
              <a:t>pre</a:t>
            </a:r>
            <a:r>
              <a:rPr lang="pt-PT" dirty="0"/>
              <a:t>-transicional;</a:t>
            </a:r>
          </a:p>
          <a:p>
            <a:pPr lvl="1"/>
            <a:r>
              <a:rPr lang="pt-PT" dirty="0" err="1"/>
              <a:t>Transición</a:t>
            </a:r>
            <a:r>
              <a:rPr lang="pt-PT" dirty="0"/>
              <a:t>  de la </a:t>
            </a:r>
            <a:r>
              <a:rPr lang="pt-PT" dirty="0" err="1"/>
              <a:t>fecundidad</a:t>
            </a:r>
            <a:r>
              <a:rPr lang="pt-PT" dirty="0"/>
              <a:t> alta al nível de </a:t>
            </a:r>
            <a:r>
              <a:rPr lang="pt-PT" dirty="0" err="1"/>
              <a:t>reemplazo</a:t>
            </a:r>
            <a:r>
              <a:rPr lang="pt-PT" dirty="0"/>
              <a:t> o menos;</a:t>
            </a:r>
          </a:p>
          <a:p>
            <a:pPr lvl="1"/>
            <a:r>
              <a:rPr lang="pt-PT" dirty="0" err="1"/>
              <a:t>Fecundidad</a:t>
            </a:r>
            <a:r>
              <a:rPr lang="pt-PT" dirty="0"/>
              <a:t> baja </a:t>
            </a:r>
            <a:r>
              <a:rPr lang="pt-PT" dirty="0" err="1"/>
              <a:t>pos</a:t>
            </a:r>
            <a:r>
              <a:rPr lang="pt-PT" dirty="0"/>
              <a:t>-transicional, que </a:t>
            </a:r>
            <a:r>
              <a:rPr lang="pt-PT" dirty="0" err="1"/>
              <a:t>incluye</a:t>
            </a:r>
            <a:r>
              <a:rPr lang="pt-PT" dirty="0"/>
              <a:t> uma </a:t>
            </a:r>
            <a:r>
              <a:rPr lang="pt-PT" dirty="0" err="1"/>
              <a:t>recuperación</a:t>
            </a:r>
            <a:r>
              <a:rPr lang="pt-PT" dirty="0"/>
              <a:t> </a:t>
            </a:r>
            <a:r>
              <a:rPr lang="pt-PT" dirty="0" err="1"/>
              <a:t>del</a:t>
            </a:r>
            <a:r>
              <a:rPr lang="pt-PT" dirty="0"/>
              <a:t> nível por </a:t>
            </a:r>
            <a:r>
              <a:rPr lang="pt-PT" dirty="0" err="1"/>
              <a:t>debajo</a:t>
            </a:r>
            <a:r>
              <a:rPr lang="pt-PT" dirty="0"/>
              <a:t> </a:t>
            </a:r>
            <a:r>
              <a:rPr lang="pt-PT" dirty="0" err="1"/>
              <a:t>del</a:t>
            </a:r>
            <a:r>
              <a:rPr lang="pt-PT" dirty="0"/>
              <a:t> nível de </a:t>
            </a:r>
            <a:r>
              <a:rPr lang="pt-PT" dirty="0" err="1"/>
              <a:t>reemplazo</a:t>
            </a:r>
            <a:r>
              <a:rPr lang="pt-PT" dirty="0"/>
              <a:t> y </a:t>
            </a:r>
            <a:r>
              <a:rPr lang="pt-PT" dirty="0" err="1"/>
              <a:t>oscilaciones</a:t>
            </a:r>
            <a:r>
              <a:rPr lang="pt-PT" dirty="0"/>
              <a:t> </a:t>
            </a:r>
            <a:r>
              <a:rPr lang="pt-PT" dirty="0" err="1"/>
              <a:t>alrededor</a:t>
            </a:r>
            <a:r>
              <a:rPr lang="pt-PT" dirty="0"/>
              <a:t> </a:t>
            </a:r>
            <a:r>
              <a:rPr lang="pt-PT" dirty="0" err="1"/>
              <a:t>del</a:t>
            </a:r>
            <a:r>
              <a:rPr lang="pt-PT" dirty="0"/>
              <a:t> nível de </a:t>
            </a:r>
            <a:r>
              <a:rPr lang="pt-PT" dirty="0" err="1"/>
              <a:t>reemplazo</a:t>
            </a:r>
            <a:r>
              <a:rPr lang="pt-PT" dirty="0"/>
              <a:t>.</a:t>
            </a:r>
          </a:p>
          <a:p>
            <a:pPr lvl="1"/>
            <a:endParaRPr lang="pt-PT" dirty="0"/>
          </a:p>
          <a:p>
            <a:pPr lvl="1"/>
            <a:endParaRPr lang="pt-PT" dirty="0"/>
          </a:p>
        </p:txBody>
      </p:sp>
    </p:spTree>
    <p:extLst>
      <p:ext uri="{BB962C8B-B14F-4D97-AF65-F5344CB8AC3E}">
        <p14:creationId xmlns:p14="http://schemas.microsoft.com/office/powerpoint/2010/main" val="207185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5EFD3-04BD-384D-A01D-DFFC250F883D}"/>
              </a:ext>
            </a:extLst>
          </p:cNvPr>
          <p:cNvSpPr>
            <a:spLocks noGrp="1"/>
          </p:cNvSpPr>
          <p:nvPr>
            <p:ph type="title"/>
          </p:nvPr>
        </p:nvSpPr>
        <p:spPr/>
        <p:txBody>
          <a:bodyPr/>
          <a:lstStyle/>
          <a:p>
            <a:r>
              <a:rPr lang="pt-PT" dirty="0"/>
              <a:t>Resultados</a:t>
            </a:r>
          </a:p>
        </p:txBody>
      </p:sp>
    </p:spTree>
    <p:extLst>
      <p:ext uri="{BB962C8B-B14F-4D97-AF65-F5344CB8AC3E}">
        <p14:creationId xmlns:p14="http://schemas.microsoft.com/office/powerpoint/2010/main" val="276338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a:bodyPr>
          <a:lstStyle/>
          <a:p>
            <a:r>
              <a:rPr lang="en-US" sz="3200" b="1" dirty="0"/>
              <a:t>Out-of-Sample Prediction – Brazil (BR) and Region North (NO)</a:t>
            </a:r>
            <a:endParaRPr lang="pt-BR" sz="3200" b="1" dirty="0"/>
          </a:p>
        </p:txBody>
      </p:sp>
      <p:pic>
        <p:nvPicPr>
          <p:cNvPr id="1026" name="Picture 2" descr="7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838200"/>
            <a:ext cx="6019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76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833664"/>
            <a:ext cx="6019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501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9F9B28CD-95E6-4A1E-860A-40884DDC66A2}"/>
              </a:ext>
            </a:extLst>
          </p:cNvPr>
          <p:cNvSpPr>
            <a:spLocks noGrp="1"/>
          </p:cNvSpPr>
          <p:nvPr>
            <p:ph type="title"/>
          </p:nvPr>
        </p:nvSpPr>
        <p:spPr>
          <a:xfrm>
            <a:off x="6746628" y="1783959"/>
            <a:ext cx="4645250" cy="2889114"/>
          </a:xfrm>
        </p:spPr>
        <p:txBody>
          <a:bodyPr vert="horz" lIns="91440" tIns="45720" rIns="91440" bIns="45720" rtlCol="0" anchor="b">
            <a:noAutofit/>
          </a:bodyPr>
          <a:lstStyle/>
          <a:p>
            <a:r>
              <a:rPr lang="es-ES_tradnl" sz="4800" dirty="0"/>
              <a:t>Proyecciones subnacionales de Fecundidad en Brasil y Argentina: propuesta probabilística</a:t>
            </a:r>
          </a:p>
        </p:txBody>
      </p:sp>
      <p:sp>
        <p:nvSpPr>
          <p:cNvPr id="8" name="Marcador de texto 7">
            <a:extLst>
              <a:ext uri="{FF2B5EF4-FFF2-40B4-BE49-F238E27FC236}">
                <a16:creationId xmlns:a16="http://schemas.microsoft.com/office/drawing/2014/main" id="{1908BC83-C35D-4A72-B3EB-C4156926D2A6}"/>
              </a:ext>
            </a:extLst>
          </p:cNvPr>
          <p:cNvSpPr>
            <a:spLocks noGrp="1"/>
          </p:cNvSpPr>
          <p:nvPr>
            <p:ph type="body" idx="1"/>
          </p:nvPr>
        </p:nvSpPr>
        <p:spPr>
          <a:xfrm>
            <a:off x="6746627" y="4750893"/>
            <a:ext cx="4645250" cy="1147863"/>
          </a:xfrm>
        </p:spPr>
        <p:txBody>
          <a:bodyPr vert="horz" lIns="91440" tIns="45720" rIns="91440" bIns="45720" rtlCol="0" anchor="t">
            <a:normAutofit fontScale="85000" lnSpcReduction="20000"/>
          </a:bodyPr>
          <a:lstStyle/>
          <a:p>
            <a:r>
              <a:rPr lang="en-US" sz="2000" dirty="0">
                <a:solidFill>
                  <a:schemeClr val="tx1"/>
                </a:solidFill>
              </a:rPr>
              <a:t>Gabriel Borges – Instituto </a:t>
            </a:r>
            <a:r>
              <a:rPr lang="en-US" sz="2000" dirty="0" err="1">
                <a:solidFill>
                  <a:schemeClr val="tx1"/>
                </a:solidFill>
              </a:rPr>
              <a:t>Brasilero</a:t>
            </a:r>
            <a:r>
              <a:rPr lang="en-US" sz="2000" dirty="0">
                <a:solidFill>
                  <a:schemeClr val="tx1"/>
                </a:solidFill>
              </a:rPr>
              <a:t> de </a:t>
            </a:r>
            <a:r>
              <a:rPr lang="en-US" sz="2000" dirty="0" err="1">
                <a:solidFill>
                  <a:schemeClr val="tx1"/>
                </a:solidFill>
              </a:rPr>
              <a:t>Geografía</a:t>
            </a:r>
            <a:r>
              <a:rPr lang="en-US" sz="2000" dirty="0">
                <a:solidFill>
                  <a:schemeClr val="tx1"/>
                </a:solidFill>
              </a:rPr>
              <a:t> y </a:t>
            </a:r>
            <a:r>
              <a:rPr lang="en-US" sz="2000" dirty="0" err="1">
                <a:solidFill>
                  <a:schemeClr val="tx1"/>
                </a:solidFill>
              </a:rPr>
              <a:t>Estadística</a:t>
            </a:r>
            <a:r>
              <a:rPr lang="en-US" sz="2000" dirty="0">
                <a:solidFill>
                  <a:schemeClr val="tx1"/>
                </a:solidFill>
              </a:rPr>
              <a:t> (IBGE) - </a:t>
            </a:r>
            <a:r>
              <a:rPr lang="en-US" sz="2000" dirty="0"/>
              <a:t>University of California, Berkeley</a:t>
            </a:r>
          </a:p>
          <a:p>
            <a:r>
              <a:rPr lang="en-US" sz="2000" dirty="0">
                <a:solidFill>
                  <a:schemeClr val="tx1"/>
                </a:solidFill>
              </a:rPr>
              <a:t>Nicolás Sacco – Population Research Institute - Penn State University</a:t>
            </a:r>
          </a:p>
        </p:txBody>
      </p:sp>
      <p:sp>
        <p:nvSpPr>
          <p:cNvPr id="17" name="Freeform: Shape 1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Imagen 11">
            <a:extLst>
              <a:ext uri="{FF2B5EF4-FFF2-40B4-BE49-F238E27FC236}">
                <a16:creationId xmlns:a16="http://schemas.microsoft.com/office/drawing/2014/main" id="{886F59A0-6D7B-402C-95FA-A00A45A7FE9E}"/>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r="2" b="1205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6400714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a:bodyPr>
          <a:lstStyle/>
          <a:p>
            <a:r>
              <a:rPr lang="en-US" sz="3200" b="1" dirty="0"/>
              <a:t>Out-of-Sample Prediction – Argentina (AR) and Region CABA</a:t>
            </a:r>
            <a:endParaRPr lang="pt-BR" sz="3200" b="1" dirty="0"/>
          </a:p>
        </p:txBody>
      </p:sp>
      <p:pic>
        <p:nvPicPr>
          <p:cNvPr id="4" name="Imagen 3">
            <a:extLst>
              <a:ext uri="{FF2B5EF4-FFF2-40B4-BE49-F238E27FC236}">
                <a16:creationId xmlns:a16="http://schemas.microsoft.com/office/drawing/2014/main" id="{D7A94B08-D435-D644-BCB2-174B3EA8D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69933"/>
            <a:ext cx="6769177" cy="4282783"/>
          </a:xfrm>
          <a:prstGeom prst="rect">
            <a:avLst/>
          </a:prstGeom>
        </p:spPr>
      </p:pic>
      <p:pic>
        <p:nvPicPr>
          <p:cNvPr id="7" name="Imagen 6">
            <a:extLst>
              <a:ext uri="{FF2B5EF4-FFF2-40B4-BE49-F238E27FC236}">
                <a16:creationId xmlns:a16="http://schemas.microsoft.com/office/drawing/2014/main" id="{FCE6D60F-4549-BC4A-8829-409D98B77D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60867"/>
            <a:ext cx="5533389" cy="3500914"/>
          </a:xfrm>
          <a:prstGeom prst="rect">
            <a:avLst/>
          </a:prstGeom>
        </p:spPr>
      </p:pic>
    </p:spTree>
    <p:extLst>
      <p:ext uri="{BB962C8B-B14F-4D97-AF65-F5344CB8AC3E}">
        <p14:creationId xmlns:p14="http://schemas.microsoft.com/office/powerpoint/2010/main" val="1004331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C60CC92B-FC05-544A-BA0B-B58466920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9" y="0"/>
            <a:ext cx="4900408" cy="3099508"/>
          </a:xfrm>
          <a:prstGeom prst="rect">
            <a:avLst/>
          </a:prstGeom>
        </p:spPr>
      </p:pic>
      <p:pic>
        <p:nvPicPr>
          <p:cNvPr id="7" name="Imagen 6">
            <a:extLst>
              <a:ext uri="{FF2B5EF4-FFF2-40B4-BE49-F238E27FC236}">
                <a16:creationId xmlns:a16="http://schemas.microsoft.com/office/drawing/2014/main" id="{003380FD-2F79-554D-A26A-9D98EC490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534" y="3598837"/>
            <a:ext cx="4859174" cy="3073426"/>
          </a:xfrm>
          <a:prstGeom prst="rect">
            <a:avLst/>
          </a:prstGeom>
        </p:spPr>
      </p:pic>
      <p:pic>
        <p:nvPicPr>
          <p:cNvPr id="9" name="Imagen 8">
            <a:extLst>
              <a:ext uri="{FF2B5EF4-FFF2-40B4-BE49-F238E27FC236}">
                <a16:creationId xmlns:a16="http://schemas.microsoft.com/office/drawing/2014/main" id="{1203825F-BC0B-DE47-9E7A-C1BA7EF4F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6534" y="120042"/>
            <a:ext cx="5321912" cy="3366108"/>
          </a:xfrm>
          <a:prstGeom prst="rect">
            <a:avLst/>
          </a:prstGeom>
        </p:spPr>
      </p:pic>
      <p:pic>
        <p:nvPicPr>
          <p:cNvPr id="11" name="Imagen 10">
            <a:extLst>
              <a:ext uri="{FF2B5EF4-FFF2-40B4-BE49-F238E27FC236}">
                <a16:creationId xmlns:a16="http://schemas.microsoft.com/office/drawing/2014/main" id="{3B9DB7CB-7990-224E-A080-E52096CC5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895" y="2864910"/>
            <a:ext cx="6019531" cy="3807353"/>
          </a:xfrm>
          <a:prstGeom prst="rect">
            <a:avLst/>
          </a:prstGeom>
        </p:spPr>
      </p:pic>
    </p:spTree>
    <p:extLst>
      <p:ext uri="{BB962C8B-B14F-4D97-AF65-F5344CB8AC3E}">
        <p14:creationId xmlns:p14="http://schemas.microsoft.com/office/powerpoint/2010/main" val="128598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fontScale="90000"/>
          </a:bodyPr>
          <a:lstStyle/>
          <a:p>
            <a:r>
              <a:rPr lang="en-US" sz="3200" b="1" dirty="0"/>
              <a:t>Out-of-Sample Prediction –Regions Northeast (ND) and Southeast (ND)</a:t>
            </a:r>
            <a:endParaRPr lang="pt-BR" sz="3200" b="1" dirty="0"/>
          </a:p>
        </p:txBody>
      </p:sp>
      <p:pic>
        <p:nvPicPr>
          <p:cNvPr id="4098" name="Picture 2" descr="76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838200"/>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76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4943" y="830943"/>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8874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7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4344"/>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76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642" y="836158"/>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838200" y="98425"/>
            <a:ext cx="10515600" cy="739775"/>
          </a:xfrm>
        </p:spPr>
        <p:txBody>
          <a:bodyPr>
            <a:normAutofit fontScale="90000"/>
          </a:bodyPr>
          <a:lstStyle/>
          <a:p>
            <a:r>
              <a:rPr lang="en-US" sz="3200" b="1" dirty="0"/>
              <a:t>Out-of-Sample Prediction –Regions South (SU) and Central-West (CO)</a:t>
            </a:r>
            <a:endParaRPr lang="pt-BR" sz="3200" b="1" dirty="0"/>
          </a:p>
        </p:txBody>
      </p:sp>
    </p:spTree>
    <p:extLst>
      <p:ext uri="{BB962C8B-B14F-4D97-AF65-F5344CB8AC3E}">
        <p14:creationId xmlns:p14="http://schemas.microsoft.com/office/powerpoint/2010/main" val="3772936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a:bodyPr>
          <a:lstStyle/>
          <a:p>
            <a:r>
              <a:rPr lang="en-US" sz="3200" b="1" dirty="0"/>
              <a:t>Out-of-Sample Prediction – Units of Federation</a:t>
            </a:r>
            <a:endParaRPr lang="pt-BR" sz="3200" b="1" dirty="0"/>
          </a:p>
        </p:txBody>
      </p:sp>
      <p:pic>
        <p:nvPicPr>
          <p:cNvPr id="5" name="Imagem 2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968" y="809172"/>
            <a:ext cx="11248571" cy="6019800"/>
          </a:xfrm>
          <a:prstGeom prst="rect">
            <a:avLst/>
          </a:prstGeom>
          <a:noFill/>
          <a:ln>
            <a:noFill/>
          </a:ln>
        </p:spPr>
      </p:pic>
    </p:spTree>
    <p:extLst>
      <p:ext uri="{BB962C8B-B14F-4D97-AF65-F5344CB8AC3E}">
        <p14:creationId xmlns:p14="http://schemas.microsoft.com/office/powerpoint/2010/main" val="3939065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Cambios</a:t>
            </a:r>
            <a:r>
              <a:rPr lang="en-US" b="1" dirty="0"/>
              <a:t> </a:t>
            </a:r>
            <a:r>
              <a:rPr lang="en-US" b="1" dirty="0" err="1"/>
              <a:t>sociales</a:t>
            </a:r>
            <a:r>
              <a:rPr lang="en-US" b="1" dirty="0"/>
              <a:t> </a:t>
            </a:r>
            <a:r>
              <a:rPr lang="en-US" b="1" dirty="0" err="1"/>
              <a:t>durante</a:t>
            </a:r>
            <a:r>
              <a:rPr lang="en-US" b="1" dirty="0"/>
              <a:t> la </a:t>
            </a:r>
            <a:r>
              <a:rPr lang="en-US" b="1" dirty="0" err="1"/>
              <a:t>década</a:t>
            </a:r>
            <a:r>
              <a:rPr lang="en-US" b="1" dirty="0"/>
              <a:t> del 2000</a:t>
            </a:r>
            <a:endParaRPr lang="pt-BR" b="1" dirty="0"/>
          </a:p>
        </p:txBody>
      </p:sp>
      <p:sp>
        <p:nvSpPr>
          <p:cNvPr id="3" name="Content Placeholder 2"/>
          <p:cNvSpPr>
            <a:spLocks noGrp="1"/>
          </p:cNvSpPr>
          <p:nvPr>
            <p:ph idx="1"/>
          </p:nvPr>
        </p:nvSpPr>
        <p:spPr>
          <a:xfrm>
            <a:off x="838200" y="1825624"/>
            <a:ext cx="11201400" cy="4930017"/>
          </a:xfrm>
        </p:spPr>
        <p:txBody>
          <a:bodyPr>
            <a:noAutofit/>
          </a:bodyPr>
          <a:lstStyle/>
          <a:p>
            <a:pPr algn="just"/>
            <a:endParaRPr lang="en-US" sz="3000" dirty="0"/>
          </a:p>
          <a:p>
            <a:pPr algn="just"/>
            <a:r>
              <a:rPr lang="en-US" sz="3000" dirty="0" err="1"/>
              <a:t>Descenso</a:t>
            </a:r>
            <a:r>
              <a:rPr lang="en-US" sz="3000" dirty="0"/>
              <a:t> </a:t>
            </a:r>
            <a:r>
              <a:rPr lang="en-US" sz="3000" dirty="0" err="1"/>
              <a:t>en</a:t>
            </a:r>
            <a:r>
              <a:rPr lang="en-US" sz="3000" dirty="0"/>
              <a:t> </a:t>
            </a:r>
            <a:r>
              <a:rPr lang="en-US" sz="3000" dirty="0" err="1"/>
              <a:t>los</a:t>
            </a:r>
            <a:r>
              <a:rPr lang="en-US" sz="3000" dirty="0"/>
              <a:t> </a:t>
            </a:r>
            <a:r>
              <a:rPr lang="en-US" sz="3000" dirty="0" err="1"/>
              <a:t>niveles</a:t>
            </a:r>
            <a:r>
              <a:rPr lang="en-US" sz="3000" dirty="0"/>
              <a:t> de </a:t>
            </a:r>
            <a:r>
              <a:rPr lang="en-US" sz="3000" dirty="0" err="1"/>
              <a:t>desigualdad</a:t>
            </a:r>
            <a:r>
              <a:rPr lang="en-US" sz="3000" dirty="0"/>
              <a:t> y </a:t>
            </a:r>
            <a:r>
              <a:rPr lang="en-US" sz="3000" dirty="0" err="1"/>
              <a:t>pobreza</a:t>
            </a:r>
            <a:r>
              <a:rPr lang="en-US" sz="3000" dirty="0"/>
              <a:t> (</a:t>
            </a:r>
            <a:r>
              <a:rPr lang="en-US" sz="3000" dirty="0" err="1"/>
              <a:t>sobre</a:t>
            </a:r>
            <a:r>
              <a:rPr lang="en-US" sz="3000" dirty="0"/>
              <a:t> </a:t>
            </a:r>
            <a:r>
              <a:rPr lang="en-US" sz="3000" dirty="0" err="1"/>
              <a:t>todo</a:t>
            </a:r>
            <a:r>
              <a:rPr lang="en-US" sz="3000" dirty="0"/>
              <a:t> </a:t>
            </a:r>
            <a:r>
              <a:rPr lang="en-US" sz="3000" dirty="0" err="1"/>
              <a:t>en</a:t>
            </a:r>
            <a:r>
              <a:rPr lang="en-US" sz="3000" dirty="0"/>
              <a:t> </a:t>
            </a:r>
            <a:r>
              <a:rPr lang="en-US" sz="3000" dirty="0" err="1"/>
              <a:t>Brasil</a:t>
            </a:r>
            <a:r>
              <a:rPr lang="en-US" sz="3000" dirty="0"/>
              <a:t>).</a:t>
            </a:r>
          </a:p>
          <a:p>
            <a:pPr algn="just"/>
            <a:r>
              <a:rPr lang="en-US" sz="3000" dirty="0" err="1"/>
              <a:t>Cambios</a:t>
            </a:r>
            <a:r>
              <a:rPr lang="en-US" sz="3000" dirty="0"/>
              <a:t> </a:t>
            </a:r>
            <a:r>
              <a:rPr lang="en-US" sz="3000" dirty="0" err="1"/>
              <a:t>acelarados</a:t>
            </a:r>
            <a:r>
              <a:rPr lang="en-US" sz="3000" dirty="0"/>
              <a:t> </a:t>
            </a:r>
            <a:r>
              <a:rPr lang="en-US" sz="3000" dirty="0" err="1"/>
              <a:t>en</a:t>
            </a:r>
            <a:r>
              <a:rPr lang="en-US" sz="3000" dirty="0"/>
              <a:t> </a:t>
            </a:r>
            <a:r>
              <a:rPr lang="en-US" sz="3000" dirty="0" err="1"/>
              <a:t>los</a:t>
            </a:r>
            <a:r>
              <a:rPr lang="en-US" sz="3000" dirty="0"/>
              <a:t> </a:t>
            </a:r>
            <a:r>
              <a:rPr lang="en-US" sz="3000" dirty="0" err="1"/>
              <a:t>niveles</a:t>
            </a:r>
            <a:r>
              <a:rPr lang="en-US" sz="3000" dirty="0"/>
              <a:t> </a:t>
            </a:r>
            <a:r>
              <a:rPr lang="en-US" sz="3000" dirty="0" err="1"/>
              <a:t>educativos</a:t>
            </a:r>
            <a:r>
              <a:rPr lang="en-US" sz="3000" dirty="0"/>
              <a:t>.</a:t>
            </a:r>
          </a:p>
          <a:p>
            <a:pPr algn="just"/>
            <a:r>
              <a:rPr lang="en-US" sz="3000" dirty="0" err="1"/>
              <a:t>Caída</a:t>
            </a:r>
            <a:r>
              <a:rPr lang="en-US" sz="3000" dirty="0"/>
              <a:t> de la </a:t>
            </a:r>
            <a:r>
              <a:rPr lang="en-US" sz="3000" dirty="0" err="1"/>
              <a:t>mortalidad</a:t>
            </a:r>
            <a:r>
              <a:rPr lang="en-US" sz="3000" dirty="0"/>
              <a:t> infantile (40% </a:t>
            </a:r>
            <a:r>
              <a:rPr lang="en-US" sz="3000" dirty="0" err="1"/>
              <a:t>en</a:t>
            </a:r>
            <a:r>
              <a:rPr lang="en-US" sz="3000" dirty="0"/>
              <a:t> 10 </a:t>
            </a:r>
            <a:r>
              <a:rPr lang="en-US" sz="3000" dirty="0" err="1"/>
              <a:t>años</a:t>
            </a:r>
            <a:r>
              <a:rPr lang="en-US" sz="3000" dirty="0"/>
              <a:t>), del 29.0‰ </a:t>
            </a:r>
            <a:r>
              <a:rPr lang="en-US" sz="3000" dirty="0" err="1"/>
              <a:t>en</a:t>
            </a:r>
            <a:r>
              <a:rPr lang="en-US" sz="3000" dirty="0"/>
              <a:t> 2000 al 17.2‰ in 2010.</a:t>
            </a:r>
            <a:endParaRPr lang="pt-BR" sz="2600" dirty="0"/>
          </a:p>
        </p:txBody>
      </p:sp>
    </p:spTree>
    <p:extLst>
      <p:ext uri="{BB962C8B-B14F-4D97-AF65-F5344CB8AC3E}">
        <p14:creationId xmlns:p14="http://schemas.microsoft.com/office/powerpoint/2010/main" val="3114720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fontScale="90000"/>
          </a:bodyPr>
          <a:lstStyle/>
          <a:p>
            <a:r>
              <a:rPr lang="en-US" sz="3200" b="1" dirty="0"/>
              <a:t>Population Projections: 2010-2030 – Brazil (BR) and Region North (NO)</a:t>
            </a:r>
            <a:endParaRPr lang="pt-BR" sz="3200" b="1" dirty="0"/>
          </a:p>
        </p:txBody>
      </p:sp>
      <p:pic>
        <p:nvPicPr>
          <p:cNvPr id="5" name="Imagem 7" descr="DLplot_c7600"/>
          <p:cNvPicPr/>
          <p:nvPr/>
        </p:nvPicPr>
        <p:blipFill>
          <a:blip r:embed="rId3">
            <a:extLst>
              <a:ext uri="{28A0092B-C50C-407E-A947-70E740481C1C}">
                <a14:useLocalDpi xmlns:a14="http://schemas.microsoft.com/office/drawing/2010/main" val="0"/>
              </a:ext>
            </a:extLst>
          </a:blip>
          <a:srcRect/>
          <a:stretch>
            <a:fillRect/>
          </a:stretch>
        </p:blipFill>
        <p:spPr bwMode="auto">
          <a:xfrm>
            <a:off x="9674" y="833664"/>
            <a:ext cx="6019200" cy="6019200"/>
          </a:xfrm>
          <a:prstGeom prst="rect">
            <a:avLst/>
          </a:prstGeom>
          <a:noFill/>
          <a:ln>
            <a:noFill/>
          </a:ln>
        </p:spPr>
      </p:pic>
      <p:pic>
        <p:nvPicPr>
          <p:cNvPr id="7" name="Imagem 6" descr="DLplot_c7601"/>
          <p:cNvPicPr/>
          <p:nvPr/>
        </p:nvPicPr>
        <p:blipFill>
          <a:blip r:embed="rId4">
            <a:extLst>
              <a:ext uri="{28A0092B-C50C-407E-A947-70E740481C1C}">
                <a14:useLocalDpi xmlns:a14="http://schemas.microsoft.com/office/drawing/2010/main" val="0"/>
              </a:ext>
            </a:extLst>
          </a:blip>
          <a:srcRect/>
          <a:stretch>
            <a:fillRect/>
          </a:stretch>
        </p:blipFill>
        <p:spPr bwMode="auto">
          <a:xfrm>
            <a:off x="6177640" y="864186"/>
            <a:ext cx="6019200" cy="6019200"/>
          </a:xfrm>
          <a:prstGeom prst="rect">
            <a:avLst/>
          </a:prstGeom>
          <a:noFill/>
          <a:ln>
            <a:noFill/>
          </a:ln>
        </p:spPr>
      </p:pic>
    </p:spTree>
    <p:extLst>
      <p:ext uri="{BB962C8B-B14F-4D97-AF65-F5344CB8AC3E}">
        <p14:creationId xmlns:p14="http://schemas.microsoft.com/office/powerpoint/2010/main" val="4136403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Autofit/>
          </a:bodyPr>
          <a:lstStyle/>
          <a:p>
            <a:r>
              <a:rPr lang="en-US" sz="2500" b="1" dirty="0"/>
              <a:t>Population Projections: 2010-2030 – Regions Northeast (ND) and Southeast (ND)</a:t>
            </a:r>
            <a:endParaRPr lang="pt-BR" sz="2500" b="1" dirty="0"/>
          </a:p>
        </p:txBody>
      </p:sp>
      <p:pic>
        <p:nvPicPr>
          <p:cNvPr id="5" name="Imagem 5" descr="DLplot_c7602"/>
          <p:cNvPicPr/>
          <p:nvPr/>
        </p:nvPicPr>
        <p:blipFill>
          <a:blip r:embed="rId3">
            <a:extLst>
              <a:ext uri="{28A0092B-C50C-407E-A947-70E740481C1C}">
                <a14:useLocalDpi xmlns:a14="http://schemas.microsoft.com/office/drawing/2010/main" val="0"/>
              </a:ext>
            </a:extLst>
          </a:blip>
          <a:srcRect/>
          <a:stretch>
            <a:fillRect/>
          </a:stretch>
        </p:blipFill>
        <p:spPr bwMode="auto">
          <a:xfrm>
            <a:off x="18744" y="830943"/>
            <a:ext cx="6019200" cy="6019200"/>
          </a:xfrm>
          <a:prstGeom prst="rect">
            <a:avLst/>
          </a:prstGeom>
          <a:noFill/>
          <a:ln>
            <a:noFill/>
          </a:ln>
        </p:spPr>
      </p:pic>
      <p:pic>
        <p:nvPicPr>
          <p:cNvPr id="6" name="Imagem 4" descr="DLplot_c7603"/>
          <p:cNvPicPr/>
          <p:nvPr/>
        </p:nvPicPr>
        <p:blipFill>
          <a:blip r:embed="rId4">
            <a:extLst>
              <a:ext uri="{28A0092B-C50C-407E-A947-70E740481C1C}">
                <a14:useLocalDpi xmlns:a14="http://schemas.microsoft.com/office/drawing/2010/main" val="0"/>
              </a:ext>
            </a:extLst>
          </a:blip>
          <a:srcRect/>
          <a:stretch>
            <a:fillRect/>
          </a:stretch>
        </p:blipFill>
        <p:spPr bwMode="auto">
          <a:xfrm>
            <a:off x="6154056" y="827857"/>
            <a:ext cx="6019200" cy="6019200"/>
          </a:xfrm>
          <a:prstGeom prst="rect">
            <a:avLst/>
          </a:prstGeom>
          <a:noFill/>
          <a:ln>
            <a:noFill/>
          </a:ln>
        </p:spPr>
      </p:pic>
    </p:spTree>
    <p:extLst>
      <p:ext uri="{BB962C8B-B14F-4D97-AF65-F5344CB8AC3E}">
        <p14:creationId xmlns:p14="http://schemas.microsoft.com/office/powerpoint/2010/main" val="4187797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Autofit/>
          </a:bodyPr>
          <a:lstStyle/>
          <a:p>
            <a:r>
              <a:rPr lang="en-US" sz="2600" b="1" dirty="0"/>
              <a:t>Population Projections: 2010-2030 – Regions South (SU) and Central-West (CO)</a:t>
            </a:r>
            <a:endParaRPr lang="pt-BR" sz="2600" b="1" dirty="0"/>
          </a:p>
        </p:txBody>
      </p:sp>
      <p:pic>
        <p:nvPicPr>
          <p:cNvPr id="5" name="Imagem 3" descr="DLplot_c7604"/>
          <p:cNvPicPr/>
          <p:nvPr/>
        </p:nvPicPr>
        <p:blipFill>
          <a:blip r:embed="rId3">
            <a:extLst>
              <a:ext uri="{28A0092B-C50C-407E-A947-70E740481C1C}">
                <a14:useLocalDpi xmlns:a14="http://schemas.microsoft.com/office/drawing/2010/main" val="0"/>
              </a:ext>
            </a:extLst>
          </a:blip>
          <a:srcRect/>
          <a:stretch>
            <a:fillRect/>
          </a:stretch>
        </p:blipFill>
        <p:spPr bwMode="auto">
          <a:xfrm>
            <a:off x="18744" y="836158"/>
            <a:ext cx="6019200" cy="6019200"/>
          </a:xfrm>
          <a:prstGeom prst="rect">
            <a:avLst/>
          </a:prstGeom>
          <a:noFill/>
          <a:ln>
            <a:noFill/>
          </a:ln>
        </p:spPr>
      </p:pic>
      <p:pic>
        <p:nvPicPr>
          <p:cNvPr id="6" name="Imagem 2" descr="DLplot_c7605"/>
          <p:cNvPicPr/>
          <p:nvPr/>
        </p:nvPicPr>
        <p:blipFill>
          <a:blip r:embed="rId4">
            <a:extLst>
              <a:ext uri="{28A0092B-C50C-407E-A947-70E740481C1C}">
                <a14:useLocalDpi xmlns:a14="http://schemas.microsoft.com/office/drawing/2010/main" val="0"/>
              </a:ext>
            </a:extLst>
          </a:blip>
          <a:srcRect/>
          <a:stretch>
            <a:fillRect/>
          </a:stretch>
        </p:blipFill>
        <p:spPr bwMode="auto">
          <a:xfrm>
            <a:off x="6154056" y="836158"/>
            <a:ext cx="6019200" cy="6019200"/>
          </a:xfrm>
          <a:prstGeom prst="rect">
            <a:avLst/>
          </a:prstGeom>
          <a:noFill/>
          <a:ln>
            <a:noFill/>
          </a:ln>
        </p:spPr>
      </p:pic>
    </p:spTree>
    <p:extLst>
      <p:ext uri="{BB962C8B-B14F-4D97-AF65-F5344CB8AC3E}">
        <p14:creationId xmlns:p14="http://schemas.microsoft.com/office/powerpoint/2010/main" val="1457806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7E8F3036-5AA9-3F46-9F91-DD580E1DFF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560" r="16999"/>
          <a:stretch/>
        </p:blipFill>
        <p:spPr>
          <a:xfrm>
            <a:off x="0" y="1450974"/>
            <a:ext cx="6146762" cy="4624388"/>
          </a:xfrm>
        </p:spPr>
      </p:pic>
      <p:sp>
        <p:nvSpPr>
          <p:cNvPr id="4" name="Title 1">
            <a:extLst>
              <a:ext uri="{FF2B5EF4-FFF2-40B4-BE49-F238E27FC236}">
                <a16:creationId xmlns:a16="http://schemas.microsoft.com/office/drawing/2014/main" id="{E8F8166E-ED36-B54C-B762-412222F45320}"/>
              </a:ext>
            </a:extLst>
          </p:cNvPr>
          <p:cNvSpPr>
            <a:spLocks noGrp="1"/>
          </p:cNvSpPr>
          <p:nvPr>
            <p:ph type="title"/>
          </p:nvPr>
        </p:nvSpPr>
        <p:spPr>
          <a:xfrm>
            <a:off x="838200" y="0"/>
            <a:ext cx="10515600" cy="1325563"/>
          </a:xfrm>
        </p:spPr>
        <p:txBody>
          <a:bodyPr>
            <a:noAutofit/>
          </a:bodyPr>
          <a:lstStyle/>
          <a:p>
            <a:r>
              <a:rPr lang="en-US" sz="2500" b="1" dirty="0"/>
              <a:t>Population Projections: 2010-2030 – Argentina y </a:t>
            </a:r>
            <a:r>
              <a:rPr lang="en-US" sz="2500" b="1" dirty="0" err="1"/>
              <a:t>Brasil</a:t>
            </a:r>
            <a:endParaRPr lang="pt-BR" sz="2500" b="1" dirty="0"/>
          </a:p>
        </p:txBody>
      </p:sp>
      <p:pic>
        <p:nvPicPr>
          <p:cNvPr id="8" name="Imagen 7">
            <a:extLst>
              <a:ext uri="{FF2B5EF4-FFF2-40B4-BE49-F238E27FC236}">
                <a16:creationId xmlns:a16="http://schemas.microsoft.com/office/drawing/2014/main" id="{4D7DBD92-C934-DE40-AE6E-DD33A7E8DD7B}"/>
              </a:ext>
            </a:extLst>
          </p:cNvPr>
          <p:cNvPicPr>
            <a:picLocks noChangeAspect="1"/>
          </p:cNvPicPr>
          <p:nvPr/>
        </p:nvPicPr>
        <p:blipFill rotWithShape="1">
          <a:blip r:embed="rId3">
            <a:extLst>
              <a:ext uri="{28A0092B-C50C-407E-A947-70E740481C1C}">
                <a14:useLocalDpi xmlns:a14="http://schemas.microsoft.com/office/drawing/2010/main" val="0"/>
              </a:ext>
            </a:extLst>
          </a:blip>
          <a:srcRect l="3346" r="5909"/>
          <a:stretch/>
        </p:blipFill>
        <p:spPr>
          <a:xfrm>
            <a:off x="6257116" y="1568449"/>
            <a:ext cx="5934884" cy="4389437"/>
          </a:xfrm>
          <a:prstGeom prst="rect">
            <a:avLst/>
          </a:prstGeom>
        </p:spPr>
      </p:pic>
    </p:spTree>
    <p:extLst>
      <p:ext uri="{BB962C8B-B14F-4D97-AF65-F5344CB8AC3E}">
        <p14:creationId xmlns:p14="http://schemas.microsoft.com/office/powerpoint/2010/main" val="416801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C177CEC-648F-4961-B3F2-11B6312F1E0A}"/>
              </a:ext>
            </a:extLst>
          </p:cNvPr>
          <p:cNvPicPr>
            <a:picLocks noChangeAspect="1"/>
          </p:cNvPicPr>
          <p:nvPr/>
        </p:nvPicPr>
        <p:blipFill>
          <a:blip r:embed="rId2"/>
          <a:stretch>
            <a:fillRect/>
          </a:stretch>
        </p:blipFill>
        <p:spPr>
          <a:xfrm>
            <a:off x="4000501" y="6304677"/>
            <a:ext cx="4062045" cy="553323"/>
          </a:xfrm>
          <a:prstGeom prst="rect">
            <a:avLst/>
          </a:prstGeom>
        </p:spPr>
      </p:pic>
      <p:sp>
        <p:nvSpPr>
          <p:cNvPr id="9" name="Título 8">
            <a:extLst>
              <a:ext uri="{FF2B5EF4-FFF2-40B4-BE49-F238E27FC236}">
                <a16:creationId xmlns:a16="http://schemas.microsoft.com/office/drawing/2014/main" id="{58B1EF8C-7EA0-4D83-B0A4-E067B830E63C}"/>
              </a:ext>
            </a:extLst>
          </p:cNvPr>
          <p:cNvSpPr>
            <a:spLocks noGrp="1"/>
          </p:cNvSpPr>
          <p:nvPr>
            <p:ph type="title"/>
          </p:nvPr>
        </p:nvSpPr>
        <p:spPr/>
        <p:txBody>
          <a:bodyPr/>
          <a:lstStyle/>
          <a:p>
            <a:r>
              <a:rPr lang="es-MX" dirty="0"/>
              <a:t>Introducción</a:t>
            </a:r>
          </a:p>
        </p:txBody>
      </p:sp>
      <p:sp>
        <p:nvSpPr>
          <p:cNvPr id="10" name="Marcador de contenido 9">
            <a:extLst>
              <a:ext uri="{FF2B5EF4-FFF2-40B4-BE49-F238E27FC236}">
                <a16:creationId xmlns:a16="http://schemas.microsoft.com/office/drawing/2014/main" id="{8A816E30-31CC-45DE-A57D-0AD5C7E29FCE}"/>
              </a:ext>
            </a:extLst>
          </p:cNvPr>
          <p:cNvSpPr>
            <a:spLocks noGrp="1"/>
          </p:cNvSpPr>
          <p:nvPr>
            <p:ph idx="1"/>
          </p:nvPr>
        </p:nvSpPr>
        <p:spPr/>
        <p:txBody>
          <a:bodyPr/>
          <a:lstStyle/>
          <a:p>
            <a:r>
              <a:rPr lang="es-MX" dirty="0"/>
              <a:t>Las proyecciones de población en Brasil, con raras excepciones, han subestimado la disminución de la fecundidad desde la década de 1970.</a:t>
            </a:r>
          </a:p>
          <a:p>
            <a:r>
              <a:rPr lang="es-MX" dirty="0"/>
              <a:t>Argentina, también, pero en menor medida.</a:t>
            </a:r>
          </a:p>
          <a:p>
            <a:r>
              <a:rPr lang="es-MX" dirty="0"/>
              <a:t>Esto muestra la inesperada velocidad de disminución de la fecundidad en Brasil.</a:t>
            </a:r>
          </a:p>
          <a:p>
            <a:r>
              <a:rPr lang="es-MX" dirty="0"/>
              <a:t>La tasa goblal de fecundidad (TGF) se ha reducido de más de 6 hijos por mujer en 1960 a menos de 2 en 2010.</a:t>
            </a:r>
          </a:p>
        </p:txBody>
      </p:sp>
      <p:pic>
        <p:nvPicPr>
          <p:cNvPr id="5" name="Imagen 4">
            <a:extLst>
              <a:ext uri="{FF2B5EF4-FFF2-40B4-BE49-F238E27FC236}">
                <a16:creationId xmlns:a16="http://schemas.microsoft.com/office/drawing/2014/main" id="{1C97066D-B535-40FB-8888-A5A20BDA8E3D}"/>
              </a:ext>
            </a:extLst>
          </p:cNvPr>
          <p:cNvPicPr>
            <a:picLocks noChangeAspect="1"/>
          </p:cNvPicPr>
          <p:nvPr/>
        </p:nvPicPr>
        <p:blipFill>
          <a:blip r:embed="rId3"/>
          <a:stretch>
            <a:fillRect/>
          </a:stretch>
        </p:blipFill>
        <p:spPr>
          <a:xfrm>
            <a:off x="12100559" y="0"/>
            <a:ext cx="91440" cy="6858000"/>
          </a:xfrm>
          <a:prstGeom prst="rect">
            <a:avLst/>
          </a:prstGeom>
        </p:spPr>
      </p:pic>
      <p:sp>
        <p:nvSpPr>
          <p:cNvPr id="2" name="CuadroTexto 1">
            <a:extLst>
              <a:ext uri="{FF2B5EF4-FFF2-40B4-BE49-F238E27FC236}">
                <a16:creationId xmlns:a16="http://schemas.microsoft.com/office/drawing/2014/main" id="{92B36BFE-2DBB-5E4E-9EA7-8E2353B202B5}"/>
              </a:ext>
            </a:extLst>
          </p:cNvPr>
          <p:cNvSpPr txBox="1"/>
          <p:nvPr/>
        </p:nvSpPr>
        <p:spPr>
          <a:xfrm>
            <a:off x="8340144" y="5103674"/>
            <a:ext cx="3013656" cy="1754326"/>
          </a:xfrm>
          <a:prstGeom prst="rect">
            <a:avLst/>
          </a:prstGeom>
          <a:noFill/>
        </p:spPr>
        <p:txBody>
          <a:bodyPr wrap="square" rtlCol="0">
            <a:spAutoFit/>
          </a:bodyPr>
          <a:lstStyle/>
          <a:p>
            <a:r>
              <a:rPr lang="es-ES_tradnl" dirty="0"/>
              <a:t>“La realidad de hoy se muestra totalmente distinta de la que se consideraba predefinida </a:t>
            </a:r>
            <a:r>
              <a:rPr lang="es-ES_tradnl" dirty="0" err="1"/>
              <a:t>determinísticamente</a:t>
            </a:r>
            <a:r>
              <a:rPr lang="es-ES_tradnl" dirty="0"/>
              <a:t>” José A. Magno de Carvalho (2002)</a:t>
            </a:r>
          </a:p>
        </p:txBody>
      </p:sp>
    </p:spTree>
    <p:extLst>
      <p:ext uri="{BB962C8B-B14F-4D97-AF65-F5344CB8AC3E}">
        <p14:creationId xmlns:p14="http://schemas.microsoft.com/office/powerpoint/2010/main" val="1666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fontScale="90000"/>
          </a:bodyPr>
          <a:lstStyle/>
          <a:p>
            <a:r>
              <a:rPr lang="en-US" sz="3200" b="1" dirty="0"/>
              <a:t>Population Projections: 2010-2030 – Brazil (BR) and Region North (NO)</a:t>
            </a:r>
            <a:endParaRPr lang="pt-BR" sz="3200" b="1" dirty="0"/>
          </a:p>
        </p:txBody>
      </p:sp>
      <p:pic>
        <p:nvPicPr>
          <p:cNvPr id="5122" name="Picture 2" descr="7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8" y="838200"/>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76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732" y="834075"/>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1760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739775"/>
          </a:xfrm>
        </p:spPr>
        <p:txBody>
          <a:bodyPr>
            <a:normAutofit/>
          </a:bodyPr>
          <a:lstStyle/>
          <a:p>
            <a:r>
              <a:rPr lang="en-US" sz="2500" b="1" dirty="0"/>
              <a:t>Population Projections: 2010-2030 – Regions Northeast (ND) and Southeast (ND)</a:t>
            </a:r>
            <a:endParaRPr lang="pt-BR" sz="2500" b="1" dirty="0"/>
          </a:p>
        </p:txBody>
      </p:sp>
      <p:pic>
        <p:nvPicPr>
          <p:cNvPr id="6146" name="Picture 2" descr="76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4" y="827857"/>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76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732" y="826974"/>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379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r>
              <a:rPr lang="en-US" sz="2600" b="1" dirty="0"/>
              <a:t>Population Projections: 2010-2030 – Regions South (SU) and Central-West (CO)</a:t>
            </a:r>
            <a:endParaRPr lang="pt-BR" sz="2600" b="1" dirty="0"/>
          </a:p>
        </p:txBody>
      </p:sp>
      <p:pic>
        <p:nvPicPr>
          <p:cNvPr id="7170" name="Picture 2" descr="7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4" y="831585"/>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76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732" y="836345"/>
            <a:ext cx="6019200" cy="60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187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Population Projections: 2015 - 2030</a:t>
            </a:r>
            <a:br>
              <a:rPr lang="en-US" sz="2600" b="1" dirty="0"/>
            </a:br>
            <a:r>
              <a:rPr lang="en-US" sz="2600" b="1" dirty="0"/>
              <a:t>UN Bayesian method and by IBGE - Units of Federation</a:t>
            </a:r>
            <a:endParaRPr lang="pt-BR" sz="2600" b="1" dirty="0"/>
          </a:p>
        </p:txBody>
      </p:sp>
      <p:pic>
        <p:nvPicPr>
          <p:cNvPr id="5" name="Imagem 2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139" y="838200"/>
            <a:ext cx="9472250" cy="6008077"/>
          </a:xfrm>
          <a:prstGeom prst="rect">
            <a:avLst/>
          </a:prstGeom>
          <a:noFill/>
          <a:ln>
            <a:noFill/>
          </a:ln>
        </p:spPr>
      </p:pic>
    </p:spTree>
    <p:extLst>
      <p:ext uri="{BB962C8B-B14F-4D97-AF65-F5344CB8AC3E}">
        <p14:creationId xmlns:p14="http://schemas.microsoft.com/office/powerpoint/2010/main" val="2490566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Population Projections: 2015 - 2030</a:t>
            </a:r>
            <a:br>
              <a:rPr lang="en-US" sz="2600" b="1" dirty="0"/>
            </a:br>
            <a:r>
              <a:rPr lang="en-US" sz="2600" b="1" dirty="0"/>
              <a:t>UN Bayesian method and by IBGE - Units of Federation</a:t>
            </a:r>
            <a:endParaRPr lang="pt-BR" sz="2600" b="1" dirty="0"/>
          </a:p>
        </p:txBody>
      </p:sp>
      <p:pic>
        <p:nvPicPr>
          <p:cNvPr id="4" name="Imagem 2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8026" y="838200"/>
            <a:ext cx="9465498" cy="6008077"/>
          </a:xfrm>
          <a:prstGeom prst="rect">
            <a:avLst/>
          </a:prstGeom>
          <a:noFill/>
          <a:ln>
            <a:noFill/>
          </a:ln>
        </p:spPr>
      </p:pic>
    </p:spTree>
    <p:extLst>
      <p:ext uri="{BB962C8B-B14F-4D97-AF65-F5344CB8AC3E}">
        <p14:creationId xmlns:p14="http://schemas.microsoft.com/office/powerpoint/2010/main" val="3008111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Population Projections: 2015 - 2030</a:t>
            </a:r>
            <a:br>
              <a:rPr lang="en-US" sz="2600" b="1" dirty="0"/>
            </a:br>
            <a:r>
              <a:rPr lang="en-US" sz="2600" b="1" dirty="0"/>
              <a:t>UN Bayesian method and by IBGE - Units of Federation</a:t>
            </a:r>
            <a:endParaRPr lang="pt-BR" sz="2600" b="1" dirty="0"/>
          </a:p>
        </p:txBody>
      </p:sp>
      <p:pic>
        <p:nvPicPr>
          <p:cNvPr id="6" name="Imagem 2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8715" y="849600"/>
            <a:ext cx="9464400" cy="6008400"/>
          </a:xfrm>
          <a:prstGeom prst="rect">
            <a:avLst/>
          </a:prstGeom>
          <a:noFill/>
          <a:ln>
            <a:noFill/>
          </a:ln>
        </p:spPr>
      </p:pic>
    </p:spTree>
    <p:extLst>
      <p:ext uri="{BB962C8B-B14F-4D97-AF65-F5344CB8AC3E}">
        <p14:creationId xmlns:p14="http://schemas.microsoft.com/office/powerpoint/2010/main" val="1712217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Population Projections: 2015 - 2030</a:t>
            </a:r>
            <a:br>
              <a:rPr lang="en-US" sz="2600" b="1" dirty="0"/>
            </a:br>
            <a:r>
              <a:rPr lang="en-US" sz="2600" b="1" dirty="0"/>
              <a:t>UN Bayesian method and by IBGE - Units of Federation</a:t>
            </a:r>
            <a:endParaRPr lang="pt-BR" sz="2600" b="1" dirty="0"/>
          </a:p>
        </p:txBody>
      </p:sp>
      <p:pic>
        <p:nvPicPr>
          <p:cNvPr id="4" name="Imagem 3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336" y="849600"/>
            <a:ext cx="9464400" cy="6008400"/>
          </a:xfrm>
          <a:prstGeom prst="rect">
            <a:avLst/>
          </a:prstGeom>
          <a:noFill/>
          <a:ln>
            <a:noFill/>
          </a:ln>
        </p:spPr>
      </p:pic>
    </p:spTree>
    <p:extLst>
      <p:ext uri="{BB962C8B-B14F-4D97-AF65-F5344CB8AC3E}">
        <p14:creationId xmlns:p14="http://schemas.microsoft.com/office/powerpoint/2010/main" val="3614945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Total Fertility Rates projected by the UN Bayesian method (2030) and by IBGE (2030) </a:t>
            </a:r>
            <a:br>
              <a:rPr lang="en-US" sz="2600" b="1" dirty="0"/>
            </a:br>
            <a:r>
              <a:rPr lang="en-US" sz="2600" b="1" dirty="0"/>
              <a:t>and average household income (in R$) in 2010 – Units of Federation</a:t>
            </a:r>
            <a:endParaRPr lang="pt-BR" sz="2600" b="1" dirty="0"/>
          </a:p>
        </p:txBody>
      </p:sp>
      <p:pic>
        <p:nvPicPr>
          <p:cNvPr id="5" name="Imagem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 y="838200"/>
            <a:ext cx="11570675" cy="5961184"/>
          </a:xfrm>
          <a:prstGeom prst="rect">
            <a:avLst/>
          </a:prstGeom>
          <a:noFill/>
          <a:ln>
            <a:noFill/>
          </a:ln>
        </p:spPr>
      </p:pic>
    </p:spTree>
    <p:extLst>
      <p:ext uri="{BB962C8B-B14F-4D97-AF65-F5344CB8AC3E}">
        <p14:creationId xmlns:p14="http://schemas.microsoft.com/office/powerpoint/2010/main" val="3626740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98425"/>
            <a:ext cx="10515600" cy="739775"/>
          </a:xfrm>
        </p:spPr>
        <p:txBody>
          <a:bodyPr>
            <a:normAutofit fontScale="90000"/>
          </a:bodyPr>
          <a:lstStyle/>
          <a:p>
            <a:pPr algn="ctr"/>
            <a:r>
              <a:rPr lang="en-US" sz="2600" b="1" dirty="0"/>
              <a:t>Total Fertility Rates projected by the UN Bayesian method (2030) and by IBGE (2030) </a:t>
            </a:r>
            <a:br>
              <a:rPr lang="en-US" sz="2600" b="1" dirty="0"/>
            </a:br>
            <a:r>
              <a:rPr lang="en-US" sz="2600" b="1" dirty="0"/>
              <a:t>and average household income (in R$) in 2010 – Units of Federation</a:t>
            </a:r>
            <a:endParaRPr lang="pt-BR" sz="2600" b="1" dirty="0"/>
          </a:p>
        </p:txBody>
      </p:sp>
      <p:pic>
        <p:nvPicPr>
          <p:cNvPr id="4" name="Imagem 1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838200"/>
            <a:ext cx="11570400" cy="5961600"/>
          </a:xfrm>
          <a:prstGeom prst="rect">
            <a:avLst/>
          </a:prstGeom>
          <a:noFill/>
          <a:ln>
            <a:noFill/>
          </a:ln>
        </p:spPr>
      </p:pic>
    </p:spTree>
    <p:extLst>
      <p:ext uri="{BB962C8B-B14F-4D97-AF65-F5344CB8AC3E}">
        <p14:creationId xmlns:p14="http://schemas.microsoft.com/office/powerpoint/2010/main" val="1659037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897"/>
            <a:ext cx="10515600" cy="1325563"/>
          </a:xfrm>
        </p:spPr>
        <p:txBody>
          <a:bodyPr/>
          <a:lstStyle/>
          <a:p>
            <a:r>
              <a:rPr lang="es-ES_tradnl" b="1"/>
              <a:t>Dicusión y Conclusiones</a:t>
            </a:r>
          </a:p>
        </p:txBody>
      </p:sp>
      <p:sp>
        <p:nvSpPr>
          <p:cNvPr id="3" name="Content Placeholder 2"/>
          <p:cNvSpPr>
            <a:spLocks noGrp="1"/>
          </p:cNvSpPr>
          <p:nvPr>
            <p:ph idx="1"/>
          </p:nvPr>
        </p:nvSpPr>
        <p:spPr>
          <a:xfrm>
            <a:off x="838200" y="1314488"/>
            <a:ext cx="11201400" cy="4930017"/>
          </a:xfrm>
        </p:spPr>
        <p:txBody>
          <a:bodyPr>
            <a:noAutofit/>
          </a:bodyPr>
          <a:lstStyle/>
          <a:p>
            <a:pPr algn="just"/>
            <a:r>
              <a:rPr lang="es-ES_tradnl" sz="2600" dirty="0"/>
              <a:t>El enfoque probabilístico ofrece una alternativa promisoria para las proyecciones a niveles menores. </a:t>
            </a:r>
          </a:p>
          <a:p>
            <a:pPr algn="just"/>
            <a:r>
              <a:rPr lang="es-ES_tradnl" sz="2600" dirty="0"/>
              <a:t>Ventajas &lt;- puntos de estimación menos arbitrarios y más importante, medidas de incertidumbre.</a:t>
            </a:r>
          </a:p>
          <a:p>
            <a:pPr algn="just"/>
            <a:r>
              <a:rPr lang="es-ES_tradnl" sz="2600" dirty="0"/>
              <a:t>Sin embargo, algunos ajustes podrán ser agregados al modelo (open </a:t>
            </a:r>
            <a:r>
              <a:rPr lang="es-ES_tradnl" sz="2600" dirty="0" err="1"/>
              <a:t>suorce</a:t>
            </a:r>
            <a:r>
              <a:rPr lang="es-ES_tradnl" sz="2600" dirty="0"/>
              <a:t>: otra ventaja de para los usuarios).</a:t>
            </a:r>
          </a:p>
          <a:p>
            <a:pPr algn="just"/>
            <a:r>
              <a:rPr lang="es-ES_tradnl" sz="2600" dirty="0"/>
              <a:t>Trabajo a futuro tratará de agrupar regiones con similares características al contexto nacional y subnacional, más allá del nivel y el ritmo de disminución de la fecundidad para estimar los parámetros.</a:t>
            </a:r>
          </a:p>
          <a:p>
            <a:pPr algn="just"/>
            <a:r>
              <a:rPr lang="es-ES_tradnl" sz="2600" dirty="0"/>
              <a:t>Incorporar una mayor cantidad de países de la región</a:t>
            </a:r>
          </a:p>
          <a:p>
            <a:pPr algn="just"/>
            <a:r>
              <a:rPr lang="es-ES_tradnl" sz="2600" dirty="0"/>
              <a:t>Investigar la posibilidad de agrupar distintas regiones de los países de América Latina, que tienen similares características culturales y socioeconómicas, en lugar de las delimitaciones políticas.</a:t>
            </a:r>
          </a:p>
        </p:txBody>
      </p:sp>
    </p:spTree>
    <p:extLst>
      <p:ext uri="{BB962C8B-B14F-4D97-AF65-F5344CB8AC3E}">
        <p14:creationId xmlns:p14="http://schemas.microsoft.com/office/powerpoint/2010/main" val="202287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C177CEC-648F-4961-B3F2-11B6312F1E0A}"/>
              </a:ext>
            </a:extLst>
          </p:cNvPr>
          <p:cNvPicPr>
            <a:picLocks noChangeAspect="1"/>
          </p:cNvPicPr>
          <p:nvPr/>
        </p:nvPicPr>
        <p:blipFill>
          <a:blip r:embed="rId2"/>
          <a:stretch>
            <a:fillRect/>
          </a:stretch>
        </p:blipFill>
        <p:spPr>
          <a:xfrm>
            <a:off x="4000501" y="6304677"/>
            <a:ext cx="4062045" cy="553323"/>
          </a:xfrm>
          <a:prstGeom prst="rect">
            <a:avLst/>
          </a:prstGeom>
        </p:spPr>
      </p:pic>
      <p:sp>
        <p:nvSpPr>
          <p:cNvPr id="9" name="Título 8">
            <a:extLst>
              <a:ext uri="{FF2B5EF4-FFF2-40B4-BE49-F238E27FC236}">
                <a16:creationId xmlns:a16="http://schemas.microsoft.com/office/drawing/2014/main" id="{58B1EF8C-7EA0-4D83-B0A4-E067B830E63C}"/>
              </a:ext>
            </a:extLst>
          </p:cNvPr>
          <p:cNvSpPr>
            <a:spLocks noGrp="1"/>
          </p:cNvSpPr>
          <p:nvPr>
            <p:ph type="title"/>
          </p:nvPr>
        </p:nvSpPr>
        <p:spPr/>
        <p:txBody>
          <a:bodyPr/>
          <a:lstStyle/>
          <a:p>
            <a:r>
              <a:rPr lang="es-MX" dirty="0"/>
              <a:t>Introducción</a:t>
            </a:r>
          </a:p>
        </p:txBody>
      </p:sp>
      <p:sp>
        <p:nvSpPr>
          <p:cNvPr id="10" name="Marcador de contenido 9">
            <a:extLst>
              <a:ext uri="{FF2B5EF4-FFF2-40B4-BE49-F238E27FC236}">
                <a16:creationId xmlns:a16="http://schemas.microsoft.com/office/drawing/2014/main" id="{8A816E30-31CC-45DE-A57D-0AD5C7E29FCE}"/>
              </a:ext>
            </a:extLst>
          </p:cNvPr>
          <p:cNvSpPr>
            <a:spLocks noGrp="1"/>
          </p:cNvSpPr>
          <p:nvPr>
            <p:ph idx="1"/>
          </p:nvPr>
        </p:nvSpPr>
        <p:spPr/>
        <p:txBody>
          <a:bodyPr>
            <a:normAutofit/>
          </a:bodyPr>
          <a:lstStyle/>
          <a:p>
            <a:r>
              <a:rPr lang="es-ES" dirty="0"/>
              <a:t>Argentina &lt;- extensión, rapidez, posterior estancamiento y nuevamente descenso de sus niveles. </a:t>
            </a:r>
          </a:p>
          <a:p>
            <a:r>
              <a:rPr lang="es-ES_tradnl" dirty="0"/>
              <a:t>Descenso temprano de la TGF, a comienzos del siglo XX, en el número total de hijos, recorrido atípico en relación a lo sucedido en la mayor parte de América Latina y el Caribe (</a:t>
            </a:r>
            <a:r>
              <a:rPr lang="es-ES_tradnl" dirty="0" err="1"/>
              <a:t>ALyC</a:t>
            </a:r>
            <a:r>
              <a:rPr lang="es-ES_tradnl" dirty="0"/>
              <a:t>)</a:t>
            </a:r>
            <a:endParaRPr lang="en-US" dirty="0"/>
          </a:p>
          <a:p>
            <a:r>
              <a:rPr lang="es-ES" dirty="0"/>
              <a:t>Argentina fue ubicada</a:t>
            </a:r>
            <a:r>
              <a:rPr lang="es-ES_tradnl" dirty="0"/>
              <a:t> dentro de la secuencia de caída de la fecundidad experimentada en la mayor parte de Europa</a:t>
            </a:r>
            <a:endParaRPr lang="es-MX" dirty="0"/>
          </a:p>
        </p:txBody>
      </p:sp>
      <p:pic>
        <p:nvPicPr>
          <p:cNvPr id="5" name="Imagen 4">
            <a:extLst>
              <a:ext uri="{FF2B5EF4-FFF2-40B4-BE49-F238E27FC236}">
                <a16:creationId xmlns:a16="http://schemas.microsoft.com/office/drawing/2014/main" id="{1C97066D-B535-40FB-8888-A5A20BDA8E3D}"/>
              </a:ext>
            </a:extLst>
          </p:cNvPr>
          <p:cNvPicPr>
            <a:picLocks noChangeAspect="1"/>
          </p:cNvPicPr>
          <p:nvPr/>
        </p:nvPicPr>
        <p:blipFill>
          <a:blip r:embed="rId3"/>
          <a:stretch>
            <a:fillRect/>
          </a:stretch>
        </p:blipFill>
        <p:spPr>
          <a:xfrm>
            <a:off x="12100559" y="0"/>
            <a:ext cx="91440" cy="6858000"/>
          </a:xfrm>
          <a:prstGeom prst="rect">
            <a:avLst/>
          </a:prstGeom>
        </p:spPr>
      </p:pic>
    </p:spTree>
    <p:extLst>
      <p:ext uri="{BB962C8B-B14F-4D97-AF65-F5344CB8AC3E}">
        <p14:creationId xmlns:p14="http://schemas.microsoft.com/office/powerpoint/2010/main" val="50503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2E41A-6C5C-8249-939A-C7544AA7A891}"/>
              </a:ext>
            </a:extLst>
          </p:cNvPr>
          <p:cNvSpPr>
            <a:spLocks noGrp="1"/>
          </p:cNvSpPr>
          <p:nvPr>
            <p:ph type="title"/>
          </p:nvPr>
        </p:nvSpPr>
        <p:spPr/>
        <p:txBody>
          <a:bodyPr/>
          <a:lstStyle/>
          <a:p>
            <a:r>
              <a:rPr lang="pt-PT" dirty="0"/>
              <a:t>Preguntas </a:t>
            </a:r>
            <a:r>
              <a:rPr lang="pt-PT" dirty="0" err="1"/>
              <a:t>finales</a:t>
            </a:r>
            <a:endParaRPr lang="pt-PT" dirty="0"/>
          </a:p>
        </p:txBody>
      </p:sp>
      <p:sp>
        <p:nvSpPr>
          <p:cNvPr id="3" name="Marcador de contenido 2">
            <a:extLst>
              <a:ext uri="{FF2B5EF4-FFF2-40B4-BE49-F238E27FC236}">
                <a16:creationId xmlns:a16="http://schemas.microsoft.com/office/drawing/2014/main" id="{85E5012A-E1CC-5640-9296-1DA135FBA333}"/>
              </a:ext>
            </a:extLst>
          </p:cNvPr>
          <p:cNvSpPr>
            <a:spLocks noGrp="1"/>
          </p:cNvSpPr>
          <p:nvPr>
            <p:ph idx="1"/>
          </p:nvPr>
        </p:nvSpPr>
        <p:spPr/>
        <p:txBody>
          <a:bodyPr/>
          <a:lstStyle/>
          <a:p>
            <a:r>
              <a:rPr lang="pt-PT" dirty="0"/>
              <a:t>No se trata de la </a:t>
            </a:r>
            <a:r>
              <a:rPr lang="pt-PT" dirty="0" err="1"/>
              <a:t>aplciación</a:t>
            </a:r>
            <a:r>
              <a:rPr lang="pt-PT" dirty="0"/>
              <a:t> </a:t>
            </a:r>
            <a:r>
              <a:rPr lang="pt-PT" dirty="0" err="1"/>
              <a:t>del</a:t>
            </a:r>
            <a:r>
              <a:rPr lang="pt-PT" dirty="0"/>
              <a:t> </a:t>
            </a:r>
            <a:r>
              <a:rPr lang="pt-PT" dirty="0" err="1"/>
              <a:t>un</a:t>
            </a:r>
            <a:r>
              <a:rPr lang="pt-PT" dirty="0"/>
              <a:t> método per se.</a:t>
            </a:r>
          </a:p>
          <a:p>
            <a:r>
              <a:rPr lang="pt-PT" dirty="0" err="1"/>
              <a:t>Cómo</a:t>
            </a:r>
            <a:r>
              <a:rPr lang="pt-PT" dirty="0"/>
              <a:t> estamos modelando la </a:t>
            </a:r>
            <a:r>
              <a:rPr lang="pt-PT" dirty="0" err="1"/>
              <a:t>fecundidad</a:t>
            </a:r>
            <a:r>
              <a:rPr lang="pt-PT" dirty="0"/>
              <a:t>?</a:t>
            </a:r>
          </a:p>
          <a:p>
            <a:r>
              <a:rPr lang="pt-PT" dirty="0"/>
              <a:t>Parece que para Brasil </a:t>
            </a:r>
            <a:r>
              <a:rPr lang="pt-PT" dirty="0" err="1"/>
              <a:t>performa</a:t>
            </a:r>
            <a:r>
              <a:rPr lang="pt-PT" dirty="0"/>
              <a:t>, pero no tanto para Argentina.</a:t>
            </a:r>
          </a:p>
        </p:txBody>
      </p:sp>
    </p:spTree>
    <p:extLst>
      <p:ext uri="{BB962C8B-B14F-4D97-AF65-F5344CB8AC3E}">
        <p14:creationId xmlns:p14="http://schemas.microsoft.com/office/powerpoint/2010/main" val="1014678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2E41A-6C5C-8249-939A-C7544AA7A891}"/>
              </a:ext>
            </a:extLst>
          </p:cNvPr>
          <p:cNvSpPr>
            <a:spLocks noGrp="1"/>
          </p:cNvSpPr>
          <p:nvPr>
            <p:ph type="title"/>
          </p:nvPr>
        </p:nvSpPr>
        <p:spPr/>
        <p:txBody>
          <a:bodyPr/>
          <a:lstStyle/>
          <a:p>
            <a:r>
              <a:rPr lang="pt-PT" dirty="0" err="1"/>
              <a:t>Proyecto</a:t>
            </a:r>
            <a:endParaRPr lang="pt-PT" dirty="0"/>
          </a:p>
        </p:txBody>
      </p:sp>
      <p:sp>
        <p:nvSpPr>
          <p:cNvPr id="3" name="Marcador de contenido 2">
            <a:extLst>
              <a:ext uri="{FF2B5EF4-FFF2-40B4-BE49-F238E27FC236}">
                <a16:creationId xmlns:a16="http://schemas.microsoft.com/office/drawing/2014/main" id="{85E5012A-E1CC-5640-9296-1DA135FBA333}"/>
              </a:ext>
            </a:extLst>
          </p:cNvPr>
          <p:cNvSpPr>
            <a:spLocks noGrp="1"/>
          </p:cNvSpPr>
          <p:nvPr>
            <p:ph idx="1"/>
          </p:nvPr>
        </p:nvSpPr>
        <p:spPr/>
        <p:txBody>
          <a:bodyPr/>
          <a:lstStyle/>
          <a:p>
            <a:r>
              <a:rPr lang="pt-PT" dirty="0" err="1"/>
              <a:t>Work</a:t>
            </a:r>
            <a:r>
              <a:rPr lang="pt-PT" dirty="0"/>
              <a:t> in progresso, críticas, comentários, </a:t>
            </a:r>
            <a:r>
              <a:rPr lang="pt-PT" dirty="0" err="1"/>
              <a:t>sugerencias</a:t>
            </a:r>
            <a:endParaRPr lang="pt-PT" dirty="0"/>
          </a:p>
          <a:p>
            <a:r>
              <a:rPr lang="pt-PT" dirty="0" err="1"/>
              <a:t>https</a:t>
            </a:r>
            <a:r>
              <a:rPr lang="pt-PT" dirty="0"/>
              <a:t>://</a:t>
            </a:r>
            <a:r>
              <a:rPr lang="pt-PT" dirty="0" err="1"/>
              <a:t>github.com</a:t>
            </a:r>
            <a:r>
              <a:rPr lang="pt-PT" dirty="0"/>
              <a:t>/</a:t>
            </a:r>
            <a:r>
              <a:rPr lang="pt-PT" dirty="0" err="1"/>
              <a:t>nsacco</a:t>
            </a:r>
            <a:r>
              <a:rPr lang="pt-PT" dirty="0"/>
              <a:t>/</a:t>
            </a:r>
            <a:r>
              <a:rPr lang="pt-PT" dirty="0" err="1"/>
              <a:t>FertilitySubProjections</a:t>
            </a:r>
            <a:endParaRPr lang="pt-PT" dirty="0"/>
          </a:p>
        </p:txBody>
      </p:sp>
      <p:pic>
        <p:nvPicPr>
          <p:cNvPr id="5" name="Imagen 4">
            <a:extLst>
              <a:ext uri="{FF2B5EF4-FFF2-40B4-BE49-F238E27FC236}">
                <a16:creationId xmlns:a16="http://schemas.microsoft.com/office/drawing/2014/main" id="{5CE58056-5B5B-AF4E-A1ED-065A82FDD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750" y="2371172"/>
            <a:ext cx="1917700" cy="711200"/>
          </a:xfrm>
          <a:prstGeom prst="rect">
            <a:avLst/>
          </a:prstGeom>
        </p:spPr>
      </p:pic>
    </p:spTree>
    <p:extLst>
      <p:ext uri="{BB962C8B-B14F-4D97-AF65-F5344CB8AC3E}">
        <p14:creationId xmlns:p14="http://schemas.microsoft.com/office/powerpoint/2010/main" val="200425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Resultados</a:t>
            </a:r>
            <a:endParaRPr lang="es-ES_tradnl" dirty="0"/>
          </a:p>
        </p:txBody>
      </p:sp>
      <p:sp>
        <p:nvSpPr>
          <p:cNvPr id="4" name="Rectangle 2"/>
          <p:cNvSpPr>
            <a:spLocks noChangeArrowheads="1"/>
          </p:cNvSpPr>
          <p:nvPr/>
        </p:nvSpPr>
        <p:spPr bwMode="auto">
          <a:xfrm rot="16200000">
            <a:off x="8407400" y="2967335"/>
            <a:ext cx="6858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800" b="0" i="0" u="none" strike="noStrike" cap="none" normalizeH="0" baseline="0" dirty="0">
                <a:ln>
                  <a:noFill/>
                </a:ln>
                <a:solidFill>
                  <a:schemeClr val="tx1"/>
                </a:solidFill>
                <a:effectLst/>
                <a:latin typeface="Arial" charset="0"/>
              </a:rPr>
              <a:t>Gráfico 1. Tasa Global de Fecundidad según región y año (escala logarítmica). Argentina y Brasil, 1970-2010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800" b="0" i="0" u="none" strike="noStrike" cap="none" normalizeH="0" baseline="0" dirty="0">
              <a:ln>
                <a:noFill/>
              </a:ln>
              <a:solidFill>
                <a:schemeClr val="tx1"/>
              </a:solidFill>
              <a:effectLst/>
              <a:latin typeface="Arial" charset="0"/>
            </a:endParaRPr>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277600" cy="66192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6581001"/>
            <a:ext cx="40414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200" b="0" i="0" u="none" strike="noStrike" cap="none" normalizeH="0" baseline="0" dirty="0">
                <a:ln>
                  <a:noFill/>
                </a:ln>
                <a:solidFill>
                  <a:schemeClr val="tx1"/>
                </a:solidFill>
                <a:effectLst/>
                <a:latin typeface="Arial" charset="0"/>
              </a:rPr>
              <a:t>Fuente: elaboración propia en base a IPUMS-I e INDEC.</a:t>
            </a:r>
          </a:p>
        </p:txBody>
      </p:sp>
    </p:spTree>
    <p:extLst>
      <p:ext uri="{BB962C8B-B14F-4D97-AF65-F5344CB8AC3E}">
        <p14:creationId xmlns:p14="http://schemas.microsoft.com/office/powerpoint/2010/main" val="378779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rot="16200000">
            <a:off x="8473499" y="2958388"/>
            <a:ext cx="68401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800" b="0" i="0" u="none" strike="noStrike" cap="none" normalizeH="0" baseline="0" dirty="0">
                <a:ln>
                  <a:noFill/>
                </a:ln>
                <a:solidFill>
                  <a:schemeClr val="tx1"/>
                </a:solidFill>
                <a:effectLst/>
                <a:latin typeface="Arial" charset="0"/>
              </a:rPr>
              <a:t>Gráfico 2. Tasa Global de según nivel educativo y año (escala logarítmica). Argentina y Brasil, 1970-2010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800" b="0" i="0" u="none" strike="noStrike" cap="none" normalizeH="0" baseline="0" dirty="0">
              <a:ln>
                <a:noFill/>
              </a:ln>
              <a:solidFill>
                <a:schemeClr val="tx1"/>
              </a:solidFill>
              <a:effectLst/>
              <a:latin typeface="Arial" charset="0"/>
            </a:endParaRPr>
          </a:p>
        </p:txBody>
      </p:sp>
      <p:sp>
        <p:nvSpPr>
          <p:cNvPr id="7" name="Rectangle 6"/>
          <p:cNvSpPr>
            <a:spLocks noChangeArrowheads="1"/>
          </p:cNvSpPr>
          <p:nvPr/>
        </p:nvSpPr>
        <p:spPr bwMode="auto">
          <a:xfrm>
            <a:off x="0" y="6500911"/>
            <a:ext cx="46826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400" b="0" i="0" u="none" strike="noStrike" cap="none" normalizeH="0" baseline="0" dirty="0">
                <a:ln>
                  <a:noFill/>
                </a:ln>
                <a:solidFill>
                  <a:schemeClr val="tx1"/>
                </a:solidFill>
                <a:effectLst/>
                <a:latin typeface="Arial" charset="0"/>
              </a:rPr>
              <a:t>Fuente: elaboración propia en base a IPUMS-I e INDEC.</a:t>
            </a:r>
          </a:p>
        </p:txBody>
      </p:sp>
      <p:pic>
        <p:nvPicPr>
          <p:cNvPr id="10" name="Picture 4"/>
          <p:cNvPicPr/>
          <p:nvPr/>
        </p:nvPicPr>
        <p:blipFill>
          <a:blip r:embed="rId2">
            <a:extLst>
              <a:ext uri="{28A0092B-C50C-407E-A947-70E740481C1C}">
                <a14:useLocalDpi xmlns:a14="http://schemas.microsoft.com/office/drawing/2010/main" val="0"/>
              </a:ext>
            </a:extLst>
          </a:blip>
          <a:stretch>
            <a:fillRect/>
          </a:stretch>
        </p:blipFill>
        <p:spPr>
          <a:xfrm>
            <a:off x="0" y="-1"/>
            <a:ext cx="11277600" cy="6500912"/>
          </a:xfrm>
          <a:prstGeom prst="rect">
            <a:avLst/>
          </a:prstGeom>
        </p:spPr>
      </p:pic>
    </p:spTree>
    <p:extLst>
      <p:ext uri="{BB962C8B-B14F-4D97-AF65-F5344CB8AC3E}">
        <p14:creationId xmlns:p14="http://schemas.microsoft.com/office/powerpoint/2010/main" val="342616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rot="16200000">
            <a:off x="8362952" y="3013502"/>
            <a:ext cx="68580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600" b="0" i="0" u="none" strike="noStrike" cap="none" normalizeH="0" baseline="0" dirty="0">
                <a:ln>
                  <a:noFill/>
                </a:ln>
                <a:solidFill>
                  <a:schemeClr val="tx1"/>
                </a:solidFill>
                <a:effectLst/>
                <a:latin typeface="Arial" charset="0"/>
              </a:rPr>
              <a:t>Gráfico 3. Tasa Global de Fecundidad según condición socio-ocupacional y año (escala logarítmica). Argentina y Brasil, 1970-2010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ES_tradnl" sz="1600" b="0" i="0" u="none" strike="noStrike" cap="none" normalizeH="0" baseline="0" dirty="0">
              <a:ln>
                <a:noFill/>
              </a:ln>
              <a:solidFill>
                <a:schemeClr val="tx1"/>
              </a:solidFill>
              <a:effectLst/>
              <a:latin typeface="Arial" charset="0"/>
            </a:endParaRPr>
          </a:p>
        </p:txBody>
      </p:sp>
      <p:pic>
        <p:nvPicPr>
          <p:cNvPr id="1229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1277600" cy="66506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0" y="6606912"/>
            <a:ext cx="1762599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altLang="es-ES_tradnl" sz="1100" b="0" i="0" u="none" strike="noStrike" cap="none" normalizeH="0" baseline="0">
                <a:ln>
                  <a:noFill/>
                </a:ln>
                <a:solidFill>
                  <a:schemeClr val="tx1"/>
                </a:solidFill>
                <a:effectLst/>
                <a:latin typeface="Arial" charset="0"/>
              </a:rPr>
              <a:t>Fuente: elaboración propia en base a IPUMS-I e INDEC.</a:t>
            </a:r>
          </a:p>
        </p:txBody>
      </p:sp>
    </p:spTree>
    <p:extLst>
      <p:ext uri="{BB962C8B-B14F-4D97-AF65-F5344CB8AC3E}">
        <p14:creationId xmlns:p14="http://schemas.microsoft.com/office/powerpoint/2010/main" val="245297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C177CEC-648F-4961-B3F2-11B6312F1E0A}"/>
              </a:ext>
            </a:extLst>
          </p:cNvPr>
          <p:cNvPicPr>
            <a:picLocks noChangeAspect="1"/>
          </p:cNvPicPr>
          <p:nvPr/>
        </p:nvPicPr>
        <p:blipFill>
          <a:blip r:embed="rId2"/>
          <a:stretch>
            <a:fillRect/>
          </a:stretch>
        </p:blipFill>
        <p:spPr>
          <a:xfrm>
            <a:off x="4000501" y="6304677"/>
            <a:ext cx="4062045" cy="553323"/>
          </a:xfrm>
          <a:prstGeom prst="rect">
            <a:avLst/>
          </a:prstGeom>
        </p:spPr>
      </p:pic>
      <p:sp>
        <p:nvSpPr>
          <p:cNvPr id="9" name="Título 8">
            <a:extLst>
              <a:ext uri="{FF2B5EF4-FFF2-40B4-BE49-F238E27FC236}">
                <a16:creationId xmlns:a16="http://schemas.microsoft.com/office/drawing/2014/main" id="{58B1EF8C-7EA0-4D83-B0A4-E067B830E63C}"/>
              </a:ext>
            </a:extLst>
          </p:cNvPr>
          <p:cNvSpPr>
            <a:spLocks noGrp="1"/>
          </p:cNvSpPr>
          <p:nvPr>
            <p:ph type="title"/>
          </p:nvPr>
        </p:nvSpPr>
        <p:spPr/>
        <p:txBody>
          <a:bodyPr/>
          <a:lstStyle/>
          <a:p>
            <a:r>
              <a:rPr lang="es-MX" dirty="0"/>
              <a:t>Introducción</a:t>
            </a:r>
          </a:p>
        </p:txBody>
      </p:sp>
      <p:sp>
        <p:nvSpPr>
          <p:cNvPr id="10" name="Marcador de contenido 9">
            <a:extLst>
              <a:ext uri="{FF2B5EF4-FFF2-40B4-BE49-F238E27FC236}">
                <a16:creationId xmlns:a16="http://schemas.microsoft.com/office/drawing/2014/main" id="{8A816E30-31CC-45DE-A57D-0AD5C7E29FCE}"/>
              </a:ext>
            </a:extLst>
          </p:cNvPr>
          <p:cNvSpPr>
            <a:spLocks noGrp="1"/>
          </p:cNvSpPr>
          <p:nvPr>
            <p:ph idx="1"/>
          </p:nvPr>
        </p:nvSpPr>
        <p:spPr/>
        <p:txBody>
          <a:bodyPr/>
          <a:lstStyle/>
          <a:p>
            <a:r>
              <a:rPr lang="es-MX" dirty="0"/>
              <a:t>Brasil y Argentina: trayectorias de transición de la fecundidad comparable pero diferencial </a:t>
            </a:r>
          </a:p>
          <a:p>
            <a:r>
              <a:rPr lang="es-MX" dirty="0"/>
              <a:t>Argentina: transición temprana, gradual de la caída, patrón tardío, </a:t>
            </a:r>
          </a:p>
          <a:p>
            <a:r>
              <a:rPr lang="es-MX" dirty="0"/>
              <a:t>Brasil: transición más rápida. Modelo ‛clásico’ en América Latina. </a:t>
            </a:r>
          </a:p>
          <a:p>
            <a:r>
              <a:rPr lang="es-MX" dirty="0"/>
              <a:t>Descenso diferencial -&gt; escenario privilegiado para testear hipótesis.</a:t>
            </a:r>
          </a:p>
          <a:p>
            <a:r>
              <a:rPr lang="es-MX" dirty="0"/>
              <a:t>Descompuesta la TGF de periodo, importantes diferencias entre países.</a:t>
            </a:r>
          </a:p>
        </p:txBody>
      </p:sp>
      <p:pic>
        <p:nvPicPr>
          <p:cNvPr id="5" name="Imagen 4">
            <a:extLst>
              <a:ext uri="{FF2B5EF4-FFF2-40B4-BE49-F238E27FC236}">
                <a16:creationId xmlns:a16="http://schemas.microsoft.com/office/drawing/2014/main" id="{1C97066D-B535-40FB-8888-A5A20BDA8E3D}"/>
              </a:ext>
            </a:extLst>
          </p:cNvPr>
          <p:cNvPicPr>
            <a:picLocks noChangeAspect="1"/>
          </p:cNvPicPr>
          <p:nvPr/>
        </p:nvPicPr>
        <p:blipFill>
          <a:blip r:embed="rId3"/>
          <a:stretch>
            <a:fillRect/>
          </a:stretch>
        </p:blipFill>
        <p:spPr>
          <a:xfrm>
            <a:off x="12100559" y="0"/>
            <a:ext cx="91440" cy="6858000"/>
          </a:xfrm>
          <a:prstGeom prst="rect">
            <a:avLst/>
          </a:prstGeom>
        </p:spPr>
      </p:pic>
    </p:spTree>
    <p:extLst>
      <p:ext uri="{BB962C8B-B14F-4D97-AF65-F5344CB8AC3E}">
        <p14:creationId xmlns:p14="http://schemas.microsoft.com/office/powerpoint/2010/main" val="122899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713B3-4E4C-D342-91A2-6AFFB471CC28}"/>
              </a:ext>
            </a:extLst>
          </p:cNvPr>
          <p:cNvSpPr>
            <a:spLocks noGrp="1"/>
          </p:cNvSpPr>
          <p:nvPr>
            <p:ph type="title"/>
          </p:nvPr>
        </p:nvSpPr>
        <p:spPr/>
        <p:txBody>
          <a:bodyPr/>
          <a:lstStyle/>
          <a:p>
            <a:r>
              <a:rPr lang="es-ES_tradnl" dirty="0"/>
              <a:t>Países seleccionados</a:t>
            </a:r>
          </a:p>
        </p:txBody>
      </p:sp>
      <p:sp>
        <p:nvSpPr>
          <p:cNvPr id="3" name="Marcador de contenido 2">
            <a:extLst>
              <a:ext uri="{FF2B5EF4-FFF2-40B4-BE49-F238E27FC236}">
                <a16:creationId xmlns:a16="http://schemas.microsoft.com/office/drawing/2014/main" id="{34A6B95E-A82B-9841-A0FB-CDAD849B8B66}"/>
              </a:ext>
            </a:extLst>
          </p:cNvPr>
          <p:cNvSpPr>
            <a:spLocks noGrp="1"/>
          </p:cNvSpPr>
          <p:nvPr>
            <p:ph idx="1"/>
          </p:nvPr>
        </p:nvSpPr>
        <p:spPr/>
        <p:txBody>
          <a:bodyPr/>
          <a:lstStyle/>
          <a:p>
            <a:r>
              <a:rPr lang="es-ES_tradnl" dirty="0"/>
              <a:t>Distintas caídas de la fecundidad (muy diferenciales pero comparables).</a:t>
            </a:r>
          </a:p>
          <a:p>
            <a:r>
              <a:rPr lang="es-ES_tradnl" dirty="0"/>
              <a:t>Hipótesis de convergencia</a:t>
            </a:r>
          </a:p>
          <a:p>
            <a:r>
              <a:rPr lang="es-ES_tradnl" dirty="0"/>
              <a:t>Esperamos que la comparación entre países permite ver mejor como perfora el método para niveles subnacionales.</a:t>
            </a:r>
          </a:p>
        </p:txBody>
      </p:sp>
    </p:spTree>
    <p:extLst>
      <p:ext uri="{BB962C8B-B14F-4D97-AF65-F5344CB8AC3E}">
        <p14:creationId xmlns:p14="http://schemas.microsoft.com/office/powerpoint/2010/main" val="14110467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TotalTime>
  <Words>1550</Words>
  <Application>Microsoft Macintosh PowerPoint</Application>
  <PresentationFormat>Panorámica</PresentationFormat>
  <Paragraphs>129</Paragraphs>
  <Slides>41</Slides>
  <Notes>20</Notes>
  <HiddenSlides>2</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41</vt:i4>
      </vt:variant>
    </vt:vector>
  </HeadingPairs>
  <TitlesOfParts>
    <vt:vector size="46" baseType="lpstr">
      <vt:lpstr>Arial</vt:lpstr>
      <vt:lpstr>Calibri</vt:lpstr>
      <vt:lpstr>Calibri Light</vt:lpstr>
      <vt:lpstr>Tema de Office</vt:lpstr>
      <vt:lpstr>1_Tema de Office</vt:lpstr>
      <vt:lpstr>Presentación de PowerPoint</vt:lpstr>
      <vt:lpstr>Proyecciones subnacionales de Fecundidad en Brasil y Argentina: propuesta probabilística</vt:lpstr>
      <vt:lpstr>Introducción</vt:lpstr>
      <vt:lpstr>Introducción</vt:lpstr>
      <vt:lpstr>Resultados</vt:lpstr>
      <vt:lpstr>Presentación de PowerPoint</vt:lpstr>
      <vt:lpstr>Presentación de PowerPoint</vt:lpstr>
      <vt:lpstr>Introducción</vt:lpstr>
      <vt:lpstr>Países seleccionados</vt:lpstr>
      <vt:lpstr>Contexto</vt:lpstr>
      <vt:lpstr>Objetivos</vt:lpstr>
      <vt:lpstr>Datos</vt:lpstr>
      <vt:lpstr>Presentación de PowerPoint</vt:lpstr>
      <vt:lpstr>Presentación de PowerPoint</vt:lpstr>
      <vt:lpstr>Proyecciones 2013</vt:lpstr>
      <vt:lpstr>TGF para UF – Brasil 2000-2030</vt:lpstr>
      <vt:lpstr>Proyecciones Probabilísticas (UN)</vt:lpstr>
      <vt:lpstr>Resultados</vt:lpstr>
      <vt:lpstr>Out-of-Sample Prediction – Brazil (BR) and Region North (NO)</vt:lpstr>
      <vt:lpstr>Out-of-Sample Prediction – Argentina (AR) and Region CABA</vt:lpstr>
      <vt:lpstr>Presentación de PowerPoint</vt:lpstr>
      <vt:lpstr>Out-of-Sample Prediction –Regions Northeast (ND) and Southeast (ND)</vt:lpstr>
      <vt:lpstr>Out-of-Sample Prediction –Regions South (SU) and Central-West (CO)</vt:lpstr>
      <vt:lpstr>Out-of-Sample Prediction – Units of Federation</vt:lpstr>
      <vt:lpstr>Cambios sociales durante la década del 2000</vt:lpstr>
      <vt:lpstr>Population Projections: 2010-2030 – Brazil (BR) and Region North (NO)</vt:lpstr>
      <vt:lpstr>Population Projections: 2010-2030 – Regions Northeast (ND) and Southeast (ND)</vt:lpstr>
      <vt:lpstr>Population Projections: 2010-2030 – Regions South (SU) and Central-West (CO)</vt:lpstr>
      <vt:lpstr>Population Projections: 2010-2030 – Argentina y Brasil</vt:lpstr>
      <vt:lpstr>Population Projections: 2010-2030 – Brazil (BR) and Region North (NO)</vt:lpstr>
      <vt:lpstr>Population Projections: 2010-2030 – Regions Northeast (ND) and Southeast (ND)</vt:lpstr>
      <vt:lpstr>Population Projections: 2010-2030 – Regions South (SU) and Central-West (CO)</vt:lpstr>
      <vt:lpstr>Population Projections: 2015 - 2030 UN Bayesian method and by IBGE - Units of Federation</vt:lpstr>
      <vt:lpstr>Population Projections: 2015 - 2030 UN Bayesian method and by IBGE - Units of Federation</vt:lpstr>
      <vt:lpstr>Population Projections: 2015 - 2030 UN Bayesian method and by IBGE - Units of Federation</vt:lpstr>
      <vt:lpstr>Population Projections: 2015 - 2030 UN Bayesian method and by IBGE - Units of Federation</vt:lpstr>
      <vt:lpstr>Total Fertility Rates projected by the UN Bayesian method (2030) and by IBGE (2030)  and average household income (in R$) in 2010 – Units of Federation</vt:lpstr>
      <vt:lpstr>Total Fertility Rates projected by the UN Bayesian method (2030) and by IBGE (2030)  and average household income (in R$) in 2010 – Units of Federation</vt:lpstr>
      <vt:lpstr>Dicusión y Conclusiones</vt:lpstr>
      <vt:lpstr>Preguntas finales</vt:lpstr>
      <vt:lpstr>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ROSA MARIA FLORES MARTINEZ</dc:creator>
  <cp:lastModifiedBy>Nicolás Sacco</cp:lastModifiedBy>
  <cp:revision>42</cp:revision>
  <dcterms:created xsi:type="dcterms:W3CDTF">2018-09-03T17:55:23Z</dcterms:created>
  <dcterms:modified xsi:type="dcterms:W3CDTF">2018-10-25T18:19:18Z</dcterms:modified>
</cp:coreProperties>
</file>