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8" r:id="rId3"/>
    <p:sldId id="259" r:id="rId4"/>
    <p:sldId id="261" r:id="rId5"/>
    <p:sldId id="260" r:id="rId6"/>
    <p:sldId id="262" r:id="rId7"/>
    <p:sldId id="263" r:id="rId8"/>
    <p:sldId id="264" r:id="rId9"/>
    <p:sldId id="265" r:id="rId10"/>
    <p:sldId id="287" r:id="rId11"/>
    <p:sldId id="269" r:id="rId12"/>
    <p:sldId id="266" r:id="rId13"/>
    <p:sldId id="270" r:id="rId14"/>
    <p:sldId id="271" r:id="rId15"/>
    <p:sldId id="272" r:id="rId16"/>
    <p:sldId id="289"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5"/>
    <p:restoredTop sz="87624" autoAdjust="0"/>
  </p:normalViewPr>
  <p:slideViewPr>
    <p:cSldViewPr snapToGrid="0">
      <p:cViewPr varScale="1">
        <p:scale>
          <a:sx n="43" d="100"/>
          <a:sy n="43" d="100"/>
        </p:scale>
        <p:origin x="224"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CA107-5417-4B23-9F4E-BB295EA87CD2}" type="datetimeFigureOut">
              <a:rPr lang="pt-BR" smtClean="0"/>
              <a:t>24/10/2018</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911E0-209C-43C0-9043-77F6D5CA11A3}" type="slidenum">
              <a:rPr lang="pt-BR" smtClean="0"/>
              <a:t>‹Nº›</a:t>
            </a:fld>
            <a:endParaRPr lang="pt-BR"/>
          </a:p>
        </p:txBody>
      </p:sp>
    </p:spTree>
    <p:extLst>
      <p:ext uri="{BB962C8B-B14F-4D97-AF65-F5344CB8AC3E}">
        <p14:creationId xmlns:p14="http://schemas.microsoft.com/office/powerpoint/2010/main" val="547191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Prior to 2013, IBGE used the “Apportionment Method” to estimate only the total UFs’ population.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was assumed that there will be a reduction in the difference between the UFs, fallowing the recent trend, but there will not be a complete convergence in the next two decades, due to the expected persistence of cultural differences and socioeconomic inequalities</a:t>
            </a:r>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6</a:t>
            </a:fld>
            <a:endParaRPr lang="pt-BR"/>
          </a:p>
        </p:txBody>
      </p:sp>
    </p:spTree>
    <p:extLst>
      <p:ext uri="{BB962C8B-B14F-4D97-AF65-F5344CB8AC3E}">
        <p14:creationId xmlns:p14="http://schemas.microsoft.com/office/powerpoint/2010/main" val="2845397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15</a:t>
            </a:fld>
            <a:endParaRPr lang="pt-BR"/>
          </a:p>
        </p:txBody>
      </p:sp>
    </p:spTree>
    <p:extLst>
      <p:ext uri="{BB962C8B-B14F-4D97-AF65-F5344CB8AC3E}">
        <p14:creationId xmlns:p14="http://schemas.microsoft.com/office/powerpoint/2010/main" val="121923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16</a:t>
            </a:fld>
            <a:endParaRPr lang="pt-BR"/>
          </a:p>
        </p:txBody>
      </p:sp>
    </p:spTree>
    <p:extLst>
      <p:ext uri="{BB962C8B-B14F-4D97-AF65-F5344CB8AC3E}">
        <p14:creationId xmlns:p14="http://schemas.microsoft.com/office/powerpoint/2010/main" val="14372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17</a:t>
            </a:fld>
            <a:endParaRPr lang="pt-BR"/>
          </a:p>
        </p:txBody>
      </p:sp>
    </p:spTree>
    <p:extLst>
      <p:ext uri="{BB962C8B-B14F-4D97-AF65-F5344CB8AC3E}">
        <p14:creationId xmlns:p14="http://schemas.microsoft.com/office/powerpoint/2010/main" val="3693842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18</a:t>
            </a:fld>
            <a:endParaRPr lang="pt-BR"/>
          </a:p>
        </p:txBody>
      </p:sp>
    </p:spTree>
    <p:extLst>
      <p:ext uri="{BB962C8B-B14F-4D97-AF65-F5344CB8AC3E}">
        <p14:creationId xmlns:p14="http://schemas.microsoft.com/office/powerpoint/2010/main" val="2913382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19</a:t>
            </a:fld>
            <a:endParaRPr lang="pt-BR"/>
          </a:p>
        </p:txBody>
      </p:sp>
    </p:spTree>
    <p:extLst>
      <p:ext uri="{BB962C8B-B14F-4D97-AF65-F5344CB8AC3E}">
        <p14:creationId xmlns:p14="http://schemas.microsoft.com/office/powerpoint/2010/main" val="1873523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20</a:t>
            </a:fld>
            <a:endParaRPr lang="pt-BR"/>
          </a:p>
        </p:txBody>
      </p:sp>
    </p:spTree>
    <p:extLst>
      <p:ext uri="{BB962C8B-B14F-4D97-AF65-F5344CB8AC3E}">
        <p14:creationId xmlns:p14="http://schemas.microsoft.com/office/powerpoint/2010/main" val="2780385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21</a:t>
            </a:fld>
            <a:endParaRPr lang="pt-BR"/>
          </a:p>
        </p:txBody>
      </p:sp>
    </p:spTree>
    <p:extLst>
      <p:ext uri="{BB962C8B-B14F-4D97-AF65-F5344CB8AC3E}">
        <p14:creationId xmlns:p14="http://schemas.microsoft.com/office/powerpoint/2010/main" val="3493487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22</a:t>
            </a:fld>
            <a:endParaRPr lang="pt-BR"/>
          </a:p>
        </p:txBody>
      </p:sp>
    </p:spTree>
    <p:extLst>
      <p:ext uri="{BB962C8B-B14F-4D97-AF65-F5344CB8AC3E}">
        <p14:creationId xmlns:p14="http://schemas.microsoft.com/office/powerpoint/2010/main" val="4264528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23</a:t>
            </a:fld>
            <a:endParaRPr lang="pt-BR"/>
          </a:p>
        </p:txBody>
      </p:sp>
    </p:spTree>
    <p:extLst>
      <p:ext uri="{BB962C8B-B14F-4D97-AF65-F5344CB8AC3E}">
        <p14:creationId xmlns:p14="http://schemas.microsoft.com/office/powerpoint/2010/main" val="546108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24</a:t>
            </a:fld>
            <a:endParaRPr lang="pt-BR"/>
          </a:p>
        </p:txBody>
      </p:sp>
    </p:spTree>
    <p:extLst>
      <p:ext uri="{BB962C8B-B14F-4D97-AF65-F5344CB8AC3E}">
        <p14:creationId xmlns:p14="http://schemas.microsoft.com/office/powerpoint/2010/main" val="1624820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7</a:t>
            </a:fld>
            <a:endParaRPr lang="pt-BR"/>
          </a:p>
        </p:txBody>
      </p:sp>
    </p:spTree>
    <p:extLst>
      <p:ext uri="{BB962C8B-B14F-4D97-AF65-F5344CB8AC3E}">
        <p14:creationId xmlns:p14="http://schemas.microsoft.com/office/powerpoint/2010/main" val="3991870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25</a:t>
            </a:fld>
            <a:endParaRPr lang="pt-BR"/>
          </a:p>
        </p:txBody>
      </p:sp>
    </p:spTree>
    <p:extLst>
      <p:ext uri="{BB962C8B-B14F-4D97-AF65-F5344CB8AC3E}">
        <p14:creationId xmlns:p14="http://schemas.microsoft.com/office/powerpoint/2010/main" val="2896391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26</a:t>
            </a:fld>
            <a:endParaRPr lang="pt-BR"/>
          </a:p>
        </p:txBody>
      </p:sp>
    </p:spTree>
    <p:extLst>
      <p:ext uri="{BB962C8B-B14F-4D97-AF65-F5344CB8AC3E}">
        <p14:creationId xmlns:p14="http://schemas.microsoft.com/office/powerpoint/2010/main" val="714752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27</a:t>
            </a:fld>
            <a:endParaRPr lang="pt-BR"/>
          </a:p>
        </p:txBody>
      </p:sp>
    </p:spTree>
    <p:extLst>
      <p:ext uri="{BB962C8B-B14F-4D97-AF65-F5344CB8AC3E}">
        <p14:creationId xmlns:p14="http://schemas.microsoft.com/office/powerpoint/2010/main" val="2911271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28</a:t>
            </a:fld>
            <a:endParaRPr lang="pt-BR"/>
          </a:p>
        </p:txBody>
      </p:sp>
    </p:spTree>
    <p:extLst>
      <p:ext uri="{BB962C8B-B14F-4D97-AF65-F5344CB8AC3E}">
        <p14:creationId xmlns:p14="http://schemas.microsoft.com/office/powerpoint/2010/main" val="3552620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Until recently, UN used deterministic approaches to estimate future fertility, including three scenarios to incorporate uncertainty: medium, high (adding half a child to the TFR) and low (reducing half a child to the TFR).</a:t>
            </a:r>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8</a:t>
            </a:fld>
            <a:endParaRPr lang="pt-BR"/>
          </a:p>
        </p:txBody>
      </p:sp>
    </p:spTree>
    <p:extLst>
      <p:ext uri="{BB962C8B-B14F-4D97-AF65-F5344CB8AC3E}">
        <p14:creationId xmlns:p14="http://schemas.microsoft.com/office/powerpoint/2010/main" val="907531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9</a:t>
            </a:fld>
            <a:endParaRPr lang="pt-BR"/>
          </a:p>
        </p:txBody>
      </p:sp>
    </p:spTree>
    <p:extLst>
      <p:ext uri="{BB962C8B-B14F-4D97-AF65-F5344CB8AC3E}">
        <p14:creationId xmlns:p14="http://schemas.microsoft.com/office/powerpoint/2010/main" val="1126342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10</a:t>
            </a:fld>
            <a:endParaRPr lang="pt-BR"/>
          </a:p>
        </p:txBody>
      </p:sp>
    </p:spTree>
    <p:extLst>
      <p:ext uri="{BB962C8B-B14F-4D97-AF65-F5344CB8AC3E}">
        <p14:creationId xmlns:p14="http://schemas.microsoft.com/office/powerpoint/2010/main" val="1411901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11</a:t>
            </a:fld>
            <a:endParaRPr lang="pt-BR"/>
          </a:p>
        </p:txBody>
      </p:sp>
    </p:spTree>
    <p:extLst>
      <p:ext uri="{BB962C8B-B14F-4D97-AF65-F5344CB8AC3E}">
        <p14:creationId xmlns:p14="http://schemas.microsoft.com/office/powerpoint/2010/main" val="1419543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12</a:t>
            </a:fld>
            <a:endParaRPr lang="pt-BR"/>
          </a:p>
        </p:txBody>
      </p:sp>
    </p:spTree>
    <p:extLst>
      <p:ext uri="{BB962C8B-B14F-4D97-AF65-F5344CB8AC3E}">
        <p14:creationId xmlns:p14="http://schemas.microsoft.com/office/powerpoint/2010/main" val="2703858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Differences between projected and observed fertility are not associated with either the fertility or the socioeconomic levels of the regions. It depends on the decrements in TFR according to the fertility level. The function that model the fertility implies decreasing decrements associated with lower levels of fertility, but most of the UFs actually accelerated the fertility decline in the last decade, reversing the historical trend. Even states who were already below the replacement-level presented a faster fertility decline.</a:t>
            </a:r>
            <a:endParaRPr lang="pt-BR" sz="1200" kern="1200" dirty="0">
              <a:solidFill>
                <a:schemeClr val="tx1"/>
              </a:solidFill>
              <a:effectLst/>
              <a:latin typeface="+mn-lt"/>
              <a:ea typeface="+mn-ea"/>
              <a:cs typeface="+mn-cs"/>
            </a:endParaRPr>
          </a:p>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13</a:t>
            </a:fld>
            <a:endParaRPr lang="pt-BR"/>
          </a:p>
        </p:txBody>
      </p:sp>
    </p:spTree>
    <p:extLst>
      <p:ext uri="{BB962C8B-B14F-4D97-AF65-F5344CB8AC3E}">
        <p14:creationId xmlns:p14="http://schemas.microsoft.com/office/powerpoint/2010/main" val="2614907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Fertility differentials by income and education are still high, but have reduced in the last decade, since fertility has declined more among the less educated and poorer women  (</a:t>
            </a:r>
            <a:r>
              <a:rPr lang="en-US" sz="1200" kern="1200" dirty="0" err="1">
                <a:solidFill>
                  <a:schemeClr val="tx1"/>
                </a:solidFill>
                <a:effectLst/>
                <a:latin typeface="+mn-lt"/>
                <a:ea typeface="+mn-ea"/>
                <a:cs typeface="+mn-cs"/>
              </a:rPr>
              <a:t>Berquó</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Cavenaghi</a:t>
            </a:r>
            <a:r>
              <a:rPr lang="en-US" sz="1200" kern="1200" dirty="0">
                <a:solidFill>
                  <a:schemeClr val="tx1"/>
                </a:solidFill>
                <a:effectLst/>
                <a:latin typeface="+mn-lt"/>
                <a:ea typeface="+mn-ea"/>
                <a:cs typeface="+mn-cs"/>
              </a:rPr>
              <a:t>, 2014; IBGE, 2012). </a:t>
            </a:r>
            <a:r>
              <a:rPr lang="en-US" sz="1200" kern="1200" dirty="0" err="1">
                <a:solidFill>
                  <a:schemeClr val="tx1"/>
                </a:solidFill>
                <a:effectLst/>
                <a:latin typeface="+mn-lt"/>
                <a:ea typeface="+mn-ea"/>
                <a:cs typeface="+mn-cs"/>
              </a:rPr>
              <a:t>Cavenaghi</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Berquó</a:t>
            </a:r>
            <a:r>
              <a:rPr lang="en-US" sz="1200" kern="1200" dirty="0">
                <a:solidFill>
                  <a:schemeClr val="tx1"/>
                </a:solidFill>
                <a:effectLst/>
                <a:latin typeface="+mn-lt"/>
                <a:ea typeface="+mn-ea"/>
                <a:cs typeface="+mn-cs"/>
              </a:rPr>
              <a:t> (2014) attribute some of the variations between groups to diversity in the behavior and access to contraceptive methods in the population, besides associate the changes in the income and education structure to the decline in fertility.</a:t>
            </a:r>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14</a:t>
            </a:fld>
            <a:endParaRPr lang="pt-BR"/>
          </a:p>
        </p:txBody>
      </p:sp>
    </p:spTree>
    <p:extLst>
      <p:ext uri="{BB962C8B-B14F-4D97-AF65-F5344CB8AC3E}">
        <p14:creationId xmlns:p14="http://schemas.microsoft.com/office/powerpoint/2010/main" val="961881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a:p>
        </p:txBody>
      </p:sp>
      <p:sp>
        <p:nvSpPr>
          <p:cNvPr id="4" name="Espaço Reservado para Data 3"/>
          <p:cNvSpPr>
            <a:spLocks noGrp="1"/>
          </p:cNvSpPr>
          <p:nvPr>
            <p:ph type="dt" sz="half" idx="10"/>
          </p:nvPr>
        </p:nvSpPr>
        <p:spPr/>
        <p:txBody>
          <a:bodyPr/>
          <a:lstStyle/>
          <a:p>
            <a:fld id="{1B1495AF-646A-4DC7-9516-138C646D407E}" type="datetimeFigureOut">
              <a:rPr lang="en-US" smtClean="0"/>
              <a:t>10/24/18</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E7386CE3-177A-495F-AAA0-46CCDCDB6EBC}" type="slidenum">
              <a:rPr lang="en-US" smtClean="0"/>
              <a:t>‹Nº›</a:t>
            </a:fld>
            <a:endParaRPr lang="en-US"/>
          </a:p>
        </p:txBody>
      </p:sp>
    </p:spTree>
    <p:extLst>
      <p:ext uri="{BB962C8B-B14F-4D97-AF65-F5344CB8AC3E}">
        <p14:creationId xmlns:p14="http://schemas.microsoft.com/office/powerpoint/2010/main" val="4226517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en-US"/>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p:cNvSpPr>
            <a:spLocks noGrp="1"/>
          </p:cNvSpPr>
          <p:nvPr>
            <p:ph type="dt" sz="half" idx="10"/>
          </p:nvPr>
        </p:nvSpPr>
        <p:spPr/>
        <p:txBody>
          <a:bodyPr/>
          <a:lstStyle/>
          <a:p>
            <a:fld id="{1B1495AF-646A-4DC7-9516-138C646D407E}" type="datetimeFigureOut">
              <a:rPr lang="en-US" smtClean="0"/>
              <a:t>10/24/18</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E7386CE3-177A-495F-AAA0-46CCDCDB6EBC}" type="slidenum">
              <a:rPr lang="en-US" smtClean="0"/>
              <a:t>‹Nº›</a:t>
            </a:fld>
            <a:endParaRPr lang="en-US"/>
          </a:p>
        </p:txBody>
      </p:sp>
    </p:spTree>
    <p:extLst>
      <p:ext uri="{BB962C8B-B14F-4D97-AF65-F5344CB8AC3E}">
        <p14:creationId xmlns:p14="http://schemas.microsoft.com/office/powerpoint/2010/main" val="1283529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endParaRPr lang="en-US"/>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p:cNvSpPr>
            <a:spLocks noGrp="1"/>
          </p:cNvSpPr>
          <p:nvPr>
            <p:ph type="dt" sz="half" idx="10"/>
          </p:nvPr>
        </p:nvSpPr>
        <p:spPr/>
        <p:txBody>
          <a:bodyPr/>
          <a:lstStyle/>
          <a:p>
            <a:fld id="{1B1495AF-646A-4DC7-9516-138C646D407E}" type="datetimeFigureOut">
              <a:rPr lang="en-US" smtClean="0"/>
              <a:t>10/24/18</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E7386CE3-177A-495F-AAA0-46CCDCDB6EBC}" type="slidenum">
              <a:rPr lang="en-US" smtClean="0"/>
              <a:t>‹Nº›</a:t>
            </a:fld>
            <a:endParaRPr lang="en-US"/>
          </a:p>
        </p:txBody>
      </p:sp>
    </p:spTree>
    <p:extLst>
      <p:ext uri="{BB962C8B-B14F-4D97-AF65-F5344CB8AC3E}">
        <p14:creationId xmlns:p14="http://schemas.microsoft.com/office/powerpoint/2010/main" val="3542563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en-US"/>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p:cNvSpPr>
            <a:spLocks noGrp="1"/>
          </p:cNvSpPr>
          <p:nvPr>
            <p:ph type="dt" sz="half" idx="10"/>
          </p:nvPr>
        </p:nvSpPr>
        <p:spPr/>
        <p:txBody>
          <a:bodyPr/>
          <a:lstStyle/>
          <a:p>
            <a:fld id="{1B1495AF-646A-4DC7-9516-138C646D407E}" type="datetimeFigureOut">
              <a:rPr lang="en-US" smtClean="0"/>
              <a:t>10/24/18</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E7386CE3-177A-495F-AAA0-46CCDCDB6EBC}" type="slidenum">
              <a:rPr lang="en-US" smtClean="0"/>
              <a:t>‹Nº›</a:t>
            </a:fld>
            <a:endParaRPr lang="en-US"/>
          </a:p>
        </p:txBody>
      </p:sp>
    </p:spTree>
    <p:extLst>
      <p:ext uri="{BB962C8B-B14F-4D97-AF65-F5344CB8AC3E}">
        <p14:creationId xmlns:p14="http://schemas.microsoft.com/office/powerpoint/2010/main" val="3170056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1B1495AF-646A-4DC7-9516-138C646D407E}" type="datetimeFigureOut">
              <a:rPr lang="en-US" smtClean="0"/>
              <a:t>10/24/18</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E7386CE3-177A-495F-AAA0-46CCDCDB6EBC}" type="slidenum">
              <a:rPr lang="en-US" smtClean="0"/>
              <a:t>‹Nº›</a:t>
            </a:fld>
            <a:endParaRPr lang="en-US"/>
          </a:p>
        </p:txBody>
      </p:sp>
    </p:spTree>
    <p:extLst>
      <p:ext uri="{BB962C8B-B14F-4D97-AF65-F5344CB8AC3E}">
        <p14:creationId xmlns:p14="http://schemas.microsoft.com/office/powerpoint/2010/main" val="115194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en-US"/>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Data 4"/>
          <p:cNvSpPr>
            <a:spLocks noGrp="1"/>
          </p:cNvSpPr>
          <p:nvPr>
            <p:ph type="dt" sz="half" idx="10"/>
          </p:nvPr>
        </p:nvSpPr>
        <p:spPr/>
        <p:txBody>
          <a:bodyPr/>
          <a:lstStyle/>
          <a:p>
            <a:fld id="{1B1495AF-646A-4DC7-9516-138C646D407E}" type="datetimeFigureOut">
              <a:rPr lang="en-US" smtClean="0"/>
              <a:t>10/24/18</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E7386CE3-177A-495F-AAA0-46CCDCDB6EBC}" type="slidenum">
              <a:rPr lang="en-US" smtClean="0"/>
              <a:t>‹Nº›</a:t>
            </a:fld>
            <a:endParaRPr lang="en-US"/>
          </a:p>
        </p:txBody>
      </p:sp>
    </p:spTree>
    <p:extLst>
      <p:ext uri="{BB962C8B-B14F-4D97-AF65-F5344CB8AC3E}">
        <p14:creationId xmlns:p14="http://schemas.microsoft.com/office/powerpoint/2010/main" val="174152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endParaRPr lang="en-US"/>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Espaço Reservado para Data 6"/>
          <p:cNvSpPr>
            <a:spLocks noGrp="1"/>
          </p:cNvSpPr>
          <p:nvPr>
            <p:ph type="dt" sz="half" idx="10"/>
          </p:nvPr>
        </p:nvSpPr>
        <p:spPr/>
        <p:txBody>
          <a:bodyPr/>
          <a:lstStyle/>
          <a:p>
            <a:fld id="{1B1495AF-646A-4DC7-9516-138C646D407E}" type="datetimeFigureOut">
              <a:rPr lang="en-US" smtClean="0"/>
              <a:t>10/24/18</a:t>
            </a:fld>
            <a:endParaRPr lang="en-US"/>
          </a:p>
        </p:txBody>
      </p:sp>
      <p:sp>
        <p:nvSpPr>
          <p:cNvPr id="8" name="Espaço Reservado para Rodapé 7"/>
          <p:cNvSpPr>
            <a:spLocks noGrp="1"/>
          </p:cNvSpPr>
          <p:nvPr>
            <p:ph type="ftr" sz="quarter" idx="11"/>
          </p:nvPr>
        </p:nvSpPr>
        <p:spPr/>
        <p:txBody>
          <a:bodyPr/>
          <a:lstStyle/>
          <a:p>
            <a:endParaRPr lang="en-US"/>
          </a:p>
        </p:txBody>
      </p:sp>
      <p:sp>
        <p:nvSpPr>
          <p:cNvPr id="9" name="Espaço Reservado para Número de Slide 8"/>
          <p:cNvSpPr>
            <a:spLocks noGrp="1"/>
          </p:cNvSpPr>
          <p:nvPr>
            <p:ph type="sldNum" sz="quarter" idx="12"/>
          </p:nvPr>
        </p:nvSpPr>
        <p:spPr/>
        <p:txBody>
          <a:bodyPr/>
          <a:lstStyle/>
          <a:p>
            <a:fld id="{E7386CE3-177A-495F-AAA0-46CCDCDB6EBC}" type="slidenum">
              <a:rPr lang="en-US" smtClean="0"/>
              <a:t>‹Nº›</a:t>
            </a:fld>
            <a:endParaRPr lang="en-US"/>
          </a:p>
        </p:txBody>
      </p:sp>
    </p:spTree>
    <p:extLst>
      <p:ext uri="{BB962C8B-B14F-4D97-AF65-F5344CB8AC3E}">
        <p14:creationId xmlns:p14="http://schemas.microsoft.com/office/powerpoint/2010/main" val="3321471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en-US"/>
          </a:p>
        </p:txBody>
      </p:sp>
      <p:sp>
        <p:nvSpPr>
          <p:cNvPr id="3" name="Espaço Reservado para Data 2"/>
          <p:cNvSpPr>
            <a:spLocks noGrp="1"/>
          </p:cNvSpPr>
          <p:nvPr>
            <p:ph type="dt" sz="half" idx="10"/>
          </p:nvPr>
        </p:nvSpPr>
        <p:spPr/>
        <p:txBody>
          <a:bodyPr/>
          <a:lstStyle/>
          <a:p>
            <a:fld id="{1B1495AF-646A-4DC7-9516-138C646D407E}" type="datetimeFigureOut">
              <a:rPr lang="en-US" smtClean="0"/>
              <a:t>10/24/18</a:t>
            </a:fld>
            <a:endParaRPr lang="en-US"/>
          </a:p>
        </p:txBody>
      </p:sp>
      <p:sp>
        <p:nvSpPr>
          <p:cNvPr id="4" name="Espaço Reservado para Rodapé 3"/>
          <p:cNvSpPr>
            <a:spLocks noGrp="1"/>
          </p:cNvSpPr>
          <p:nvPr>
            <p:ph type="ftr" sz="quarter" idx="11"/>
          </p:nvPr>
        </p:nvSpPr>
        <p:spPr/>
        <p:txBody>
          <a:bodyPr/>
          <a:lstStyle/>
          <a:p>
            <a:endParaRPr lang="en-US"/>
          </a:p>
        </p:txBody>
      </p:sp>
      <p:sp>
        <p:nvSpPr>
          <p:cNvPr id="5" name="Espaço Reservado para Número de Slide 4"/>
          <p:cNvSpPr>
            <a:spLocks noGrp="1"/>
          </p:cNvSpPr>
          <p:nvPr>
            <p:ph type="sldNum" sz="quarter" idx="12"/>
          </p:nvPr>
        </p:nvSpPr>
        <p:spPr/>
        <p:txBody>
          <a:bodyPr/>
          <a:lstStyle/>
          <a:p>
            <a:fld id="{E7386CE3-177A-495F-AAA0-46CCDCDB6EBC}" type="slidenum">
              <a:rPr lang="en-US" smtClean="0"/>
              <a:t>‹Nº›</a:t>
            </a:fld>
            <a:endParaRPr lang="en-US"/>
          </a:p>
        </p:txBody>
      </p:sp>
    </p:spTree>
    <p:extLst>
      <p:ext uri="{BB962C8B-B14F-4D97-AF65-F5344CB8AC3E}">
        <p14:creationId xmlns:p14="http://schemas.microsoft.com/office/powerpoint/2010/main" val="4095060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B1495AF-646A-4DC7-9516-138C646D407E}" type="datetimeFigureOut">
              <a:rPr lang="en-US" smtClean="0"/>
              <a:t>10/24/18</a:t>
            </a:fld>
            <a:endParaRPr lang="en-US"/>
          </a:p>
        </p:txBody>
      </p:sp>
      <p:sp>
        <p:nvSpPr>
          <p:cNvPr id="3" name="Espaço Reservado para Rodapé 2"/>
          <p:cNvSpPr>
            <a:spLocks noGrp="1"/>
          </p:cNvSpPr>
          <p:nvPr>
            <p:ph type="ftr" sz="quarter" idx="11"/>
          </p:nvPr>
        </p:nvSpPr>
        <p:spPr/>
        <p:txBody>
          <a:bodyPr/>
          <a:lstStyle/>
          <a:p>
            <a:endParaRPr lang="en-US"/>
          </a:p>
        </p:txBody>
      </p:sp>
      <p:sp>
        <p:nvSpPr>
          <p:cNvPr id="4" name="Espaço Reservado para Número de Slide 3"/>
          <p:cNvSpPr>
            <a:spLocks noGrp="1"/>
          </p:cNvSpPr>
          <p:nvPr>
            <p:ph type="sldNum" sz="quarter" idx="12"/>
          </p:nvPr>
        </p:nvSpPr>
        <p:spPr/>
        <p:txBody>
          <a:bodyPr/>
          <a:lstStyle/>
          <a:p>
            <a:fld id="{E7386CE3-177A-495F-AAA0-46CCDCDB6EBC}" type="slidenum">
              <a:rPr lang="en-US" smtClean="0"/>
              <a:t>‹Nº›</a:t>
            </a:fld>
            <a:endParaRPr lang="en-US"/>
          </a:p>
        </p:txBody>
      </p:sp>
    </p:spTree>
    <p:extLst>
      <p:ext uri="{BB962C8B-B14F-4D97-AF65-F5344CB8AC3E}">
        <p14:creationId xmlns:p14="http://schemas.microsoft.com/office/powerpoint/2010/main" val="2566908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1B1495AF-646A-4DC7-9516-138C646D407E}" type="datetimeFigureOut">
              <a:rPr lang="en-US" smtClean="0"/>
              <a:t>10/24/18</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E7386CE3-177A-495F-AAA0-46CCDCDB6EBC}" type="slidenum">
              <a:rPr lang="en-US" smtClean="0"/>
              <a:t>‹Nº›</a:t>
            </a:fld>
            <a:endParaRPr lang="en-US"/>
          </a:p>
        </p:txBody>
      </p:sp>
    </p:spTree>
    <p:extLst>
      <p:ext uri="{BB962C8B-B14F-4D97-AF65-F5344CB8AC3E}">
        <p14:creationId xmlns:p14="http://schemas.microsoft.com/office/powerpoint/2010/main" val="1760686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1B1495AF-646A-4DC7-9516-138C646D407E}" type="datetimeFigureOut">
              <a:rPr lang="en-US" smtClean="0"/>
              <a:t>10/24/18</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E7386CE3-177A-495F-AAA0-46CCDCDB6EBC}" type="slidenum">
              <a:rPr lang="en-US" smtClean="0"/>
              <a:t>‹Nº›</a:t>
            </a:fld>
            <a:endParaRPr lang="en-US"/>
          </a:p>
        </p:txBody>
      </p:sp>
    </p:spTree>
    <p:extLst>
      <p:ext uri="{BB962C8B-B14F-4D97-AF65-F5344CB8AC3E}">
        <p14:creationId xmlns:p14="http://schemas.microsoft.com/office/powerpoint/2010/main" val="426742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1495AF-646A-4DC7-9516-138C646D407E}" type="datetimeFigureOut">
              <a:rPr lang="en-US" smtClean="0"/>
              <a:t>10/24/18</a:t>
            </a:fld>
            <a:endParaRPr lang="en-US"/>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86CE3-177A-495F-AAA0-46CCDCDB6EBC}" type="slidenum">
              <a:rPr lang="en-US" smtClean="0"/>
              <a:t>‹Nº›</a:t>
            </a:fld>
            <a:endParaRPr lang="en-US"/>
          </a:p>
        </p:txBody>
      </p:sp>
    </p:spTree>
    <p:extLst>
      <p:ext uri="{BB962C8B-B14F-4D97-AF65-F5344CB8AC3E}">
        <p14:creationId xmlns:p14="http://schemas.microsoft.com/office/powerpoint/2010/main" val="2843456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n-US" sz="4600" b="1" dirty="0"/>
              <a:t>Subnational Fertility Projections in Brazil – a Bayesian Probabilistic Approach Application</a:t>
            </a:r>
          </a:p>
        </p:txBody>
      </p:sp>
      <p:sp>
        <p:nvSpPr>
          <p:cNvPr id="3" name="Subtítulo 2"/>
          <p:cNvSpPr>
            <a:spLocks noGrp="1"/>
          </p:cNvSpPr>
          <p:nvPr>
            <p:ph type="subTitle" idx="1"/>
          </p:nvPr>
        </p:nvSpPr>
        <p:spPr>
          <a:xfrm>
            <a:off x="1524000" y="4134304"/>
            <a:ext cx="9144000" cy="1655762"/>
          </a:xfrm>
        </p:spPr>
        <p:txBody>
          <a:bodyPr>
            <a:normAutofit lnSpcReduction="10000"/>
          </a:bodyPr>
          <a:lstStyle/>
          <a:p>
            <a:r>
              <a:rPr lang="en-US" b="1" dirty="0"/>
              <a:t>Gabriel Mendes Borges</a:t>
            </a:r>
          </a:p>
          <a:p>
            <a:endParaRPr lang="en-US" dirty="0"/>
          </a:p>
          <a:p>
            <a:r>
              <a:rPr lang="en-US" dirty="0"/>
              <a:t>IBGE – Brazilian Institute of Geography and Statistics</a:t>
            </a:r>
          </a:p>
          <a:p>
            <a:r>
              <a:rPr lang="en-US" dirty="0"/>
              <a:t>University of California, Berkeley</a:t>
            </a:r>
          </a:p>
        </p:txBody>
      </p:sp>
    </p:spTree>
    <p:extLst>
      <p:ext uri="{BB962C8B-B14F-4D97-AF65-F5344CB8AC3E}">
        <p14:creationId xmlns:p14="http://schemas.microsoft.com/office/powerpoint/2010/main" val="465508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425"/>
            <a:ext cx="10515600" cy="739775"/>
          </a:xfrm>
        </p:spPr>
        <p:txBody>
          <a:bodyPr>
            <a:normAutofit/>
          </a:bodyPr>
          <a:lstStyle/>
          <a:p>
            <a:r>
              <a:rPr lang="en-US" sz="3200" b="1" dirty="0"/>
              <a:t>Out-of-Sample Prediction – Argentina (AR) and Region CABA</a:t>
            </a:r>
            <a:endParaRPr lang="pt-BR" sz="3200" b="1" dirty="0"/>
          </a:p>
        </p:txBody>
      </p:sp>
      <p:pic>
        <p:nvPicPr>
          <p:cNvPr id="4" name="Imagen 3">
            <a:extLst>
              <a:ext uri="{FF2B5EF4-FFF2-40B4-BE49-F238E27FC236}">
                <a16:creationId xmlns:a16="http://schemas.microsoft.com/office/drawing/2014/main" id="{D7A94B08-D435-D644-BCB2-174B3EA8DE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69933"/>
            <a:ext cx="6769177" cy="4282783"/>
          </a:xfrm>
          <a:prstGeom prst="rect">
            <a:avLst/>
          </a:prstGeom>
        </p:spPr>
      </p:pic>
      <p:pic>
        <p:nvPicPr>
          <p:cNvPr id="7" name="Imagen 6">
            <a:extLst>
              <a:ext uri="{FF2B5EF4-FFF2-40B4-BE49-F238E27FC236}">
                <a16:creationId xmlns:a16="http://schemas.microsoft.com/office/drawing/2014/main" id="{FCE6D60F-4549-BC4A-8829-409D98B77D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60867"/>
            <a:ext cx="5533389" cy="3500914"/>
          </a:xfrm>
          <a:prstGeom prst="rect">
            <a:avLst/>
          </a:prstGeom>
        </p:spPr>
      </p:pic>
    </p:spTree>
    <p:extLst>
      <p:ext uri="{BB962C8B-B14F-4D97-AF65-F5344CB8AC3E}">
        <p14:creationId xmlns:p14="http://schemas.microsoft.com/office/powerpoint/2010/main" val="3822561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425"/>
            <a:ext cx="10515600" cy="739775"/>
          </a:xfrm>
        </p:spPr>
        <p:txBody>
          <a:bodyPr>
            <a:normAutofit fontScale="90000"/>
          </a:bodyPr>
          <a:lstStyle/>
          <a:p>
            <a:r>
              <a:rPr lang="en-US" sz="3200" b="1" dirty="0"/>
              <a:t>Out-of-Sample Prediction –Regions Northeast (ND) and Southeast (ND)</a:t>
            </a:r>
            <a:endParaRPr lang="pt-BR" sz="3200" b="1" dirty="0"/>
          </a:p>
        </p:txBody>
      </p:sp>
      <p:pic>
        <p:nvPicPr>
          <p:cNvPr id="4098" name="Picture 2" descr="76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6" y="838200"/>
            <a:ext cx="6019200" cy="60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76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4943" y="830943"/>
            <a:ext cx="6019200" cy="60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6476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76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34344"/>
            <a:ext cx="6019200" cy="60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5" descr="76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642" y="836158"/>
            <a:ext cx="6019200" cy="60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838200" y="98425"/>
            <a:ext cx="10515600" cy="739775"/>
          </a:xfrm>
        </p:spPr>
        <p:txBody>
          <a:bodyPr>
            <a:normAutofit fontScale="90000"/>
          </a:bodyPr>
          <a:lstStyle/>
          <a:p>
            <a:r>
              <a:rPr lang="en-US" sz="3200" b="1" dirty="0"/>
              <a:t>Out-of-Sample Prediction –Regions South (SU) and Central-West (CO)</a:t>
            </a:r>
            <a:endParaRPr lang="pt-BR" sz="3200" b="1" dirty="0"/>
          </a:p>
        </p:txBody>
      </p:sp>
    </p:spTree>
    <p:extLst>
      <p:ext uri="{BB962C8B-B14F-4D97-AF65-F5344CB8AC3E}">
        <p14:creationId xmlns:p14="http://schemas.microsoft.com/office/powerpoint/2010/main" val="676399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38200" y="98425"/>
            <a:ext cx="10515600" cy="739775"/>
          </a:xfrm>
        </p:spPr>
        <p:txBody>
          <a:bodyPr>
            <a:normAutofit/>
          </a:bodyPr>
          <a:lstStyle/>
          <a:p>
            <a:r>
              <a:rPr lang="en-US" sz="3200" b="1" dirty="0"/>
              <a:t>Out-of-Sample Prediction – Units of Federation</a:t>
            </a:r>
            <a:endParaRPr lang="pt-BR" sz="3200" b="1" dirty="0"/>
          </a:p>
        </p:txBody>
      </p:sp>
      <p:pic>
        <p:nvPicPr>
          <p:cNvPr id="5" name="Imagem 2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968" y="809172"/>
            <a:ext cx="11248571" cy="6019800"/>
          </a:xfrm>
          <a:prstGeom prst="rect">
            <a:avLst/>
          </a:prstGeom>
          <a:noFill/>
          <a:ln>
            <a:noFill/>
          </a:ln>
        </p:spPr>
      </p:pic>
    </p:spTree>
    <p:extLst>
      <p:ext uri="{BB962C8B-B14F-4D97-AF65-F5344CB8AC3E}">
        <p14:creationId xmlns:p14="http://schemas.microsoft.com/office/powerpoint/2010/main" val="3443151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Social advancements during the 2000s</a:t>
            </a:r>
            <a:endParaRPr lang="pt-BR" b="1" dirty="0"/>
          </a:p>
        </p:txBody>
      </p:sp>
      <p:sp>
        <p:nvSpPr>
          <p:cNvPr id="3" name="Content Placeholder 2"/>
          <p:cNvSpPr>
            <a:spLocks noGrp="1"/>
          </p:cNvSpPr>
          <p:nvPr>
            <p:ph idx="1"/>
          </p:nvPr>
        </p:nvSpPr>
        <p:spPr>
          <a:xfrm>
            <a:off x="838200" y="1825624"/>
            <a:ext cx="11201400" cy="4930017"/>
          </a:xfrm>
        </p:spPr>
        <p:txBody>
          <a:bodyPr>
            <a:noAutofit/>
          </a:bodyPr>
          <a:lstStyle/>
          <a:p>
            <a:pPr algn="just"/>
            <a:r>
              <a:rPr lang="en-US" sz="3000" dirty="0"/>
              <a:t>Sharp decline in inequality and poverty</a:t>
            </a:r>
          </a:p>
          <a:p>
            <a:pPr algn="just"/>
            <a:r>
              <a:rPr lang="en-US" sz="3000" dirty="0"/>
              <a:t>Acceleration of improvements in education</a:t>
            </a:r>
          </a:p>
          <a:p>
            <a:pPr algn="just"/>
            <a:r>
              <a:rPr lang="en-US" sz="3000" dirty="0"/>
              <a:t>Infant mortality decline – IMR fell 40% in 10 years, from 29.0‰ in 2000 to 17.2‰ in 2010.</a:t>
            </a:r>
            <a:endParaRPr lang="pt-BR" sz="2600" dirty="0"/>
          </a:p>
        </p:txBody>
      </p:sp>
    </p:spTree>
    <p:extLst>
      <p:ext uri="{BB962C8B-B14F-4D97-AF65-F5344CB8AC3E}">
        <p14:creationId xmlns:p14="http://schemas.microsoft.com/office/powerpoint/2010/main" val="3590820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425"/>
            <a:ext cx="10515600" cy="739775"/>
          </a:xfrm>
        </p:spPr>
        <p:txBody>
          <a:bodyPr>
            <a:normAutofit fontScale="90000"/>
          </a:bodyPr>
          <a:lstStyle/>
          <a:p>
            <a:r>
              <a:rPr lang="en-US" sz="3200" b="1" dirty="0"/>
              <a:t>Population Projections: 2010-2030 – Brazil (BR) and Region North (NO)</a:t>
            </a:r>
            <a:endParaRPr lang="pt-BR" sz="3200" b="1" dirty="0"/>
          </a:p>
        </p:txBody>
      </p:sp>
      <p:pic>
        <p:nvPicPr>
          <p:cNvPr id="5" name="Imagem 7" descr="DLplot_c7600"/>
          <p:cNvPicPr/>
          <p:nvPr/>
        </p:nvPicPr>
        <p:blipFill>
          <a:blip r:embed="rId3">
            <a:extLst>
              <a:ext uri="{28A0092B-C50C-407E-A947-70E740481C1C}">
                <a14:useLocalDpi xmlns:a14="http://schemas.microsoft.com/office/drawing/2010/main" val="0"/>
              </a:ext>
            </a:extLst>
          </a:blip>
          <a:srcRect/>
          <a:stretch>
            <a:fillRect/>
          </a:stretch>
        </p:blipFill>
        <p:spPr bwMode="auto">
          <a:xfrm>
            <a:off x="9674" y="833664"/>
            <a:ext cx="6019200" cy="6019200"/>
          </a:xfrm>
          <a:prstGeom prst="rect">
            <a:avLst/>
          </a:prstGeom>
          <a:noFill/>
          <a:ln>
            <a:noFill/>
          </a:ln>
        </p:spPr>
      </p:pic>
      <p:pic>
        <p:nvPicPr>
          <p:cNvPr id="7" name="Imagem 6" descr="DLplot_c7601"/>
          <p:cNvPicPr/>
          <p:nvPr/>
        </p:nvPicPr>
        <p:blipFill>
          <a:blip r:embed="rId4">
            <a:extLst>
              <a:ext uri="{28A0092B-C50C-407E-A947-70E740481C1C}">
                <a14:useLocalDpi xmlns:a14="http://schemas.microsoft.com/office/drawing/2010/main" val="0"/>
              </a:ext>
            </a:extLst>
          </a:blip>
          <a:srcRect/>
          <a:stretch>
            <a:fillRect/>
          </a:stretch>
        </p:blipFill>
        <p:spPr bwMode="auto">
          <a:xfrm>
            <a:off x="6177640" y="864186"/>
            <a:ext cx="6019200" cy="6019200"/>
          </a:xfrm>
          <a:prstGeom prst="rect">
            <a:avLst/>
          </a:prstGeom>
          <a:noFill/>
          <a:ln>
            <a:noFill/>
          </a:ln>
        </p:spPr>
      </p:pic>
    </p:spTree>
    <p:extLst>
      <p:ext uri="{BB962C8B-B14F-4D97-AF65-F5344CB8AC3E}">
        <p14:creationId xmlns:p14="http://schemas.microsoft.com/office/powerpoint/2010/main" val="632714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425"/>
            <a:ext cx="10515600" cy="739775"/>
          </a:xfrm>
        </p:spPr>
        <p:txBody>
          <a:bodyPr>
            <a:normAutofit fontScale="90000"/>
          </a:bodyPr>
          <a:lstStyle/>
          <a:p>
            <a:r>
              <a:rPr lang="en-US" sz="3200" b="1" dirty="0"/>
              <a:t>Population Projections: 2010-2030 – Brazil (BR) and Region North (NO)</a:t>
            </a:r>
            <a:endParaRPr lang="pt-BR" sz="3200" b="1" dirty="0"/>
          </a:p>
        </p:txBody>
      </p:sp>
      <p:pic>
        <p:nvPicPr>
          <p:cNvPr id="5" name="Imagem 7" descr="DLplot_c7600"/>
          <p:cNvPicPr/>
          <p:nvPr/>
        </p:nvPicPr>
        <p:blipFill>
          <a:blip r:embed="rId3">
            <a:extLst>
              <a:ext uri="{28A0092B-C50C-407E-A947-70E740481C1C}">
                <a14:useLocalDpi xmlns:a14="http://schemas.microsoft.com/office/drawing/2010/main" val="0"/>
              </a:ext>
            </a:extLst>
          </a:blip>
          <a:srcRect/>
          <a:stretch>
            <a:fillRect/>
          </a:stretch>
        </p:blipFill>
        <p:spPr bwMode="auto">
          <a:xfrm>
            <a:off x="9674" y="833664"/>
            <a:ext cx="6019200" cy="6019200"/>
          </a:xfrm>
          <a:prstGeom prst="rect">
            <a:avLst/>
          </a:prstGeom>
          <a:noFill/>
          <a:ln>
            <a:noFill/>
          </a:ln>
        </p:spPr>
      </p:pic>
      <p:pic>
        <p:nvPicPr>
          <p:cNvPr id="7" name="Imagem 6" descr="DLplot_c7601"/>
          <p:cNvPicPr/>
          <p:nvPr/>
        </p:nvPicPr>
        <p:blipFill>
          <a:blip r:embed="rId4">
            <a:extLst>
              <a:ext uri="{28A0092B-C50C-407E-A947-70E740481C1C}">
                <a14:useLocalDpi xmlns:a14="http://schemas.microsoft.com/office/drawing/2010/main" val="0"/>
              </a:ext>
            </a:extLst>
          </a:blip>
          <a:srcRect/>
          <a:stretch>
            <a:fillRect/>
          </a:stretch>
        </p:blipFill>
        <p:spPr bwMode="auto">
          <a:xfrm>
            <a:off x="6177640" y="864186"/>
            <a:ext cx="6019200" cy="6019200"/>
          </a:xfrm>
          <a:prstGeom prst="rect">
            <a:avLst/>
          </a:prstGeom>
          <a:noFill/>
          <a:ln>
            <a:noFill/>
          </a:ln>
        </p:spPr>
      </p:pic>
    </p:spTree>
    <p:extLst>
      <p:ext uri="{BB962C8B-B14F-4D97-AF65-F5344CB8AC3E}">
        <p14:creationId xmlns:p14="http://schemas.microsoft.com/office/powerpoint/2010/main" val="1971804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425"/>
            <a:ext cx="10515600" cy="739775"/>
          </a:xfrm>
        </p:spPr>
        <p:txBody>
          <a:bodyPr>
            <a:noAutofit/>
          </a:bodyPr>
          <a:lstStyle/>
          <a:p>
            <a:r>
              <a:rPr lang="en-US" sz="2500" b="1" dirty="0"/>
              <a:t>Population Projections: 2010-2030 – Regions Northeast (ND) and Southeast (ND)</a:t>
            </a:r>
            <a:endParaRPr lang="pt-BR" sz="2500" b="1" dirty="0"/>
          </a:p>
        </p:txBody>
      </p:sp>
      <p:pic>
        <p:nvPicPr>
          <p:cNvPr id="5" name="Imagem 5" descr="DLplot_c7602"/>
          <p:cNvPicPr/>
          <p:nvPr/>
        </p:nvPicPr>
        <p:blipFill>
          <a:blip r:embed="rId3">
            <a:extLst>
              <a:ext uri="{28A0092B-C50C-407E-A947-70E740481C1C}">
                <a14:useLocalDpi xmlns:a14="http://schemas.microsoft.com/office/drawing/2010/main" val="0"/>
              </a:ext>
            </a:extLst>
          </a:blip>
          <a:srcRect/>
          <a:stretch>
            <a:fillRect/>
          </a:stretch>
        </p:blipFill>
        <p:spPr bwMode="auto">
          <a:xfrm>
            <a:off x="18744" y="830943"/>
            <a:ext cx="6019200" cy="6019200"/>
          </a:xfrm>
          <a:prstGeom prst="rect">
            <a:avLst/>
          </a:prstGeom>
          <a:noFill/>
          <a:ln>
            <a:noFill/>
          </a:ln>
        </p:spPr>
      </p:pic>
      <p:pic>
        <p:nvPicPr>
          <p:cNvPr id="6" name="Imagem 4" descr="DLplot_c7603"/>
          <p:cNvPicPr/>
          <p:nvPr/>
        </p:nvPicPr>
        <p:blipFill>
          <a:blip r:embed="rId4">
            <a:extLst>
              <a:ext uri="{28A0092B-C50C-407E-A947-70E740481C1C}">
                <a14:useLocalDpi xmlns:a14="http://schemas.microsoft.com/office/drawing/2010/main" val="0"/>
              </a:ext>
            </a:extLst>
          </a:blip>
          <a:srcRect/>
          <a:stretch>
            <a:fillRect/>
          </a:stretch>
        </p:blipFill>
        <p:spPr bwMode="auto">
          <a:xfrm>
            <a:off x="6154056" y="827857"/>
            <a:ext cx="6019200" cy="6019200"/>
          </a:xfrm>
          <a:prstGeom prst="rect">
            <a:avLst/>
          </a:prstGeom>
          <a:noFill/>
          <a:ln>
            <a:noFill/>
          </a:ln>
        </p:spPr>
      </p:pic>
    </p:spTree>
    <p:extLst>
      <p:ext uri="{BB962C8B-B14F-4D97-AF65-F5344CB8AC3E}">
        <p14:creationId xmlns:p14="http://schemas.microsoft.com/office/powerpoint/2010/main" val="2292396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38200" y="98425"/>
            <a:ext cx="10515600" cy="739775"/>
          </a:xfrm>
        </p:spPr>
        <p:txBody>
          <a:bodyPr>
            <a:noAutofit/>
          </a:bodyPr>
          <a:lstStyle/>
          <a:p>
            <a:r>
              <a:rPr lang="en-US" sz="2600" b="1" dirty="0"/>
              <a:t>Population Projections: 2010-2030 – Regions South (SU) and Central-West (CO)</a:t>
            </a:r>
            <a:endParaRPr lang="pt-BR" sz="2600" b="1" dirty="0"/>
          </a:p>
        </p:txBody>
      </p:sp>
      <p:pic>
        <p:nvPicPr>
          <p:cNvPr id="5" name="Imagem 3" descr="DLplot_c7604"/>
          <p:cNvPicPr/>
          <p:nvPr/>
        </p:nvPicPr>
        <p:blipFill>
          <a:blip r:embed="rId3">
            <a:extLst>
              <a:ext uri="{28A0092B-C50C-407E-A947-70E740481C1C}">
                <a14:useLocalDpi xmlns:a14="http://schemas.microsoft.com/office/drawing/2010/main" val="0"/>
              </a:ext>
            </a:extLst>
          </a:blip>
          <a:srcRect/>
          <a:stretch>
            <a:fillRect/>
          </a:stretch>
        </p:blipFill>
        <p:spPr bwMode="auto">
          <a:xfrm>
            <a:off x="18744" y="836158"/>
            <a:ext cx="6019200" cy="6019200"/>
          </a:xfrm>
          <a:prstGeom prst="rect">
            <a:avLst/>
          </a:prstGeom>
          <a:noFill/>
          <a:ln>
            <a:noFill/>
          </a:ln>
        </p:spPr>
      </p:pic>
      <p:pic>
        <p:nvPicPr>
          <p:cNvPr id="6" name="Imagem 2" descr="DLplot_c7605"/>
          <p:cNvPicPr/>
          <p:nvPr/>
        </p:nvPicPr>
        <p:blipFill>
          <a:blip r:embed="rId4">
            <a:extLst>
              <a:ext uri="{28A0092B-C50C-407E-A947-70E740481C1C}">
                <a14:useLocalDpi xmlns:a14="http://schemas.microsoft.com/office/drawing/2010/main" val="0"/>
              </a:ext>
            </a:extLst>
          </a:blip>
          <a:srcRect/>
          <a:stretch>
            <a:fillRect/>
          </a:stretch>
        </p:blipFill>
        <p:spPr bwMode="auto">
          <a:xfrm>
            <a:off x="6154056" y="836158"/>
            <a:ext cx="6019200" cy="6019200"/>
          </a:xfrm>
          <a:prstGeom prst="rect">
            <a:avLst/>
          </a:prstGeom>
          <a:noFill/>
          <a:ln>
            <a:noFill/>
          </a:ln>
        </p:spPr>
      </p:pic>
    </p:spTree>
    <p:extLst>
      <p:ext uri="{BB962C8B-B14F-4D97-AF65-F5344CB8AC3E}">
        <p14:creationId xmlns:p14="http://schemas.microsoft.com/office/powerpoint/2010/main" val="3158455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425"/>
            <a:ext cx="10515600" cy="739775"/>
          </a:xfrm>
        </p:spPr>
        <p:txBody>
          <a:bodyPr>
            <a:normAutofit fontScale="90000"/>
          </a:bodyPr>
          <a:lstStyle/>
          <a:p>
            <a:r>
              <a:rPr lang="en-US" sz="3200" b="1" dirty="0"/>
              <a:t>Population Projections: 2010-2030 – Brazil (BR) and Region North (NO)</a:t>
            </a:r>
            <a:endParaRPr lang="pt-BR" sz="3200" b="1" dirty="0"/>
          </a:p>
        </p:txBody>
      </p:sp>
      <p:pic>
        <p:nvPicPr>
          <p:cNvPr id="5122" name="Picture 2" descr="76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8" y="838200"/>
            <a:ext cx="6019200" cy="60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76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8732" y="834075"/>
            <a:ext cx="6019200" cy="60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5160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b="1" dirty="0"/>
              <a:t>Introduction</a:t>
            </a:r>
          </a:p>
        </p:txBody>
      </p:sp>
      <p:sp>
        <p:nvSpPr>
          <p:cNvPr id="3" name="Content Placeholder 2"/>
          <p:cNvSpPr>
            <a:spLocks noGrp="1"/>
          </p:cNvSpPr>
          <p:nvPr>
            <p:ph idx="1"/>
          </p:nvPr>
        </p:nvSpPr>
        <p:spPr/>
        <p:txBody>
          <a:bodyPr>
            <a:normAutofit/>
          </a:bodyPr>
          <a:lstStyle/>
          <a:p>
            <a:pPr algn="just"/>
            <a:r>
              <a:rPr lang="en-US" sz="3200" dirty="0"/>
              <a:t>Population projections in the Brazil, with rare exceptions, have underestimated the fertility decline since the 1970’s</a:t>
            </a:r>
          </a:p>
          <a:p>
            <a:pPr algn="just"/>
            <a:r>
              <a:rPr lang="en-US" sz="3200" dirty="0"/>
              <a:t>This shows the unexpected velocity of fertility decline in Brazil</a:t>
            </a:r>
          </a:p>
          <a:p>
            <a:pPr algn="just"/>
            <a:r>
              <a:rPr lang="en-US" sz="3200" dirty="0"/>
              <a:t>Total Fertility Rate (TFR) has reduced from more than 6 children per woman in 1960 to less than 2 in 2010</a:t>
            </a:r>
          </a:p>
        </p:txBody>
      </p:sp>
    </p:spTree>
    <p:extLst>
      <p:ext uri="{BB962C8B-B14F-4D97-AF65-F5344CB8AC3E}">
        <p14:creationId xmlns:p14="http://schemas.microsoft.com/office/powerpoint/2010/main" val="2348358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425"/>
            <a:ext cx="10515600" cy="739775"/>
          </a:xfrm>
        </p:spPr>
        <p:txBody>
          <a:bodyPr>
            <a:normAutofit/>
          </a:bodyPr>
          <a:lstStyle/>
          <a:p>
            <a:r>
              <a:rPr lang="en-US" sz="2500" b="1" dirty="0"/>
              <a:t>Population Projections: 2010-2030 – Regions Northeast (ND) and Southeast (ND)</a:t>
            </a:r>
            <a:endParaRPr lang="pt-BR" sz="2500" b="1" dirty="0"/>
          </a:p>
        </p:txBody>
      </p:sp>
      <p:pic>
        <p:nvPicPr>
          <p:cNvPr id="6146" name="Picture 2" descr="76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4" y="827857"/>
            <a:ext cx="6019200" cy="60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descr="76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8732" y="826974"/>
            <a:ext cx="6019200" cy="60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4224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38200" y="98425"/>
            <a:ext cx="10515600" cy="739775"/>
          </a:xfrm>
        </p:spPr>
        <p:txBody>
          <a:bodyPr>
            <a:normAutofit fontScale="90000"/>
          </a:bodyPr>
          <a:lstStyle/>
          <a:p>
            <a:r>
              <a:rPr lang="en-US" sz="2600" b="1" dirty="0"/>
              <a:t>Population Projections: 2010-2030 – Regions South (SU) and Central-West (CO)</a:t>
            </a:r>
            <a:endParaRPr lang="pt-BR" sz="2600" b="1" dirty="0"/>
          </a:p>
        </p:txBody>
      </p:sp>
      <p:pic>
        <p:nvPicPr>
          <p:cNvPr id="7170" name="Picture 2" descr="76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4" y="831585"/>
            <a:ext cx="6019200" cy="60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descr="76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8732" y="836345"/>
            <a:ext cx="6019200" cy="60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2359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38200" y="98425"/>
            <a:ext cx="10515600" cy="739775"/>
          </a:xfrm>
        </p:spPr>
        <p:txBody>
          <a:bodyPr>
            <a:normAutofit fontScale="90000"/>
          </a:bodyPr>
          <a:lstStyle/>
          <a:p>
            <a:pPr algn="ctr"/>
            <a:r>
              <a:rPr lang="en-US" sz="2600" b="1" dirty="0"/>
              <a:t>Population Projections: 2015 - 2030</a:t>
            </a:r>
            <a:br>
              <a:rPr lang="en-US" sz="2600" b="1" dirty="0"/>
            </a:br>
            <a:r>
              <a:rPr lang="en-US" sz="2600" b="1" dirty="0"/>
              <a:t>UN Bayesian method and by IBGE - Units of Federation</a:t>
            </a:r>
            <a:endParaRPr lang="pt-BR" sz="2600" b="1" dirty="0"/>
          </a:p>
        </p:txBody>
      </p:sp>
      <p:pic>
        <p:nvPicPr>
          <p:cNvPr id="5" name="Imagem 2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7139" y="838200"/>
            <a:ext cx="9472250" cy="6008077"/>
          </a:xfrm>
          <a:prstGeom prst="rect">
            <a:avLst/>
          </a:prstGeom>
          <a:noFill/>
          <a:ln>
            <a:noFill/>
          </a:ln>
        </p:spPr>
      </p:pic>
    </p:spTree>
    <p:extLst>
      <p:ext uri="{BB962C8B-B14F-4D97-AF65-F5344CB8AC3E}">
        <p14:creationId xmlns:p14="http://schemas.microsoft.com/office/powerpoint/2010/main" val="1865793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38200" y="98425"/>
            <a:ext cx="10515600" cy="739775"/>
          </a:xfrm>
        </p:spPr>
        <p:txBody>
          <a:bodyPr>
            <a:normAutofit fontScale="90000"/>
          </a:bodyPr>
          <a:lstStyle/>
          <a:p>
            <a:pPr algn="ctr"/>
            <a:r>
              <a:rPr lang="en-US" sz="2600" b="1" dirty="0"/>
              <a:t>Population Projections: 2015 - 2030</a:t>
            </a:r>
            <a:br>
              <a:rPr lang="en-US" sz="2600" b="1" dirty="0"/>
            </a:br>
            <a:r>
              <a:rPr lang="en-US" sz="2600" b="1" dirty="0"/>
              <a:t>UN Bayesian method and by IBGE - Units of Federation</a:t>
            </a:r>
            <a:endParaRPr lang="pt-BR" sz="2600" b="1" dirty="0"/>
          </a:p>
        </p:txBody>
      </p:sp>
      <p:pic>
        <p:nvPicPr>
          <p:cNvPr id="4" name="Imagem 2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8026" y="838200"/>
            <a:ext cx="9465498" cy="6008077"/>
          </a:xfrm>
          <a:prstGeom prst="rect">
            <a:avLst/>
          </a:prstGeom>
          <a:noFill/>
          <a:ln>
            <a:noFill/>
          </a:ln>
        </p:spPr>
      </p:pic>
    </p:spTree>
    <p:extLst>
      <p:ext uri="{BB962C8B-B14F-4D97-AF65-F5344CB8AC3E}">
        <p14:creationId xmlns:p14="http://schemas.microsoft.com/office/powerpoint/2010/main" val="2488908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38200" y="98425"/>
            <a:ext cx="10515600" cy="739775"/>
          </a:xfrm>
        </p:spPr>
        <p:txBody>
          <a:bodyPr>
            <a:normAutofit fontScale="90000"/>
          </a:bodyPr>
          <a:lstStyle/>
          <a:p>
            <a:pPr algn="ctr"/>
            <a:r>
              <a:rPr lang="en-US" sz="2600" b="1" dirty="0"/>
              <a:t>Population Projections: 2015 - 2030</a:t>
            </a:r>
            <a:br>
              <a:rPr lang="en-US" sz="2600" b="1" dirty="0"/>
            </a:br>
            <a:r>
              <a:rPr lang="en-US" sz="2600" b="1" dirty="0"/>
              <a:t>UN Bayesian method and by IBGE - Units of Federation</a:t>
            </a:r>
            <a:endParaRPr lang="pt-BR" sz="2600" b="1" dirty="0"/>
          </a:p>
        </p:txBody>
      </p:sp>
      <p:pic>
        <p:nvPicPr>
          <p:cNvPr id="6" name="Imagem 2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8715" y="849600"/>
            <a:ext cx="9464400" cy="6008400"/>
          </a:xfrm>
          <a:prstGeom prst="rect">
            <a:avLst/>
          </a:prstGeom>
          <a:noFill/>
          <a:ln>
            <a:noFill/>
          </a:ln>
        </p:spPr>
      </p:pic>
    </p:spTree>
    <p:extLst>
      <p:ext uri="{BB962C8B-B14F-4D97-AF65-F5344CB8AC3E}">
        <p14:creationId xmlns:p14="http://schemas.microsoft.com/office/powerpoint/2010/main" val="4083185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38200" y="98425"/>
            <a:ext cx="10515600" cy="739775"/>
          </a:xfrm>
        </p:spPr>
        <p:txBody>
          <a:bodyPr>
            <a:normAutofit fontScale="90000"/>
          </a:bodyPr>
          <a:lstStyle/>
          <a:p>
            <a:pPr algn="ctr"/>
            <a:r>
              <a:rPr lang="en-US" sz="2600" b="1" dirty="0"/>
              <a:t>Population Projections: 2015 - 2030</a:t>
            </a:r>
            <a:br>
              <a:rPr lang="en-US" sz="2600" b="1" dirty="0"/>
            </a:br>
            <a:r>
              <a:rPr lang="en-US" sz="2600" b="1" dirty="0"/>
              <a:t>UN Bayesian method and by IBGE - Units of Federation</a:t>
            </a:r>
            <a:endParaRPr lang="pt-BR" sz="2600" b="1" dirty="0"/>
          </a:p>
        </p:txBody>
      </p:sp>
      <p:pic>
        <p:nvPicPr>
          <p:cNvPr id="4" name="Imagem 3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7336" y="849600"/>
            <a:ext cx="9464400" cy="6008400"/>
          </a:xfrm>
          <a:prstGeom prst="rect">
            <a:avLst/>
          </a:prstGeom>
          <a:noFill/>
          <a:ln>
            <a:noFill/>
          </a:ln>
        </p:spPr>
      </p:pic>
    </p:spTree>
    <p:extLst>
      <p:ext uri="{BB962C8B-B14F-4D97-AF65-F5344CB8AC3E}">
        <p14:creationId xmlns:p14="http://schemas.microsoft.com/office/powerpoint/2010/main" val="4268309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38200" y="98425"/>
            <a:ext cx="10515600" cy="739775"/>
          </a:xfrm>
        </p:spPr>
        <p:txBody>
          <a:bodyPr>
            <a:normAutofit fontScale="90000"/>
          </a:bodyPr>
          <a:lstStyle/>
          <a:p>
            <a:pPr algn="ctr"/>
            <a:r>
              <a:rPr lang="en-US" sz="2600" b="1" dirty="0"/>
              <a:t>Total Fertility Rates projected by the UN Bayesian method (2030) and by IBGE (2030) </a:t>
            </a:r>
            <a:br>
              <a:rPr lang="en-US" sz="2600" b="1" dirty="0"/>
            </a:br>
            <a:r>
              <a:rPr lang="en-US" sz="2600" b="1" dirty="0"/>
              <a:t>and average household income (in R$) in 2010 – Units of Federation</a:t>
            </a:r>
            <a:endParaRPr lang="pt-BR" sz="2600" b="1" dirty="0"/>
          </a:p>
        </p:txBody>
      </p:sp>
      <p:pic>
        <p:nvPicPr>
          <p:cNvPr id="5" name="Imagem 1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99" y="838200"/>
            <a:ext cx="11570675" cy="5961184"/>
          </a:xfrm>
          <a:prstGeom prst="rect">
            <a:avLst/>
          </a:prstGeom>
          <a:noFill/>
          <a:ln>
            <a:noFill/>
          </a:ln>
        </p:spPr>
      </p:pic>
    </p:spTree>
    <p:extLst>
      <p:ext uri="{BB962C8B-B14F-4D97-AF65-F5344CB8AC3E}">
        <p14:creationId xmlns:p14="http://schemas.microsoft.com/office/powerpoint/2010/main" val="977776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38200" y="98425"/>
            <a:ext cx="10515600" cy="739775"/>
          </a:xfrm>
        </p:spPr>
        <p:txBody>
          <a:bodyPr>
            <a:normAutofit fontScale="90000"/>
          </a:bodyPr>
          <a:lstStyle/>
          <a:p>
            <a:pPr algn="ctr"/>
            <a:r>
              <a:rPr lang="en-US" sz="2600" b="1" dirty="0"/>
              <a:t>Total Fertility Rates projected by the UN Bayesian method (2030) and by IBGE (2030) </a:t>
            </a:r>
            <a:br>
              <a:rPr lang="en-US" sz="2600" b="1" dirty="0"/>
            </a:br>
            <a:r>
              <a:rPr lang="en-US" sz="2600" b="1" dirty="0"/>
              <a:t>and average household income (in R$) in 2010 – Units of Federation</a:t>
            </a:r>
            <a:endParaRPr lang="pt-BR" sz="2600" b="1" dirty="0"/>
          </a:p>
        </p:txBody>
      </p:sp>
      <p:pic>
        <p:nvPicPr>
          <p:cNvPr id="4" name="Imagem 1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25" y="838200"/>
            <a:ext cx="11570400" cy="5961600"/>
          </a:xfrm>
          <a:prstGeom prst="rect">
            <a:avLst/>
          </a:prstGeom>
          <a:noFill/>
          <a:ln>
            <a:noFill/>
          </a:ln>
        </p:spPr>
      </p:pic>
    </p:spTree>
    <p:extLst>
      <p:ext uri="{BB962C8B-B14F-4D97-AF65-F5344CB8AC3E}">
        <p14:creationId xmlns:p14="http://schemas.microsoft.com/office/powerpoint/2010/main" val="861471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2897"/>
            <a:ext cx="10515600" cy="1325563"/>
          </a:xfrm>
        </p:spPr>
        <p:txBody>
          <a:bodyPr/>
          <a:lstStyle/>
          <a:p>
            <a:r>
              <a:rPr lang="en-US" b="1" dirty="0"/>
              <a:t>Discussion and Conclusions</a:t>
            </a:r>
            <a:endParaRPr lang="pt-BR" b="1" dirty="0"/>
          </a:p>
        </p:txBody>
      </p:sp>
      <p:sp>
        <p:nvSpPr>
          <p:cNvPr id="3" name="Content Placeholder 2"/>
          <p:cNvSpPr>
            <a:spLocks noGrp="1"/>
          </p:cNvSpPr>
          <p:nvPr>
            <p:ph idx="1"/>
          </p:nvPr>
        </p:nvSpPr>
        <p:spPr>
          <a:xfrm>
            <a:off x="838200" y="1314488"/>
            <a:ext cx="11201400" cy="4930017"/>
          </a:xfrm>
        </p:spPr>
        <p:txBody>
          <a:bodyPr>
            <a:noAutofit/>
          </a:bodyPr>
          <a:lstStyle/>
          <a:p>
            <a:pPr algn="just"/>
            <a:r>
              <a:rPr lang="en-US" sz="2600" dirty="0"/>
              <a:t>Bayesian probabilistic approach offers a promising alternative to sub-national level projections in Brazil, providing less </a:t>
            </a:r>
            <a:r>
              <a:rPr lang="pt-BR" sz="2600" dirty="0"/>
              <a:t>arbitrary </a:t>
            </a:r>
            <a:r>
              <a:rPr lang="en-US" sz="2600" dirty="0"/>
              <a:t>point estimations and, most importantly, measures of uncertainty.</a:t>
            </a:r>
          </a:p>
          <a:p>
            <a:pPr algn="just"/>
            <a:r>
              <a:rPr lang="en-US" sz="2600" dirty="0"/>
              <a:t>However, some adjustments might be added to the model, such as the incorporation of age-specific fertility rates and some covariates related to fertility, such as educational attainment.</a:t>
            </a:r>
          </a:p>
          <a:p>
            <a:pPr algn="just"/>
            <a:r>
              <a:rPr lang="en-US" sz="2600" dirty="0"/>
              <a:t>Future works could try to use regions that have closer characteristics to the Brazilian context other than the level and the decrement of fertility decline in order to estimate the parameters.</a:t>
            </a:r>
          </a:p>
          <a:p>
            <a:pPr algn="just"/>
            <a:r>
              <a:rPr lang="en-US" sz="2600" dirty="0"/>
              <a:t>Latin-American countries, which have more similar cultural and socioeconomic characteristics, in addition to a closer fertility age-structure, are potential candidates.</a:t>
            </a:r>
            <a:endParaRPr lang="pt-BR" sz="2600" dirty="0"/>
          </a:p>
        </p:txBody>
      </p:sp>
    </p:spTree>
    <p:extLst>
      <p:ext uri="{BB962C8B-B14F-4D97-AF65-F5344CB8AC3E}">
        <p14:creationId xmlns:p14="http://schemas.microsoft.com/office/powerpoint/2010/main" val="1714149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2A2509-4045-3449-ABC6-8FFF82D5FB1E}"/>
              </a:ext>
            </a:extLst>
          </p:cNvPr>
          <p:cNvSpPr>
            <a:spLocks noGrp="1"/>
          </p:cNvSpPr>
          <p:nvPr>
            <p:ph type="title"/>
          </p:nvPr>
        </p:nvSpPr>
        <p:spPr/>
        <p:txBody>
          <a:bodyPr/>
          <a:lstStyle/>
          <a:p>
            <a:endParaRPr lang="es-ES_tradnl"/>
          </a:p>
        </p:txBody>
      </p:sp>
    </p:spTree>
    <p:extLst>
      <p:ext uri="{BB962C8B-B14F-4D97-AF65-F5344CB8AC3E}">
        <p14:creationId xmlns:p14="http://schemas.microsoft.com/office/powerpoint/2010/main" val="1259318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b="1" dirty="0"/>
              <a:t>Objectives</a:t>
            </a:r>
          </a:p>
        </p:txBody>
      </p:sp>
      <p:sp>
        <p:nvSpPr>
          <p:cNvPr id="3" name="Content Placeholder 2"/>
          <p:cNvSpPr>
            <a:spLocks noGrp="1"/>
          </p:cNvSpPr>
          <p:nvPr>
            <p:ph idx="1"/>
          </p:nvPr>
        </p:nvSpPr>
        <p:spPr>
          <a:xfrm>
            <a:off x="838200" y="1825624"/>
            <a:ext cx="10515600" cy="4930017"/>
          </a:xfrm>
        </p:spPr>
        <p:txBody>
          <a:bodyPr>
            <a:noAutofit/>
          </a:bodyPr>
          <a:lstStyle/>
          <a:p>
            <a:pPr algn="just"/>
            <a:r>
              <a:rPr lang="en-US" sz="3200" dirty="0"/>
              <a:t>Project TFR for the Brazilian subnational levels using a method that include uncertainty in order to compare the results with the point estimates of deterministic projections released by IBGE (2013)</a:t>
            </a:r>
          </a:p>
          <a:p>
            <a:pPr lvl="1" algn="just"/>
            <a:r>
              <a:rPr lang="en-US" sz="2800" dirty="0"/>
              <a:t>Run out-of-sample Bayesian probabilistic projections considering the years 1940 to 2000 and then compare the results to the fertility rates estimated for 2010. </a:t>
            </a:r>
          </a:p>
          <a:p>
            <a:pPr lvl="1" algn="just"/>
            <a:r>
              <a:rPr lang="en-US" sz="2800" dirty="0"/>
              <a:t>Project fertility using the Bayesian probabilistic projections approach from 2010 to 2030 and compare with the estimations published by IBGE (2013).</a:t>
            </a:r>
            <a:endParaRPr lang="pt-BR" sz="2800" dirty="0"/>
          </a:p>
        </p:txBody>
      </p:sp>
    </p:spTree>
    <p:extLst>
      <p:ext uri="{BB962C8B-B14F-4D97-AF65-F5344CB8AC3E}">
        <p14:creationId xmlns:p14="http://schemas.microsoft.com/office/powerpoint/2010/main" val="180715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39" y="109181"/>
            <a:ext cx="7016797" cy="664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a:spLocks noGrp="1"/>
          </p:cNvSpPr>
          <p:nvPr>
            <p:ph idx="1"/>
          </p:nvPr>
        </p:nvSpPr>
        <p:spPr>
          <a:xfrm>
            <a:off x="7410735" y="327546"/>
            <a:ext cx="4531056" cy="2251880"/>
          </a:xfrm>
        </p:spPr>
        <p:txBody>
          <a:bodyPr>
            <a:noAutofit/>
          </a:bodyPr>
          <a:lstStyle/>
          <a:p>
            <a:pPr algn="just"/>
            <a:r>
              <a:rPr lang="en-US" dirty="0"/>
              <a:t>5 Major Regions</a:t>
            </a:r>
          </a:p>
          <a:p>
            <a:pPr algn="just"/>
            <a:r>
              <a:rPr lang="en-US" dirty="0"/>
              <a:t>27 Units of Federation (UF)</a:t>
            </a:r>
          </a:p>
          <a:p>
            <a:pPr algn="just"/>
            <a:r>
              <a:rPr lang="en-US" dirty="0"/>
              <a:t>5,570 municipalities</a:t>
            </a:r>
          </a:p>
        </p:txBody>
      </p:sp>
    </p:spTree>
    <p:extLst>
      <p:ext uri="{BB962C8B-B14F-4D97-AF65-F5344CB8AC3E}">
        <p14:creationId xmlns:p14="http://schemas.microsoft.com/office/powerpoint/2010/main" val="1659994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b="1" dirty="0"/>
              <a:t>Data</a:t>
            </a:r>
          </a:p>
        </p:txBody>
      </p:sp>
      <p:sp>
        <p:nvSpPr>
          <p:cNvPr id="3" name="Content Placeholder 2"/>
          <p:cNvSpPr>
            <a:spLocks noGrp="1"/>
          </p:cNvSpPr>
          <p:nvPr>
            <p:ph idx="1"/>
          </p:nvPr>
        </p:nvSpPr>
        <p:spPr>
          <a:xfrm>
            <a:off x="838200" y="1825624"/>
            <a:ext cx="10515600" cy="4930017"/>
          </a:xfrm>
        </p:spPr>
        <p:txBody>
          <a:bodyPr>
            <a:noAutofit/>
          </a:bodyPr>
          <a:lstStyle/>
          <a:p>
            <a:pPr algn="just"/>
            <a:r>
              <a:rPr lang="en-US" dirty="0"/>
              <a:t>TFR calculated using the Brass P/F Ratio Method for every decennial Census (1940-2010) – Brazil, Major Regions and UFs</a:t>
            </a:r>
          </a:p>
          <a:p>
            <a:pPr algn="just"/>
            <a:r>
              <a:rPr lang="en-US" dirty="0"/>
              <a:t>Information for all countries used to perform the Bayesian probabilistic projection derives from the 2012 Revision of the World Population Prospects</a:t>
            </a:r>
          </a:p>
          <a:p>
            <a:pPr algn="just"/>
            <a:endParaRPr lang="pt-BR" dirty="0"/>
          </a:p>
        </p:txBody>
      </p:sp>
    </p:spTree>
    <p:extLst>
      <p:ext uri="{BB962C8B-B14F-4D97-AF65-F5344CB8AC3E}">
        <p14:creationId xmlns:p14="http://schemas.microsoft.com/office/powerpoint/2010/main" val="542224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IBGE’s 2013 Projection</a:t>
            </a:r>
            <a:endParaRPr lang="pt-BR" b="1" dirty="0"/>
          </a:p>
        </p:txBody>
      </p:sp>
      <p:sp>
        <p:nvSpPr>
          <p:cNvPr id="3" name="Content Placeholder 2"/>
          <p:cNvSpPr>
            <a:spLocks noGrp="1"/>
          </p:cNvSpPr>
          <p:nvPr>
            <p:ph idx="1"/>
          </p:nvPr>
        </p:nvSpPr>
        <p:spPr>
          <a:xfrm>
            <a:off x="838200" y="1825624"/>
            <a:ext cx="10515600" cy="4930017"/>
          </a:xfrm>
        </p:spPr>
        <p:txBody>
          <a:bodyPr>
            <a:noAutofit/>
          </a:bodyPr>
          <a:lstStyle/>
          <a:p>
            <a:pPr algn="just"/>
            <a:r>
              <a:rPr lang="en-US" sz="3000" dirty="0"/>
              <a:t>IBGE only released its first official projections for the UFs using the cohort-component method in 2013.</a:t>
            </a:r>
          </a:p>
          <a:p>
            <a:pPr algn="just"/>
            <a:r>
              <a:rPr lang="en-US" sz="3000" dirty="0"/>
              <a:t>Method: logistic interpolation of the Total Fertility Rates (TFR) from 2000 to 2010 and an extrapolation of these rates until 2030, considering limits that vary according to the characteristics of each UF.</a:t>
            </a:r>
          </a:p>
          <a:p>
            <a:pPr algn="just"/>
            <a:r>
              <a:rPr lang="en-US" sz="3000" dirty="0"/>
              <a:t>Intrinsic assumption – fertility will keep falling, and there will be a regional, but not national, convergence in the future.</a:t>
            </a:r>
          </a:p>
        </p:txBody>
      </p:sp>
    </p:spTree>
    <p:extLst>
      <p:ext uri="{BB962C8B-B14F-4D97-AF65-F5344CB8AC3E}">
        <p14:creationId xmlns:p14="http://schemas.microsoft.com/office/powerpoint/2010/main" val="464606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877" y="93305"/>
            <a:ext cx="10515600" cy="384402"/>
          </a:xfrm>
        </p:spPr>
        <p:txBody>
          <a:bodyPr>
            <a:normAutofit fontScale="90000"/>
          </a:bodyPr>
          <a:lstStyle/>
          <a:p>
            <a:r>
              <a:rPr lang="en-US" sz="3600" b="1" dirty="0"/>
              <a:t>Total Fertility Rates by Units of Federation – 2000-2030</a:t>
            </a:r>
            <a:endParaRPr lang="pt-BR" sz="3600" b="1" dirty="0"/>
          </a:p>
        </p:txBody>
      </p:sp>
      <p:pic>
        <p:nvPicPr>
          <p:cNvPr id="5" name="Imagem 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9538" y="634483"/>
            <a:ext cx="9834467" cy="6018244"/>
          </a:xfrm>
          <a:prstGeom prst="rect">
            <a:avLst/>
          </a:prstGeom>
          <a:noFill/>
          <a:ln>
            <a:noFill/>
          </a:ln>
        </p:spPr>
      </p:pic>
    </p:spTree>
    <p:extLst>
      <p:ext uri="{BB962C8B-B14F-4D97-AF65-F5344CB8AC3E}">
        <p14:creationId xmlns:p14="http://schemas.microsoft.com/office/powerpoint/2010/main" val="1332766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UN’s Bayesian Probabilistic Projection</a:t>
            </a:r>
            <a:endParaRPr lang="pt-BR" b="1" dirty="0"/>
          </a:p>
        </p:txBody>
      </p:sp>
      <p:sp>
        <p:nvSpPr>
          <p:cNvPr id="3" name="Content Placeholder 2"/>
          <p:cNvSpPr>
            <a:spLocks noGrp="1"/>
          </p:cNvSpPr>
          <p:nvPr>
            <p:ph idx="1"/>
          </p:nvPr>
        </p:nvSpPr>
        <p:spPr>
          <a:xfrm>
            <a:off x="838200" y="1825624"/>
            <a:ext cx="11201400" cy="4930017"/>
          </a:xfrm>
        </p:spPr>
        <p:txBody>
          <a:bodyPr>
            <a:noAutofit/>
          </a:bodyPr>
          <a:lstStyle/>
          <a:p>
            <a:pPr algn="just"/>
            <a:r>
              <a:rPr lang="en-US" sz="3000" dirty="0"/>
              <a:t>Until recently, UN used deterministic approaches to estimate future fertility</a:t>
            </a:r>
          </a:p>
          <a:p>
            <a:pPr algn="just"/>
            <a:r>
              <a:rPr lang="en-US" sz="3000" dirty="0" err="1"/>
              <a:t>Alkema</a:t>
            </a:r>
            <a:r>
              <a:rPr lang="en-US" sz="3000" dirty="0"/>
              <a:t> et al. (2011) propose a Bayesian method to produce TFR projections for all countries based on the historic trend of the TRF. </a:t>
            </a:r>
          </a:p>
          <a:p>
            <a:pPr algn="just"/>
            <a:r>
              <a:rPr lang="en-US" sz="3000" dirty="0" err="1"/>
              <a:t>Ševcıková</a:t>
            </a:r>
            <a:r>
              <a:rPr lang="en-US" sz="3000" dirty="0"/>
              <a:t> and </a:t>
            </a:r>
            <a:r>
              <a:rPr lang="en-US" sz="3000" dirty="0" err="1"/>
              <a:t>Gerland</a:t>
            </a:r>
            <a:r>
              <a:rPr lang="en-US" sz="3000" dirty="0"/>
              <a:t> (2013) encourage the application of this method also to subnational datasets</a:t>
            </a:r>
          </a:p>
          <a:p>
            <a:pPr algn="just"/>
            <a:r>
              <a:rPr lang="en-US" sz="3000" dirty="0"/>
              <a:t>The method includes three phases: </a:t>
            </a:r>
          </a:p>
          <a:p>
            <a:pPr lvl="1" algn="just"/>
            <a:r>
              <a:rPr lang="en-US" sz="2600" dirty="0"/>
              <a:t>the pre-transitional high fertility; </a:t>
            </a:r>
          </a:p>
          <a:p>
            <a:pPr lvl="1" algn="just"/>
            <a:r>
              <a:rPr lang="en-US" sz="2600" dirty="0"/>
              <a:t>the fertility transition from high to replacement level or below;</a:t>
            </a:r>
          </a:p>
          <a:p>
            <a:pPr lvl="1" algn="just"/>
            <a:r>
              <a:rPr lang="en-US" sz="2600" dirty="0"/>
              <a:t>the post-transition low fertility, which includes recovery from below-replacement level and oscillations around replacement level.</a:t>
            </a:r>
            <a:endParaRPr lang="pt-BR" sz="2600" dirty="0"/>
          </a:p>
        </p:txBody>
      </p:sp>
    </p:spTree>
    <p:extLst>
      <p:ext uri="{BB962C8B-B14F-4D97-AF65-F5344CB8AC3E}">
        <p14:creationId xmlns:p14="http://schemas.microsoft.com/office/powerpoint/2010/main" val="3606293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425"/>
            <a:ext cx="10515600" cy="739775"/>
          </a:xfrm>
        </p:spPr>
        <p:txBody>
          <a:bodyPr>
            <a:normAutofit/>
          </a:bodyPr>
          <a:lstStyle/>
          <a:p>
            <a:r>
              <a:rPr lang="en-US" sz="3200" b="1" dirty="0"/>
              <a:t>Out-of-Sample Prediction – Brazil (BR) and Region North (NO)</a:t>
            </a:r>
            <a:endParaRPr lang="pt-BR" sz="3200" b="1" dirty="0"/>
          </a:p>
        </p:txBody>
      </p:sp>
      <p:pic>
        <p:nvPicPr>
          <p:cNvPr id="1026" name="Picture 2" descr="76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 y="838200"/>
            <a:ext cx="60198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76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9500" y="833664"/>
            <a:ext cx="60198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9347193"/>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3428</TotalTime>
  <Words>1080</Words>
  <Application>Microsoft Macintosh PowerPoint</Application>
  <PresentationFormat>Panorámica</PresentationFormat>
  <Paragraphs>87</Paragraphs>
  <Slides>29</Slides>
  <Notes>23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29</vt:i4>
      </vt:variant>
    </vt:vector>
  </HeadingPairs>
  <TitlesOfParts>
    <vt:vector size="33" baseType="lpstr">
      <vt:lpstr>Arial</vt:lpstr>
      <vt:lpstr>Calibri</vt:lpstr>
      <vt:lpstr>Calibri Light</vt:lpstr>
      <vt:lpstr>Tema do Office</vt:lpstr>
      <vt:lpstr>Subnational Fertility Projections in Brazil – a Bayesian Probabilistic Approach Application</vt:lpstr>
      <vt:lpstr>Introduction</vt:lpstr>
      <vt:lpstr>Objectives</vt:lpstr>
      <vt:lpstr>Presentación de PowerPoint</vt:lpstr>
      <vt:lpstr>Data</vt:lpstr>
      <vt:lpstr>IBGE’s 2013 Projection</vt:lpstr>
      <vt:lpstr>Total Fertility Rates by Units of Federation – 2000-2030</vt:lpstr>
      <vt:lpstr>UN’s Bayesian Probabilistic Projection</vt:lpstr>
      <vt:lpstr>Out-of-Sample Prediction – Brazil (BR) and Region North (NO)</vt:lpstr>
      <vt:lpstr>Out-of-Sample Prediction – Argentina (AR) and Region CABA</vt:lpstr>
      <vt:lpstr>Out-of-Sample Prediction –Regions Northeast (ND) and Southeast (ND)</vt:lpstr>
      <vt:lpstr>Out-of-Sample Prediction –Regions South (SU) and Central-West (CO)</vt:lpstr>
      <vt:lpstr>Out-of-Sample Prediction – Units of Federation</vt:lpstr>
      <vt:lpstr>Social advancements during the 2000s</vt:lpstr>
      <vt:lpstr>Population Projections: 2010-2030 – Brazil (BR) and Region North (NO)</vt:lpstr>
      <vt:lpstr>Population Projections: 2010-2030 – Brazil (BR) and Region North (NO)</vt:lpstr>
      <vt:lpstr>Population Projections: 2010-2030 – Regions Northeast (ND) and Southeast (ND)</vt:lpstr>
      <vt:lpstr>Population Projections: 2010-2030 – Regions South (SU) and Central-West (CO)</vt:lpstr>
      <vt:lpstr>Population Projections: 2010-2030 – Brazil (BR) and Region North (NO)</vt:lpstr>
      <vt:lpstr>Population Projections: 2010-2030 – Regions Northeast (ND) and Southeast (ND)</vt:lpstr>
      <vt:lpstr>Population Projections: 2010-2030 – Regions South (SU) and Central-West (CO)</vt:lpstr>
      <vt:lpstr>Population Projections: 2015 - 2030 UN Bayesian method and by IBGE - Units of Federation</vt:lpstr>
      <vt:lpstr>Population Projections: 2015 - 2030 UN Bayesian method and by IBGE - Units of Federation</vt:lpstr>
      <vt:lpstr>Population Projections: 2015 - 2030 UN Bayesian method and by IBGE - Units of Federation</vt:lpstr>
      <vt:lpstr>Population Projections: 2015 - 2030 UN Bayesian method and by IBGE - Units of Federation</vt:lpstr>
      <vt:lpstr>Total Fertility Rates projected by the UN Bayesian method (2030) and by IBGE (2030)  and average household income (in R$) in 2010 – Units of Federation</vt:lpstr>
      <vt:lpstr>Total Fertility Rates projected by the UN Bayesian method (2030) and by IBGE (2030)  and average household income (in R$) in 2010 – Units of Federation</vt:lpstr>
      <vt:lpstr>Discussion and Conclusions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Gabriel Mendes Borges</dc:creator>
  <cp:lastModifiedBy>Nicolás Sacco</cp:lastModifiedBy>
  <cp:revision>35</cp:revision>
  <dcterms:created xsi:type="dcterms:W3CDTF">2015-04-08T03:21:20Z</dcterms:created>
  <dcterms:modified xsi:type="dcterms:W3CDTF">2018-10-26T13:31:20Z</dcterms:modified>
</cp:coreProperties>
</file>