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sldIdLst>
    <p:sldId id="258" r:id="rId3"/>
    <p:sldId id="259" r:id="rId4"/>
    <p:sldId id="273" r:id="rId5"/>
    <p:sldId id="275" r:id="rId6"/>
    <p:sldId id="274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41"/>
    <p:restoredTop sz="94693"/>
  </p:normalViewPr>
  <p:slideViewPr>
    <p:cSldViewPr snapToGrid="0" snapToObjects="1">
      <p:cViewPr varScale="1">
        <p:scale>
          <a:sx n="84" d="100"/>
          <a:sy n="84" d="100"/>
        </p:scale>
        <p:origin x="18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1B2166-EF6C-4FA3-A626-87C6FE1A19E7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7386A14-EDCE-9940-B119-BA7ED60933CB}" type="pres">
      <dgm:prSet presAssocID="{2B1B2166-EF6C-4FA3-A626-87C6FE1A19E7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CD3A33C8-9C9A-2545-9001-6C40270021FC}" type="presOf" srcId="{2B1B2166-EF6C-4FA3-A626-87C6FE1A19E7}" destId="{C7386A14-EDCE-9940-B119-BA7ED60933CB}" srcOrd="0" destOrd="0" presId="urn:microsoft.com/office/officeart/2008/layout/Lin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ángulo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ángulo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Marcador de fecha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DE63B15-D318-BB44-826B-34DFCE83DC98}" type="datetimeFigureOut">
              <a:rPr lang="es-AR" smtClean="0"/>
              <a:t>9/4/19</a:t>
            </a:fld>
            <a:endParaRPr lang="es-AR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29" name="Marcador de número de diapositiva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276302-9A24-CB4A-AD13-4CD18910EA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4169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3B15-D318-BB44-826B-34DFCE83DC98}" type="datetimeFigureOut">
              <a:rPr lang="es-AR" smtClean="0"/>
              <a:t>9/4/19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6302-9A24-CB4A-AD13-4CD18910EA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115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2DE63B15-D318-BB44-826B-34DFCE83DC98}" type="datetimeFigureOut">
              <a:rPr lang="es-AR" smtClean="0"/>
              <a:t>9/4/19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7" name="Rectángulo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ángulo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ángulo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30276302-9A24-CB4A-AD13-4CD18910EA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7230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4/9/19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81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4/9/19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2222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4/9/19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41556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4/9/19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41960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4/9/19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18676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4/9/19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594558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4/9/19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3811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4/9/19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9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3B15-D318-BB44-826B-34DFCE83DC98}" type="datetimeFigureOut">
              <a:rPr lang="es-AR" smtClean="0"/>
              <a:t>9/4/19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0276302-9A24-CB4A-AD13-4CD18910EA44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919631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4/9/19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165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4/9/19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41451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4/9/19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5385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los estilos de texto del patrón</a:t>
            </a:r>
          </a:p>
        </p:txBody>
      </p:sp>
      <p:sp>
        <p:nvSpPr>
          <p:cNvPr id="7" name="Rectángulo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ángulo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ángulo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2" name="Marcador de fech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3B15-D318-BB44-826B-34DFCE83DC98}" type="datetimeFigureOut">
              <a:rPr lang="es-AR" smtClean="0"/>
              <a:t>9/4/19</a:t>
            </a:fld>
            <a:endParaRPr lang="es-AR"/>
          </a:p>
        </p:txBody>
      </p:sp>
      <p:sp>
        <p:nvSpPr>
          <p:cNvPr id="13" name="Marcador de número de diapositiva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0276302-9A24-CB4A-AD13-4CD18910EA44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Marcador de pie de página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5373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Marcador de contenido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DE63B15-D318-BB44-826B-34DFCE83DC98}" type="datetimeFigureOut">
              <a:rPr lang="es-AR" smtClean="0"/>
              <a:t>9/4/19</a:t>
            </a:fld>
            <a:endParaRPr lang="es-AR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0276302-9A24-CB4A-AD13-4CD18910EA44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Marcador de pie de página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45873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1" name="Marcador de contenido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Marcador de contenido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0" name="Marcador de fech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DE63B15-D318-BB44-826B-34DFCE83DC98}" type="datetimeFigureOut">
              <a:rPr lang="es-AR" smtClean="0"/>
              <a:t>9/4/19</a:t>
            </a:fld>
            <a:endParaRPr lang="es-AR"/>
          </a:p>
        </p:txBody>
      </p:sp>
      <p:sp>
        <p:nvSpPr>
          <p:cNvPr id="12" name="Marcador de número de diapositiva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0276302-9A24-CB4A-AD13-4CD18910EA44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Marcador de pie de página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AR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los estilos de texto del patrón</a:t>
            </a:r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8950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3B15-D318-BB44-826B-34DFCE83DC98}" type="datetimeFigureOut">
              <a:rPr lang="es-AR" smtClean="0"/>
              <a:t>9/4/19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0276302-9A24-CB4A-AD13-4CD18910EA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992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3B15-D318-BB44-826B-34DFCE83DC98}" type="datetimeFigureOut">
              <a:rPr lang="es-AR" smtClean="0"/>
              <a:t>9/4/19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276302-9A24-CB4A-AD13-4CD18910EA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460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3B15-D318-BB44-826B-34DFCE83DC98}" type="datetimeFigureOut">
              <a:rPr lang="es-AR" smtClean="0"/>
              <a:t>9/4/19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0276302-9A24-CB4A-AD13-4CD18910EA44}" type="slidenum">
              <a:rPr lang="es-AR" smtClean="0"/>
              <a:t>‹Nº›</a:t>
            </a:fld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los estilos de texto del patrón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los estilos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8347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los estilos de texto del patrón</a:t>
            </a:r>
          </a:p>
        </p:txBody>
      </p:sp>
      <p:sp>
        <p:nvSpPr>
          <p:cNvPr id="8" name="Rectángulo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ángulo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ángulo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1" name="Rectángulo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Marcador de fecha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2DE63B15-D318-BB44-826B-34DFCE83DC98}" type="datetimeFigureOut">
              <a:rPr lang="es-AR" smtClean="0"/>
              <a:t>9/4/19</a:t>
            </a:fld>
            <a:endParaRPr lang="es-AR"/>
          </a:p>
        </p:txBody>
      </p:sp>
      <p:sp>
        <p:nvSpPr>
          <p:cNvPr id="13" name="Marcador de número de diapositiva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0276302-9A24-CB4A-AD13-4CD18910EA44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Marcador de pie de página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08328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título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x-none"/>
              <a:t>Clic para editar título</a:t>
            </a:r>
            <a:endParaRPr kumimoji="0" lang="en-US"/>
          </a:p>
        </p:txBody>
      </p:sp>
      <p:sp>
        <p:nvSpPr>
          <p:cNvPr id="13" name="Marcador de texto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x-none"/>
              <a:t>Haga clic para modificar el estilo de texto del patrón</a:t>
            </a:r>
          </a:p>
          <a:p>
            <a:pPr lvl="1" eaLnBrk="1" latinLnBrk="0" hangingPunct="1"/>
            <a:r>
              <a:rPr kumimoji="0" lang="x-none"/>
              <a:t>Segundo nivel</a:t>
            </a:r>
          </a:p>
          <a:p>
            <a:pPr lvl="2" eaLnBrk="1" latinLnBrk="0" hangingPunct="1"/>
            <a:r>
              <a:rPr kumimoji="0" lang="x-none"/>
              <a:t>Tercer nivel</a:t>
            </a:r>
          </a:p>
          <a:p>
            <a:pPr lvl="3" eaLnBrk="1" latinLnBrk="0" hangingPunct="1"/>
            <a:r>
              <a:rPr kumimoji="0" lang="x-none"/>
              <a:t>Cuarto nivel</a:t>
            </a:r>
          </a:p>
          <a:p>
            <a:pPr lvl="4" eaLnBrk="1" latinLnBrk="0" hangingPunct="1"/>
            <a:r>
              <a:rPr kumimoji="0" lang="x-none"/>
              <a:t>Quinto nivel</a:t>
            </a:r>
            <a:endParaRPr kumimoji="0" lang="en-US"/>
          </a:p>
        </p:txBody>
      </p:sp>
      <p:sp>
        <p:nvSpPr>
          <p:cNvPr id="14" name="Marcador de fecha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DE63B15-D318-BB44-826B-34DFCE83DC98}" type="datetimeFigureOut">
              <a:rPr lang="es-AR" smtClean="0"/>
              <a:t>9/4/19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Rectángulo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ángulo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ángulo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Marcador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0276302-9A24-CB4A-AD13-4CD18910EA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770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Haga clic para modificar el estilo de texto del patrón</a:t>
            </a:r>
          </a:p>
          <a:p>
            <a:pPr lvl="1"/>
            <a:r>
              <a:rPr lang="x-none"/>
              <a:t>Segundo nivel</a:t>
            </a:r>
          </a:p>
          <a:p>
            <a:pPr lvl="2"/>
            <a:r>
              <a:rPr lang="x-none"/>
              <a:t>Tercer nivel</a:t>
            </a:r>
          </a:p>
          <a:p>
            <a:pPr lvl="3"/>
            <a:r>
              <a:rPr lang="x-none"/>
              <a:t>Cuarto nivel</a:t>
            </a:r>
          </a:p>
          <a:p>
            <a:pPr lvl="4"/>
            <a:r>
              <a:rPr lang="x-none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4/9/19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fld id="{2AA957AF-53C0-420B-9C2D-77DB1416566C}" type="slidenum">
              <a:rPr kumimoji="0" lang="en-US" smtClean="0"/>
              <a:pPr eaLnBrk="1" latinLnBrk="0" hangingPunct="1"/>
              <a:t>‹Nº›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8C16F-0589-9847-A9F3-735BAB328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460" y="632988"/>
            <a:ext cx="11689080" cy="1200329"/>
          </a:xfrm>
          <a:pattFill prst="pct5">
            <a:fgClr>
              <a:schemeClr val="bg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s-AR" sz="3600" dirty="0">
                <a:solidFill>
                  <a:schemeClr val="tx1"/>
                </a:solidFill>
              </a:rPr>
              <a:t>Mortality Estimates for Small Areas in Argentina </a:t>
            </a:r>
            <a:br>
              <a:rPr lang="es-AR" sz="3600" dirty="0">
                <a:solidFill>
                  <a:schemeClr val="tx1"/>
                </a:solidFill>
              </a:rPr>
            </a:br>
            <a:r>
              <a:rPr lang="es-AR" sz="3600" dirty="0">
                <a:solidFill>
                  <a:schemeClr val="tx1"/>
                </a:solidFill>
              </a:rPr>
              <a:t>(2009-2011) </a:t>
            </a:r>
            <a:endParaRPr lang="pt-PT" sz="36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973BAA-160A-B941-854E-B9DA5F371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5313" y="2495343"/>
            <a:ext cx="9261373" cy="3014234"/>
          </a:xfrm>
        </p:spPr>
        <p:txBody>
          <a:bodyPr anchor="ctr">
            <a:normAutofit fontScale="92500" lnSpcReduction="20000"/>
          </a:bodyPr>
          <a:lstStyle/>
          <a:p>
            <a:pPr algn="ctr"/>
            <a:r>
              <a:rPr lang="es-AR" sz="2400" dirty="0">
                <a:solidFill>
                  <a:schemeClr val="tx2">
                    <a:lumMod val="90000"/>
                  </a:schemeClr>
                </a:solidFill>
              </a:rPr>
              <a:t>Nicolás Sacco </a:t>
            </a:r>
          </a:p>
          <a:p>
            <a:pPr algn="ctr"/>
            <a:r>
              <a:rPr lang="es-AR" sz="2400" b="1" dirty="0">
                <a:solidFill>
                  <a:schemeClr val="tx2">
                    <a:lumMod val="90000"/>
                  </a:schemeClr>
                </a:solidFill>
              </a:rPr>
              <a:t>PRI - Penn State</a:t>
            </a:r>
          </a:p>
          <a:p>
            <a:pPr algn="ctr"/>
            <a:endParaRPr lang="es-AR" sz="2400" dirty="0">
              <a:solidFill>
                <a:schemeClr val="tx2">
                  <a:lumMod val="90000"/>
                </a:schemeClr>
              </a:solidFill>
            </a:endParaRPr>
          </a:p>
          <a:p>
            <a:pPr algn="ctr"/>
            <a:r>
              <a:rPr lang="es-AR" sz="2400" dirty="0">
                <a:solidFill>
                  <a:schemeClr val="tx2">
                    <a:lumMod val="90000"/>
                  </a:schemeClr>
                </a:solidFill>
              </a:rPr>
              <a:t>Iván Williams </a:t>
            </a:r>
          </a:p>
          <a:p>
            <a:pPr algn="ctr"/>
            <a:r>
              <a:rPr lang="en" sz="2400" b="1" dirty="0">
                <a:solidFill>
                  <a:schemeClr val="tx2">
                    <a:lumMod val="90000"/>
                  </a:schemeClr>
                </a:solidFill>
              </a:rPr>
              <a:t>Max Planck Institute for Demographic Research</a:t>
            </a:r>
          </a:p>
          <a:p>
            <a:pPr algn="ctr"/>
            <a:endParaRPr lang="es-AR" sz="2400" dirty="0">
              <a:solidFill>
                <a:schemeClr val="tx2">
                  <a:lumMod val="90000"/>
                </a:schemeClr>
              </a:solidFill>
            </a:endParaRPr>
          </a:p>
          <a:p>
            <a:pPr algn="ctr"/>
            <a:r>
              <a:rPr lang="es-AR" sz="2400" dirty="0">
                <a:solidFill>
                  <a:schemeClr val="tx2">
                    <a:lumMod val="90000"/>
                  </a:schemeClr>
                </a:solidFill>
              </a:rPr>
              <a:t>Bernardo L. Queiroz</a:t>
            </a:r>
          </a:p>
          <a:p>
            <a:pPr algn="ctr"/>
            <a:r>
              <a:rPr lang="es-AR" sz="2400" b="1" dirty="0">
                <a:solidFill>
                  <a:schemeClr val="tx2">
                    <a:lumMod val="90000"/>
                  </a:schemeClr>
                </a:solidFill>
              </a:rPr>
              <a:t>CEDEPLAR - UFMG</a:t>
            </a:r>
            <a:endParaRPr lang="pt-PT" sz="2000" b="1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237800A-9EE3-7646-9889-23A2E7D16CDD}"/>
              </a:ext>
            </a:extLst>
          </p:cNvPr>
          <p:cNvSpPr txBox="1"/>
          <p:nvPr/>
        </p:nvSpPr>
        <p:spPr>
          <a:xfrm>
            <a:off x="251460" y="623315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PAA 2019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218592E-3A2F-1148-9CDD-25F7302C4E78}"/>
              </a:ext>
            </a:extLst>
          </p:cNvPr>
          <p:cNvSpPr txBox="1"/>
          <p:nvPr/>
        </p:nvSpPr>
        <p:spPr>
          <a:xfrm>
            <a:off x="3192780" y="620238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Austin, Texas</a:t>
            </a:r>
          </a:p>
        </p:txBody>
      </p:sp>
    </p:spTree>
    <p:extLst>
      <p:ext uri="{BB962C8B-B14F-4D97-AF65-F5344CB8AC3E}">
        <p14:creationId xmlns:p14="http://schemas.microsoft.com/office/powerpoint/2010/main" val="3373740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8539D-11C3-E948-BECB-A74D727E3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pt-PT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3B1FD6B-4AB6-C54E-86EE-D48301F6AAFD}"/>
              </a:ext>
            </a:extLst>
          </p:cNvPr>
          <p:cNvSpPr txBox="1"/>
          <p:nvPr/>
        </p:nvSpPr>
        <p:spPr>
          <a:xfrm>
            <a:off x="840658" y="146000"/>
            <a:ext cx="105106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6000" dirty="0"/>
              <a:t>What do we know</a:t>
            </a:r>
          </a:p>
          <a:p>
            <a:endParaRPr lang="es-AR" sz="600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055FB308-7DB7-D849-AF45-763125291E93}"/>
              </a:ext>
            </a:extLst>
          </p:cNvPr>
          <p:cNvSpPr txBox="1">
            <a:spLocks/>
          </p:cNvSpPr>
          <p:nvPr/>
        </p:nvSpPr>
        <p:spPr>
          <a:xfrm>
            <a:off x="840658" y="1574027"/>
            <a:ext cx="108712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pt" sz="4400" dirty="0"/>
              <a:t>Argentina: </a:t>
            </a:r>
          </a:p>
          <a:p>
            <a:pPr lvl="1"/>
            <a:r>
              <a:rPr lang="en" sz="4000" dirty="0"/>
              <a:t>one of the countries with highest life expectancies at birth in Latin America.</a:t>
            </a:r>
          </a:p>
          <a:p>
            <a:pPr lvl="0"/>
            <a:endParaRPr lang="pt" sz="4400" dirty="0"/>
          </a:p>
          <a:p>
            <a:pPr lvl="1"/>
            <a:r>
              <a:rPr lang="en" sz="4000" dirty="0"/>
              <a:t>went through a more rapid process of transition of causes of death </a:t>
            </a:r>
          </a:p>
        </p:txBody>
      </p:sp>
    </p:spTree>
    <p:extLst>
      <p:ext uri="{BB962C8B-B14F-4D97-AF65-F5344CB8AC3E}">
        <p14:creationId xmlns:p14="http://schemas.microsoft.com/office/powerpoint/2010/main" val="652955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8539D-11C3-E948-BECB-A74D727E3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pt-PT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3B1FD6B-4AB6-C54E-86EE-D48301F6AAFD}"/>
              </a:ext>
            </a:extLst>
          </p:cNvPr>
          <p:cNvSpPr txBox="1"/>
          <p:nvPr/>
        </p:nvSpPr>
        <p:spPr>
          <a:xfrm>
            <a:off x="840658" y="170590"/>
            <a:ext cx="8450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6000" dirty="0"/>
              <a:t>What do we not know</a:t>
            </a:r>
            <a:endParaRPr lang="es-AR" sz="60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DE18DEA-D5DF-FA47-96E8-0CFE78677570}"/>
              </a:ext>
            </a:extLst>
          </p:cNvPr>
          <p:cNvSpPr txBox="1">
            <a:spLocks/>
          </p:cNvSpPr>
          <p:nvPr/>
        </p:nvSpPr>
        <p:spPr>
          <a:xfrm>
            <a:off x="840658" y="1574027"/>
            <a:ext cx="108712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" sz="4000" dirty="0"/>
              <a:t>Research in general is limited because of the poor quality of the data</a:t>
            </a:r>
            <a:endParaRPr lang="pt" sz="4000" dirty="0"/>
          </a:p>
          <a:p>
            <a:pPr lvl="0"/>
            <a:r>
              <a:rPr lang="en" sz="4000" dirty="0"/>
              <a:t>Despite being one of the countries with the best quality of vital statistics in the region</a:t>
            </a:r>
            <a:endParaRPr lang="es-AR" sz="4000" dirty="0"/>
          </a:p>
          <a:p>
            <a:pPr lvl="0"/>
            <a:r>
              <a:rPr lang="en" sz="4000" dirty="0"/>
              <a:t>There are no studies for smaller areas (states and counties)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4833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8539D-11C3-E948-BECB-A74D727E3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pt-PT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3B1FD6B-4AB6-C54E-86EE-D48301F6AAFD}"/>
              </a:ext>
            </a:extLst>
          </p:cNvPr>
          <p:cNvSpPr txBox="1"/>
          <p:nvPr/>
        </p:nvSpPr>
        <p:spPr>
          <a:xfrm>
            <a:off x="840658" y="280341"/>
            <a:ext cx="8450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6000" dirty="0"/>
              <a:t>Data and Methods</a:t>
            </a:r>
            <a:endParaRPr lang="es-AR" sz="60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DE18DEA-D5DF-FA47-96E8-0CFE78677570}"/>
              </a:ext>
            </a:extLst>
          </p:cNvPr>
          <p:cNvSpPr txBox="1">
            <a:spLocks/>
          </p:cNvSpPr>
          <p:nvPr/>
        </p:nvSpPr>
        <p:spPr>
          <a:xfrm>
            <a:off x="840658" y="1574026"/>
            <a:ext cx="10878902" cy="5283973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" sz="4000" dirty="0"/>
              <a:t>Mortality data from the civil registry of Argentina</a:t>
            </a:r>
          </a:p>
          <a:p>
            <a:pPr lvl="0"/>
            <a:r>
              <a:rPr lang="en" sz="4000" dirty="0"/>
              <a:t>Population, by age and sex, of the demographic and estimates of the national statistical institute</a:t>
            </a:r>
          </a:p>
          <a:p>
            <a:pPr lvl="0"/>
            <a:r>
              <a:rPr lang="en" sz="4000" dirty="0"/>
              <a:t>Application of the methods of distribution of deaths to data quality</a:t>
            </a:r>
          </a:p>
          <a:p>
            <a:pPr lvl="0"/>
            <a:r>
              <a:rPr lang="en" sz="4000" dirty="0" err="1"/>
              <a:t>Topals</a:t>
            </a:r>
            <a:r>
              <a:rPr lang="en" sz="4000" dirty="0"/>
              <a:t> to smooth mortality curves and get the function mortality rate</a:t>
            </a:r>
          </a:p>
          <a:p>
            <a:r>
              <a:rPr lang="en" sz="4000" dirty="0"/>
              <a:t>Empirical Bayesian model to adjust the curves for areas</a:t>
            </a:r>
            <a:br>
              <a:rPr lang="en" sz="4000" dirty="0"/>
            </a:br>
            <a:r>
              <a:rPr lang="en" sz="4000" dirty="0"/>
              <a:t>minors</a:t>
            </a:r>
          </a:p>
          <a:p>
            <a:pPr lvl="0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6999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65A40-ECBC-CF42-B2CB-4354CC71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4" y="0"/>
            <a:ext cx="11100816" cy="1219200"/>
          </a:xfrm>
        </p:spPr>
        <p:txBody>
          <a:bodyPr>
            <a:normAutofit/>
          </a:bodyPr>
          <a:lstStyle/>
          <a:p>
            <a:r>
              <a:rPr lang="es-AR" sz="6000" dirty="0"/>
              <a:t>Why is this important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E10CF4-2E0A-054A-964A-1C7371D69FB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2216" cy="5257800"/>
          </a:xfrm>
        </p:spPr>
        <p:txBody>
          <a:bodyPr>
            <a:normAutofit fontScale="92500"/>
          </a:bodyPr>
          <a:lstStyle/>
          <a:p>
            <a:pPr lvl="0"/>
            <a:r>
              <a:rPr lang="en" sz="3600" dirty="0"/>
              <a:t>To evaluate deaths for small areas in Argentina</a:t>
            </a:r>
          </a:p>
          <a:p>
            <a:pPr lvl="0"/>
            <a:r>
              <a:rPr lang="en" sz="3600" dirty="0"/>
              <a:t>To provide estimates of mortality by age and sex</a:t>
            </a:r>
          </a:p>
          <a:p>
            <a:pPr lvl="0"/>
            <a:r>
              <a:rPr lang="en" sz="3600" dirty="0"/>
              <a:t>Estimates can contribute to better health policy applications and understand their differentials</a:t>
            </a:r>
          </a:p>
          <a:p>
            <a:pPr lvl="0"/>
            <a:r>
              <a:rPr lang="en" sz="3600" dirty="0"/>
              <a:t>It is important to study the regional mortality differential</a:t>
            </a:r>
          </a:p>
          <a:p>
            <a:pPr lvl="0"/>
            <a:r>
              <a:rPr lang="en" sz="3600" dirty="0"/>
              <a:t>contributes to understanding the recent dynamics of mortality</a:t>
            </a:r>
          </a:p>
          <a:p>
            <a:pPr lvl="0"/>
            <a:r>
              <a:rPr lang="es-AR" sz="3600" dirty="0"/>
              <a:t>contributes to projecting mortality</a:t>
            </a:r>
          </a:p>
          <a:p>
            <a:pPr lvl="0"/>
            <a:r>
              <a:rPr lang="en" sz="3600" dirty="0"/>
              <a:t>allows us to study how these differentials, regional and subgroups, can impact future levels in the country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125953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8539D-11C3-E948-BECB-A74D727E3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67323"/>
            <a:ext cx="5638800" cy="94488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6000" dirty="0"/>
              <a:t>What did we find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675030D-C4A1-41CD-9F4B-34A0C0689A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740017"/>
              </p:ext>
            </p:extLst>
          </p:nvPr>
        </p:nvGraphicFramePr>
        <p:xfrm>
          <a:off x="761999" y="1637070"/>
          <a:ext cx="11228439" cy="4689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C7BCEE5-4B32-A843-97A0-8250BD280E80}"/>
              </a:ext>
            </a:extLst>
          </p:cNvPr>
          <p:cNvSpPr txBox="1">
            <a:spLocks/>
          </p:cNvSpPr>
          <p:nvPr/>
        </p:nvSpPr>
        <p:spPr>
          <a:xfrm>
            <a:off x="816864" y="1600200"/>
            <a:ext cx="108712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AR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685E0FD7-0D83-6B4F-8A8D-564AC41FCCFC}"/>
              </a:ext>
            </a:extLst>
          </p:cNvPr>
          <p:cNvSpPr txBox="1">
            <a:spLocks/>
          </p:cNvSpPr>
          <p:nvPr/>
        </p:nvSpPr>
        <p:spPr>
          <a:xfrm>
            <a:off x="969264" y="1752599"/>
            <a:ext cx="10773665" cy="4938077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lang="en" sz="4000" dirty="0"/>
              <a:t>Need to adjust mortality curves using</a:t>
            </a:r>
            <a:br>
              <a:rPr lang="en" sz="4000" dirty="0"/>
            </a:br>
            <a:r>
              <a:rPr lang="en" sz="4000" dirty="0"/>
              <a:t>different methods</a:t>
            </a:r>
          </a:p>
          <a:p>
            <a:r>
              <a:rPr lang="en" sz="4000" dirty="0"/>
              <a:t>Results show differentials between the regions of the last decade</a:t>
            </a:r>
          </a:p>
          <a:p>
            <a:r>
              <a:rPr lang="en" sz="4000" dirty="0"/>
              <a:t>Strong relationship with social and economic factors</a:t>
            </a:r>
          </a:p>
          <a:p>
            <a:r>
              <a:rPr lang="en" sz="4000" dirty="0"/>
              <a:t>Important to expand the data series and also to test new methods</a:t>
            </a:r>
          </a:p>
          <a:p>
            <a:r>
              <a:rPr lang="en" sz="4000" dirty="0"/>
              <a:t>Simple method and simple data open a range of analyzes</a:t>
            </a:r>
            <a:endParaRPr lang="es-AR" sz="4000" dirty="0"/>
          </a:p>
        </p:txBody>
      </p:sp>
    </p:spTree>
    <p:extLst>
      <p:ext uri="{BB962C8B-B14F-4D97-AF65-F5344CB8AC3E}">
        <p14:creationId xmlns:p14="http://schemas.microsoft.com/office/powerpoint/2010/main" val="3044860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leresBoca">
  <a:themeElements>
    <a:clrScheme name="Personalizar 1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6686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Mediana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ColeresBoca</Template>
  <TotalTime>563</TotalTime>
  <Words>256</Words>
  <Application>Microsoft Macintosh PowerPoint</Application>
  <PresentationFormat>Panorámica</PresentationFormat>
  <Paragraphs>43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Tw Cen MT</vt:lpstr>
      <vt:lpstr>Wingdings</vt:lpstr>
      <vt:lpstr>Wingdings 2</vt:lpstr>
      <vt:lpstr>ColeresBoca</vt:lpstr>
      <vt:lpstr>Tema de Office</vt:lpstr>
      <vt:lpstr>Mortality Estimates for Small Areas in Argentina  (2009-2011) </vt:lpstr>
      <vt:lpstr>Background</vt:lpstr>
      <vt:lpstr>Background</vt:lpstr>
      <vt:lpstr>Background</vt:lpstr>
      <vt:lpstr>Why is this important</vt:lpstr>
      <vt:lpstr>What did we find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Mortality Estimates for Small Areas in Argentina  (2009-2011) </dc:title>
  <dc:creator>Nicolás Sacco</dc:creator>
  <cp:lastModifiedBy>Nicolás Sacco</cp:lastModifiedBy>
  <cp:revision>10</cp:revision>
  <dcterms:created xsi:type="dcterms:W3CDTF">2019-04-09T15:52:11Z</dcterms:created>
  <dcterms:modified xsi:type="dcterms:W3CDTF">2019-04-10T01:16:00Z</dcterms:modified>
</cp:coreProperties>
</file>