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8" r:id="rId3"/>
    <p:sldId id="272" r:id="rId4"/>
    <p:sldId id="257" r:id="rId5"/>
    <p:sldId id="271" r:id="rId6"/>
    <p:sldId id="273" r:id="rId7"/>
    <p:sldId id="259" r:id="rId8"/>
    <p:sldId id="300" r:id="rId9"/>
    <p:sldId id="285" r:id="rId10"/>
    <p:sldId id="302" r:id="rId11"/>
    <p:sldId id="260" r:id="rId12"/>
    <p:sldId id="269" r:id="rId13"/>
    <p:sldId id="278" r:id="rId14"/>
    <p:sldId id="274" r:id="rId15"/>
    <p:sldId id="279" r:id="rId16"/>
    <p:sldId id="261" r:id="rId17"/>
    <p:sldId id="282" r:id="rId18"/>
    <p:sldId id="283" r:id="rId19"/>
    <p:sldId id="284" r:id="rId20"/>
    <p:sldId id="264" r:id="rId21"/>
    <p:sldId id="286" r:id="rId22"/>
    <p:sldId id="287" r:id="rId23"/>
    <p:sldId id="262" r:id="rId24"/>
    <p:sldId id="303" r:id="rId25"/>
    <p:sldId id="288" r:id="rId26"/>
    <p:sldId id="296" r:id="rId27"/>
    <p:sldId id="297" r:id="rId28"/>
    <p:sldId id="298" r:id="rId29"/>
    <p:sldId id="299" r:id="rId30"/>
    <p:sldId id="265" r:id="rId31"/>
    <p:sldId id="294" r:id="rId32"/>
    <p:sldId id="295" r:id="rId33"/>
    <p:sldId id="266" r:id="rId34"/>
    <p:sldId id="289" r:id="rId35"/>
    <p:sldId id="290" r:id="rId36"/>
    <p:sldId id="291" r:id="rId37"/>
    <p:sldId id="292" r:id="rId38"/>
    <p:sldId id="293" r:id="rId39"/>
    <p:sldId id="301" r:id="rId40"/>
    <p:sldId id="304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ddharth Krishnan" initials="SK" lastIdx="4" clrIdx="0"/>
  <p:cmAuthor id="1" name="djones2" initials="dj" lastIdx="1" clrIdx="1"/>
  <p:cmAuthor id="2" name="Del Jones" initials="DJ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8" autoAdjust="0"/>
    <p:restoredTop sz="94693" autoAdjust="0"/>
  </p:normalViewPr>
  <p:slideViewPr>
    <p:cSldViewPr>
      <p:cViewPr>
        <p:scale>
          <a:sx n="100" d="100"/>
          <a:sy n="100" d="100"/>
        </p:scale>
        <p:origin x="-965" y="47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4F032E9-427C-4652-8871-3DDECEAE073C}" type="datetimeFigureOut">
              <a:rPr lang="en-US"/>
              <a:pPr>
                <a:defRPr/>
              </a:pPr>
              <a:t>12/6/2011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71CEC73-9D2B-4FE1-AC35-81F5D6BEA9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1CEC73-9D2B-4FE1-AC35-81F5D6BEA9A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PPTiconba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295400"/>
            <a:ext cx="5210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wafer shado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062288" cy="266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Bottomsegmen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75" y="5641975"/>
            <a:ext cx="9140825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84450" y="762000"/>
            <a:ext cx="6288088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Ins="0" anchor="ctr"/>
          <a:lstStyle/>
          <a:p>
            <a:pPr algn="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600" dirty="0">
                <a:latin typeface="Arial Narrow" pitchFamily="34" charset="0"/>
                <a:cs typeface="+mn-cs"/>
              </a:rPr>
              <a:t>The World Leader in High Performance Signal Processing Solutions</a:t>
            </a:r>
            <a:endParaRPr lang="en-GB" sz="1600" dirty="0">
              <a:latin typeface="Arial Narrow" pitchFamily="34" charset="0"/>
              <a:cs typeface="+mn-cs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2844800" y="1219200"/>
            <a:ext cx="6027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254000" y="6348413"/>
            <a:ext cx="52800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defRPr/>
            </a:pPr>
            <a:r>
              <a:rPr lang="en-US" sz="1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cs typeface="+mn-cs"/>
              </a:rPr>
              <a:t>ADI Confidential Information</a:t>
            </a: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– </a:t>
            </a:r>
            <a:r>
              <a:rPr lang="en-US" sz="1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Not for external distribution</a:t>
            </a: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371600"/>
          </a:xfrm>
        </p:spPr>
        <p:txBody>
          <a:bodyPr lIns="137160" rIns="137160" bIns="91440" anchor="b" anchorCtr="1"/>
          <a:lstStyle>
            <a:lvl1pPr algn="ctr"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  <a:ln>
            <a:noFill/>
          </a:ln>
        </p:spPr>
        <p:txBody>
          <a:bodyPr lIns="91440" tIns="45720" rIns="91440" bIns="45720" anchorCtr="1"/>
          <a:lstStyle>
            <a:lvl1pPr marL="0" indent="0" algn="ctr">
              <a:buFont typeface="Wingdings" pitchFamily="2" charset="2"/>
              <a:buNone/>
              <a:defRPr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CE338-0F9D-4029-950A-6A5909F46A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8300" y="547688"/>
            <a:ext cx="2147888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547688"/>
            <a:ext cx="629285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9FA53-8053-49D3-8B0F-018868E4E1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547688"/>
            <a:ext cx="8593138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3050" y="1600200"/>
            <a:ext cx="4219575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221163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025634-A16F-4280-8303-3A3A9E4970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547688"/>
            <a:ext cx="8593138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73050" y="1600200"/>
            <a:ext cx="8593138" cy="4800600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B3EAE-FB0F-4122-B4B3-B2EA7CAE4E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547688"/>
            <a:ext cx="8593138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73050" y="1600200"/>
            <a:ext cx="8593138" cy="4800600"/>
          </a:xfr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90081-608E-413B-B7D1-AFD1FF717D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865DA-AA9D-4E64-AEE9-D7FE0F141E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6CB33-629C-4126-9E20-16A4276D9D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1600200"/>
            <a:ext cx="4219575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221163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37166-36B1-45E3-A973-D2114CCEB3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731C8-D58F-4FE1-8905-4FBB1A2B83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10023-EEB1-431B-845E-054093D5C3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6CAFF-B28E-4097-BF22-A76178DD07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D5649-A010-4035-8858-7AC1E2692E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7511C-7083-45E4-8BD8-629F21710B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547688"/>
            <a:ext cx="85931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9144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1600200"/>
            <a:ext cx="8593138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45720" tIns="91440" rIns="4572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488113"/>
            <a:ext cx="4572000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 b="0">
                <a:latin typeface="Arial Narrow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3050" y="6489700"/>
            <a:ext cx="631825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431697A1-222D-4E92-8743-933AD1D12F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35" name="Line 7"/>
          <p:cNvSpPr>
            <a:spLocks noChangeShapeType="1"/>
          </p:cNvSpPr>
          <p:nvPr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grpSp>
        <p:nvGrpSpPr>
          <p:cNvPr id="1031" name="Group 24"/>
          <p:cNvGrpSpPr>
            <a:grpSpLocks/>
          </p:cNvGrpSpPr>
          <p:nvPr/>
        </p:nvGrpSpPr>
        <p:grpSpPr bwMode="auto">
          <a:xfrm>
            <a:off x="0" y="0"/>
            <a:ext cx="9144000" cy="415925"/>
            <a:chOff x="0" y="0"/>
            <a:chExt cx="5760" cy="262"/>
          </a:xfrm>
        </p:grpSpPr>
        <p:sp>
          <p:nvSpPr>
            <p:cNvPr id="99353" name="Rectangle 25"/>
            <p:cNvSpPr>
              <a:spLocks noChangeArrowheads="1"/>
            </p:cNvSpPr>
            <p:nvPr userDrawn="1"/>
          </p:nvSpPr>
          <p:spPr bwMode="auto">
            <a:xfrm>
              <a:off x="0" y="3"/>
              <a:ext cx="1248" cy="259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99354" name="Rectangle 26"/>
            <p:cNvSpPr>
              <a:spLocks noChangeArrowheads="1"/>
            </p:cNvSpPr>
            <p:nvPr userDrawn="1"/>
          </p:nvSpPr>
          <p:spPr bwMode="auto">
            <a:xfrm>
              <a:off x="4512" y="3"/>
              <a:ext cx="1248" cy="259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gamma/>
                    <a:tint val="0"/>
                    <a:invGamma/>
                  </a:scheme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pic>
          <p:nvPicPr>
            <p:cNvPr id="1036" name="Picture 27" descr="PPTiconbarY"/>
            <p:cNvPicPr>
              <a:picLocks noChangeAspect="1" noChangeArrowheads="1"/>
            </p:cNvPicPr>
            <p:nvPr userDrawn="1"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1228" y="0"/>
              <a:ext cx="329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9356" name="Rectangle 28"/>
          <p:cNvSpPr>
            <a:spLocks noChangeArrowheads="1"/>
          </p:cNvSpPr>
          <p:nvPr/>
        </p:nvSpPr>
        <p:spPr bwMode="auto">
          <a:xfrm>
            <a:off x="2667000" y="6477000"/>
            <a:ext cx="3810000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Arial Narrow" pitchFamily="34" charset="0"/>
                <a:cs typeface="+mn-cs"/>
              </a:rPr>
              <a:t>—</a:t>
            </a:r>
            <a:r>
              <a:rPr lang="en-US" sz="1400" i="1" dirty="0">
                <a:latin typeface="Arial Narrow" pitchFamily="34" charset="0"/>
                <a:cs typeface="+mn-cs"/>
              </a:rPr>
              <a:t>Analog Devices Confidential Information</a:t>
            </a:r>
            <a:r>
              <a:rPr lang="en-US" sz="1400" dirty="0">
                <a:latin typeface="Arial Narrow" pitchFamily="34" charset="0"/>
                <a:cs typeface="+mn-cs"/>
              </a:rPr>
              <a:t>—</a:t>
            </a:r>
          </a:p>
        </p:txBody>
      </p:sp>
      <p:pic>
        <p:nvPicPr>
          <p:cNvPr id="1033" name="Picture 29" descr="ADI Logo2"/>
          <p:cNvPicPr preferRelativeResize="0"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975600" y="6503988"/>
            <a:ext cx="914400" cy="2714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transition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9pPr>
    </p:titleStyle>
    <p:bodyStyle>
      <a:lvl1pPr marL="225425" indent="-225425" algn="l" defTabSz="137636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401638" indent="-174625" algn="l" defTabSz="137636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sz="2000" b="1">
          <a:solidFill>
            <a:schemeClr val="tx2"/>
          </a:solidFill>
          <a:latin typeface="+mn-lt"/>
        </a:defRPr>
      </a:lvl2pPr>
      <a:lvl3pPr marL="573088" indent="-169863" algn="l" defTabSz="137636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000">
          <a:solidFill>
            <a:schemeClr val="tx2"/>
          </a:solidFill>
          <a:latin typeface="+mn-lt"/>
        </a:defRPr>
      </a:lvl3pPr>
      <a:lvl4pPr marL="739775" indent="-165100" algn="l" defTabSz="137636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l"/>
        <a:defRPr>
          <a:solidFill>
            <a:schemeClr val="bg2"/>
          </a:solidFill>
          <a:latin typeface="+mn-lt"/>
        </a:defRPr>
      </a:lvl4pPr>
      <a:lvl5pPr marL="863600" indent="-122238" algn="l" defTabSz="137636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Symbol" pitchFamily="18" charset="2"/>
        <a:buChar char="-"/>
        <a:defRPr sz="1600">
          <a:solidFill>
            <a:schemeClr val="bg2"/>
          </a:solidFill>
          <a:latin typeface="+mn-lt"/>
        </a:defRPr>
      </a:lvl5pPr>
      <a:lvl6pPr marL="1320800" indent="-122238" algn="l" defTabSz="137636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Symbol" pitchFamily="18" charset="2"/>
        <a:buChar char="-"/>
        <a:defRPr sz="1600">
          <a:solidFill>
            <a:schemeClr val="bg2"/>
          </a:solidFill>
          <a:latin typeface="+mn-lt"/>
        </a:defRPr>
      </a:lvl6pPr>
      <a:lvl7pPr marL="1778000" indent="-122238" algn="l" defTabSz="137636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Symbol" pitchFamily="18" charset="2"/>
        <a:buChar char="-"/>
        <a:defRPr sz="1600">
          <a:solidFill>
            <a:schemeClr val="bg2"/>
          </a:solidFill>
          <a:latin typeface="+mn-lt"/>
        </a:defRPr>
      </a:lvl7pPr>
      <a:lvl8pPr marL="2235200" indent="-122238" algn="l" defTabSz="137636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Symbol" pitchFamily="18" charset="2"/>
        <a:buChar char="-"/>
        <a:defRPr sz="1600">
          <a:solidFill>
            <a:schemeClr val="bg2"/>
          </a:solidFill>
          <a:latin typeface="+mn-lt"/>
        </a:defRPr>
      </a:lvl8pPr>
      <a:lvl9pPr marL="2692400" indent="-122238" algn="l" defTabSz="137636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Symbol" pitchFamily="18" charset="2"/>
        <a:buChar char="-"/>
        <a:defRPr sz="16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HDMI-enabled Designs </a:t>
            </a:r>
            <a:br>
              <a:rPr lang="en-US" dirty="0" smtClean="0"/>
            </a:br>
            <a:r>
              <a:rPr lang="en-US" dirty="0" smtClean="0"/>
              <a:t>Using the ADV7513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Analog Devices, Video Transmitters Product Line</a:t>
            </a:r>
          </a:p>
          <a:p>
            <a:pPr eaLnBrk="1" hangingPunct="1"/>
            <a:r>
              <a:rPr lang="en-US" dirty="0" smtClean="0"/>
              <a:t>December 2011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609600"/>
            <a:ext cx="8593138" cy="914400"/>
          </a:xfrm>
        </p:spPr>
        <p:txBody>
          <a:bodyPr/>
          <a:lstStyle/>
          <a:p>
            <a:r>
              <a:rPr lang="en-US" dirty="0" smtClean="0"/>
              <a:t>Programming Quick-Start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524000"/>
            <a:ext cx="8593138" cy="4876800"/>
          </a:xfrm>
          <a:ln>
            <a:noFill/>
          </a:ln>
        </p:spPr>
        <p:txBody>
          <a:bodyPr/>
          <a:lstStyle/>
          <a:p>
            <a:pPr eaLnBrk="1" hangingPunct="1"/>
            <a:r>
              <a:rPr lang="en-US" sz="1600" dirty="0" smtClean="0"/>
              <a:t>Set up the video output mode</a:t>
            </a:r>
          </a:p>
          <a:p>
            <a:pPr lvl="1" eaLnBrk="1" hangingPunct="1"/>
            <a:r>
              <a:rPr lang="en-US" sz="1400" dirty="0" smtClean="0"/>
              <a:t>0x16[7] - Output Format (4:4:4 = 0)</a:t>
            </a:r>
          </a:p>
          <a:p>
            <a:pPr lvl="1" eaLnBrk="1" hangingPunct="1"/>
            <a:r>
              <a:rPr lang="en-US" sz="1400" dirty="0" smtClean="0"/>
              <a:t>0x18[7] - CSC Enable (YCbCr to RGB = 1)</a:t>
            </a:r>
          </a:p>
          <a:p>
            <a:pPr lvl="1">
              <a:buClr>
                <a:srgbClr val="FF8C00"/>
              </a:buClr>
            </a:pPr>
            <a:r>
              <a:rPr lang="en-US" sz="1400" dirty="0" smtClean="0">
                <a:solidFill>
                  <a:srgbClr val="38579B"/>
                </a:solidFill>
              </a:rPr>
              <a:t>0x18[6:5] - CSC Mode (YCbCr to RGB = 0b00)</a:t>
            </a:r>
          </a:p>
          <a:p>
            <a:pPr lvl="1">
              <a:buClr>
                <a:srgbClr val="FF8C00"/>
              </a:buClr>
            </a:pPr>
            <a:r>
              <a:rPr lang="en-US" sz="1400" dirty="0" smtClean="0">
                <a:solidFill>
                  <a:srgbClr val="38579B"/>
                </a:solidFill>
              </a:rPr>
              <a:t>0xAF[1] - Manual HDMI or DVI mode select (HDMI = </a:t>
            </a:r>
            <a:r>
              <a:rPr lang="en-US" sz="1400" dirty="0" smtClean="0">
                <a:solidFill>
                  <a:srgbClr val="38579B"/>
                </a:solidFill>
              </a:rPr>
              <a:t>1)</a:t>
            </a:r>
            <a:endParaRPr lang="en-US" sz="1400" dirty="0" smtClean="0"/>
          </a:p>
          <a:p>
            <a:pPr lvl="1" eaLnBrk="1" hangingPunct="1"/>
            <a:endParaRPr lang="en-US" sz="400" dirty="0" smtClean="0"/>
          </a:p>
          <a:p>
            <a:pPr eaLnBrk="1" hangingPunct="1"/>
            <a:r>
              <a:rPr lang="en-US" sz="1600" dirty="0" smtClean="0"/>
              <a:t>Audio setup</a:t>
            </a:r>
          </a:p>
          <a:p>
            <a:pPr lvl="1" eaLnBrk="1" hangingPunct="1"/>
            <a:r>
              <a:rPr lang="en-US" sz="1400" dirty="0" smtClean="0"/>
              <a:t>0x01 – 0x03 = N Value (0x001800 for 48kHz)</a:t>
            </a:r>
          </a:p>
          <a:p>
            <a:pPr lvl="1" eaLnBrk="1" hangingPunct="1"/>
            <a:r>
              <a:rPr lang="en-US" sz="1400" dirty="0" smtClean="0"/>
              <a:t>0x0A[6:4] – Audio Select (I2S = </a:t>
            </a:r>
            <a:r>
              <a:rPr lang="en-US" sz="1400" dirty="0" smtClean="0"/>
              <a:t>0</a:t>
            </a:r>
            <a:r>
              <a:rPr lang="en-US" sz="1400" dirty="0" smtClean="0"/>
              <a:t>b000, </a:t>
            </a:r>
            <a:r>
              <a:rPr lang="en-US" sz="1400" dirty="0" smtClean="0"/>
              <a:t>SPDIF = </a:t>
            </a:r>
            <a:r>
              <a:rPr lang="en-US" sz="1400" dirty="0" smtClean="0"/>
              <a:t>0b001</a:t>
            </a:r>
            <a:r>
              <a:rPr lang="en-US" sz="1400" dirty="0" smtClean="0"/>
              <a:t>, </a:t>
            </a:r>
            <a:r>
              <a:rPr lang="en-US" sz="1400" dirty="0" smtClean="0"/>
              <a:t>HBR = 0b011)</a:t>
            </a:r>
            <a:endParaRPr lang="en-US" sz="1400" dirty="0" smtClean="0"/>
          </a:p>
          <a:p>
            <a:pPr lvl="1" eaLnBrk="1" hangingPunct="1"/>
            <a:r>
              <a:rPr lang="en-US" sz="1400" dirty="0" smtClean="0"/>
              <a:t>0x0B[7] - 0b1 – SPDIF Enable (Enable = 1)</a:t>
            </a:r>
          </a:p>
          <a:p>
            <a:pPr lvl="1" eaLnBrk="1" hangingPunct="1"/>
            <a:r>
              <a:rPr lang="en-US" sz="1400" dirty="0" smtClean="0">
                <a:solidFill>
                  <a:srgbClr val="38579B"/>
                </a:solidFill>
              </a:rPr>
              <a:t>0x0C[5:2]  - I2S Enable (Enable = </a:t>
            </a:r>
            <a:r>
              <a:rPr lang="en-US" sz="1400" dirty="0" smtClean="0">
                <a:solidFill>
                  <a:srgbClr val="38579B"/>
                </a:solidFill>
              </a:rPr>
              <a:t>0b1111</a:t>
            </a:r>
            <a:r>
              <a:rPr lang="en-US" sz="1400" dirty="0" smtClean="0">
                <a:solidFill>
                  <a:srgbClr val="38579B"/>
                </a:solidFill>
              </a:rPr>
              <a:t>)</a:t>
            </a:r>
          </a:p>
          <a:p>
            <a:pPr lvl="1">
              <a:buClr>
                <a:srgbClr val="FF8C00"/>
              </a:buClr>
            </a:pPr>
            <a:r>
              <a:rPr lang="en-US" sz="1400" dirty="0" smtClean="0">
                <a:solidFill>
                  <a:srgbClr val="38579B"/>
                </a:solidFill>
              </a:rPr>
              <a:t>0x15[7:4] – I2S Sampling Frequency (48kHz = 0b0010)</a:t>
            </a:r>
          </a:p>
          <a:p>
            <a:pPr marL="403225" lvl="1" indent="-176213">
              <a:buClr>
                <a:srgbClr val="FF8C00"/>
              </a:buClr>
              <a:tabLst>
                <a:tab pos="1200150" algn="l"/>
              </a:tabLst>
            </a:pPr>
            <a:r>
              <a:rPr lang="en-US" sz="1400" dirty="0" smtClean="0">
                <a:solidFill>
                  <a:srgbClr val="38579B"/>
                </a:solidFill>
              </a:rPr>
              <a:t>0x0A[3:2</a:t>
            </a:r>
            <a:r>
              <a:rPr lang="en-US" sz="1400" dirty="0" smtClean="0">
                <a:solidFill>
                  <a:srgbClr val="38579B"/>
                </a:solidFill>
              </a:rPr>
              <a:t>] = Audio Mode</a:t>
            </a:r>
          </a:p>
          <a:p>
            <a:pPr eaLnBrk="1" hangingPunct="1"/>
            <a:r>
              <a:rPr lang="en-US" sz="1600" dirty="0" smtClean="0"/>
              <a:t>HDCP</a:t>
            </a:r>
          </a:p>
          <a:p>
            <a:pPr lvl="1" eaLnBrk="1" hangingPunct="1"/>
            <a:r>
              <a:rPr lang="en-US" sz="1400" dirty="0" smtClean="0">
                <a:solidFill>
                  <a:srgbClr val="38579B"/>
                </a:solidFill>
              </a:rPr>
              <a:t>0xAF[7] = 1 for enable HDCP</a:t>
            </a:r>
          </a:p>
          <a:p>
            <a:pPr lvl="1" eaLnBrk="1" hangingPunct="1"/>
            <a:r>
              <a:rPr lang="en-US" sz="1400" dirty="0" smtClean="0">
                <a:solidFill>
                  <a:srgbClr val="38579B"/>
                </a:solidFill>
              </a:rPr>
              <a:t>0x97[6] – BKSV Interrupt Flag ( Wait for value to be 1 then write 1)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2865DA-AA9D-4E64-AEE9-D7FE0F141E0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Processor Interface and General Control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73050" y="1447800"/>
            <a:ext cx="8593138" cy="4800600"/>
          </a:xfrm>
          <a:ln>
            <a:noFill/>
          </a:ln>
        </p:spPr>
        <p:txBody>
          <a:bodyPr/>
          <a:lstStyle/>
          <a:p>
            <a:pPr eaLnBrk="1" hangingPunct="1"/>
            <a:r>
              <a:rPr lang="en-US" sz="2000" dirty="0" smtClean="0"/>
              <a:t>I2C slave Interface</a:t>
            </a:r>
          </a:p>
          <a:p>
            <a:pPr lvl="1" eaLnBrk="1" hangingPunct="1"/>
            <a:r>
              <a:rPr lang="en-US" sz="1800" dirty="0" smtClean="0"/>
              <a:t>Standard I2C protocol up to 400KHz</a:t>
            </a:r>
          </a:p>
          <a:p>
            <a:pPr lvl="1" eaLnBrk="1" hangingPunct="1"/>
            <a:r>
              <a:rPr lang="en-US" sz="1800" dirty="0" smtClean="0"/>
              <a:t>Hardware considerations</a:t>
            </a:r>
          </a:p>
          <a:p>
            <a:pPr lvl="2" eaLnBrk="1" hangingPunct="1"/>
            <a:r>
              <a:rPr lang="en-US" sz="1800" dirty="0" smtClean="0">
                <a:solidFill>
                  <a:schemeClr val="tx2"/>
                </a:solidFill>
                <a:latin typeface="+mn-lt"/>
              </a:rPr>
              <a:t>SDA and SCL pins should be connected to an I2C Master</a:t>
            </a:r>
          </a:p>
          <a:p>
            <a:pPr lvl="2" eaLnBrk="1" hangingPunct="1"/>
            <a:r>
              <a:rPr lang="en-US" sz="1800" dirty="0" smtClean="0">
                <a:solidFill>
                  <a:schemeClr val="tx2"/>
                </a:solidFill>
                <a:latin typeface="+mn-lt"/>
              </a:rPr>
              <a:t>2KΩ (+/-5%) pull-up resistors to 1.8V or 3.3V recommended for each signal</a:t>
            </a:r>
            <a:endParaRPr lang="en-US" sz="1800" dirty="0" smtClean="0"/>
          </a:p>
          <a:p>
            <a:pPr lvl="1" eaLnBrk="1" hangingPunct="1"/>
            <a:r>
              <a:rPr lang="en-US" sz="1800" dirty="0" smtClean="0"/>
              <a:t>Software considerations</a:t>
            </a:r>
          </a:p>
          <a:p>
            <a:pPr lvl="2" eaLnBrk="1" hangingPunct="1"/>
            <a:r>
              <a:rPr lang="en-US" sz="1800" dirty="0" smtClean="0"/>
              <a:t>Contains four memory maps</a:t>
            </a:r>
          </a:p>
          <a:p>
            <a:pPr lvl="3" eaLnBrk="1" hangingPunct="1"/>
            <a:r>
              <a:rPr lang="en-US" sz="1600" dirty="0" smtClean="0"/>
              <a:t>“Main” register device address is 0x72 (where the R/W~ bit is the LSB)</a:t>
            </a:r>
          </a:p>
          <a:p>
            <a:pPr lvl="4" eaLnBrk="1" hangingPunct="1"/>
            <a:r>
              <a:rPr lang="en-US" sz="1400" dirty="0" smtClean="0"/>
              <a:t>Contains all non-CEC status and control registers</a:t>
            </a:r>
          </a:p>
          <a:p>
            <a:pPr lvl="3" eaLnBrk="1" hangingPunct="1"/>
            <a:r>
              <a:rPr lang="en-US" sz="1600" dirty="0" smtClean="0"/>
              <a:t>“Packet Memory” device address is set by register 0x45 of the Main map. </a:t>
            </a:r>
          </a:p>
          <a:p>
            <a:pPr lvl="4" eaLnBrk="1" hangingPunct="1"/>
            <a:r>
              <a:rPr lang="en-US" sz="1400" dirty="0" smtClean="0"/>
              <a:t>Default setting is 0x70</a:t>
            </a:r>
          </a:p>
          <a:p>
            <a:pPr lvl="3" eaLnBrk="1" hangingPunct="1"/>
            <a:r>
              <a:rPr lang="en-US" sz="1600" dirty="0" smtClean="0"/>
              <a:t>“EDID Memory” device address is set by 0x43 of the Main map</a:t>
            </a:r>
          </a:p>
          <a:p>
            <a:pPr lvl="4" eaLnBrk="1" hangingPunct="1"/>
            <a:r>
              <a:rPr lang="en-US" sz="1400" dirty="0" smtClean="0"/>
              <a:t>Default setting is 0x7E</a:t>
            </a:r>
          </a:p>
          <a:p>
            <a:pPr lvl="4" eaLnBrk="1" hangingPunct="1"/>
            <a:r>
              <a:rPr lang="en-US" sz="1400" dirty="0" smtClean="0"/>
              <a:t>Used to store EDID that is automatically retrieved from HDMI sink device</a:t>
            </a:r>
          </a:p>
          <a:p>
            <a:pPr lvl="3" eaLnBrk="1" hangingPunct="1"/>
            <a:r>
              <a:rPr lang="en-US" sz="1600" dirty="0" smtClean="0"/>
              <a:t>“CEC Memory” device address is set by 0xE1 of the Main map</a:t>
            </a:r>
          </a:p>
          <a:p>
            <a:pPr lvl="4" eaLnBrk="1" hangingPunct="1"/>
            <a:r>
              <a:rPr lang="en-US" sz="1400" dirty="0" smtClean="0"/>
              <a:t>Default setting is 0x78</a:t>
            </a:r>
          </a:p>
          <a:p>
            <a:pPr lvl="4" eaLnBrk="1" hangingPunct="1"/>
            <a:r>
              <a:rPr lang="en-US" sz="1400" dirty="0" smtClean="0"/>
              <a:t>Used for  CEC related control and command storage</a:t>
            </a:r>
          </a:p>
          <a:p>
            <a:pPr lvl="4" eaLnBrk="1" hangingPunct="1"/>
            <a:endParaRPr lang="en-US" sz="14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B8FFFB-3626-4D33-BDE4-91CAE99E8D8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7010400" y="21336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hlinkClick r:id="rId2" action="ppaction://hlinksldjump"/>
              </a:rPr>
              <a:t>See schematic</a:t>
            </a:r>
            <a:endParaRPr lang="en-US" sz="1200" b="1" dirty="0"/>
          </a:p>
        </p:txBody>
      </p:sp>
      <p:sp>
        <p:nvSpPr>
          <p:cNvPr id="7" name="Right Arrow 6"/>
          <p:cNvSpPr/>
          <p:nvPr/>
        </p:nvSpPr>
        <p:spPr bwMode="auto">
          <a:xfrm flipV="1">
            <a:off x="6858000" y="2209800"/>
            <a:ext cx="228600" cy="152400"/>
          </a:xfrm>
          <a:prstGeom prst="rightArrow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Processor Interface and General Control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93138" cy="1752600"/>
          </a:xfrm>
          <a:ln>
            <a:noFill/>
          </a:ln>
        </p:spPr>
        <p:txBody>
          <a:bodyPr/>
          <a:lstStyle/>
          <a:p>
            <a:pPr eaLnBrk="1" hangingPunct="1"/>
            <a:r>
              <a:rPr lang="en-US" sz="2000" dirty="0" smtClean="0"/>
              <a:t>Interrupts</a:t>
            </a:r>
          </a:p>
          <a:p>
            <a:pPr lvl="1" eaLnBrk="1" hangingPunct="1"/>
            <a:r>
              <a:rPr lang="en-US" sz="1600" dirty="0" smtClean="0"/>
              <a:t>INT pin enables interrupt driven system design</a:t>
            </a:r>
          </a:p>
          <a:p>
            <a:pPr lvl="2" eaLnBrk="1" hangingPunct="1"/>
            <a:r>
              <a:rPr lang="en-US" sz="1600" dirty="0" smtClean="0"/>
              <a:t>C</a:t>
            </a:r>
            <a:r>
              <a:rPr lang="en-US" sz="1600" dirty="0" smtClean="0">
                <a:solidFill>
                  <a:schemeClr val="tx2"/>
                </a:solidFill>
                <a:latin typeface="+mn-lt"/>
              </a:rPr>
              <a:t>onnect to the input of the system controller</a:t>
            </a:r>
          </a:p>
          <a:p>
            <a:pPr lvl="2" eaLnBrk="1" hangingPunct="1"/>
            <a:r>
              <a:rPr lang="en-US" sz="1600" dirty="0" smtClean="0">
                <a:solidFill>
                  <a:schemeClr val="tx2"/>
                </a:solidFill>
                <a:latin typeface="+mn-lt"/>
              </a:rPr>
              <a:t>Should be pulled up to the power rail that supplies power to the system controller (either 1.8V or 3.3V) through a resistor (2KΩ to 5KΩ)</a:t>
            </a:r>
          </a:p>
          <a:p>
            <a:pPr lvl="1" eaLnBrk="1" hangingPunct="1"/>
            <a:r>
              <a:rPr lang="en-US" sz="1600" dirty="0" smtClean="0"/>
              <a:t>List of Interrupts (green text indicates most commonly used basic interrupts)</a:t>
            </a:r>
          </a:p>
          <a:p>
            <a:pPr lvl="1" eaLnBrk="1" hangingPunct="1"/>
            <a:endParaRPr lang="en-US" sz="1600" dirty="0" smtClean="0"/>
          </a:p>
          <a:p>
            <a:pPr lvl="1" eaLnBrk="1" hangingPunct="1"/>
            <a:endParaRPr lang="en-US" sz="1600" dirty="0" smtClean="0"/>
          </a:p>
          <a:p>
            <a:pPr lvl="1" eaLnBrk="1" hangingPunct="1"/>
            <a:endParaRPr lang="en-US" sz="1600" dirty="0" smtClean="0"/>
          </a:p>
          <a:p>
            <a:pPr lvl="1" eaLnBrk="1" hangingPunct="1"/>
            <a:endParaRPr lang="en-US" sz="1600" dirty="0" smtClean="0"/>
          </a:p>
          <a:p>
            <a:pPr lvl="1" eaLnBrk="1" hangingPunct="1"/>
            <a:endParaRPr lang="en-US" sz="1600" dirty="0" smtClean="0"/>
          </a:p>
          <a:p>
            <a:pPr lvl="1" eaLnBrk="1" hangingPunct="1"/>
            <a:endParaRPr lang="en-US" sz="1600" dirty="0" smtClean="0"/>
          </a:p>
          <a:p>
            <a:pPr lvl="1" eaLnBrk="1" hangingPunct="1"/>
            <a:endParaRPr lang="en-US" sz="1600" dirty="0" smtClean="0"/>
          </a:p>
          <a:p>
            <a:pPr lvl="1" eaLnBrk="1" hangingPunct="1"/>
            <a:endParaRPr lang="en-US" sz="1600" dirty="0" smtClean="0"/>
          </a:p>
          <a:p>
            <a:pPr lvl="1" eaLnBrk="1" hangingPunct="1"/>
            <a:endParaRPr lang="en-US" sz="1600" dirty="0" smtClean="0"/>
          </a:p>
          <a:p>
            <a:pPr lvl="1" eaLnBrk="1" hangingPunct="1"/>
            <a:endParaRPr lang="en-US" sz="400" dirty="0" smtClean="0"/>
          </a:p>
          <a:p>
            <a:pPr lvl="1" eaLnBrk="1" hangingPunct="1"/>
            <a:endParaRPr lang="en-US" sz="1050" dirty="0" smtClean="0"/>
          </a:p>
          <a:p>
            <a:pPr lvl="1" eaLnBrk="1" hangingPunct="1"/>
            <a:r>
              <a:rPr lang="en-US" sz="1600" dirty="0" smtClean="0"/>
              <a:t>Interrupt-related registers (Main map)</a:t>
            </a:r>
          </a:p>
          <a:p>
            <a:pPr lvl="2" eaLnBrk="1" hangingPunct="1"/>
            <a:r>
              <a:rPr lang="en-US" sz="1600" dirty="0" smtClean="0"/>
              <a:t>Interrupts and their enable bits are found in registers 0x92 – 0x97</a:t>
            </a:r>
          </a:p>
          <a:p>
            <a:pPr lvl="2" eaLnBrk="1" hangingPunct="1"/>
            <a:r>
              <a:rPr lang="en-US" sz="1600" dirty="0" smtClean="0"/>
              <a:t>“Status” bits are also available for system level monitoring (HPD and </a:t>
            </a:r>
            <a:r>
              <a:rPr lang="en-US" sz="1600" dirty="0" err="1" smtClean="0"/>
              <a:t>Rx_sense</a:t>
            </a:r>
            <a:r>
              <a:rPr lang="en-US" sz="1600" dirty="0" smtClean="0"/>
              <a:t> for ex.)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73050" y="6488112"/>
            <a:ext cx="631825" cy="293688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B8FFFB-3626-4D33-BDE4-91CAE99E8D8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267200" y="2971800"/>
            <a:ext cx="4648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91440" rIns="45720" bIns="91440" numCol="1" anchor="t" anchorCtr="0" compatLnSpc="1">
            <a:prstTxWarp prst="textNoShape">
              <a:avLst/>
            </a:prstTxWarp>
          </a:bodyPr>
          <a:lstStyle/>
          <a:p>
            <a:pPr marL="573088" lvl="2" indent="-169863" defTabSz="1376363">
              <a:lnSpc>
                <a:spcPct val="90000"/>
              </a:lnSpc>
              <a:spcBef>
                <a:spcPct val="20000"/>
              </a:spcBef>
              <a:buClr>
                <a:srgbClr val="FF8C00"/>
              </a:buClr>
              <a:buSzPct val="60000"/>
              <a:buFont typeface="Wingdings" pitchFamily="2" charset="2"/>
              <a:buChar char="u"/>
            </a:pPr>
            <a:r>
              <a:rPr lang="en-US" sz="1600" kern="0" dirty="0" smtClean="0">
                <a:solidFill>
                  <a:srgbClr val="38579B"/>
                </a:solidFill>
                <a:latin typeface="Arial"/>
              </a:rPr>
              <a:t>Embedded Sync Parity Error</a:t>
            </a:r>
          </a:p>
          <a:p>
            <a:pPr marL="573088" lvl="2" indent="-169863" defTabSz="1376363">
              <a:lnSpc>
                <a:spcPct val="90000"/>
              </a:lnSpc>
              <a:spcBef>
                <a:spcPct val="20000"/>
              </a:spcBef>
              <a:buClr>
                <a:srgbClr val="FF8C00"/>
              </a:buClr>
              <a:buSzPct val="60000"/>
              <a:buFont typeface="Wingdings" pitchFamily="2" charset="2"/>
              <a:buChar char="u"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HDCP Authenticated</a:t>
            </a:r>
          </a:p>
          <a:p>
            <a:pPr marL="573088" marR="0" lvl="2" indent="-169863" algn="l" defTabSz="137636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u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HDCP Error</a:t>
            </a:r>
          </a:p>
          <a:p>
            <a:pPr marL="573088" marR="0" lvl="2" indent="-169863" algn="l" defTabSz="137636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u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BKSV Flag</a:t>
            </a:r>
          </a:p>
          <a:p>
            <a:pPr marL="573088" lvl="2" indent="-169863" defTabSz="1376363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u"/>
              <a:defRPr/>
            </a:pPr>
            <a:r>
              <a:rPr lang="en-US" sz="1600" kern="0" dirty="0" smtClean="0">
                <a:solidFill>
                  <a:srgbClr val="38579B"/>
                </a:solidFill>
                <a:latin typeface="Arial"/>
              </a:rPr>
              <a:t>Wake Up Op Codes</a:t>
            </a:r>
          </a:p>
          <a:p>
            <a:pPr marL="573088" marR="0" lvl="2" indent="-169863" algn="l" defTabSz="137636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u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CEC Tx Ready Flag</a:t>
            </a:r>
          </a:p>
          <a:p>
            <a:pPr marL="573088" marR="0" lvl="2" indent="-169863" algn="l" defTabSz="137636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u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CEC Tx Arbitration Lost Flag</a:t>
            </a:r>
          </a:p>
          <a:p>
            <a:pPr marL="573088" marR="0" lvl="2" indent="-169863" algn="l" defTabSz="137636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u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CEC Tx Retry Timeout Flag</a:t>
            </a:r>
          </a:p>
          <a:p>
            <a:pPr marL="573088" marR="0" lvl="2" indent="-169863" algn="l" defTabSz="137636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u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CEC Rx Ready Flags</a:t>
            </a:r>
          </a:p>
          <a:p>
            <a:pPr marL="573088" marR="0" lvl="2" indent="-169863" algn="l" defTabSz="137636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u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</a:endParaRPr>
          </a:p>
          <a:p>
            <a:pPr marL="573088" marR="0" lvl="2" indent="-169863" algn="l" defTabSz="137636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u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2895600"/>
            <a:ext cx="4419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91440" rIns="45720" bIns="91440" numCol="1" anchor="t" anchorCtr="0" compatLnSpc="1">
            <a:prstTxWarp prst="textNoShape">
              <a:avLst/>
            </a:prstTxWarp>
          </a:bodyPr>
          <a:lstStyle/>
          <a:p>
            <a:pPr marL="573088" lvl="2" indent="-169863" defTabSz="1376363">
              <a:lnSpc>
                <a:spcPct val="90000"/>
              </a:lnSpc>
              <a:spcBef>
                <a:spcPct val="20000"/>
              </a:spcBef>
              <a:buClr>
                <a:srgbClr val="FF8C00"/>
              </a:buClr>
              <a:buSzPct val="60000"/>
              <a:buFont typeface="Wingdings" pitchFamily="2" charset="2"/>
              <a:buChar char="u"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</a:rPr>
              <a:t>Hot Plug Detect (HPD)</a:t>
            </a:r>
          </a:p>
          <a:p>
            <a:pPr marL="739775" lvl="3" indent="-165100" defTabSz="1376363">
              <a:lnSpc>
                <a:spcPct val="90000"/>
              </a:lnSpc>
              <a:spcBef>
                <a:spcPct val="20000"/>
              </a:spcBef>
              <a:buClr>
                <a:srgbClr val="38579B"/>
              </a:buClr>
              <a:buSzPct val="60000"/>
              <a:buFont typeface="Wingdings" pitchFamily="2" charset="2"/>
              <a:buChar char="l"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8579B"/>
                </a:solidFill>
                <a:effectLst/>
                <a:uLnTx/>
                <a:uFillTx/>
                <a:latin typeface="Arial"/>
              </a:rPr>
              <a:t>Edge sensitive</a:t>
            </a:r>
          </a:p>
          <a:p>
            <a:pPr marL="573088" lvl="2" indent="-169863" defTabSz="1376363">
              <a:lnSpc>
                <a:spcPct val="90000"/>
              </a:lnSpc>
              <a:spcBef>
                <a:spcPct val="20000"/>
              </a:spcBef>
              <a:buClr>
                <a:srgbClr val="FF8C00"/>
              </a:buClr>
              <a:buSzPct val="60000"/>
              <a:buFont typeface="Wingdings" pitchFamily="2" charset="2"/>
              <a:buChar char="u"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</a:rPr>
              <a:t>Rx Sense</a:t>
            </a:r>
          </a:p>
          <a:p>
            <a:pPr marL="739775" lvl="3" indent="-165100" defTabSz="1376363">
              <a:lnSpc>
                <a:spcPct val="90000"/>
              </a:lnSpc>
              <a:spcBef>
                <a:spcPct val="20000"/>
              </a:spcBef>
              <a:buClr>
                <a:srgbClr val="38579B"/>
              </a:buClr>
              <a:buSzPct val="60000"/>
              <a:buFont typeface="Wingdings" pitchFamily="2" charset="2"/>
              <a:buChar char="l"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8579B"/>
                </a:solidFill>
                <a:effectLst/>
                <a:uLnTx/>
                <a:uFillTx/>
                <a:latin typeface="Arial"/>
              </a:rPr>
              <a:t>Edge sensitive</a:t>
            </a:r>
          </a:p>
          <a:p>
            <a:pPr marL="573088" lvl="2" indent="-169863" defTabSz="1376363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u"/>
            </a:pPr>
            <a:r>
              <a:rPr lang="en-US" sz="1600" dirty="0" smtClean="0">
                <a:solidFill>
                  <a:srgbClr val="00B050"/>
                </a:solidFill>
              </a:rPr>
              <a:t>EDID Ready</a:t>
            </a:r>
          </a:p>
          <a:p>
            <a:pPr marL="739775" lvl="3" indent="-165100" defTabSz="1376363">
              <a:lnSpc>
                <a:spcPct val="90000"/>
              </a:lnSpc>
              <a:spcBef>
                <a:spcPct val="20000"/>
              </a:spcBef>
              <a:buClr>
                <a:srgbClr val="38579B"/>
              </a:buClr>
              <a:buSzPct val="60000"/>
              <a:buFont typeface="Wingdings" pitchFamily="2" charset="2"/>
              <a:buChar char="l"/>
            </a:pPr>
            <a:r>
              <a:rPr lang="en-US" sz="1400" kern="0" dirty="0" smtClean="0">
                <a:solidFill>
                  <a:srgbClr val="38579B"/>
                </a:solidFill>
                <a:latin typeface="Arial"/>
              </a:rPr>
              <a:t>EDID successfully uploaded and ready to parse</a:t>
            </a:r>
          </a:p>
          <a:p>
            <a:pPr marL="573088" lvl="2" indent="-169863" defTabSz="1376363">
              <a:lnSpc>
                <a:spcPct val="90000"/>
              </a:lnSpc>
              <a:spcBef>
                <a:spcPct val="20000"/>
              </a:spcBef>
              <a:buClr>
                <a:srgbClr val="FF8C00"/>
              </a:buClr>
              <a:buSzPct val="60000"/>
              <a:buFont typeface="Wingdings" pitchFamily="2" charset="2"/>
              <a:buChar char="u"/>
            </a:pPr>
            <a:r>
              <a:rPr lang="en-US" sz="1600" kern="0" dirty="0" smtClean="0">
                <a:solidFill>
                  <a:srgbClr val="00B050"/>
                </a:solidFill>
                <a:latin typeface="Arial"/>
              </a:rPr>
              <a:t>Active Vsync Edge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/>
            </a:endParaRPr>
          </a:p>
          <a:p>
            <a:pPr marL="739775" lvl="3" indent="-165100" defTabSz="1376363">
              <a:lnSpc>
                <a:spcPct val="90000"/>
              </a:lnSpc>
              <a:spcBef>
                <a:spcPct val="20000"/>
              </a:spcBef>
              <a:buClr>
                <a:srgbClr val="38579B"/>
              </a:buClr>
              <a:buSzPct val="60000"/>
              <a:buFont typeface="Wingdings" pitchFamily="2" charset="2"/>
              <a:buChar char="l"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8579B"/>
                </a:solidFill>
                <a:effectLst/>
                <a:uLnTx/>
                <a:uFillTx/>
                <a:latin typeface="Arial"/>
              </a:rPr>
              <a:t>Can be used </a:t>
            </a:r>
            <a:r>
              <a:rPr lang="en-US" sz="1400" kern="0" dirty="0" smtClean="0">
                <a:solidFill>
                  <a:srgbClr val="38579B"/>
                </a:solidFill>
                <a:latin typeface="Arial"/>
              </a:rPr>
              <a:t>when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8579B"/>
                </a:solidFill>
                <a:effectLst/>
                <a:uLnTx/>
                <a:uFillTx/>
                <a:latin typeface="Arial"/>
              </a:rPr>
              <a:t> dynamically </a:t>
            </a:r>
            <a:r>
              <a:rPr lang="en-US" sz="1400" kern="0" dirty="0" err="1" smtClean="0">
                <a:solidFill>
                  <a:srgbClr val="38579B"/>
                </a:solidFill>
                <a:latin typeface="Arial"/>
              </a:rPr>
              <a:t>chang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8579B"/>
                </a:solidFill>
                <a:effectLst/>
                <a:uLnTx/>
                <a:uFillTx/>
                <a:latin typeface="Arial"/>
              </a:rPr>
              <a:t>ing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38579B"/>
                </a:solidFill>
                <a:effectLst/>
                <a:uLnTx/>
                <a:uFillTx/>
                <a:latin typeface="Arial"/>
              </a:rPr>
              <a:t> video-related parameters such as color space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38579B"/>
              </a:solidFill>
              <a:effectLst/>
              <a:uLnTx/>
              <a:uFillTx/>
              <a:latin typeface="Arial"/>
            </a:endParaRPr>
          </a:p>
          <a:p>
            <a:pPr marL="573088" lvl="2" indent="-169863" defTabSz="1376363">
              <a:lnSpc>
                <a:spcPct val="90000"/>
              </a:lnSpc>
              <a:spcBef>
                <a:spcPct val="20000"/>
              </a:spcBef>
              <a:buClr>
                <a:srgbClr val="FF8C00"/>
              </a:buClr>
              <a:buSzPct val="60000"/>
              <a:buFont typeface="Wingdings" pitchFamily="2" charset="2"/>
              <a:buChar char="u"/>
            </a:pPr>
            <a:r>
              <a:rPr lang="en-US" sz="1600" kern="0" dirty="0" smtClean="0">
                <a:solidFill>
                  <a:srgbClr val="38579B"/>
                </a:solidFill>
                <a:latin typeface="Arial"/>
              </a:rPr>
              <a:t>Audio FIFO Full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9800" y="1828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hlinkClick r:id="rId3" action="ppaction://hlinksldjump"/>
              </a:rPr>
              <a:t>See schematic</a:t>
            </a:r>
            <a:endParaRPr lang="en-US" sz="1200" b="1" dirty="0"/>
          </a:p>
        </p:txBody>
      </p:sp>
      <p:sp>
        <p:nvSpPr>
          <p:cNvPr id="8" name="Right Arrow 7"/>
          <p:cNvSpPr/>
          <p:nvPr/>
        </p:nvSpPr>
        <p:spPr bwMode="auto">
          <a:xfrm flipV="1">
            <a:off x="5867400" y="1905000"/>
            <a:ext cx="228600" cy="152400"/>
          </a:xfrm>
          <a:prstGeom prst="rightArrow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/>
          <p:cNvSpPr/>
          <p:nvPr/>
        </p:nvSpPr>
        <p:spPr bwMode="auto">
          <a:xfrm rot="16200000">
            <a:off x="2531569" y="4267200"/>
            <a:ext cx="1371600" cy="1524000"/>
          </a:xfrm>
          <a:prstGeom prst="arc">
            <a:avLst>
              <a:gd name="adj1" fmla="val 15634374"/>
              <a:gd name="adj2" fmla="val 39375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Processor Interface and General Control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93138" cy="2286000"/>
          </a:xfrm>
          <a:ln>
            <a:noFill/>
          </a:ln>
        </p:spPr>
        <p:txBody>
          <a:bodyPr/>
          <a:lstStyle/>
          <a:p>
            <a:pPr eaLnBrk="1" hangingPunct="1"/>
            <a:r>
              <a:rPr lang="en-US" sz="2000" dirty="0" smtClean="0"/>
              <a:t>Interrupts (continued)</a:t>
            </a:r>
          </a:p>
          <a:p>
            <a:pPr lvl="1" eaLnBrk="1" hangingPunct="1"/>
            <a:r>
              <a:rPr lang="en-US" sz="1600" dirty="0" smtClean="0"/>
              <a:t>Interrupt handling</a:t>
            </a:r>
          </a:p>
          <a:p>
            <a:pPr lvl="2" eaLnBrk="1" hangingPunct="1"/>
            <a:r>
              <a:rPr lang="en-US" sz="1600" dirty="0" smtClean="0">
                <a:solidFill>
                  <a:schemeClr val="tx2"/>
                </a:solidFill>
                <a:latin typeface="+mn-lt"/>
              </a:rPr>
              <a:t>The figure below shows the process of detecting and clearing an interrupt</a:t>
            </a:r>
          </a:p>
          <a:p>
            <a:pPr lvl="2" eaLnBrk="1" hangingPunct="1"/>
            <a:r>
              <a:rPr lang="en-US" sz="1600" dirty="0" smtClean="0">
                <a:solidFill>
                  <a:schemeClr val="tx2"/>
                </a:solidFill>
                <a:latin typeface="+mn-lt"/>
              </a:rPr>
              <a:t>The interrupt pin and interrupt register become active simultaneously when an event triggers an interrupt</a:t>
            </a:r>
          </a:p>
          <a:p>
            <a:pPr lvl="2" eaLnBrk="1" hangingPunct="1"/>
            <a:r>
              <a:rPr lang="en-US" sz="1600" dirty="0" smtClean="0"/>
              <a:t>S</a:t>
            </a:r>
            <a:r>
              <a:rPr lang="en-US" sz="1600" dirty="0" smtClean="0">
                <a:solidFill>
                  <a:schemeClr val="tx2"/>
                </a:solidFill>
                <a:latin typeface="+mn-lt"/>
              </a:rPr>
              <a:t>ystem software processes the interrupt, and then writes a ‘1’ to the interrupt register to clear the register and set the interrupt pin back to inactive</a:t>
            </a:r>
          </a:p>
          <a:p>
            <a:pPr lvl="2" eaLnBrk="1" hangingPunct="1"/>
            <a:r>
              <a:rPr lang="en-US" sz="1600" dirty="0" smtClean="0">
                <a:solidFill>
                  <a:schemeClr val="tx2"/>
                </a:solidFill>
                <a:latin typeface="+mn-lt"/>
              </a:rPr>
              <a:t>The pin will remain active until each active interrupt register is cleared</a:t>
            </a:r>
            <a:endParaRPr lang="en-US" sz="1600" dirty="0" smtClean="0"/>
          </a:p>
          <a:p>
            <a:pPr lvl="2" eaLnBrk="1" hangingPunct="1"/>
            <a:r>
              <a:rPr lang="en-US" sz="1600" dirty="0" smtClean="0"/>
              <a:t>Interrupt handling example in Programming Guide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73050" y="6488112"/>
            <a:ext cx="631825" cy="293688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B8FFFB-3626-4D33-BDE4-91CAE99E8D8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dirty="0" smtClean="0"/>
          </a:p>
        </p:txBody>
      </p:sp>
      <p:sp>
        <p:nvSpPr>
          <p:cNvPr id="8" name="Rectangle 7"/>
          <p:cNvSpPr/>
          <p:nvPr/>
        </p:nvSpPr>
        <p:spPr bwMode="auto">
          <a:xfrm>
            <a:off x="3293570" y="4038600"/>
            <a:ext cx="1828800" cy="6858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Wait for </a:t>
            </a:r>
            <a:r>
              <a:rPr lang="en-US" sz="1200" b="1" dirty="0" smtClean="0">
                <a:solidFill>
                  <a:schemeClr val="bg1"/>
                </a:solidFill>
              </a:rPr>
              <a:t>Interrupt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bg1"/>
                </a:solidFill>
              </a:rPr>
              <a:t>(INT pin inactive,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Int. registers = 0)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93570" y="5334000"/>
            <a:ext cx="1828800" cy="6858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Process </a:t>
            </a:r>
            <a:r>
              <a:rPr lang="en-US" sz="1200" b="1" dirty="0" smtClean="0">
                <a:solidFill>
                  <a:schemeClr val="bg1"/>
                </a:solidFill>
              </a:rPr>
              <a:t>Interrupt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bg1"/>
                </a:solidFill>
              </a:rPr>
              <a:t>(INT pin active,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Int. register = 1)</a:t>
            </a:r>
          </a:p>
        </p:txBody>
      </p:sp>
      <p:sp>
        <p:nvSpPr>
          <p:cNvPr id="22" name="Arc 21"/>
          <p:cNvSpPr/>
          <p:nvPr/>
        </p:nvSpPr>
        <p:spPr bwMode="auto">
          <a:xfrm rot="16200000" flipH="1" flipV="1">
            <a:off x="4608020" y="4438650"/>
            <a:ext cx="1181100" cy="1371600"/>
          </a:xfrm>
          <a:prstGeom prst="arc">
            <a:avLst>
              <a:gd name="adj1" fmla="val 16540194"/>
              <a:gd name="adj2" fmla="val 31349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98570" y="4876800"/>
            <a:ext cx="143083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1200" b="1" dirty="0" smtClean="0"/>
              <a:t>Event </a:t>
            </a:r>
            <a:r>
              <a:rPr lang="en-US" sz="1200" b="1" dirty="0"/>
              <a:t>causes</a:t>
            </a:r>
          </a:p>
          <a:p>
            <a:pPr algn="ctr" eaLnBrk="0" hangingPunct="0"/>
            <a:r>
              <a:rPr lang="en-US" sz="1200" b="1" dirty="0" smtClean="0"/>
              <a:t>an interrupt</a:t>
            </a:r>
            <a:endParaRPr lang="en-US" sz="1200" dirty="0"/>
          </a:p>
        </p:txBody>
      </p:sp>
      <p:sp>
        <p:nvSpPr>
          <p:cNvPr id="21" name="Arc 20"/>
          <p:cNvSpPr/>
          <p:nvPr/>
        </p:nvSpPr>
        <p:spPr bwMode="auto">
          <a:xfrm>
            <a:off x="4512770" y="4343400"/>
            <a:ext cx="1371600" cy="1143000"/>
          </a:xfrm>
          <a:prstGeom prst="arc">
            <a:avLst>
              <a:gd name="adj1" fmla="val 15634374"/>
              <a:gd name="adj2" fmla="val 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17170" y="4838700"/>
            <a:ext cx="143083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1200" b="1" dirty="0" smtClean="0"/>
              <a:t>Write ‘1’ to interrupt register</a:t>
            </a:r>
            <a:endParaRPr lang="en-US" sz="1200" dirty="0"/>
          </a:p>
        </p:txBody>
      </p:sp>
      <p:sp>
        <p:nvSpPr>
          <p:cNvPr id="23" name="Arc 22"/>
          <p:cNvSpPr/>
          <p:nvPr/>
        </p:nvSpPr>
        <p:spPr bwMode="auto">
          <a:xfrm flipH="1" flipV="1">
            <a:off x="2455370" y="4648200"/>
            <a:ext cx="1638300" cy="1143000"/>
          </a:xfrm>
          <a:prstGeom prst="arc">
            <a:avLst>
              <a:gd name="adj1" fmla="val 16540194"/>
              <a:gd name="adj2" fmla="val 21522042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Processor Interface and General Control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73050" y="1447800"/>
            <a:ext cx="8593138" cy="3810000"/>
          </a:xfrm>
          <a:ln>
            <a:noFill/>
          </a:ln>
        </p:spPr>
        <p:txBody>
          <a:bodyPr/>
          <a:lstStyle/>
          <a:p>
            <a:pPr eaLnBrk="1" hangingPunct="1"/>
            <a:r>
              <a:rPr lang="en-US" sz="2000" dirty="0" smtClean="0"/>
              <a:t>Hot-plug Detect (HPD)</a:t>
            </a:r>
          </a:p>
          <a:p>
            <a:pPr lvl="1" eaLnBrk="1" hangingPunct="1"/>
            <a:r>
              <a:rPr lang="en-US" sz="1800" dirty="0" smtClean="0"/>
              <a:t>Detects if a DVI or HDMI sink is connected</a:t>
            </a:r>
          </a:p>
          <a:p>
            <a:pPr lvl="2" eaLnBrk="1" hangingPunct="1"/>
            <a:r>
              <a:rPr lang="en-US" sz="1800" dirty="0" smtClean="0"/>
              <a:t>Voltage on HPD &gt; 1.2V = sink is connected</a:t>
            </a:r>
          </a:p>
          <a:p>
            <a:pPr lvl="1" eaLnBrk="1" hangingPunct="1"/>
            <a:r>
              <a:rPr lang="en-US" sz="1800" dirty="0" smtClean="0"/>
              <a:t>Hardware considerations</a:t>
            </a:r>
          </a:p>
          <a:p>
            <a:pPr lvl="2" eaLnBrk="1" hangingPunct="1"/>
            <a:r>
              <a:rPr lang="en-US" sz="1800" dirty="0" smtClean="0"/>
              <a:t>HPD connects directly to HDMI connector</a:t>
            </a:r>
          </a:p>
          <a:p>
            <a:pPr lvl="3" eaLnBrk="1" hangingPunct="1"/>
            <a:r>
              <a:rPr lang="en-US" sz="1600" dirty="0" smtClean="0"/>
              <a:t>10KΩ pull down resistor to ground recommended</a:t>
            </a:r>
          </a:p>
          <a:p>
            <a:pPr lvl="3" eaLnBrk="1" hangingPunct="1"/>
            <a:r>
              <a:rPr lang="en-US" sz="1600" dirty="0" smtClean="0"/>
              <a:t>ESD device may also be connected</a:t>
            </a:r>
          </a:p>
          <a:p>
            <a:pPr lvl="1" eaLnBrk="1" hangingPunct="1"/>
            <a:r>
              <a:rPr lang="en-US" sz="1800" dirty="0" smtClean="0"/>
              <a:t>Software considerations</a:t>
            </a:r>
          </a:p>
          <a:p>
            <a:pPr lvl="2" eaLnBrk="1" hangingPunct="1"/>
            <a:r>
              <a:rPr lang="en-US" sz="1800" dirty="0" smtClean="0"/>
              <a:t>Use HPD interrupt or status (R0x42[6]) to initiate ADV7513 configuration</a:t>
            </a:r>
          </a:p>
          <a:p>
            <a:pPr lvl="3" eaLnBrk="1" hangingPunct="1"/>
            <a:r>
              <a:rPr lang="en-US" sz="1600" dirty="0" smtClean="0"/>
              <a:t>Start with powering up the device via R0x41[6]</a:t>
            </a:r>
          </a:p>
          <a:p>
            <a:pPr lvl="3" eaLnBrk="1" hangingPunct="1"/>
            <a:r>
              <a:rPr lang="en-US" sz="1600" dirty="0" smtClean="0"/>
              <a:t>“Quick-Start Guide” section provided in the Programming Guide</a:t>
            </a:r>
          </a:p>
          <a:p>
            <a:pPr lvl="2" eaLnBrk="1" hangingPunct="1"/>
            <a:r>
              <a:rPr lang="en-US" sz="1800" dirty="0" smtClean="0"/>
              <a:t>When HPD is low, some registers will be reset to their default values and cannot be written to: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B8FFFB-3626-4D33-BDE4-91CAE99E8D8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1" y="5334000"/>
          <a:ext cx="6248400" cy="978655"/>
        </p:xfrm>
        <a:graphic>
          <a:graphicData uri="http://schemas.openxmlformats.org/drawingml/2006/table">
            <a:tbl>
              <a:tblPr/>
              <a:tblGrid>
                <a:gridCol w="1600199"/>
                <a:gridCol w="914400"/>
                <a:gridCol w="1905000"/>
                <a:gridCol w="1828801"/>
              </a:tblGrid>
              <a:tr h="2471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latin typeface="Arial"/>
                          <a:ea typeface="Calibri"/>
                          <a:cs typeface="Times New Roman"/>
                        </a:rPr>
                        <a:t>Address (Main Map)</a:t>
                      </a:r>
                      <a:endParaRPr lang="en-US" sz="1200" dirty="0">
                        <a:latin typeface="Minion Pro"/>
                        <a:ea typeface="Calibri"/>
                        <a:cs typeface="Times New Roman"/>
                      </a:endParaRPr>
                    </a:p>
                  </a:txBody>
                  <a:tcPr marL="61784" marR="617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/>
                          <a:ea typeface="Calibri"/>
                          <a:cs typeface="Times New Roman"/>
                        </a:rPr>
                        <a:t>HPD Pin</a:t>
                      </a:r>
                      <a:endParaRPr lang="en-US" sz="1200" dirty="0">
                        <a:latin typeface="Minion Pro"/>
                        <a:ea typeface="Calibri"/>
                        <a:cs typeface="Times New Roman"/>
                      </a:endParaRPr>
                    </a:p>
                  </a:txBody>
                  <a:tcPr marL="61784" marR="617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/>
                          <a:ea typeface="Calibri"/>
                          <a:cs typeface="Times New Roman"/>
                        </a:rPr>
                        <a:t>Power Down </a:t>
                      </a:r>
                      <a:r>
                        <a:rPr lang="en-US" sz="1200" b="1" dirty="0" smtClean="0">
                          <a:latin typeface="Arial"/>
                          <a:ea typeface="Calibri"/>
                          <a:cs typeface="Times New Roman"/>
                        </a:rPr>
                        <a:t>(0x41[6])</a:t>
                      </a:r>
                      <a:endParaRPr lang="en-US" sz="1200" dirty="0">
                        <a:latin typeface="Minion Pro"/>
                        <a:ea typeface="Calibri"/>
                        <a:cs typeface="Times New Roman"/>
                      </a:endParaRPr>
                    </a:p>
                  </a:txBody>
                  <a:tcPr marL="61784" marR="617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/>
                          <a:ea typeface="Calibri"/>
                          <a:cs typeface="Times New Roman"/>
                        </a:rPr>
                        <a:t>Full </a:t>
                      </a:r>
                      <a:r>
                        <a:rPr lang="en-US" sz="1200" b="1" dirty="0" smtClean="0">
                          <a:latin typeface="Arial"/>
                          <a:ea typeface="Calibri"/>
                          <a:cs typeface="Times New Roman"/>
                        </a:rPr>
                        <a:t>Reset (0xF8[7])</a:t>
                      </a:r>
                      <a:endParaRPr lang="en-US" sz="1200" dirty="0">
                        <a:latin typeface="Minion Pro"/>
                        <a:ea typeface="Calibri"/>
                        <a:cs typeface="Times New Roman"/>
                      </a:endParaRPr>
                    </a:p>
                  </a:txBody>
                  <a:tcPr marL="61784" marR="617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5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Calibri"/>
                          <a:cs typeface="Times New Roman"/>
                        </a:rPr>
                        <a:t>0x00 – 0x7C</a:t>
                      </a:r>
                    </a:p>
                  </a:txBody>
                  <a:tcPr marL="61784" marR="61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Calibri"/>
                          <a:cs typeface="Times New Roman"/>
                        </a:rPr>
                        <a:t>Reset</a:t>
                      </a:r>
                    </a:p>
                  </a:txBody>
                  <a:tcPr marL="61784" marR="61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Calibri"/>
                          <a:cs typeface="Times New Roman"/>
                        </a:rPr>
                        <a:t>Not Reset</a:t>
                      </a:r>
                    </a:p>
                  </a:txBody>
                  <a:tcPr marL="61784" marR="61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+mn-lt"/>
                          <a:ea typeface="Calibri"/>
                          <a:cs typeface="Times New Roman"/>
                        </a:rPr>
                        <a:t>Reset</a:t>
                      </a:r>
                    </a:p>
                  </a:txBody>
                  <a:tcPr marL="61784" marR="61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5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Calibri"/>
                          <a:cs typeface="Times New Roman"/>
                        </a:rPr>
                        <a:t>0x92 – 0xAE</a:t>
                      </a:r>
                    </a:p>
                  </a:txBody>
                  <a:tcPr marL="61784" marR="61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Calibri"/>
                          <a:cs typeface="Times New Roman"/>
                        </a:rPr>
                        <a:t>Not Reset</a:t>
                      </a:r>
                    </a:p>
                  </a:txBody>
                  <a:tcPr marL="61784" marR="61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Calibri"/>
                          <a:cs typeface="Times New Roman"/>
                        </a:rPr>
                        <a:t>Not Reset</a:t>
                      </a:r>
                    </a:p>
                  </a:txBody>
                  <a:tcPr marL="61784" marR="61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Calibri"/>
                          <a:cs typeface="Times New Roman"/>
                        </a:rPr>
                        <a:t>Reset</a:t>
                      </a:r>
                    </a:p>
                  </a:txBody>
                  <a:tcPr marL="61784" marR="61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5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Calibri"/>
                          <a:cs typeface="Times New Roman"/>
                        </a:rPr>
                        <a:t>0xAF-0xCC</a:t>
                      </a:r>
                    </a:p>
                  </a:txBody>
                  <a:tcPr marL="61784" marR="61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Calibri"/>
                          <a:cs typeface="Times New Roman"/>
                        </a:rPr>
                        <a:t>Reset</a:t>
                      </a:r>
                    </a:p>
                  </a:txBody>
                  <a:tcPr marL="61784" marR="61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Calibri"/>
                          <a:cs typeface="Times New Roman"/>
                        </a:rPr>
                        <a:t>Reset</a:t>
                      </a:r>
                    </a:p>
                  </a:txBody>
                  <a:tcPr marL="61784" marR="61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Calibri"/>
                          <a:cs typeface="Times New Roman"/>
                        </a:rPr>
                        <a:t>Reset</a:t>
                      </a:r>
                    </a:p>
                  </a:txBody>
                  <a:tcPr marL="61784" marR="61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5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Calibri"/>
                          <a:cs typeface="Times New Roman"/>
                        </a:rPr>
                        <a:t>0xCE -0xFF</a:t>
                      </a:r>
                    </a:p>
                  </a:txBody>
                  <a:tcPr marL="61784" marR="61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Calibri"/>
                          <a:cs typeface="Times New Roman"/>
                        </a:rPr>
                        <a:t>Not Reset</a:t>
                      </a:r>
                    </a:p>
                  </a:txBody>
                  <a:tcPr marL="61784" marR="61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Calibri"/>
                          <a:cs typeface="Times New Roman"/>
                        </a:rPr>
                        <a:t>Not Reset</a:t>
                      </a:r>
                    </a:p>
                  </a:txBody>
                  <a:tcPr marL="61784" marR="61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Calibri"/>
                          <a:cs typeface="Times New Roman"/>
                        </a:rPr>
                        <a:t>Reset</a:t>
                      </a:r>
                    </a:p>
                  </a:txBody>
                  <a:tcPr marL="61784" marR="617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0" y="34290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hlinkClick r:id="rId2" action="ppaction://hlinksldjump"/>
              </a:rPr>
              <a:t>See schematic</a:t>
            </a:r>
            <a:endParaRPr lang="en-US" sz="1200" b="1" dirty="0"/>
          </a:p>
        </p:txBody>
      </p:sp>
      <p:sp>
        <p:nvSpPr>
          <p:cNvPr id="8" name="Right Arrow 7"/>
          <p:cNvSpPr/>
          <p:nvPr/>
        </p:nvSpPr>
        <p:spPr bwMode="auto">
          <a:xfrm flipV="1">
            <a:off x="5943600" y="3505200"/>
            <a:ext cx="228600" cy="152400"/>
          </a:xfrm>
          <a:prstGeom prst="rightArrow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Processor Interface and General Control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73050" y="1447800"/>
            <a:ext cx="8593138" cy="4800600"/>
          </a:xfrm>
          <a:ln>
            <a:noFill/>
          </a:ln>
        </p:spPr>
        <p:txBody>
          <a:bodyPr/>
          <a:lstStyle/>
          <a:p>
            <a:pPr eaLnBrk="1" hangingPunct="1"/>
            <a:r>
              <a:rPr lang="en-US" sz="2000" dirty="0" smtClean="0"/>
              <a:t>Display Data Channel (DDC) Controller</a:t>
            </a:r>
          </a:p>
          <a:p>
            <a:pPr lvl="1" eaLnBrk="1" hangingPunct="1"/>
            <a:r>
              <a:rPr lang="en-US" sz="1800" dirty="0" smtClean="0"/>
              <a:t>I2C master connected to DDCSDA and DDCSCL pins of HDMI connector</a:t>
            </a:r>
          </a:p>
          <a:p>
            <a:pPr lvl="2" eaLnBrk="1" hangingPunct="1"/>
            <a:r>
              <a:rPr lang="en-US" sz="1800" dirty="0" smtClean="0"/>
              <a:t>1.5K – 2.0KΩ pull up resistor to the HDMI +5V supply required on each</a:t>
            </a:r>
          </a:p>
          <a:p>
            <a:pPr lvl="2" eaLnBrk="1" hangingPunct="1"/>
            <a:r>
              <a:rPr lang="en-US" sz="1800" dirty="0" smtClean="0"/>
              <a:t>ESD device may also be connected</a:t>
            </a:r>
          </a:p>
          <a:p>
            <a:pPr lvl="1" eaLnBrk="1" hangingPunct="1"/>
            <a:r>
              <a:rPr lang="en-US" sz="1800" dirty="0" smtClean="0"/>
              <a:t>Usage</a:t>
            </a:r>
          </a:p>
          <a:p>
            <a:pPr lvl="2" eaLnBrk="1" hangingPunct="1"/>
            <a:r>
              <a:rPr lang="en-US" sz="1800" dirty="0" smtClean="0"/>
              <a:t>EDID download and buffering from sink device </a:t>
            </a:r>
          </a:p>
          <a:p>
            <a:pPr lvl="3" eaLnBrk="1" hangingPunct="1"/>
            <a:r>
              <a:rPr lang="en-US" sz="1600" dirty="0" smtClean="0"/>
              <a:t>Done automatically when R0xC9[4] set from ‘0’ to ‘1’</a:t>
            </a:r>
          </a:p>
          <a:p>
            <a:pPr lvl="3" eaLnBrk="1" hangingPunct="1"/>
            <a:r>
              <a:rPr lang="en-US" sz="1600" dirty="0" smtClean="0"/>
              <a:t>EDID information is stored in EDID Memory Map </a:t>
            </a:r>
          </a:p>
          <a:p>
            <a:pPr lvl="4" eaLnBrk="1" hangingPunct="1"/>
            <a:r>
              <a:rPr lang="en-US" sz="1400" dirty="0" smtClean="0"/>
              <a:t>Information is used by system software to configure HDMI output appropriately for sink device</a:t>
            </a:r>
          </a:p>
          <a:p>
            <a:pPr lvl="2" eaLnBrk="1" hangingPunct="1"/>
            <a:r>
              <a:rPr lang="en-US" sz="1800" dirty="0" smtClean="0"/>
              <a:t>HDCP handling</a:t>
            </a:r>
          </a:p>
          <a:p>
            <a:pPr lvl="3" eaLnBrk="1" hangingPunct="1"/>
            <a:r>
              <a:rPr lang="en-US" sz="1600" dirty="0" smtClean="0"/>
              <a:t>Refer to Programming Guide</a:t>
            </a:r>
          </a:p>
          <a:p>
            <a:pPr eaLnBrk="1" hangingPunct="1"/>
            <a:r>
              <a:rPr lang="en-US" sz="2000" dirty="0" smtClean="0"/>
              <a:t>Current Reference</a:t>
            </a:r>
          </a:p>
          <a:p>
            <a:pPr lvl="1" eaLnBrk="1" hangingPunct="1"/>
            <a:r>
              <a:rPr lang="en-US" sz="1800" dirty="0" smtClean="0"/>
              <a:t>The ADV7513 uses an external resistor connected to the R_EXT pin to accurately set the internal reference currents</a:t>
            </a:r>
          </a:p>
          <a:p>
            <a:pPr lvl="2" eaLnBrk="1" hangingPunct="1"/>
            <a:r>
              <a:rPr lang="en-US" sz="1750" dirty="0" smtClean="0"/>
              <a:t>Connect 1.0KΩ (±1%) resistor from R_EXT to ground</a:t>
            </a:r>
          </a:p>
          <a:p>
            <a:pPr lvl="2" eaLnBrk="1" hangingPunct="1"/>
            <a:r>
              <a:rPr lang="en-US" sz="1750" dirty="0" smtClean="0"/>
              <a:t>Avoid routing high-speed AC or noisy signals next to the R_EXT trace or resistor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B8FFFB-3626-4D33-BDE4-91CAE99E8D8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6477000" y="28956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hlinkClick r:id="rId2" action="ppaction://hlinksldjump"/>
              </a:rPr>
              <a:t>See schematic</a:t>
            </a:r>
            <a:endParaRPr lang="en-US" sz="1200" b="1" dirty="0"/>
          </a:p>
        </p:txBody>
      </p:sp>
      <p:sp>
        <p:nvSpPr>
          <p:cNvPr id="7" name="Right Arrow 6"/>
          <p:cNvSpPr/>
          <p:nvPr/>
        </p:nvSpPr>
        <p:spPr bwMode="auto">
          <a:xfrm flipV="1">
            <a:off x="6324600" y="2971800"/>
            <a:ext cx="228600" cy="152400"/>
          </a:xfrm>
          <a:prstGeom prst="rightArrow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93138" cy="4800600"/>
          </a:xfrm>
          <a:ln>
            <a:noFill/>
          </a:ln>
        </p:spPr>
        <p:txBody>
          <a:bodyPr/>
          <a:lstStyle/>
          <a:p>
            <a:pPr eaLnBrk="1" hangingPunct="1"/>
            <a:r>
              <a:rPr lang="en-US" sz="2000" dirty="0" smtClean="0"/>
              <a:t>Supported Formats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2000" dirty="0" smtClean="0"/>
              <a:t>Hardware Considerations</a:t>
            </a:r>
          </a:p>
          <a:p>
            <a:pPr lvl="1" eaLnBrk="1" hangingPunct="1"/>
            <a:r>
              <a:rPr lang="en-US" sz="1800" dirty="0" smtClean="0"/>
              <a:t>Video data input</a:t>
            </a:r>
          </a:p>
          <a:p>
            <a:pPr lvl="2" eaLnBrk="1" hangingPunct="1"/>
            <a:r>
              <a:rPr lang="en-US" sz="1800" dirty="0" smtClean="0"/>
              <a:t>Can use bus widths (number of pins) of 8, 10, 12, 16, or 24</a:t>
            </a:r>
          </a:p>
          <a:p>
            <a:pPr lvl="2" eaLnBrk="1" hangingPunct="1"/>
            <a:r>
              <a:rPr lang="en-US" sz="1800" dirty="0" smtClean="0"/>
              <a:t>Pin mapping and bus width set according to “Input ID” and “Input Style”</a:t>
            </a:r>
          </a:p>
          <a:p>
            <a:pPr lvl="2" eaLnBrk="1" hangingPunct="1"/>
            <a:r>
              <a:rPr lang="en-US" sz="1800" dirty="0" smtClean="0"/>
              <a:t>Use 50Ω trace impedance on PCB</a:t>
            </a:r>
          </a:p>
          <a:p>
            <a:pPr lvl="1" eaLnBrk="1" hangingPunct="1"/>
            <a:r>
              <a:rPr lang="en-US" sz="1800" dirty="0" smtClean="0"/>
              <a:t>Sync input</a:t>
            </a:r>
          </a:p>
          <a:p>
            <a:pPr lvl="2" eaLnBrk="1" hangingPunct="1"/>
            <a:r>
              <a:rPr lang="en-US" sz="1800" dirty="0" smtClean="0"/>
              <a:t>Accepts Hsync, Vsync, and DE signals on separate pins or as embedded data on the video data pins</a:t>
            </a:r>
          </a:p>
          <a:p>
            <a:pPr lvl="1" eaLnBrk="1" hangingPunct="1"/>
            <a:r>
              <a:rPr lang="en-US" sz="1800" dirty="0" smtClean="0"/>
              <a:t>Clock Input</a:t>
            </a:r>
          </a:p>
          <a:p>
            <a:pPr lvl="2" eaLnBrk="1" hangingPunct="1"/>
            <a:r>
              <a:rPr lang="en-US" sz="1800" dirty="0" smtClean="0"/>
              <a:t>Low-jitter, low-noise clock = best performance (max jitter is 2nS)</a:t>
            </a:r>
          </a:p>
          <a:p>
            <a:pPr lvl="2" eaLnBrk="1" hangingPunct="1"/>
            <a:r>
              <a:rPr lang="en-US" sz="1800" dirty="0" smtClean="0"/>
              <a:t>Use 50Ω trace impedance on PCB (minimize trace length)</a:t>
            </a:r>
          </a:p>
          <a:p>
            <a:pPr lvl="2" eaLnBrk="1" hangingPunct="1">
              <a:buNone/>
            </a:pPr>
            <a:endParaRPr lang="en-US" sz="1800" dirty="0" smtClean="0"/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Video Input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E99C86-E43A-4A1D-95F7-C3688FA711C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0" y="1849120"/>
          <a:ext cx="6096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/>
                        <a:t>Color</a:t>
                      </a:r>
                      <a:r>
                        <a:rPr lang="en-US" sz="1200" baseline="0" dirty="0" smtClean="0"/>
                        <a:t> Space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/>
                        <a:t>Bits per Color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/>
                        <a:t>Format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/>
                        <a:t>Sync Type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/>
                        <a:t>Clocks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/>
                        <a:t>YCbCr or RGB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/>
                        <a:t>8, 10, or 12</a:t>
                      </a:r>
                      <a:endParaRPr lang="en-US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4:2:2 or 4:4:4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/>
                        <a:t>Separate </a:t>
                      </a:r>
                      <a:r>
                        <a:rPr lang="en-US" sz="1200" dirty="0" smtClean="0"/>
                        <a:t>or Embedded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/>
                        <a:t>1x, 2x or DDR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dirty="0" smtClean="0"/>
              <a:t>Video Input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593138" cy="5181600"/>
          </a:xfrm>
          <a:ln>
            <a:noFill/>
          </a:ln>
        </p:spPr>
        <p:txBody>
          <a:bodyPr/>
          <a:lstStyle/>
          <a:p>
            <a:pPr eaLnBrk="1" hangingPunct="1"/>
            <a:r>
              <a:rPr lang="en-US" sz="2000" dirty="0" smtClean="0"/>
              <a:t>Software Considerations</a:t>
            </a:r>
          </a:p>
          <a:p>
            <a:pPr lvl="1" eaLnBrk="1" hangingPunct="1"/>
            <a:r>
              <a:rPr lang="en-US" sz="1800" dirty="0" smtClean="0"/>
              <a:t>“Input ID” register (0x15[3:1]) should be set to reflect the video data format, color space, bus width, # bits per color, and sync type that is input to the ADV7513 from the system </a:t>
            </a:r>
            <a:r>
              <a:rPr lang="en-US" sz="1800" dirty="0" err="1" smtClean="0"/>
              <a:t>SoC</a:t>
            </a:r>
            <a:endParaRPr lang="en-US" sz="1800" dirty="0" smtClean="0"/>
          </a:p>
          <a:p>
            <a:pPr lvl="1" eaLnBrk="1" hangingPunct="1"/>
            <a:endParaRPr lang="en-US" sz="1800" dirty="0" smtClean="0"/>
          </a:p>
          <a:p>
            <a:pPr lvl="1" eaLnBrk="1" hangingPunct="1"/>
            <a:endParaRPr lang="en-US" sz="1800" dirty="0" smtClean="0"/>
          </a:p>
          <a:p>
            <a:pPr lvl="1" eaLnBrk="1" hangingPunct="1"/>
            <a:endParaRPr lang="en-US" sz="1800" dirty="0" smtClean="0"/>
          </a:p>
          <a:p>
            <a:pPr lvl="1" eaLnBrk="1" hangingPunct="1"/>
            <a:endParaRPr lang="en-US" sz="1800" dirty="0" smtClean="0"/>
          </a:p>
          <a:p>
            <a:pPr lvl="1" eaLnBrk="1" hangingPunct="1"/>
            <a:endParaRPr lang="en-US" sz="1800" dirty="0" smtClean="0"/>
          </a:p>
          <a:p>
            <a:pPr lvl="1" eaLnBrk="1" hangingPunct="1"/>
            <a:endParaRPr lang="en-US" sz="1800" dirty="0" smtClean="0"/>
          </a:p>
          <a:p>
            <a:pPr lvl="1" eaLnBrk="1" hangingPunct="1"/>
            <a:endParaRPr lang="en-US" sz="1800" dirty="0" smtClean="0"/>
          </a:p>
          <a:p>
            <a:pPr lvl="1" eaLnBrk="1" hangingPunct="1"/>
            <a:endParaRPr lang="en-US" sz="1800" dirty="0" smtClean="0"/>
          </a:p>
          <a:p>
            <a:pPr lvl="1" eaLnBrk="1" hangingPunct="1"/>
            <a:r>
              <a:rPr lang="en-US" sz="1800" dirty="0" smtClean="0"/>
              <a:t>“4:2:2 Width” register (0x16[5:4]) sets the bits-per-color when using an Input ID of 3, 4, or 6</a:t>
            </a:r>
          </a:p>
          <a:p>
            <a:pPr lvl="1" eaLnBrk="1" hangingPunct="1"/>
            <a:r>
              <a:rPr lang="en-US" sz="1800" dirty="0" smtClean="0"/>
              <a:t>“Input Style” register (0x16[3:2]) sets the pin mapping for video input data</a:t>
            </a:r>
          </a:p>
          <a:p>
            <a:pPr lvl="2" eaLnBrk="1" hangingPunct="1"/>
            <a:r>
              <a:rPr lang="en-US" sz="1800" dirty="0" smtClean="0"/>
              <a:t> 01 = style 2, 10 = style 1, 11 = style 3</a:t>
            </a:r>
          </a:p>
          <a:p>
            <a:pPr lvl="2" eaLnBrk="1" hangingPunct="1"/>
            <a:r>
              <a:rPr lang="en-US" sz="1800" dirty="0" smtClean="0"/>
              <a:t>See Programming Guide or Hardware User’s Guide for pin mapping details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E99C86-E43A-4A1D-95F7-C3688FA711C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2442817"/>
          <a:ext cx="6705600" cy="22053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8051"/>
                <a:gridCol w="1117600"/>
                <a:gridCol w="1047749"/>
                <a:gridCol w="2291080"/>
                <a:gridCol w="1341120"/>
              </a:tblGrid>
              <a:tr h="3592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+mn-lt"/>
                          <a:ea typeface="Calibri"/>
                          <a:cs typeface="Times New Roman"/>
                        </a:rPr>
                        <a:t>Input ID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+mn-lt"/>
                          <a:ea typeface="Calibri"/>
                          <a:cs typeface="Times New Roman"/>
                        </a:rPr>
                        <a:t>Bits per Color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+mn-lt"/>
                          <a:ea typeface="Calibri"/>
                          <a:cs typeface="Times New Roman"/>
                        </a:rPr>
                        <a:t>Bus Width</a:t>
                      </a:r>
                      <a:endParaRPr lang="en-US" sz="12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+mn-lt"/>
                          <a:ea typeface="Calibri"/>
                          <a:cs typeface="Times New Roman"/>
                        </a:rPr>
                        <a:t>Format Name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+mn-lt"/>
                          <a:ea typeface="Calibri"/>
                          <a:cs typeface="Times New Roman"/>
                        </a:rPr>
                        <a:t>Sync Type</a:t>
                      </a:r>
                      <a:endParaRPr lang="en-US" sz="12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49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8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24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RGB 4:4:4 or YCbCr 4:4:4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Separate syncs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49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Calibri"/>
                          <a:cs typeface="Times New Roman"/>
                        </a:rPr>
                        <a:t>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Calibri"/>
                          <a:cs typeface="Times New Roman"/>
                        </a:rPr>
                        <a:t>YCbCr 4:2:2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Calibri"/>
                          <a:cs typeface="Times New Roman"/>
                        </a:rPr>
                        <a:t>Separate syncs</a:t>
                      </a:r>
                    </a:p>
                  </a:txBody>
                  <a:tcPr marL="68580" marR="68580" marT="0" marB="0" anchor="ctr"/>
                </a:tc>
              </a:tr>
              <a:tr h="2395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Calibri"/>
                          <a:cs typeface="Times New Roman"/>
                        </a:rPr>
                        <a:t>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Calibri"/>
                          <a:cs typeface="Times New Roman"/>
                        </a:rPr>
                        <a:t>YCbCr 4:2:2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Calibri"/>
                          <a:cs typeface="Times New Roman"/>
                        </a:rPr>
                        <a:t>Embedded syncs</a:t>
                      </a:r>
                    </a:p>
                  </a:txBody>
                  <a:tcPr marL="68580" marR="68580" marT="0" marB="0" anchor="ctr"/>
                </a:tc>
              </a:tr>
              <a:tr h="1849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Calibri"/>
                          <a:cs typeface="Times New Roman"/>
                        </a:rPr>
                        <a:t>8, 10, 12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Calibri"/>
                          <a:cs typeface="Times New Roman"/>
                        </a:rPr>
                        <a:t>8,10,12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Calibri"/>
                          <a:cs typeface="Times New Roman"/>
                        </a:rPr>
                        <a:t>YCbCr 4:2:2 2X clock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Calibri"/>
                          <a:cs typeface="Times New Roman"/>
                        </a:rPr>
                        <a:t>Separate syncs</a:t>
                      </a:r>
                    </a:p>
                  </a:txBody>
                  <a:tcPr marL="68580" marR="68580" marT="0" marB="0" anchor="ctr"/>
                </a:tc>
              </a:tr>
              <a:tr h="2286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Calibri"/>
                          <a:cs typeface="Times New Roman"/>
                        </a:rPr>
                        <a:t>8, 10, 12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Calibri"/>
                          <a:cs typeface="Times New Roman"/>
                        </a:rPr>
                        <a:t>8,10,12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Calibri"/>
                          <a:cs typeface="Times New Roman"/>
                        </a:rPr>
                        <a:t>YCbCr 4:2:2 2X clock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Calibri"/>
                          <a:cs typeface="Times New Roman"/>
                        </a:rPr>
                        <a:t>Embedded syncs</a:t>
                      </a:r>
                    </a:p>
                  </a:txBody>
                  <a:tcPr marL="68580" marR="68580" marT="0" marB="0" anchor="ctr"/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Calibri"/>
                          <a:cs typeface="Times New Roman"/>
                        </a:rPr>
                        <a:t>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dirty="0" smtClean="0">
                          <a:latin typeface="+mn-lt"/>
                          <a:ea typeface="Calibri"/>
                          <a:cs typeface="Times New Roman"/>
                        </a:rPr>
                        <a:t>RGB 4:4:4</a:t>
                      </a:r>
                      <a:r>
                        <a:rPr lang="en-US" sz="1200" u="none" dirty="0">
                          <a:latin typeface="+mn-lt"/>
                          <a:ea typeface="Calibri"/>
                          <a:cs typeface="Times New Roman"/>
                        </a:rPr>
                        <a:t>, YCbCr </a:t>
                      </a:r>
                      <a:r>
                        <a:rPr lang="en-US" sz="1200" u="none" dirty="0" smtClean="0">
                          <a:latin typeface="+mn-lt"/>
                          <a:ea typeface="Calibri"/>
                          <a:cs typeface="Times New Roman"/>
                        </a:rPr>
                        <a:t>4:4:4 DDR</a:t>
                      </a:r>
                      <a:endParaRPr lang="en-US" sz="1200" u="none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Calibri"/>
                          <a:cs typeface="Times New Roman"/>
                        </a:rPr>
                        <a:t>Separate syncs</a:t>
                      </a:r>
                    </a:p>
                  </a:txBody>
                  <a:tcPr marL="68580" marR="68580" marT="0" marB="0" anchor="ctr"/>
                </a:tc>
              </a:tr>
              <a:tr h="1849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Calibri"/>
                          <a:cs typeface="Times New Roman"/>
                        </a:rPr>
                        <a:t>8, 10, 12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Calibri"/>
                          <a:cs typeface="Times New Roman"/>
                        </a:rPr>
                        <a:t>8,10,12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Calibri"/>
                          <a:cs typeface="Times New Roman"/>
                        </a:rPr>
                        <a:t>YCbCr 4:2:2 DDR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Calibri"/>
                          <a:cs typeface="Times New Roman"/>
                        </a:rPr>
                        <a:t>Separate syncs</a:t>
                      </a:r>
                    </a:p>
                  </a:txBody>
                  <a:tcPr marL="68580" marR="68580" marT="0" marB="0" anchor="ctr"/>
                </a:tc>
              </a:tr>
              <a:tr h="18499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Times New Roman"/>
                        </a:rPr>
                        <a:t>7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Times New Roman"/>
                        </a:rPr>
                        <a:t>8,10,12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Times New Roman"/>
                        </a:rPr>
                        <a:t>8,10,12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Times New Roman"/>
                        </a:rPr>
                        <a:t>YCbCr 4:2:2 DDR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Times New Roman"/>
                        </a:rPr>
                        <a:t>Separate syncs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7842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Times New Roman"/>
                        </a:rPr>
                        <a:t>8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Times New Roman"/>
                        </a:rPr>
                        <a:t>8,10,12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Times New Roman"/>
                        </a:rPr>
                        <a:t>8,10,12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Times New Roman"/>
                        </a:rPr>
                        <a:t>YCbCr 4:2:2 DDR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Times New Roman"/>
                        </a:rPr>
                        <a:t>Embedded syncs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Video Input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73050" y="1371600"/>
            <a:ext cx="8593138" cy="4800600"/>
          </a:xfrm>
          <a:ln>
            <a:noFill/>
          </a:ln>
        </p:spPr>
        <p:txBody>
          <a:bodyPr/>
          <a:lstStyle/>
          <a:p>
            <a:pPr eaLnBrk="1" hangingPunct="1"/>
            <a:r>
              <a:rPr lang="en-US" sz="2000" dirty="0" smtClean="0"/>
              <a:t>Software Considerations (continued)</a:t>
            </a:r>
          </a:p>
          <a:p>
            <a:pPr lvl="1" eaLnBrk="1" hangingPunct="1"/>
            <a:r>
              <a:rPr lang="en-US" sz="1800" dirty="0" smtClean="0"/>
              <a:t>Input data clock</a:t>
            </a:r>
          </a:p>
          <a:p>
            <a:pPr lvl="2" eaLnBrk="1" hangingPunct="1"/>
            <a:r>
              <a:rPr lang="en-US" sz="1800" dirty="0" smtClean="0"/>
              <a:t>For formats with clock at 2 or 4 times the frequency of the data (480i at 27MHz, for example) “CLK Divide” (0x9D[3:2]) and “CLK Divide Enable” (0xA4[6]) need to be set accordingly</a:t>
            </a:r>
          </a:p>
          <a:p>
            <a:pPr lvl="2" eaLnBrk="1" hangingPunct="1"/>
            <a:endParaRPr lang="en-US" sz="1800" dirty="0" smtClean="0"/>
          </a:p>
          <a:p>
            <a:pPr lvl="2" eaLnBrk="1" hangingPunct="1"/>
            <a:endParaRPr lang="en-US" sz="1800" dirty="0" smtClean="0"/>
          </a:p>
          <a:p>
            <a:pPr lvl="2" eaLnBrk="1" hangingPunct="1"/>
            <a:endParaRPr lang="en-US" sz="1800" dirty="0" smtClean="0"/>
          </a:p>
          <a:p>
            <a:pPr lvl="2" eaLnBrk="1" hangingPunct="1"/>
            <a:endParaRPr lang="en-US" sz="1800" dirty="0" smtClean="0"/>
          </a:p>
          <a:p>
            <a:pPr lvl="2" eaLnBrk="1" hangingPunct="1"/>
            <a:endParaRPr lang="en-US" sz="1800" dirty="0" smtClean="0"/>
          </a:p>
          <a:p>
            <a:pPr lvl="2" eaLnBrk="1" hangingPunct="1"/>
            <a:endParaRPr lang="en-US" sz="1800" dirty="0" smtClean="0"/>
          </a:p>
          <a:p>
            <a:pPr lvl="2" eaLnBrk="1" hangingPunct="1"/>
            <a:endParaRPr lang="en-US" sz="1800" dirty="0" smtClean="0"/>
          </a:p>
          <a:p>
            <a:pPr lvl="2" eaLnBrk="1" hangingPunct="1"/>
            <a:endParaRPr lang="en-US" sz="1800" dirty="0" smtClean="0"/>
          </a:p>
          <a:p>
            <a:pPr lvl="2" eaLnBrk="1" hangingPunct="1"/>
            <a:endParaRPr lang="en-US" sz="1800" dirty="0" smtClean="0"/>
          </a:p>
          <a:p>
            <a:pPr lvl="2" eaLnBrk="1" hangingPunct="1"/>
            <a:r>
              <a:rPr lang="en-US" sz="1800" dirty="0" smtClean="0"/>
              <a:t>“Clock Delay” (0xBA[7:5]) setting can be used to better align the clock with data to ensure robust data capture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E99C86-E43A-4A1D-95F7-C3688FA711C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dirty="0" smtClean="0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45057" name="Object 1"/>
          <p:cNvGraphicFramePr>
            <a:graphicFrameLocks noChangeAspect="1"/>
          </p:cNvGraphicFramePr>
          <p:nvPr/>
        </p:nvGraphicFramePr>
        <p:xfrm>
          <a:off x="1524000" y="2667000"/>
          <a:ext cx="5829300" cy="2771600"/>
        </p:xfrm>
        <a:graphic>
          <a:graphicData uri="http://schemas.openxmlformats.org/presentationml/2006/ole">
            <p:oleObj spid="_x0000_s45057" name="Visio" r:id="rId3" imgW="8614791" imgH="4097020" progId="Visio.Drawing.11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Video Input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73050" y="1371600"/>
            <a:ext cx="8593138" cy="4800600"/>
          </a:xfrm>
          <a:ln>
            <a:noFill/>
          </a:ln>
        </p:spPr>
        <p:txBody>
          <a:bodyPr/>
          <a:lstStyle/>
          <a:p>
            <a:pPr eaLnBrk="1" hangingPunct="1"/>
            <a:r>
              <a:rPr lang="en-US" sz="2000" dirty="0" smtClean="0"/>
              <a:t>Software Considerations (continued)</a:t>
            </a:r>
          </a:p>
          <a:p>
            <a:pPr lvl="1" eaLnBrk="1" hangingPunct="1"/>
            <a:r>
              <a:rPr lang="en-US" sz="1800" dirty="0" smtClean="0"/>
              <a:t>Synchronization</a:t>
            </a:r>
          </a:p>
          <a:p>
            <a:pPr lvl="2" eaLnBrk="1" hangingPunct="1"/>
            <a:r>
              <a:rPr lang="en-US" sz="1800" dirty="0" smtClean="0"/>
              <a:t>Separate Syncs using Hsync, Vsync, and DE pins</a:t>
            </a:r>
          </a:p>
          <a:p>
            <a:pPr lvl="3" eaLnBrk="1" hangingPunct="1"/>
            <a:r>
              <a:rPr lang="en-US" sz="1600" dirty="0" smtClean="0"/>
              <a:t>All 3 signals are transmitted as part of the HDMI interface</a:t>
            </a:r>
          </a:p>
          <a:p>
            <a:pPr lvl="3" eaLnBrk="1" hangingPunct="1"/>
            <a:r>
              <a:rPr lang="en-US" sz="1600" dirty="0" smtClean="0"/>
              <a:t>DE can be generated internally (registers 0x17[0], 0x35-0x3A) if Vsync and Hsync only are provided</a:t>
            </a:r>
          </a:p>
          <a:p>
            <a:pPr lvl="2" eaLnBrk="1" hangingPunct="1"/>
            <a:r>
              <a:rPr lang="en-US" dirty="0" smtClean="0"/>
              <a:t>Embedded Syncs</a:t>
            </a:r>
          </a:p>
          <a:p>
            <a:pPr lvl="3" eaLnBrk="1" hangingPunct="1"/>
            <a:r>
              <a:rPr lang="en-US" dirty="0" smtClean="0"/>
              <a:t>F, H, and V codes from the embedded syncs define the DE</a:t>
            </a:r>
          </a:p>
          <a:p>
            <a:pPr lvl="3" eaLnBrk="1" hangingPunct="1"/>
            <a:r>
              <a:rPr lang="en-US" dirty="0" smtClean="0"/>
              <a:t>H and V syncs must be generated using the Hsync and Vsync Generator</a:t>
            </a:r>
          </a:p>
          <a:p>
            <a:pPr lvl="4" eaLnBrk="1" hangingPunct="1"/>
            <a:r>
              <a:rPr lang="en-US" dirty="0" smtClean="0"/>
              <a:t>Automatically enabled when using Video ID’s 2 and 4</a:t>
            </a:r>
          </a:p>
          <a:p>
            <a:pPr lvl="4" eaLnBrk="1" hangingPunct="1"/>
            <a:r>
              <a:rPr lang="en-US" dirty="0" smtClean="0"/>
              <a:t>Registers 0x30 – 0x34 and 0x17[6:5]</a:t>
            </a:r>
          </a:p>
          <a:p>
            <a:pPr lvl="2" eaLnBrk="1" hangingPunct="1"/>
            <a:r>
              <a:rPr lang="en-US" dirty="0" smtClean="0"/>
              <a:t>Adjustments</a:t>
            </a:r>
          </a:p>
          <a:p>
            <a:pPr lvl="3" eaLnBrk="1" hangingPunct="1"/>
            <a:r>
              <a:rPr lang="en-US" dirty="0" smtClean="0"/>
              <a:t>The DE and sync generation circuits can also be used to adjust timing parameters to conform to the CEA861 specification as required by the HDMI specification</a:t>
            </a:r>
          </a:p>
          <a:p>
            <a:pPr lvl="4" eaLnBrk="1" hangingPunct="1"/>
            <a:r>
              <a:rPr lang="en-US" dirty="0" smtClean="0"/>
              <a:t>See Programming Guide for details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E99C86-E43A-4A1D-95F7-C3688FA711C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dirty="0" smtClean="0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Presentation Overview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73050" y="1371600"/>
            <a:ext cx="8593138" cy="5105400"/>
          </a:xfrm>
          <a:ln>
            <a:noFill/>
          </a:ln>
        </p:spPr>
        <p:txBody>
          <a:bodyPr/>
          <a:lstStyle/>
          <a:p>
            <a:pPr eaLnBrk="1" hangingPunct="1"/>
            <a:r>
              <a:rPr lang="en-US" sz="2000" dirty="0" smtClean="0"/>
              <a:t>Introduction to the ADV7513</a:t>
            </a:r>
          </a:p>
          <a:p>
            <a:pPr lvl="1" eaLnBrk="1" hangingPunct="1"/>
            <a:r>
              <a:rPr lang="en-US" sz="1700" dirty="0" smtClean="0"/>
              <a:t>Block Diagram and Features</a:t>
            </a:r>
          </a:p>
          <a:p>
            <a:pPr lvl="1" eaLnBrk="1" hangingPunct="1"/>
            <a:r>
              <a:rPr lang="en-US" sz="1700" dirty="0" smtClean="0"/>
              <a:t>Support Documents</a:t>
            </a:r>
          </a:p>
          <a:p>
            <a:pPr eaLnBrk="1" hangingPunct="1"/>
            <a:r>
              <a:rPr lang="en-US" sz="2000" dirty="0" smtClean="0"/>
              <a:t>Basic Setup and Configuration</a:t>
            </a:r>
          </a:p>
          <a:p>
            <a:pPr lvl="1" eaLnBrk="1" hangingPunct="1"/>
            <a:r>
              <a:rPr lang="en-US" sz="1700" dirty="0" smtClean="0"/>
              <a:t>Example schematic and Quick-Start Setup Guide</a:t>
            </a:r>
          </a:p>
          <a:p>
            <a:pPr lvl="1" eaLnBrk="1" hangingPunct="1"/>
            <a:r>
              <a:rPr lang="en-US" sz="1700" dirty="0" smtClean="0"/>
              <a:t>Processor Interface and general control</a:t>
            </a:r>
          </a:p>
          <a:p>
            <a:pPr lvl="2" eaLnBrk="1" hangingPunct="1"/>
            <a:r>
              <a:rPr lang="en-US" sz="1700" dirty="0" smtClean="0"/>
              <a:t>I2C, Interrupts, Hot-plug Detect, DDC, EDID, </a:t>
            </a:r>
          </a:p>
          <a:p>
            <a:pPr lvl="1" eaLnBrk="1" hangingPunct="1"/>
            <a:r>
              <a:rPr lang="en-US" sz="1700" dirty="0" smtClean="0"/>
              <a:t>Video Input</a:t>
            </a:r>
          </a:p>
          <a:p>
            <a:pPr lvl="1" eaLnBrk="1" hangingPunct="1"/>
            <a:r>
              <a:rPr lang="en-US" sz="1700" dirty="0" smtClean="0"/>
              <a:t>Audio Input</a:t>
            </a:r>
          </a:p>
          <a:p>
            <a:pPr lvl="1" eaLnBrk="1" hangingPunct="1"/>
            <a:r>
              <a:rPr lang="en-US" sz="1700" dirty="0" smtClean="0"/>
              <a:t>HDMI Output</a:t>
            </a:r>
          </a:p>
          <a:p>
            <a:pPr lvl="1" eaLnBrk="1" hangingPunct="1"/>
            <a:r>
              <a:rPr lang="en-US" sz="1700" dirty="0" smtClean="0"/>
              <a:t>Power Domains</a:t>
            </a:r>
          </a:p>
          <a:p>
            <a:pPr eaLnBrk="1" hangingPunct="1"/>
            <a:r>
              <a:rPr lang="en-US" sz="2000" dirty="0" smtClean="0"/>
              <a:t>Advanced Usage</a:t>
            </a:r>
          </a:p>
          <a:p>
            <a:pPr lvl="1" eaLnBrk="1" hangingPunct="1"/>
            <a:r>
              <a:rPr lang="en-US" sz="1700" dirty="0" smtClean="0"/>
              <a:t>Video Formatting</a:t>
            </a:r>
          </a:p>
          <a:p>
            <a:pPr lvl="2" eaLnBrk="1" hangingPunct="1"/>
            <a:r>
              <a:rPr lang="en-US" sz="1700" dirty="0" smtClean="0"/>
              <a:t>CSC, 422&lt;-&gt;444 conversion, DE and Sync Generation</a:t>
            </a:r>
          </a:p>
          <a:p>
            <a:pPr lvl="2" eaLnBrk="1" hangingPunct="1"/>
            <a:r>
              <a:rPr lang="en-US" sz="1700" dirty="0" smtClean="0"/>
              <a:t>Pixel Repetition</a:t>
            </a:r>
          </a:p>
          <a:p>
            <a:pPr lvl="1" eaLnBrk="1" hangingPunct="1"/>
            <a:r>
              <a:rPr lang="en-US" sz="1700" dirty="0" smtClean="0"/>
              <a:t>CEC</a:t>
            </a:r>
          </a:p>
          <a:p>
            <a:pPr lvl="1" eaLnBrk="1" hangingPunct="1"/>
            <a:r>
              <a:rPr lang="en-US" sz="1700" dirty="0" smtClean="0"/>
              <a:t>HDCP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E935-4ADB-47AB-983A-4DE09549122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Audio Input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73050" y="1219200"/>
            <a:ext cx="8593138" cy="4953000"/>
          </a:xfrm>
          <a:ln>
            <a:noFill/>
          </a:ln>
        </p:spPr>
        <p:txBody>
          <a:bodyPr/>
          <a:lstStyle/>
          <a:p>
            <a:pPr eaLnBrk="1" hangingPunct="1"/>
            <a:r>
              <a:rPr lang="en-US" sz="1800" dirty="0" smtClean="0"/>
              <a:t>Supports I2S, and SPDIF audio from 32KHz up to 192KHz and HBR at 768KHz</a:t>
            </a:r>
          </a:p>
          <a:p>
            <a:pPr lvl="1" eaLnBrk="1" hangingPunct="1"/>
            <a:r>
              <a:rPr lang="en-US" sz="1600" dirty="0" smtClean="0"/>
              <a:t>I2S formats</a:t>
            </a:r>
          </a:p>
          <a:p>
            <a:pPr lvl="2" eaLnBrk="1" hangingPunct="1"/>
            <a:r>
              <a:rPr lang="en-US" sz="1500" dirty="0" smtClean="0"/>
              <a:t>Standard</a:t>
            </a:r>
          </a:p>
          <a:p>
            <a:pPr lvl="2" eaLnBrk="1" hangingPunct="1"/>
            <a:r>
              <a:rPr lang="en-US" sz="1500" dirty="0" smtClean="0"/>
              <a:t>left-justified</a:t>
            </a:r>
          </a:p>
          <a:p>
            <a:pPr lvl="2" eaLnBrk="1" hangingPunct="1"/>
            <a:r>
              <a:rPr lang="en-US" sz="1500" dirty="0" smtClean="0"/>
              <a:t>right-justified</a:t>
            </a:r>
          </a:p>
          <a:p>
            <a:pPr lvl="2" eaLnBrk="1" hangingPunct="1"/>
            <a:r>
              <a:rPr lang="en-US" sz="1500" dirty="0" smtClean="0"/>
              <a:t>direct AES3 stream</a:t>
            </a:r>
          </a:p>
          <a:p>
            <a:pPr lvl="1" eaLnBrk="1" hangingPunct="1"/>
            <a:r>
              <a:rPr lang="en-US" sz="1600" dirty="0" smtClean="0"/>
              <a:t>SPDIF formats</a:t>
            </a:r>
          </a:p>
          <a:p>
            <a:pPr lvl="2" eaLnBrk="1" hangingPunct="1"/>
            <a:r>
              <a:rPr lang="en-US" sz="1500" dirty="0" smtClean="0"/>
              <a:t>2-channel LPCM</a:t>
            </a:r>
          </a:p>
          <a:p>
            <a:pPr lvl="2" eaLnBrk="1" hangingPunct="1"/>
            <a:r>
              <a:rPr lang="en-US" sz="1500" dirty="0" smtClean="0"/>
              <a:t>IEC61937 encoded multi-channel audio</a:t>
            </a:r>
          </a:p>
          <a:p>
            <a:pPr lvl="1" eaLnBrk="1" hangingPunct="1"/>
            <a:r>
              <a:rPr lang="en-US" sz="1600" dirty="0" smtClean="0"/>
              <a:t>HBR</a:t>
            </a:r>
          </a:p>
          <a:p>
            <a:pPr lvl="2" eaLnBrk="1" hangingPunct="1"/>
            <a:r>
              <a:rPr lang="en-US" sz="1500" dirty="0" smtClean="0"/>
              <a:t>I2S Style</a:t>
            </a:r>
          </a:p>
          <a:p>
            <a:pPr lvl="2" eaLnBrk="1" hangingPunct="1"/>
            <a:r>
              <a:rPr lang="en-US" sz="1500" dirty="0" smtClean="0"/>
              <a:t>BPM Style</a:t>
            </a:r>
          </a:p>
          <a:p>
            <a:pPr eaLnBrk="1" hangingPunct="1"/>
            <a:r>
              <a:rPr lang="en-US" sz="1800" dirty="0" smtClean="0"/>
              <a:t>Hardware Considerations</a:t>
            </a:r>
          </a:p>
          <a:p>
            <a:pPr lvl="1" eaLnBrk="1" hangingPunct="1"/>
            <a:r>
              <a:rPr lang="en-US" sz="1600" dirty="0" smtClean="0"/>
              <a:t>I2S requires SCLK and LRCLK input (MCLK optional via Hsync pin)</a:t>
            </a:r>
          </a:p>
          <a:p>
            <a:pPr lvl="1" eaLnBrk="1" hangingPunct="1"/>
            <a:r>
              <a:rPr lang="en-US" sz="1600" dirty="0" smtClean="0"/>
              <a:t>SPDIF does not require a separate sampling clock (MCLK optional</a:t>
            </a:r>
            <a:r>
              <a:rPr lang="en-US" sz="1600" dirty="0" smtClean="0"/>
              <a:t>)</a:t>
            </a:r>
            <a:endParaRPr lang="en-US" sz="1600" dirty="0" smtClean="0"/>
          </a:p>
          <a:p>
            <a:pPr lvl="1" eaLnBrk="1" hangingPunct="1"/>
            <a:r>
              <a:rPr lang="en-US" sz="1600" dirty="0" smtClean="0"/>
              <a:t>Match trace length of audio signals to optimize audio data capture</a:t>
            </a:r>
          </a:p>
          <a:p>
            <a:pPr lvl="1" eaLnBrk="1" hangingPunct="1"/>
            <a:r>
              <a:rPr lang="en-US" sz="1600" dirty="0" smtClean="0"/>
              <a:t>Add series termination resistors close to the audio source to minimize impedance mismatch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75A781-94AA-41E4-9BB9-546FFD263A8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Audio Input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73050" y="1371600"/>
            <a:ext cx="8593138" cy="4800600"/>
          </a:xfrm>
          <a:ln>
            <a:noFill/>
          </a:ln>
        </p:spPr>
        <p:txBody>
          <a:bodyPr/>
          <a:lstStyle/>
          <a:p>
            <a:pPr eaLnBrk="1" hangingPunct="1"/>
            <a:r>
              <a:rPr lang="en-US" sz="2000" dirty="0" smtClean="0"/>
              <a:t>Software Considerations</a:t>
            </a:r>
          </a:p>
          <a:p>
            <a:pPr lvl="1" eaLnBrk="1" hangingPunct="1"/>
            <a:r>
              <a:rPr lang="en-US" sz="1800" dirty="0" smtClean="0"/>
              <a:t>Use R0x0A[6:4] to select I2S (‘000’), SPDIF (’001’), or HBR (‘011’)</a:t>
            </a:r>
          </a:p>
          <a:p>
            <a:pPr lvl="2" eaLnBrk="1" hangingPunct="1"/>
            <a:r>
              <a:rPr lang="en-US" sz="1800" dirty="0" smtClean="0"/>
              <a:t>“Audio Clock Polarity” (0x0B[6]) sets the audio sampling edge</a:t>
            </a:r>
          </a:p>
          <a:p>
            <a:pPr lvl="3" eaLnBrk="1" hangingPunct="1"/>
            <a:r>
              <a:rPr lang="en-US" sz="1600" dirty="0" smtClean="0"/>
              <a:t>SCLK edge for I2S, MCLK edge for SPDIF (no affect if not using MCLK)</a:t>
            </a:r>
          </a:p>
          <a:p>
            <a:pPr lvl="1" eaLnBrk="1" hangingPunct="1"/>
            <a:r>
              <a:rPr lang="en-US" sz="1800" dirty="0" smtClean="0"/>
              <a:t>I2S</a:t>
            </a:r>
          </a:p>
          <a:p>
            <a:pPr lvl="2" eaLnBrk="1" hangingPunct="1"/>
            <a:r>
              <a:rPr lang="en-US" sz="1800" dirty="0" smtClean="0"/>
              <a:t>R0x0C[1:0] selects I2S format (standard, right, left, AES3 direct)</a:t>
            </a:r>
          </a:p>
          <a:p>
            <a:pPr lvl="2" eaLnBrk="1" hangingPunct="1"/>
            <a:r>
              <a:rPr lang="en-US" sz="1800" dirty="0" smtClean="0"/>
              <a:t>Use “MCLK I2S” bit (R0x0A[2]) to enable MCLK using the Hsync input</a:t>
            </a:r>
          </a:p>
          <a:p>
            <a:pPr lvl="3" eaLnBrk="1" hangingPunct="1"/>
            <a:r>
              <a:rPr lang="en-US" sz="1600" dirty="0" smtClean="0"/>
              <a:t>Must also set the “MCLK Mux” bit (0xD6[6]) and the “HSYNC/MCLK Schmitt Enable” bit (0xE5[3])</a:t>
            </a:r>
          </a:p>
          <a:p>
            <a:pPr lvl="1" eaLnBrk="1" hangingPunct="1"/>
            <a:r>
              <a:rPr lang="en-US" sz="1800" dirty="0" smtClean="0"/>
              <a:t>SPDIF</a:t>
            </a:r>
          </a:p>
          <a:p>
            <a:pPr lvl="2" eaLnBrk="1" hangingPunct="1"/>
            <a:r>
              <a:rPr lang="en-US" sz="1800" dirty="0" smtClean="0"/>
              <a:t>“SPDIF Enable” (0x0B[7])  enables the SPDIF receiver</a:t>
            </a:r>
          </a:p>
          <a:p>
            <a:pPr lvl="2" eaLnBrk="1" hangingPunct="1"/>
            <a:r>
              <a:rPr lang="en-US" sz="1800" dirty="0" smtClean="0"/>
              <a:t>The “SPDIF Sampling Frequency” register (0x0A[7:4]) indicates the detected audio sampling frequency</a:t>
            </a:r>
          </a:p>
          <a:p>
            <a:pPr lvl="1" eaLnBrk="1" hangingPunct="1"/>
            <a:r>
              <a:rPr lang="en-US" sz="1800" dirty="0" smtClean="0"/>
              <a:t>HBR</a:t>
            </a:r>
          </a:p>
          <a:p>
            <a:pPr lvl="2" eaLnBrk="1" hangingPunct="1"/>
            <a:r>
              <a:rPr lang="en-US" sz="1800" dirty="0" smtClean="0"/>
              <a:t>“Audio Mode” (0x0A[3:2]) selects the number of streams and BPM or I2S style encoding</a:t>
            </a:r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75A781-94AA-41E4-9BB9-546FFD263A8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Audio Input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73050" y="1371600"/>
            <a:ext cx="8593138" cy="4800600"/>
          </a:xfrm>
          <a:ln>
            <a:noFill/>
          </a:ln>
        </p:spPr>
        <p:txBody>
          <a:bodyPr/>
          <a:lstStyle/>
          <a:p>
            <a:pPr eaLnBrk="1" hangingPunct="1"/>
            <a:r>
              <a:rPr lang="en-US" sz="2000" dirty="0" smtClean="0"/>
              <a:t>Audio Clock Regeneration</a:t>
            </a:r>
          </a:p>
          <a:p>
            <a:pPr lvl="1" eaLnBrk="1" hangingPunct="1"/>
            <a:r>
              <a:rPr lang="en-US" sz="1800" dirty="0" smtClean="0"/>
              <a:t>Audio sampling rate clocks are derived from video clock</a:t>
            </a:r>
          </a:p>
          <a:p>
            <a:pPr lvl="1" eaLnBrk="1" hangingPunct="1"/>
            <a:endParaRPr lang="en-US" sz="1800" dirty="0" smtClean="0"/>
          </a:p>
          <a:p>
            <a:pPr lvl="1" eaLnBrk="1" hangingPunct="1"/>
            <a:endParaRPr lang="en-US" sz="1800" dirty="0" smtClean="0"/>
          </a:p>
          <a:p>
            <a:pPr lvl="1" eaLnBrk="1" hangingPunct="1"/>
            <a:endParaRPr lang="en-US" sz="1800" dirty="0" smtClean="0"/>
          </a:p>
          <a:p>
            <a:pPr lvl="1" eaLnBrk="1" hangingPunct="1"/>
            <a:endParaRPr lang="en-US" sz="1800" dirty="0" smtClean="0"/>
          </a:p>
          <a:p>
            <a:pPr lvl="1" eaLnBrk="1" hangingPunct="1"/>
            <a:endParaRPr lang="en-US" sz="1800" dirty="0" smtClean="0"/>
          </a:p>
          <a:p>
            <a:pPr lvl="1" eaLnBrk="1" hangingPunct="1"/>
            <a:endParaRPr lang="en-US" sz="1800" dirty="0" smtClean="0"/>
          </a:p>
          <a:p>
            <a:pPr lvl="1" eaLnBrk="1" hangingPunct="1"/>
            <a:endParaRPr lang="en-US" sz="1800" dirty="0" smtClean="0"/>
          </a:p>
          <a:p>
            <a:pPr lvl="1" eaLnBrk="1" hangingPunct="1"/>
            <a:endParaRPr lang="en-US" sz="1800" dirty="0" smtClean="0"/>
          </a:p>
          <a:p>
            <a:pPr lvl="1" eaLnBrk="1" hangingPunct="1"/>
            <a:endParaRPr lang="en-US" sz="1800" dirty="0" smtClean="0"/>
          </a:p>
          <a:p>
            <a:pPr lvl="1" eaLnBrk="1" hangingPunct="1"/>
            <a:r>
              <a:rPr lang="en-US" sz="1800" dirty="0" smtClean="0"/>
              <a:t>N and CTS must be set appropriately for HDMI sink to recreate the audio clocks</a:t>
            </a:r>
          </a:p>
          <a:p>
            <a:pPr lvl="2" eaLnBrk="1" hangingPunct="1"/>
            <a:r>
              <a:rPr lang="en-US" sz="1800" dirty="0" smtClean="0"/>
              <a:t>N should be set according to tables 58-60 in Programming Guide</a:t>
            </a:r>
          </a:p>
          <a:p>
            <a:pPr lvl="2" eaLnBrk="1" hangingPunct="1"/>
            <a:r>
              <a:rPr lang="en-US" sz="1800" dirty="0" smtClean="0"/>
              <a:t>CTS is automatically generated based on detected audio and video rates when “CTS Source Select” (0x0A[7]) is set to auto mode</a:t>
            </a:r>
          </a:p>
          <a:p>
            <a:pPr lvl="2" eaLnBrk="1" hangingPunct="1"/>
            <a:endParaRPr lang="en-US" sz="18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75A781-94AA-41E4-9BB9-546FFD263A8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dirty="0" smtClean="0"/>
          </a:p>
        </p:txBody>
      </p:sp>
      <p:pic>
        <p:nvPicPr>
          <p:cNvPr id="5" name="Picture 4" descr="06076-00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1" y="2133600"/>
            <a:ext cx="562578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HDMI Output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73050" y="1371600"/>
            <a:ext cx="8593138" cy="5029200"/>
          </a:xfrm>
          <a:ln>
            <a:noFill/>
          </a:ln>
        </p:spPr>
        <p:txBody>
          <a:bodyPr/>
          <a:lstStyle/>
          <a:p>
            <a:pPr eaLnBrk="1" hangingPunct="1"/>
            <a:r>
              <a:rPr lang="en-US" sz="2000" dirty="0" smtClean="0"/>
              <a:t>“Output Format” register bit (0x16[7]) selects 4:2:2 or 4:4:4</a:t>
            </a:r>
          </a:p>
          <a:p>
            <a:pPr lvl="1" eaLnBrk="1" hangingPunct="1"/>
            <a:r>
              <a:rPr lang="en-US" sz="1800" dirty="0" smtClean="0"/>
              <a:t>Output color space is determined by the state of the Color Space Converter (CSC)</a:t>
            </a:r>
          </a:p>
          <a:p>
            <a:pPr lvl="2" eaLnBrk="1" hangingPunct="1"/>
            <a:r>
              <a:rPr lang="en-US" sz="1800" dirty="0" smtClean="0"/>
              <a:t>The Y1Y0 bits of the AVI Infoframe (0x55[6:5]) should be set to match the HDMI output format</a:t>
            </a:r>
          </a:p>
          <a:p>
            <a:pPr lvl="2" eaLnBrk="1" hangingPunct="1"/>
            <a:r>
              <a:rPr lang="en-US" sz="1800" dirty="0" smtClean="0"/>
              <a:t>More information on the CSC on slide 30</a:t>
            </a:r>
          </a:p>
          <a:p>
            <a:pPr eaLnBrk="1" hangingPunct="1"/>
            <a:r>
              <a:rPr lang="en-US" sz="2000" dirty="0" smtClean="0"/>
              <a:t>HDMI uses 4 TMDS pairs</a:t>
            </a:r>
          </a:p>
          <a:p>
            <a:pPr lvl="1" eaLnBrk="1" hangingPunct="1"/>
            <a:r>
              <a:rPr lang="en-US" sz="1800" dirty="0" smtClean="0"/>
              <a:t>3 data pairs at up to 1.65GB</a:t>
            </a:r>
          </a:p>
          <a:p>
            <a:pPr lvl="1" eaLnBrk="1" hangingPunct="1"/>
            <a:r>
              <a:rPr lang="en-US" sz="1800" dirty="0" smtClean="0"/>
              <a:t>Clock pair up to 165MHz</a:t>
            </a:r>
          </a:p>
          <a:p>
            <a:pPr lvl="1" eaLnBrk="1" hangingPunct="1"/>
            <a:r>
              <a:rPr lang="en-US" sz="1800" dirty="0" smtClean="0"/>
              <a:t>Each pair should be routed differentially with 100</a:t>
            </a:r>
            <a:r>
              <a:rPr lang="el-GR" sz="1800" dirty="0" smtClean="0"/>
              <a:t>Ω</a:t>
            </a:r>
            <a:r>
              <a:rPr lang="en-US" sz="1800" dirty="0" smtClean="0"/>
              <a:t> impedance (50</a:t>
            </a:r>
            <a:r>
              <a:rPr lang="el-GR" sz="1800" dirty="0" smtClean="0"/>
              <a:t>Ω</a:t>
            </a:r>
            <a:r>
              <a:rPr lang="en-US" sz="1800" dirty="0" smtClean="0"/>
              <a:t> each to ground)</a:t>
            </a:r>
          </a:p>
          <a:p>
            <a:pPr lvl="1" eaLnBrk="1" hangingPunct="1"/>
            <a:r>
              <a:rPr lang="en-US" sz="1800" dirty="0" smtClean="0"/>
              <a:t>Low capacitance (&lt;0.6pF) ESD suppressors recommended</a:t>
            </a:r>
          </a:p>
          <a:p>
            <a:pPr lvl="2" eaLnBrk="1" hangingPunct="1"/>
            <a:r>
              <a:rPr lang="en-US" sz="1800" dirty="0" smtClean="0"/>
              <a:t>Placed as close as possible to the HDMI connector.</a:t>
            </a:r>
          </a:p>
          <a:p>
            <a:pPr lvl="2" eaLnBrk="1" hangingPunct="1"/>
            <a:r>
              <a:rPr lang="en-US" sz="1800" dirty="0" smtClean="0"/>
              <a:t>Differential TMDS lines should be routed through the pad of the ESD suppressor to minimize the disruption in the differential impedance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F4E1F6-32CF-4A6A-AFCF-9E981D4A9FD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Supply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185150" cy="1143000"/>
          </a:xfrm>
          <a:ln>
            <a:noFill/>
          </a:ln>
        </p:spPr>
        <p:txBody>
          <a:bodyPr/>
          <a:lstStyle/>
          <a:p>
            <a:r>
              <a:rPr lang="en-US" sz="2000" dirty="0" smtClean="0"/>
              <a:t>All 1.8V supply domains need to be as noise-free as possible</a:t>
            </a:r>
          </a:p>
          <a:p>
            <a:r>
              <a:rPr lang="en-US" sz="2000" dirty="0" smtClean="0"/>
              <a:t>The graph below shows AVDD and PVDD Max Noise vs. Frequency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2865DA-AA9D-4E64-AEE9-D7FE0F141E0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819400"/>
            <a:ext cx="5962650" cy="3263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314512"/>
            <a:ext cx="4592047" cy="416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Power Domains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BF5132-47FD-4701-A027-2B0D8F090B3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dirty="0" smtClean="0"/>
          </a:p>
        </p:txBody>
      </p:sp>
      <p:sp>
        <p:nvSpPr>
          <p:cNvPr id="6" name="Rectangle 5"/>
          <p:cNvSpPr/>
          <p:nvPr/>
        </p:nvSpPr>
        <p:spPr bwMode="auto">
          <a:xfrm>
            <a:off x="2362200" y="2286000"/>
            <a:ext cx="12192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73050" y="1371600"/>
            <a:ext cx="8593138" cy="5029200"/>
          </a:xfrm>
          <a:ln>
            <a:noFill/>
          </a:ln>
        </p:spPr>
        <p:txBody>
          <a:bodyPr/>
          <a:lstStyle/>
          <a:p>
            <a:pPr eaLnBrk="1" hangingPunct="1"/>
            <a:r>
              <a:rPr lang="en-US" sz="2000" dirty="0" smtClean="0"/>
              <a:t>Three separate pcb power domains are recommended</a:t>
            </a:r>
          </a:p>
          <a:p>
            <a:pPr lvl="1" eaLnBrk="1" hangingPunct="1"/>
            <a:r>
              <a:rPr lang="en-US" sz="1600" dirty="0" smtClean="0"/>
              <a:t>Each with low-pass filtering that has a cutoff frequency between 10 and 20KHz</a:t>
            </a:r>
          </a:p>
          <a:p>
            <a:pPr lvl="1" eaLnBrk="1" hangingPunct="1"/>
            <a:r>
              <a:rPr lang="en-US" sz="1600" dirty="0" smtClean="0"/>
              <a:t>Each power pin should have a 0.1uF bypass capacitor placed as close as possible to the pin</a:t>
            </a:r>
          </a:p>
          <a:p>
            <a:pPr lvl="2" eaLnBrk="1" hangingPunct="1"/>
            <a:endParaRPr lang="en-US" sz="1800" dirty="0" smtClean="0"/>
          </a:p>
          <a:p>
            <a:pPr lvl="1" eaLnBrk="1" hangingPunct="1"/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315200" y="55626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hlinkClick r:id="" action="ppaction://hlinkshowjump?jump=lastslideviewed"/>
              </a:rPr>
              <a:t>Go Back</a:t>
            </a:r>
            <a:endParaRPr lang="en-US" sz="1200" b="1" dirty="0"/>
          </a:p>
        </p:txBody>
      </p:sp>
      <p:sp>
        <p:nvSpPr>
          <p:cNvPr id="8" name="Right Arrow 7"/>
          <p:cNvSpPr/>
          <p:nvPr/>
        </p:nvSpPr>
        <p:spPr bwMode="auto">
          <a:xfrm flipV="1">
            <a:off x="7086600" y="5638800"/>
            <a:ext cx="228600" cy="152400"/>
          </a:xfrm>
          <a:prstGeom prst="rightArrow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73050" y="3124200"/>
            <a:ext cx="8593138" cy="9144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Consumer Electronics Control (CEC)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9B18E1-3682-4319-A8AB-B25AF73B868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What is CEC?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75" y="1431924"/>
            <a:ext cx="8593138" cy="4968875"/>
          </a:xfrm>
          <a:noFill/>
          <a:ln>
            <a:noFill/>
          </a:ln>
        </p:spPr>
        <p:txBody>
          <a:bodyPr/>
          <a:lstStyle/>
          <a:p>
            <a:r>
              <a:rPr lang="en-US" altLang="ja-JP" sz="2000" dirty="0">
                <a:ea typeface="ＭＳ Ｐゴシック" charset="-128"/>
              </a:rPr>
              <a:t>CEC – Consumer Electronics Control.  </a:t>
            </a:r>
          </a:p>
          <a:p>
            <a:pPr lvl="1"/>
            <a:r>
              <a:rPr lang="en-US" altLang="ja-JP" sz="1800" dirty="0">
                <a:ea typeface="ＭＳ Ｐゴシック" charset="-128"/>
              </a:rPr>
              <a:t>A subsection of the HDMI specification</a:t>
            </a:r>
          </a:p>
          <a:p>
            <a:pPr lvl="1"/>
            <a:r>
              <a:rPr lang="en-US" altLang="ja-JP" sz="1800" dirty="0">
                <a:ea typeface="ＭＳ Ｐゴシック" charset="-128"/>
              </a:rPr>
              <a:t>Not a required feature to be HDMI compliant.</a:t>
            </a:r>
          </a:p>
          <a:p>
            <a:pPr lvl="1"/>
            <a:r>
              <a:rPr lang="en-US" altLang="ja-JP" sz="1800" dirty="0">
                <a:ea typeface="ＭＳ Ｐゴシック" charset="-128"/>
              </a:rPr>
              <a:t>Basic function is to connect all HDMI equipped devices into a network, and be able to control any device on the network from any other device, e.g. TV remote control could control HS, DVC, DSC</a:t>
            </a:r>
          </a:p>
          <a:p>
            <a:pPr lvl="2"/>
            <a:r>
              <a:rPr lang="en-US" altLang="ja-JP" sz="1800" dirty="0">
                <a:ea typeface="ＭＳ Ｐゴシック" charset="-128"/>
              </a:rPr>
              <a:t>Some typical commands are “one touch play”, “stand-by”, “Record”</a:t>
            </a:r>
          </a:p>
          <a:p>
            <a:pPr lvl="2"/>
            <a:r>
              <a:rPr lang="en-US" altLang="ja-JP" sz="1800" dirty="0">
                <a:ea typeface="ＭＳ Ｐゴシック" charset="-128"/>
              </a:rPr>
              <a:t>Allows additional commands, which are defined by a device maker</a:t>
            </a:r>
            <a:r>
              <a:rPr lang="en-US" altLang="ja-JP" sz="1800" dirty="0" smtClean="0">
                <a:ea typeface="ＭＳ Ｐゴシック" charset="-128"/>
              </a:rPr>
              <a:t>.</a:t>
            </a:r>
          </a:p>
          <a:p>
            <a:pPr lvl="2"/>
            <a:endParaRPr lang="en-US" altLang="ja-JP" sz="1800" dirty="0" smtClean="0">
              <a:ea typeface="ＭＳ Ｐゴシック" charset="-128"/>
            </a:endParaRPr>
          </a:p>
          <a:p>
            <a:r>
              <a:rPr lang="en-US" altLang="ja-JP" sz="2000" dirty="0" smtClean="0">
                <a:ea typeface="ＭＳ Ｐゴシック" charset="-128"/>
              </a:rPr>
              <a:t>Basic PHY spec</a:t>
            </a:r>
          </a:p>
          <a:p>
            <a:pPr lvl="1"/>
            <a:r>
              <a:rPr lang="en-US" altLang="ja-JP" sz="1800" dirty="0" smtClean="0">
                <a:ea typeface="ＭＳ Ｐゴシック" charset="-128"/>
              </a:rPr>
              <a:t>Serial bit transmission mechanism.</a:t>
            </a:r>
          </a:p>
          <a:p>
            <a:pPr lvl="1"/>
            <a:r>
              <a:rPr lang="en-US" altLang="ja-JP" sz="1800" dirty="0" smtClean="0">
                <a:ea typeface="ＭＳ Ｐゴシック" charset="-128"/>
              </a:rPr>
              <a:t>It is a very low speed bus (400Hz)</a:t>
            </a:r>
          </a:p>
          <a:p>
            <a:pPr lvl="1"/>
            <a:r>
              <a:rPr lang="en-US" altLang="ja-JP" sz="1800" dirty="0" smtClean="0">
                <a:ea typeface="ＭＳ Ｐゴシック" charset="-128"/>
              </a:rPr>
              <a:t>Uses full CMOS signal swings (0V – 3.3V)</a:t>
            </a:r>
          </a:p>
          <a:p>
            <a:pPr lvl="1"/>
            <a:endParaRPr lang="en-US" altLang="ja-JP" dirty="0" smtClean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2865DA-AA9D-4E64-AEE9-D7FE0F141E0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How is it being implemented in Tx?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3050" y="1524000"/>
            <a:ext cx="8593138" cy="4876800"/>
          </a:xfrm>
          <a:noFill/>
          <a:ln>
            <a:noFill/>
          </a:ln>
        </p:spPr>
        <p:txBody>
          <a:bodyPr/>
          <a:lstStyle/>
          <a:p>
            <a:r>
              <a:rPr lang="en-US" altLang="ja-JP" sz="2000" dirty="0">
                <a:ea typeface="ＭＳ Ｐゴシック" charset="-128"/>
              </a:rPr>
              <a:t>The CEC bus specification is partitioned in its implementation.</a:t>
            </a:r>
          </a:p>
          <a:p>
            <a:pPr lvl="1"/>
            <a:r>
              <a:rPr lang="en-US" altLang="ja-JP" sz="1800" dirty="0">
                <a:ea typeface="ＭＳ Ｐゴシック" charset="-128"/>
              </a:rPr>
              <a:t>Electrical PHY, bit signaling, and transmission</a:t>
            </a:r>
          </a:p>
          <a:p>
            <a:pPr lvl="1"/>
            <a:r>
              <a:rPr lang="en-US" altLang="ja-JP" sz="1800" dirty="0">
                <a:ea typeface="ＭＳ Ｐゴシック" charset="-128"/>
              </a:rPr>
              <a:t>High level </a:t>
            </a:r>
            <a:r>
              <a:rPr lang="en-US" altLang="ja-JP" sz="1800" dirty="0" smtClean="0">
                <a:ea typeface="ＭＳ Ｐゴシック" charset="-128"/>
              </a:rPr>
              <a:t>MAC </a:t>
            </a:r>
            <a:r>
              <a:rPr lang="en-US" altLang="ja-JP" sz="1800" dirty="0">
                <a:ea typeface="ＭＳ Ｐゴシック" charset="-128"/>
              </a:rPr>
              <a:t>layer, command translation, logical address generation, transmission error </a:t>
            </a:r>
            <a:r>
              <a:rPr lang="en-US" altLang="ja-JP" sz="1800" dirty="0" smtClean="0">
                <a:ea typeface="ＭＳ Ｐゴシック" charset="-128"/>
              </a:rPr>
              <a:t>handling</a:t>
            </a:r>
            <a:endParaRPr lang="en-US" altLang="ja-JP" sz="1800" dirty="0">
              <a:ea typeface="ＭＳ Ｐゴシック" charset="-128"/>
            </a:endParaRPr>
          </a:p>
          <a:p>
            <a:r>
              <a:rPr lang="en-US" altLang="ja-JP" sz="2000" dirty="0">
                <a:ea typeface="ＭＳ Ｐゴシック" charset="-128"/>
              </a:rPr>
              <a:t>Controller implementation on Tx is an “enhanced PHY”</a:t>
            </a:r>
          </a:p>
          <a:p>
            <a:pPr lvl="1"/>
            <a:r>
              <a:rPr lang="en-US" altLang="ja-JP" sz="1800" dirty="0">
                <a:ea typeface="ＭＳ Ｐゴシック" charset="-128"/>
              </a:rPr>
              <a:t>All basic electrical operations, bit timings, etc.</a:t>
            </a:r>
          </a:p>
          <a:p>
            <a:pPr lvl="1"/>
            <a:r>
              <a:rPr lang="en-US" altLang="ja-JP" sz="1800" dirty="0">
                <a:ea typeface="ＭＳ Ｐゴシック" charset="-128"/>
              </a:rPr>
              <a:t>Handles transmission errors and schedules re-transmission of faulty </a:t>
            </a:r>
            <a:r>
              <a:rPr lang="en-US" altLang="ja-JP" sz="1800" dirty="0" smtClean="0">
                <a:ea typeface="ＭＳ Ｐゴシック" charset="-128"/>
              </a:rPr>
              <a:t>frames</a:t>
            </a:r>
            <a:endParaRPr lang="en-US" altLang="ja-JP" sz="1800" dirty="0">
              <a:ea typeface="ＭＳ Ｐゴシック" charset="-128"/>
            </a:endParaRPr>
          </a:p>
          <a:p>
            <a:r>
              <a:rPr lang="en-US" altLang="ja-JP" sz="2000" dirty="0">
                <a:ea typeface="ＭＳ Ｐゴシック" charset="-128"/>
              </a:rPr>
              <a:t>Host processor will implement remainder of MAC layer functions.	</a:t>
            </a:r>
          </a:p>
          <a:p>
            <a:pPr lvl="1"/>
            <a:r>
              <a:rPr lang="en-US" altLang="ja-JP" sz="1800" dirty="0">
                <a:ea typeface="ＭＳ Ｐゴシック" charset="-128"/>
              </a:rPr>
              <a:t>“Command to action” translation</a:t>
            </a:r>
          </a:p>
          <a:p>
            <a:pPr lvl="1"/>
            <a:r>
              <a:rPr lang="en-US" altLang="ja-JP" sz="1800" dirty="0">
                <a:ea typeface="ＭＳ Ｐゴシック" charset="-128"/>
              </a:rPr>
              <a:t>Logical address </a:t>
            </a:r>
            <a:r>
              <a:rPr lang="en-US" altLang="ja-JP" sz="1800" dirty="0" smtClean="0">
                <a:ea typeface="ＭＳ Ｐゴシック" charset="-128"/>
              </a:rPr>
              <a:t>generation</a:t>
            </a:r>
            <a:endParaRPr lang="en-US" altLang="ja-JP" sz="1800" dirty="0">
              <a:ea typeface="ＭＳ Ｐゴシック" charset="-128"/>
            </a:endParaRPr>
          </a:p>
          <a:p>
            <a:pPr lvl="1"/>
            <a:r>
              <a:rPr lang="en-US" altLang="ja-JP" sz="1800" dirty="0">
                <a:ea typeface="ＭＳ Ｐゴシック" charset="-128"/>
              </a:rPr>
              <a:t>These are functions that would be implemented in </a:t>
            </a:r>
            <a:r>
              <a:rPr lang="en-US" altLang="ja-JP" sz="1800" dirty="0" smtClean="0">
                <a:ea typeface="ＭＳ Ｐゴシック" charset="-128"/>
              </a:rPr>
              <a:t>Software</a:t>
            </a:r>
            <a:endParaRPr lang="en-US" altLang="ja-JP" sz="1800" dirty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2865DA-AA9D-4E64-AEE9-D7FE0F141E0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Block Diagram: ADI Solution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593138" cy="2590800"/>
          </a:xfrm>
          <a:ln>
            <a:noFill/>
          </a:ln>
        </p:spPr>
        <p:txBody>
          <a:bodyPr/>
          <a:lstStyle/>
          <a:p>
            <a:r>
              <a:rPr lang="en-US" altLang="ja-JP" sz="1800" dirty="0">
                <a:ea typeface="ＭＳ Ｐゴシック" charset="-128"/>
              </a:rPr>
              <a:t>Combination of H/W and S/W.</a:t>
            </a:r>
          </a:p>
          <a:p>
            <a:r>
              <a:rPr lang="en-US" altLang="ja-JP" sz="1800" dirty="0">
                <a:ea typeface="ＭＳ Ｐゴシック" charset="-128"/>
              </a:rPr>
              <a:t>H/W is responsible for physical layer.</a:t>
            </a:r>
          </a:p>
          <a:p>
            <a:pPr lvl="1"/>
            <a:r>
              <a:rPr lang="en-US" altLang="ja-JP" sz="1600" dirty="0">
                <a:ea typeface="ＭＳ Ｐゴシック" charset="-128"/>
              </a:rPr>
              <a:t>Signal level and bit timing.</a:t>
            </a:r>
          </a:p>
          <a:p>
            <a:pPr lvl="1"/>
            <a:r>
              <a:rPr lang="en-US" altLang="ja-JP" sz="1600" dirty="0">
                <a:ea typeface="ＭＳ Ｐゴシック" charset="-128"/>
              </a:rPr>
              <a:t>0.1 – 5ms order.</a:t>
            </a:r>
          </a:p>
          <a:p>
            <a:r>
              <a:rPr lang="en-US" altLang="ja-JP" sz="1800" dirty="0">
                <a:ea typeface="ＭＳ Ｐゴシック" charset="-128"/>
              </a:rPr>
              <a:t>S/W is responsible for (low level) application layer.</a:t>
            </a:r>
          </a:p>
          <a:p>
            <a:pPr lvl="1"/>
            <a:r>
              <a:rPr lang="en-US" altLang="ja-JP" sz="1600" dirty="0">
                <a:ea typeface="ＭＳ Ｐゴシック" charset="-128"/>
              </a:rPr>
              <a:t>Logical address, physical address</a:t>
            </a:r>
          </a:p>
          <a:p>
            <a:pPr lvl="1"/>
            <a:r>
              <a:rPr lang="en-US" altLang="ja-JP" sz="1600" dirty="0">
                <a:ea typeface="ＭＳ Ｐゴシック" charset="-128"/>
              </a:rPr>
              <a:t>Respond to the received message automatically.</a:t>
            </a:r>
          </a:p>
          <a:p>
            <a:pPr lvl="1"/>
            <a:r>
              <a:rPr lang="en-US" altLang="ja-JP" sz="1600" dirty="0">
                <a:ea typeface="ＭＳ Ｐゴシック" charset="-128"/>
              </a:rPr>
              <a:t>Data link between System S/W.</a:t>
            </a:r>
          </a:p>
          <a:p>
            <a:pPr lvl="1"/>
            <a:r>
              <a:rPr lang="en-US" altLang="ja-JP" sz="1600" dirty="0">
                <a:ea typeface="ＭＳ Ｐゴシック" charset="-128"/>
              </a:rPr>
              <a:t>5 - 50ms order.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5486400" y="4648200"/>
            <a:ext cx="1219200" cy="1339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ja-JP" sz="1200" dirty="0">
                <a:ea typeface="ＭＳ Ｐゴシック" charset="-128"/>
              </a:rPr>
              <a:t>HDMI Tx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6019800" y="4724400"/>
            <a:ext cx="685800" cy="42545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ja-JP" sz="1200" dirty="0">
                <a:ea typeface="ＭＳ Ｐゴシック" charset="-128"/>
              </a:rPr>
              <a:t>CEC</a:t>
            </a:r>
          </a:p>
          <a:p>
            <a:r>
              <a:rPr lang="en-US" altLang="ja-JP" sz="1200" dirty="0">
                <a:ea typeface="ＭＳ Ｐゴシック" charset="-128"/>
              </a:rPr>
              <a:t>block</a:t>
            </a:r>
          </a:p>
        </p:txBody>
      </p:sp>
      <p:sp>
        <p:nvSpPr>
          <p:cNvPr id="72710" name="AutoShape 6"/>
          <p:cNvSpPr>
            <a:spLocks noChangeArrowheads="1"/>
          </p:cNvSpPr>
          <p:nvPr/>
        </p:nvSpPr>
        <p:spPr bwMode="auto">
          <a:xfrm>
            <a:off x="6705600" y="5105400"/>
            <a:ext cx="914400" cy="441325"/>
          </a:xfrm>
          <a:prstGeom prst="rightArrow">
            <a:avLst>
              <a:gd name="adj1" fmla="val 50000"/>
              <a:gd name="adj2" fmla="val 51799"/>
            </a:avLst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>
            <a:off x="6705600" y="4876800"/>
            <a:ext cx="9144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7700963" y="5105400"/>
            <a:ext cx="83343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dirty="0">
                <a:ea typeface="ＭＳ Ｐゴシック" charset="-128"/>
              </a:rPr>
              <a:t>HDMI</a:t>
            </a:r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7696200" y="4648200"/>
            <a:ext cx="7223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dirty="0">
                <a:ea typeface="ＭＳ Ｐゴシック" charset="-128"/>
              </a:rPr>
              <a:t>CEC</a:t>
            </a:r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5599113" y="4419600"/>
            <a:ext cx="95408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 dirty="0">
                <a:ea typeface="ＭＳ Ｐゴシック" charset="-128"/>
              </a:rPr>
              <a:t>ADV75xx</a:t>
            </a:r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2667000" y="4876800"/>
            <a:ext cx="1600200" cy="1035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ja-JP" sz="1200" dirty="0">
                <a:ea typeface="ＭＳ Ｐゴシック" charset="-128"/>
              </a:rPr>
              <a:t>Micro processor</a:t>
            </a:r>
          </a:p>
        </p:txBody>
      </p:sp>
      <p:sp>
        <p:nvSpPr>
          <p:cNvPr id="72716" name="Line 12"/>
          <p:cNvSpPr>
            <a:spLocks noChangeShapeType="1"/>
          </p:cNvSpPr>
          <p:nvPr/>
        </p:nvSpPr>
        <p:spPr bwMode="auto">
          <a:xfrm>
            <a:off x="4267200" y="5105400"/>
            <a:ext cx="1219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2717" name="Text Box 13"/>
          <p:cNvSpPr txBox="1">
            <a:spLocks noChangeArrowheads="1"/>
          </p:cNvSpPr>
          <p:nvPr/>
        </p:nvSpPr>
        <p:spPr bwMode="auto">
          <a:xfrm>
            <a:off x="4645025" y="4800600"/>
            <a:ext cx="4603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 dirty="0">
                <a:ea typeface="ＭＳ Ｐゴシック" charset="-128"/>
              </a:rPr>
              <a:t>I2C</a:t>
            </a:r>
          </a:p>
        </p:txBody>
      </p:sp>
      <p:sp>
        <p:nvSpPr>
          <p:cNvPr id="72718" name="Line 14"/>
          <p:cNvSpPr>
            <a:spLocks noChangeShapeType="1"/>
          </p:cNvSpPr>
          <p:nvPr/>
        </p:nvSpPr>
        <p:spPr bwMode="auto">
          <a:xfrm>
            <a:off x="4267200" y="5715000"/>
            <a:ext cx="1219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4419600" y="5410200"/>
            <a:ext cx="9128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 dirty="0">
                <a:ea typeface="ＭＳ Ｐゴシック" charset="-128"/>
              </a:rPr>
              <a:t>Interrupt</a:t>
            </a:r>
          </a:p>
        </p:txBody>
      </p:sp>
      <p:sp>
        <p:nvSpPr>
          <p:cNvPr id="72720" name="Rectangle 16"/>
          <p:cNvSpPr>
            <a:spLocks noChangeArrowheads="1"/>
          </p:cNvSpPr>
          <p:nvPr/>
        </p:nvSpPr>
        <p:spPr bwMode="auto">
          <a:xfrm>
            <a:off x="609600" y="5638800"/>
            <a:ext cx="1600200" cy="425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ja-JP" sz="1200" dirty="0">
                <a:ea typeface="ＭＳ Ｐゴシック" charset="-128"/>
              </a:rPr>
              <a:t>System S/W</a:t>
            </a:r>
          </a:p>
        </p:txBody>
      </p:sp>
      <p:sp>
        <p:nvSpPr>
          <p:cNvPr id="72721" name="Rectangle 17"/>
          <p:cNvSpPr>
            <a:spLocks noChangeArrowheads="1"/>
          </p:cNvSpPr>
          <p:nvPr/>
        </p:nvSpPr>
        <p:spPr bwMode="auto">
          <a:xfrm>
            <a:off x="609600" y="5137150"/>
            <a:ext cx="1600200" cy="425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ja-JP" sz="1200" dirty="0">
                <a:ea typeface="ＭＳ Ｐゴシック" charset="-128"/>
              </a:rPr>
              <a:t>HDMI Tx driver</a:t>
            </a:r>
          </a:p>
        </p:txBody>
      </p:sp>
      <p:sp>
        <p:nvSpPr>
          <p:cNvPr id="72722" name="Rectangle 18"/>
          <p:cNvSpPr>
            <a:spLocks noChangeArrowheads="1"/>
          </p:cNvSpPr>
          <p:nvPr/>
        </p:nvSpPr>
        <p:spPr bwMode="auto">
          <a:xfrm>
            <a:off x="609600" y="4603750"/>
            <a:ext cx="1600200" cy="4254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ja-JP" sz="1200" dirty="0">
                <a:ea typeface="ＭＳ Ｐゴシック" charset="-128"/>
              </a:rPr>
              <a:t>CEC driver</a:t>
            </a:r>
          </a:p>
        </p:txBody>
      </p:sp>
      <p:sp>
        <p:nvSpPr>
          <p:cNvPr id="72723" name="Rectangle 19"/>
          <p:cNvSpPr>
            <a:spLocks noChangeArrowheads="1"/>
          </p:cNvSpPr>
          <p:nvPr/>
        </p:nvSpPr>
        <p:spPr bwMode="auto">
          <a:xfrm>
            <a:off x="533400" y="4114800"/>
            <a:ext cx="17526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ja-JP" sz="1200"/>
          </a:p>
        </p:txBody>
      </p:sp>
      <p:sp>
        <p:nvSpPr>
          <p:cNvPr id="72724" name="Text Box 20"/>
          <p:cNvSpPr txBox="1">
            <a:spLocks noChangeArrowheads="1"/>
          </p:cNvSpPr>
          <p:nvPr/>
        </p:nvSpPr>
        <p:spPr bwMode="auto">
          <a:xfrm>
            <a:off x="1071563" y="4191000"/>
            <a:ext cx="59848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 dirty="0">
                <a:ea typeface="ＭＳ Ｐゴシック" charset="-128"/>
              </a:rPr>
              <a:t>ROM</a:t>
            </a:r>
          </a:p>
        </p:txBody>
      </p:sp>
      <p:sp>
        <p:nvSpPr>
          <p:cNvPr id="72725" name="Line 21"/>
          <p:cNvSpPr>
            <a:spLocks noChangeShapeType="1"/>
          </p:cNvSpPr>
          <p:nvPr/>
        </p:nvSpPr>
        <p:spPr bwMode="auto">
          <a:xfrm>
            <a:off x="2286000" y="5410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2726" name="Rectangle 22"/>
          <p:cNvSpPr>
            <a:spLocks noChangeArrowheads="1"/>
          </p:cNvSpPr>
          <p:nvPr/>
        </p:nvSpPr>
        <p:spPr bwMode="auto">
          <a:xfrm>
            <a:off x="381000" y="3962400"/>
            <a:ext cx="4038600" cy="2286000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ja-JP" sz="1200"/>
          </a:p>
        </p:txBody>
      </p:sp>
      <p:sp>
        <p:nvSpPr>
          <p:cNvPr id="72727" name="Rectangle 23"/>
          <p:cNvSpPr>
            <a:spLocks noChangeArrowheads="1"/>
          </p:cNvSpPr>
          <p:nvPr/>
        </p:nvSpPr>
        <p:spPr bwMode="auto">
          <a:xfrm>
            <a:off x="5334000" y="3962400"/>
            <a:ext cx="1524000" cy="2286000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ja-JP" sz="1200"/>
          </a:p>
        </p:txBody>
      </p:sp>
      <p:sp>
        <p:nvSpPr>
          <p:cNvPr id="72728" name="Text Box 24"/>
          <p:cNvSpPr txBox="1">
            <a:spLocks noChangeArrowheads="1"/>
          </p:cNvSpPr>
          <p:nvPr/>
        </p:nvSpPr>
        <p:spPr bwMode="auto">
          <a:xfrm>
            <a:off x="3087688" y="4022725"/>
            <a:ext cx="12557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0000CC"/>
                </a:solidFill>
                <a:ea typeface="ＭＳ Ｐゴシック" charset="-128"/>
              </a:rPr>
              <a:t>Software</a:t>
            </a:r>
          </a:p>
        </p:txBody>
      </p:sp>
      <p:sp>
        <p:nvSpPr>
          <p:cNvPr id="72729" name="Text Box 25"/>
          <p:cNvSpPr txBox="1">
            <a:spLocks noChangeArrowheads="1"/>
          </p:cNvSpPr>
          <p:nvPr/>
        </p:nvSpPr>
        <p:spPr bwMode="auto">
          <a:xfrm>
            <a:off x="5407025" y="3962400"/>
            <a:ext cx="1341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0000CC"/>
                </a:solidFill>
                <a:ea typeface="ＭＳ Ｐゴシック" charset="-128"/>
              </a:rPr>
              <a:t>Hardware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2865DA-AA9D-4E64-AEE9-D7FE0F141E0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04800" y="3048000"/>
            <a:ext cx="8593138" cy="9144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Introduction to the ADV7513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DE5C99-DE94-4D7F-B24B-0568628522E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04800" y="3048000"/>
            <a:ext cx="8593138" cy="9144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Advanced Usage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4E9C03-863E-4161-ADFF-02D5D24C957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dirty="0" smtClean="0"/>
          </a:p>
        </p:txBody>
      </p:sp>
    </p:spTree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>
                <a:ea typeface="ＭＳ Ｐゴシック" charset="-128"/>
              </a:rPr>
              <a:t>Video Formatting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73050" y="1295400"/>
            <a:ext cx="8593138" cy="4953000"/>
          </a:xfrm>
          <a:ln>
            <a:noFill/>
          </a:ln>
        </p:spPr>
        <p:txBody>
          <a:bodyPr/>
          <a:lstStyle/>
          <a:p>
            <a:pPr eaLnBrk="1" hangingPunct="1"/>
            <a:r>
              <a:rPr lang="en-US" altLang="ja-JP" sz="2000" dirty="0" smtClean="0">
                <a:ea typeface="ＭＳ Ｐゴシック" charset="-128"/>
              </a:rPr>
              <a:t>CSC (color space converter)</a:t>
            </a:r>
          </a:p>
          <a:p>
            <a:pPr lvl="1" eaLnBrk="1" hangingPunct="1"/>
            <a:r>
              <a:rPr lang="en-US" altLang="ja-JP" sz="1800" dirty="0" smtClean="0">
                <a:ea typeface="ＭＳ Ｐゴシック" charset="-128"/>
              </a:rPr>
              <a:t>Used when color space is different between input and output</a:t>
            </a:r>
          </a:p>
          <a:p>
            <a:pPr lvl="2" eaLnBrk="1" hangingPunct="1"/>
            <a:r>
              <a:rPr lang="en-US" altLang="ja-JP" sz="1600" dirty="0" smtClean="0">
                <a:ea typeface="ＭＳ Ｐゴシック" charset="-128"/>
              </a:rPr>
              <a:t>RGB input to YCbCr output</a:t>
            </a:r>
          </a:p>
          <a:p>
            <a:pPr lvl="2" eaLnBrk="1" hangingPunct="1"/>
            <a:r>
              <a:rPr lang="en-US" altLang="ja-JP" sz="1600" dirty="0" smtClean="0">
                <a:ea typeface="ＭＳ Ｐゴシック" charset="-128"/>
              </a:rPr>
              <a:t>YCbCr input to RGB output</a:t>
            </a:r>
          </a:p>
          <a:p>
            <a:pPr lvl="1" eaLnBrk="1" hangingPunct="1"/>
            <a:r>
              <a:rPr lang="en-US" altLang="ja-JP" sz="1800" dirty="0" smtClean="0">
                <a:ea typeface="ＭＳ Ｐゴシック" charset="-128"/>
              </a:rPr>
              <a:t>Fully programmable </a:t>
            </a:r>
          </a:p>
          <a:p>
            <a:pPr lvl="2" eaLnBrk="1" hangingPunct="1"/>
            <a:r>
              <a:rPr lang="en-US" altLang="ja-JP" sz="1800" dirty="0" smtClean="0">
                <a:ea typeface="ＭＳ Ｐゴシック" charset="-128"/>
              </a:rPr>
              <a:t>CSC control registers at 0x18 - 0x2F</a:t>
            </a:r>
          </a:p>
          <a:p>
            <a:pPr lvl="1" eaLnBrk="1" hangingPunct="1"/>
            <a:r>
              <a:rPr lang="en-US" altLang="ja-JP" sz="1800" dirty="0" smtClean="0">
                <a:ea typeface="ＭＳ Ｐゴシック" charset="-128"/>
              </a:rPr>
              <a:t>Settings for common color space conversions contained in Programming Guide</a:t>
            </a:r>
          </a:p>
          <a:p>
            <a:pPr lvl="2" eaLnBrk="1" hangingPunct="1"/>
            <a:r>
              <a:rPr lang="en-US" altLang="ja-JP" sz="1600" dirty="0" smtClean="0">
                <a:ea typeface="ＭＳ Ｐゴシック" charset="-128"/>
              </a:rPr>
              <a:t>HDTV YCbCr  (16to 235)  to RGB (16to 235)</a:t>
            </a:r>
          </a:p>
          <a:p>
            <a:pPr lvl="2" eaLnBrk="1" hangingPunct="1"/>
            <a:r>
              <a:rPr lang="en-US" altLang="ja-JP" sz="1600" dirty="0" smtClean="0">
                <a:ea typeface="ＭＳ Ｐゴシック" charset="-128"/>
              </a:rPr>
              <a:t>HDTV YCbCr  (16to 235) to RGB (0 to 255)</a:t>
            </a:r>
          </a:p>
          <a:p>
            <a:pPr lvl="2" eaLnBrk="1" hangingPunct="1"/>
            <a:r>
              <a:rPr lang="en-US" altLang="ja-JP" sz="1600" dirty="0" smtClean="0">
                <a:ea typeface="ＭＳ Ｐゴシック" charset="-128"/>
              </a:rPr>
              <a:t>SDTV YCbCr  (16to 235) to RGB (16 to 235)</a:t>
            </a:r>
          </a:p>
          <a:p>
            <a:pPr lvl="2" eaLnBrk="1" hangingPunct="1"/>
            <a:r>
              <a:rPr lang="en-US" altLang="ja-JP" sz="1600" dirty="0" smtClean="0">
                <a:ea typeface="ＭＳ Ｐゴシック" charset="-128"/>
              </a:rPr>
              <a:t>SDTV YCbCr  (16to 235)  to RGB (0 to 255) -  (Default Value)</a:t>
            </a:r>
          </a:p>
          <a:p>
            <a:pPr lvl="2" eaLnBrk="1" hangingPunct="1"/>
            <a:r>
              <a:rPr lang="en-US" altLang="ja-JP" sz="1600" dirty="0" smtClean="0">
                <a:ea typeface="ＭＳ Ｐゴシック" charset="-128"/>
              </a:rPr>
              <a:t>RGB (16 to 235) to HDTV YCbCr  (16to 235)</a:t>
            </a:r>
          </a:p>
          <a:p>
            <a:pPr lvl="2" eaLnBrk="1" hangingPunct="1"/>
            <a:r>
              <a:rPr lang="en-US" altLang="ja-JP" sz="1600" dirty="0" smtClean="0">
                <a:ea typeface="ＭＳ Ｐゴシック" charset="-128"/>
              </a:rPr>
              <a:t>RGB (0 to 255) to HDTV YCbCr  (16to 235)</a:t>
            </a:r>
          </a:p>
          <a:p>
            <a:pPr lvl="2" eaLnBrk="1" hangingPunct="1"/>
            <a:r>
              <a:rPr lang="en-US" altLang="ja-JP" sz="1600" dirty="0" smtClean="0">
                <a:ea typeface="ＭＳ Ｐゴシック" charset="-128"/>
              </a:rPr>
              <a:t>RGB (16 to 235) to SDTV YCbCr  (16to 235)</a:t>
            </a:r>
          </a:p>
          <a:p>
            <a:pPr lvl="2" eaLnBrk="1" hangingPunct="1"/>
            <a:r>
              <a:rPr lang="en-US" altLang="ja-JP" sz="1600" dirty="0" smtClean="0">
                <a:ea typeface="ＭＳ Ｐゴシック" charset="-128"/>
              </a:rPr>
              <a:t>RGB (0 to 255) to SDTV YCbCr  (16to 235)  </a:t>
            </a:r>
          </a:p>
          <a:p>
            <a:pPr lvl="2" eaLnBrk="1" hangingPunct="1"/>
            <a:r>
              <a:rPr lang="en-US" altLang="ja-JP" sz="1600" dirty="0" smtClean="0">
                <a:ea typeface="ＭＳ Ｐゴシック" charset="-128"/>
              </a:rPr>
              <a:t>Identity Matrix (Output = Input)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E83A5A-8CFD-4F33-95D6-DC5B607FD08C}" type="slidenum">
              <a:rPr lang="en-US" altLang="ja-JP"/>
              <a:pPr/>
              <a:t>31</a:t>
            </a:fld>
            <a:endParaRPr lang="en-US" altLang="ja-JP" dirty="0"/>
          </a:p>
        </p:txBody>
      </p:sp>
    </p:spTree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>
                <a:ea typeface="ＭＳ Ｐゴシック" charset="-128"/>
              </a:rPr>
              <a:t>Video Formatting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73050" y="1524000"/>
            <a:ext cx="8593138" cy="4876800"/>
          </a:xfrm>
          <a:ln>
            <a:noFill/>
          </a:ln>
        </p:spPr>
        <p:txBody>
          <a:bodyPr/>
          <a:lstStyle/>
          <a:p>
            <a:pPr eaLnBrk="1" hangingPunct="1"/>
            <a:r>
              <a:rPr lang="en-US" altLang="ja-JP" sz="2000" dirty="0" smtClean="0">
                <a:ea typeface="ＭＳ Ｐゴシック" charset="-128"/>
              </a:rPr>
              <a:t>4:2:2 to 4:4:4 and 4:4:4 to 4:2:2 conversion</a:t>
            </a:r>
          </a:p>
          <a:p>
            <a:pPr lvl="1" eaLnBrk="1" hangingPunct="1"/>
            <a:r>
              <a:rPr lang="en-US" altLang="ja-JP" sz="1800" dirty="0" smtClean="0">
                <a:ea typeface="ＭＳ Ｐゴシック" charset="-128"/>
              </a:rPr>
              <a:t>Used when input and output format doesn’t match</a:t>
            </a:r>
          </a:p>
          <a:p>
            <a:pPr lvl="1" eaLnBrk="1" hangingPunct="1"/>
            <a:r>
              <a:rPr lang="en-US" altLang="ja-JP" sz="1800" dirty="0" smtClean="0">
                <a:ea typeface="ＭＳ Ｐゴシック" charset="-128"/>
              </a:rPr>
              <a:t>No need to enable/disable the function. If the format doesn’t match, it will be automatically enabled.</a:t>
            </a:r>
          </a:p>
          <a:p>
            <a:pPr lvl="1" eaLnBrk="1" hangingPunct="1"/>
            <a:r>
              <a:rPr lang="en-US" altLang="ja-JP" sz="1800" dirty="0" smtClean="0">
                <a:ea typeface="ＭＳ Ｐゴシック" charset="-128"/>
              </a:rPr>
              <a:t>There are 2 options for 4:2:2 to 4:4:4 model</a:t>
            </a:r>
          </a:p>
          <a:p>
            <a:pPr lvl="2" eaLnBrk="1" hangingPunct="1"/>
            <a:r>
              <a:rPr lang="en-US" altLang="ja-JP" sz="1600" dirty="0" smtClean="0">
                <a:ea typeface="ＭＳ Ｐゴシック" charset="-128"/>
              </a:rPr>
              <a:t>Zero-order (repetition)</a:t>
            </a:r>
          </a:p>
          <a:p>
            <a:pPr lvl="2" eaLnBrk="1" hangingPunct="1"/>
            <a:r>
              <a:rPr lang="en-US" altLang="ja-JP" sz="1600" dirty="0" smtClean="0">
                <a:ea typeface="ＭＳ Ｐゴシック" charset="-128"/>
              </a:rPr>
              <a:t>First- order (linear interpolation)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E83A5A-8CFD-4F33-95D6-DC5B607FD08C}" type="slidenum">
              <a:rPr lang="en-US" altLang="ja-JP"/>
              <a:pPr/>
              <a:t>32</a:t>
            </a:fld>
            <a:endParaRPr lang="en-US" altLang="ja-JP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aphicFrame>
        <p:nvGraphicFramePr>
          <p:cNvPr id="6145" name="Object 1"/>
          <p:cNvGraphicFramePr>
            <a:graphicFrameLocks noChangeAspect="1"/>
          </p:cNvGraphicFramePr>
          <p:nvPr/>
        </p:nvGraphicFramePr>
        <p:xfrm>
          <a:off x="838200" y="3710188"/>
          <a:ext cx="7162800" cy="2643170"/>
        </p:xfrm>
        <a:graphic>
          <a:graphicData uri="http://schemas.openxmlformats.org/presentationml/2006/ole">
            <p:oleObj spid="_x0000_s79874" r:id="rId3" imgW="7548604" imgH="2790156" progId="Visio.Drawing.11">
              <p:embed/>
            </p:oleObj>
          </a:graphicData>
        </a:graphic>
      </p:graphicFrame>
    </p:spTree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Video Formatting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73050" y="1524000"/>
            <a:ext cx="8593138" cy="4876800"/>
          </a:xfrm>
          <a:ln>
            <a:noFill/>
          </a:ln>
        </p:spPr>
        <p:txBody>
          <a:bodyPr/>
          <a:lstStyle/>
          <a:p>
            <a:pPr eaLnBrk="1" hangingPunct="1"/>
            <a:r>
              <a:rPr lang="en-US" sz="2000" dirty="0" smtClean="0"/>
              <a:t>Pixel Repetition</a:t>
            </a:r>
          </a:p>
          <a:p>
            <a:pPr lvl="1" eaLnBrk="1" hangingPunct="1"/>
            <a:r>
              <a:rPr lang="en-US" sz="1800" dirty="0" smtClean="0"/>
              <a:t>Why is pixel repetition needed?</a:t>
            </a:r>
          </a:p>
          <a:p>
            <a:pPr lvl="2" eaLnBrk="1" hangingPunct="1"/>
            <a:r>
              <a:rPr lang="en-US" sz="1800" dirty="0" smtClean="0"/>
              <a:t>To increase the amount of blanking period available to send packets</a:t>
            </a:r>
          </a:p>
          <a:p>
            <a:pPr lvl="2" eaLnBrk="1" hangingPunct="1"/>
            <a:r>
              <a:rPr lang="en-US" sz="1800" dirty="0" smtClean="0"/>
              <a:t>To increase the pixel clock frequency to meet the minimum specified clock frequency (25MHz)</a:t>
            </a:r>
          </a:p>
          <a:p>
            <a:pPr lvl="1" eaLnBrk="1" hangingPunct="1"/>
            <a:r>
              <a:rPr lang="en-US" sz="1800" dirty="0" smtClean="0"/>
              <a:t>Three modes of operation using 0x3B[6:5]</a:t>
            </a:r>
          </a:p>
          <a:p>
            <a:pPr lvl="2" eaLnBrk="1" hangingPunct="1"/>
            <a:r>
              <a:rPr lang="en-US" sz="1800" dirty="0" smtClean="0"/>
              <a:t>Auto mode</a:t>
            </a:r>
          </a:p>
          <a:p>
            <a:pPr lvl="3" eaLnBrk="1" hangingPunct="1"/>
            <a:r>
              <a:rPr lang="en-US" sz="1600" dirty="0" smtClean="0"/>
              <a:t>Uses the audio sampling rate and detected VIC information to determine if pixel repeat is needed to obtain sufficient blanking periods to send the audio</a:t>
            </a:r>
          </a:p>
          <a:p>
            <a:pPr lvl="2" eaLnBrk="1" hangingPunct="1"/>
            <a:r>
              <a:rPr lang="en-US" sz="1800" dirty="0" smtClean="0"/>
              <a:t>Manual mode</a:t>
            </a:r>
          </a:p>
          <a:p>
            <a:pPr lvl="3" eaLnBrk="1" hangingPunct="1"/>
            <a:r>
              <a:rPr lang="en-US" sz="1600" dirty="0" smtClean="0"/>
              <a:t>VIC sent in the AVI info should also be set in register 0x3C</a:t>
            </a:r>
          </a:p>
          <a:p>
            <a:pPr lvl="3" eaLnBrk="1" hangingPunct="1"/>
            <a:r>
              <a:rPr lang="en-US" sz="1600" dirty="0" smtClean="0"/>
              <a:t>The multiplication factor of the input clock must be programmed in 0x3B[4:3]</a:t>
            </a:r>
          </a:p>
          <a:p>
            <a:pPr lvl="3" eaLnBrk="1" hangingPunct="1"/>
            <a:r>
              <a:rPr lang="en-US" sz="1600" dirty="0" smtClean="0"/>
              <a:t>Pixel repeat value sent to the Rx must be programmed in 0x3B[2:1].</a:t>
            </a:r>
          </a:p>
          <a:p>
            <a:pPr lvl="2" eaLnBrk="1" hangingPunct="1"/>
            <a:r>
              <a:rPr lang="en-US" sz="1800" dirty="0" smtClean="0"/>
              <a:t>Max mode</a:t>
            </a:r>
          </a:p>
          <a:p>
            <a:pPr lvl="3" eaLnBrk="1" hangingPunct="1"/>
            <a:r>
              <a:rPr lang="en-US" sz="1600" dirty="0" smtClean="0"/>
              <a:t>Same as auto mode, except it selects the highest pixel repeat multiple possible</a:t>
            </a:r>
          </a:p>
          <a:p>
            <a:pPr lvl="3" eaLnBrk="1" hangingPunct="1"/>
            <a:r>
              <a:rPr lang="en-US" sz="1600" dirty="0" smtClean="0"/>
              <a:t>Video timing is independent of the audio sampling rate</a:t>
            </a:r>
          </a:p>
          <a:p>
            <a:pPr lvl="3" eaLnBrk="1" hangingPunct="1"/>
            <a:r>
              <a:rPr lang="en-US" sz="1600" dirty="0" smtClean="0"/>
              <a:t>Not typically used.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E769E6-0D8B-44D3-8B12-BEE2490205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dirty="0" smtClean="0"/>
          </a:p>
        </p:txBody>
      </p:sp>
    </p:spTree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TMDS Power 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93138" cy="4724400"/>
          </a:xfrm>
          <a:ln>
            <a:noFill/>
          </a:ln>
        </p:spPr>
        <p:txBody>
          <a:bodyPr/>
          <a:lstStyle/>
          <a:p>
            <a:r>
              <a:rPr lang="en-US" sz="2000" dirty="0" smtClean="0"/>
              <a:t>Used to ensure no corrupted video is sent during register setup</a:t>
            </a:r>
          </a:p>
          <a:p>
            <a:r>
              <a:rPr lang="en-US" sz="2000" dirty="0" smtClean="0"/>
              <a:t>Procedure:</a:t>
            </a:r>
          </a:p>
          <a:p>
            <a:pPr lvl="1"/>
            <a:r>
              <a:rPr lang="en-US" sz="1800" dirty="0" smtClean="0"/>
              <a:t>Power Down the TMDS Clock and Data right after setting 0x41[6] to 0 to power up the device</a:t>
            </a:r>
          </a:p>
          <a:p>
            <a:pPr lvl="1"/>
            <a:r>
              <a:rPr lang="en-US" sz="1800" dirty="0" smtClean="0"/>
              <a:t>Power Up the TMDS lines when video input is stable and register settings are complete</a:t>
            </a:r>
          </a:p>
          <a:p>
            <a:pPr lvl="1"/>
            <a:r>
              <a:rPr lang="en-US" sz="1800" dirty="0" smtClean="0"/>
              <a:t>Soft TMDS Clock Turn On is recommended if TMDS Power Down is used</a:t>
            </a:r>
          </a:p>
          <a:p>
            <a:pPr lvl="2"/>
            <a:r>
              <a:rPr lang="en-US" sz="1800" dirty="0" smtClean="0"/>
              <a:t>Helps avoid Rx Sense glitches caused by active Rx 3.3V termination</a:t>
            </a:r>
          </a:p>
          <a:p>
            <a:pPr lvl="2"/>
            <a:r>
              <a:rPr lang="en-US" sz="1800" dirty="0" smtClean="0"/>
              <a:t>Enable by setting 0xD5[4] = 1 and 0xD6[3] = 1</a:t>
            </a:r>
          </a:p>
          <a:p>
            <a:r>
              <a:rPr lang="en-US" dirty="0" smtClean="0"/>
              <a:t>Registers</a:t>
            </a:r>
          </a:p>
          <a:p>
            <a:pPr lvl="1"/>
            <a:r>
              <a:rPr lang="en-US" sz="1800" dirty="0" smtClean="0"/>
              <a:t>Channel 0 to Channel 2 Power Down – 0xA1[5:3]</a:t>
            </a:r>
          </a:p>
          <a:p>
            <a:pPr lvl="2"/>
            <a:r>
              <a:rPr lang="en-US" sz="1800" dirty="0" smtClean="0"/>
              <a:t>‘111’ = power down; ‘000’ = power up</a:t>
            </a:r>
          </a:p>
          <a:p>
            <a:pPr lvl="1"/>
            <a:r>
              <a:rPr lang="en-US" sz="1800" dirty="0" smtClean="0"/>
              <a:t>TMDS Clock Power Down -  0xA1[4]</a:t>
            </a:r>
          </a:p>
          <a:p>
            <a:pPr lvl="2"/>
            <a:r>
              <a:rPr lang="en-US" sz="1800" dirty="0" smtClean="0"/>
              <a:t>‘1’ = power down; ‘0’ = power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4A67D6-8D68-4DB9-B385-E6C428DF442A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 Mute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93138" cy="4800600"/>
          </a:xfrm>
          <a:ln>
            <a:noFill/>
          </a:ln>
        </p:spPr>
        <p:txBody>
          <a:bodyPr/>
          <a:lstStyle/>
          <a:p>
            <a:r>
              <a:rPr lang="en-US" dirty="0" smtClean="0"/>
              <a:t>Used while HDCP is active to mute the audio and video without losing HDCP authentication</a:t>
            </a:r>
          </a:p>
          <a:p>
            <a:r>
              <a:rPr lang="en-US" dirty="0" smtClean="0"/>
              <a:t>Audio and Video are still sent, but a message is sent via the General Control Packet telling the sink to mute</a:t>
            </a:r>
          </a:p>
          <a:p>
            <a:r>
              <a:rPr lang="en-US" dirty="0" smtClean="0"/>
              <a:t>AV Mute is not suitable for blocking protected audio and video from the sink</a:t>
            </a:r>
          </a:p>
          <a:p>
            <a:r>
              <a:rPr lang="en-US" dirty="0" smtClean="0"/>
              <a:t>Procedure:</a:t>
            </a:r>
          </a:p>
          <a:p>
            <a:pPr lvl="1"/>
            <a:r>
              <a:rPr lang="en-US" dirty="0" smtClean="0"/>
              <a:t>Enable the General Control Packet First</a:t>
            </a:r>
          </a:p>
          <a:p>
            <a:pPr lvl="2"/>
            <a:r>
              <a:rPr lang="en-US" dirty="0" smtClean="0"/>
              <a:t>0x40[7] = 1</a:t>
            </a:r>
          </a:p>
          <a:p>
            <a:pPr lvl="1"/>
            <a:r>
              <a:rPr lang="en-US" dirty="0" smtClean="0"/>
              <a:t>Next set the AV Mute Bits</a:t>
            </a:r>
          </a:p>
          <a:p>
            <a:pPr lvl="2"/>
            <a:r>
              <a:rPr lang="en-US" dirty="0" smtClean="0"/>
              <a:t>Set AV Mute by setting 0x4B[7:6] = ‘01’</a:t>
            </a:r>
          </a:p>
          <a:p>
            <a:pPr lvl="2"/>
            <a:r>
              <a:rPr lang="en-US" dirty="0" smtClean="0"/>
              <a:t>Clear AV Mute by setting 0x4B[7:6] = ‘10’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4A67D6-8D68-4DB9-B385-E6C428DF442A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Video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93138" cy="4800600"/>
          </a:xfrm>
          <a:ln>
            <a:noFill/>
          </a:ln>
        </p:spPr>
        <p:txBody>
          <a:bodyPr/>
          <a:lstStyle/>
          <a:p>
            <a:r>
              <a:rPr lang="en-US" dirty="0" smtClean="0"/>
              <a:t>Black video data can sent from the Tx when unstable video data is at the input</a:t>
            </a:r>
          </a:p>
          <a:p>
            <a:r>
              <a:rPr lang="en-US" dirty="0" smtClean="0"/>
              <a:t>To send black video the color space converter can be used</a:t>
            </a:r>
          </a:p>
          <a:p>
            <a:pPr lvl="1"/>
            <a:r>
              <a:rPr lang="en-US" dirty="0" smtClean="0"/>
              <a:t>CSC coefficients can be set to 0</a:t>
            </a:r>
          </a:p>
          <a:p>
            <a:pPr lvl="1"/>
            <a:r>
              <a:rPr lang="en-US" dirty="0" smtClean="0"/>
              <a:t>Offsets can be set to the appropriate values for RGB or YCbCr in either full range or limited range</a:t>
            </a:r>
          </a:p>
          <a:p>
            <a:r>
              <a:rPr lang="en-US" dirty="0" smtClean="0"/>
              <a:t>Black video bit</a:t>
            </a:r>
          </a:p>
          <a:p>
            <a:pPr lvl="1"/>
            <a:r>
              <a:rPr lang="en-US" dirty="0" smtClean="0"/>
              <a:t>A shortcut to blank the output video using CSC</a:t>
            </a:r>
          </a:p>
          <a:p>
            <a:pPr lvl="1"/>
            <a:r>
              <a:rPr lang="en-US" dirty="0" smtClean="0"/>
              <a:t>The previous CSC settings will be preserved when black video is disabled</a:t>
            </a:r>
          </a:p>
          <a:p>
            <a:pPr lvl="1"/>
            <a:r>
              <a:rPr lang="en-US" dirty="0" smtClean="0"/>
              <a:t>This is for 0-255 (full range) values only.</a:t>
            </a:r>
          </a:p>
          <a:p>
            <a:pPr lvl="1"/>
            <a:r>
              <a:rPr lang="en-US" dirty="0" smtClean="0"/>
              <a:t>Register bit 0x16[0] selects between RGB and YCbCr mode</a:t>
            </a:r>
          </a:p>
          <a:p>
            <a:pPr lvl="1"/>
            <a:r>
              <a:rPr lang="en-US" dirty="0" smtClean="0"/>
              <a:t>Register bit 0xD5[0] enables or disables black video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4A67D6-8D68-4DB9-B385-E6C428DF442A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Update Feature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447800"/>
            <a:ext cx="8593138" cy="1981200"/>
          </a:xfrm>
          <a:ln>
            <a:noFill/>
          </a:ln>
        </p:spPr>
        <p:txBody>
          <a:bodyPr/>
          <a:lstStyle/>
          <a:p>
            <a:r>
              <a:rPr lang="en-US" dirty="0" smtClean="0"/>
              <a:t>A packet update feature is available to ensure that partially updated packets are not sent</a:t>
            </a:r>
          </a:p>
          <a:p>
            <a:r>
              <a:rPr lang="en-US" dirty="0" smtClean="0"/>
              <a:t>A bit is available for each packet to continue sending the current contents until update is complete</a:t>
            </a:r>
          </a:p>
          <a:p>
            <a:r>
              <a:rPr lang="en-US" dirty="0" smtClean="0"/>
              <a:t>The feature is available for the following packets: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4A67D6-8D68-4DB9-B385-E6C428DF442A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22262" y="3200400"/>
            <a:ext cx="851693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91440" rIns="45720" bIns="91440" numCol="2" anchor="t" anchorCtr="0" compatLnSpc="1">
            <a:prstTxWarp prst="textNoShape">
              <a:avLst/>
            </a:prstTxWarp>
          </a:bodyPr>
          <a:lstStyle/>
          <a:p>
            <a:pPr marL="401638" marR="0" lvl="1" indent="-174625" algn="l" defTabSz="137636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AVI InfoFrame </a:t>
            </a:r>
          </a:p>
          <a:p>
            <a:pPr marL="401638" marR="0" lvl="1" indent="-174625" algn="l" defTabSz="137636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MPEG InfoFrame </a:t>
            </a:r>
          </a:p>
          <a:p>
            <a:pPr marL="401638" marR="0" lvl="1" indent="-174625" algn="l" defTabSz="137636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GMP Packet</a:t>
            </a:r>
          </a:p>
          <a:p>
            <a:pPr marL="401638" marR="0" lvl="1" indent="-174625" algn="l" defTabSz="137636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Audio InfoFrame </a:t>
            </a:r>
          </a:p>
          <a:p>
            <a:pPr marL="401638" marR="0" lvl="1" indent="-174625" algn="l" defTabSz="137636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GC Packet</a:t>
            </a:r>
          </a:p>
          <a:p>
            <a:pPr marL="401638" marR="0" lvl="1" indent="-174625" algn="l" defTabSz="137636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SPD Packet</a:t>
            </a:r>
          </a:p>
          <a:p>
            <a:pPr marL="401638" marR="0" lvl="1" indent="-174625" algn="l" defTabSz="137636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ACP Packet</a:t>
            </a:r>
          </a:p>
          <a:p>
            <a:pPr marL="401638" marR="0" lvl="1" indent="-174625" algn="l" defTabSz="137636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ISRC1 Packet</a:t>
            </a:r>
          </a:p>
          <a:p>
            <a:pPr marL="401638" marR="0" lvl="1" indent="-174625" algn="l" defTabSz="137636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ISRC2 Packet</a:t>
            </a:r>
          </a:p>
          <a:p>
            <a:pPr marL="401638" marR="0" lvl="1" indent="-174625" algn="l" defTabSz="137636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Spare Packet1</a:t>
            </a:r>
          </a:p>
          <a:p>
            <a:pPr marL="401638" marR="0" lvl="1" indent="-174625" algn="l" defTabSz="137636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Spare Packet2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Update Feature (2)</a:t>
            </a:r>
            <a:br>
              <a:rPr lang="en-US" dirty="0" smtClean="0"/>
            </a:br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4A67D6-8D68-4DB9-B385-E6C428DF442A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Content Placeholder 4" descr="packet_update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050" y="2112199"/>
            <a:ext cx="8593138" cy="377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HDCP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HDCP is always initiated with the following sequence</a:t>
            </a:r>
          </a:p>
          <a:p>
            <a:pPr lvl="1"/>
            <a:r>
              <a:rPr lang="en-US" dirty="0" smtClean="0"/>
              <a:t>Enable HDCP by setting 0xAF[7] to 1</a:t>
            </a:r>
          </a:p>
          <a:p>
            <a:pPr lvl="1"/>
            <a:r>
              <a:rPr lang="en-US" dirty="0" smtClean="0"/>
              <a:t>Wait for BKSV Ready Interrupt (0x97[6]) to be 1</a:t>
            </a:r>
          </a:p>
          <a:p>
            <a:pPr lvl="1"/>
            <a:r>
              <a:rPr lang="en-US" dirty="0" smtClean="0"/>
              <a:t>Collect BKSV from register map and check with revocation list</a:t>
            </a:r>
          </a:p>
          <a:p>
            <a:pPr lvl="1"/>
            <a:r>
              <a:rPr lang="en-US" dirty="0" smtClean="0"/>
              <a:t>Clear BKSV Ready Interrupt by writing 0x97[6] = 1</a:t>
            </a:r>
          </a:p>
          <a:p>
            <a:r>
              <a:rPr lang="en-US" dirty="0" smtClean="0"/>
              <a:t>If the Tx is connected to a single device, then HDCP authentication is complete</a:t>
            </a:r>
          </a:p>
          <a:p>
            <a:r>
              <a:rPr lang="en-US" dirty="0" smtClean="0"/>
              <a:t>Check that 0xAF[7] is still set to 1 at least once every 2 seconds until HDCP is disabled to avoid external register tampering</a:t>
            </a:r>
          </a:p>
          <a:p>
            <a:r>
              <a:rPr lang="en-US" dirty="0" smtClean="0"/>
              <a:t>If the Tx is connected to a repeater device, then the additional steps on the following page should be followed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2865DA-AA9D-4E64-AEE9-D7FE0F141E0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ADV7513 Features Overview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D3B256-99A6-4828-ADE6-1FB663CD828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dirty="0" smtClean="0"/>
          </a:p>
        </p:txBody>
      </p:sp>
      <p:grpSp>
        <p:nvGrpSpPr>
          <p:cNvPr id="5" name="Group 120"/>
          <p:cNvGrpSpPr>
            <a:grpSpLocks/>
          </p:cNvGrpSpPr>
          <p:nvPr/>
        </p:nvGrpSpPr>
        <p:grpSpPr bwMode="auto">
          <a:xfrm>
            <a:off x="5253036" y="1219200"/>
            <a:ext cx="3890964" cy="4038600"/>
            <a:chOff x="3024" y="768"/>
            <a:chExt cx="2517" cy="2772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542" y="1001"/>
              <a:ext cx="324" cy="606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91440" rIns="4572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</a:rPr>
                <a:t>Audio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</a:rPr>
                <a:t>Data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</a:rPr>
                <a:t>Capture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527" y="1691"/>
              <a:ext cx="324" cy="654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91440" rIns="4572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</a:rPr>
                <a:t>Video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</a:rPr>
                <a:t>Data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</a:rPr>
                <a:t>Capture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520" y="2609"/>
              <a:ext cx="324" cy="768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91440" rIns="4572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</a:rPr>
                <a:t>I</a:t>
              </a:r>
              <a:r>
                <a:rPr lang="en-US" sz="900" baseline="30000" dirty="0">
                  <a:solidFill>
                    <a:schemeClr val="tx1"/>
                  </a:solidFill>
                  <a:latin typeface="Arial" charset="0"/>
                </a:rPr>
                <a:t>2</a:t>
              </a:r>
              <a:r>
                <a:rPr lang="en-US" sz="900" dirty="0">
                  <a:solidFill>
                    <a:schemeClr val="tx1"/>
                  </a:solidFill>
                  <a:latin typeface="Arial" charset="0"/>
                </a:rPr>
                <a:t>C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</a:rPr>
                <a:t>Slave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4094" y="1133"/>
              <a:ext cx="378" cy="774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91440" rIns="4572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</a:rPr>
                <a:t>4:2:2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↕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</a:rPr>
                <a:t>4:4:4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</a:rPr>
                <a:t>&amp;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</a:rPr>
                <a:t>Color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</a:rPr>
                <a:t>Space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</a:rPr>
                <a:t>Converter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088" y="2093"/>
              <a:ext cx="378" cy="768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91440" rIns="4572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</a:rPr>
                <a:t>Registers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</a:rPr>
                <a:t>&amp;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</a:rPr>
                <a:t>Config.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</a:rPr>
                <a:t>Logic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094" y="2981"/>
              <a:ext cx="384" cy="408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91440" rIns="4572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</a:rPr>
                <a:t>HDCP &amp;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</a:rPr>
                <a:t>EDID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</a:rPr>
                <a:t>Micro-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</a:rPr>
                <a:t>controller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663" y="1135"/>
              <a:ext cx="390" cy="216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lIns="45720" tIns="91440" rIns="4572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</a:rPr>
                <a:t>HDCP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</a:rPr>
                <a:t>Keys*</a:t>
              </a: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664" y="1421"/>
              <a:ext cx="402" cy="216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lIns="45720" tIns="91440" rIns="4572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</a:rPr>
                <a:t>HDCP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</a:rPr>
                <a:t>Encryption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664" y="2825"/>
              <a:ext cx="384" cy="564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91440" rIns="4572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</a:rPr>
                <a:t>I</a:t>
              </a:r>
              <a:r>
                <a:rPr lang="en-US" sz="900" baseline="30000" dirty="0">
                  <a:solidFill>
                    <a:schemeClr val="tx1"/>
                  </a:solidFill>
                  <a:latin typeface="Arial" charset="0"/>
                </a:rPr>
                <a:t>2</a:t>
              </a:r>
              <a:r>
                <a:rPr lang="en-US" sz="900" dirty="0">
                  <a:solidFill>
                    <a:schemeClr val="tx1"/>
                  </a:solidFill>
                  <a:latin typeface="Arial" charset="0"/>
                </a:rPr>
                <a:t>C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</a:rPr>
                <a:t>Master</a:t>
              </a: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280" y="147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tIns="91440" rIns="45720" anchor="ctr"/>
            <a:lstStyle/>
            <a:p>
              <a:endParaRPr lang="en-US" dirty="0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4670" y="1823"/>
              <a:ext cx="378" cy="864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91440" rIns="4572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</a:rPr>
                <a:t>TMDS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</a:rPr>
                <a:t>Outputs</a:t>
              </a: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3866" y="1067"/>
              <a:ext cx="6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45720" tIns="91440" rIns="45720" anchor="ctr"/>
            <a:lstStyle/>
            <a:p>
              <a:endParaRPr lang="en-US" dirty="0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4562" y="1067"/>
              <a:ext cx="0" cy="4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45720" tIns="91440" rIns="45720" anchor="ctr"/>
            <a:lstStyle/>
            <a:p>
              <a:endParaRPr lang="en-US" dirty="0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4562" y="1487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tIns="91440" rIns="45720" anchor="ctr"/>
            <a:lstStyle/>
            <a:p>
              <a:endParaRPr lang="en-US" dirty="0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 flipV="1">
              <a:off x="4274" y="1907"/>
              <a:ext cx="0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lIns="45720" tIns="91440" rIns="45720" anchor="ctr"/>
            <a:lstStyle/>
            <a:p>
              <a:endParaRPr lang="en-US" dirty="0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3428" y="768"/>
              <a:ext cx="1694" cy="277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91440" rIns="45720" anchor="ctr"/>
            <a:lstStyle/>
            <a:p>
              <a:pPr eaLnBrk="0" hangingPunct="0"/>
              <a:endParaRPr lang="en-US" sz="20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4861" y="1352"/>
              <a:ext cx="0" cy="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tIns="91440" rIns="45720" anchor="ctr"/>
            <a:lstStyle/>
            <a:p>
              <a:endParaRPr lang="en-US" dirty="0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3869" y="1301"/>
              <a:ext cx="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</p:spPr>
          <p:txBody>
            <a:bodyPr wrap="none" lIns="45720" tIns="91440" rIns="45720" anchor="ctr"/>
            <a:lstStyle/>
            <a:p>
              <a:endParaRPr lang="en-US" dirty="0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3842" y="2795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lIns="45720" tIns="91440" rIns="45720" anchor="ctr"/>
            <a:lstStyle/>
            <a:p>
              <a:endParaRPr lang="en-US" dirty="0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flipH="1">
              <a:off x="3974" y="2273"/>
              <a:ext cx="1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45720" tIns="91440" rIns="45720" anchor="ctr"/>
            <a:lstStyle/>
            <a:p>
              <a:endParaRPr lang="en-US" dirty="0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 flipH="1" flipV="1">
              <a:off x="3965" y="1307"/>
              <a:ext cx="3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45720" tIns="91440" rIns="45720" anchor="ctr"/>
            <a:lstStyle/>
            <a:p>
              <a:endParaRPr lang="en-US" dirty="0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3857" y="2036"/>
              <a:ext cx="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</p:spPr>
          <p:txBody>
            <a:bodyPr wrap="none" lIns="45720" tIns="91440" rIns="45720" anchor="ctr"/>
            <a:lstStyle/>
            <a:p>
              <a:endParaRPr lang="en-US" dirty="0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3968" y="1586"/>
              <a:ext cx="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</p:spPr>
          <p:txBody>
            <a:bodyPr wrap="none" lIns="45720" tIns="91440" rIns="45720" anchor="ctr"/>
            <a:lstStyle/>
            <a:p>
              <a:endParaRPr lang="en-US" dirty="0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V="1">
              <a:off x="3364" y="1816"/>
              <a:ext cx="16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tIns="91440" rIns="45720" anchor="ctr"/>
            <a:lstStyle/>
            <a:p>
              <a:endParaRPr lang="en-US" dirty="0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 flipV="1">
              <a:off x="3367" y="1915"/>
              <a:ext cx="16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tIns="91440" rIns="45720" anchor="ctr"/>
            <a:lstStyle/>
            <a:p>
              <a:endParaRPr lang="en-US" dirty="0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 flipV="1">
              <a:off x="3366" y="2459"/>
              <a:ext cx="71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tIns="91440" rIns="45720" anchor="ctr"/>
            <a:lstStyle/>
            <a:p>
              <a:endParaRPr lang="en-US" dirty="0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 flipV="1">
              <a:off x="3370" y="2035"/>
              <a:ext cx="16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tIns="91440" rIns="45720" anchor="ctr"/>
            <a:lstStyle/>
            <a:p>
              <a:endParaRPr lang="en-US" dirty="0"/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 flipV="1">
              <a:off x="3367" y="2131"/>
              <a:ext cx="16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tIns="91440" rIns="45720" anchor="ctr"/>
            <a:lstStyle/>
            <a:p>
              <a:endParaRPr lang="en-US" dirty="0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 flipV="1">
              <a:off x="3364" y="2245"/>
              <a:ext cx="16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tIns="91440" rIns="45720" anchor="ctr"/>
            <a:lstStyle/>
            <a:p>
              <a:endParaRPr lang="en-US" dirty="0"/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 flipV="1">
              <a:off x="5050" y="3073"/>
              <a:ext cx="16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lIns="45720" tIns="91440" rIns="45720" anchor="ctr"/>
            <a:lstStyle/>
            <a:p>
              <a:endParaRPr lang="en-US" dirty="0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4480" y="313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tIns="91440" rIns="45720" anchor="ctr"/>
            <a:lstStyle/>
            <a:p>
              <a:endParaRPr lang="en-US" dirty="0"/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 flipV="1">
              <a:off x="3368" y="2531"/>
              <a:ext cx="71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lIns="45720" tIns="91440" rIns="45720" anchor="ctr"/>
            <a:lstStyle/>
            <a:p>
              <a:endParaRPr lang="en-US" dirty="0"/>
            </a:p>
          </p:txBody>
        </p:sp>
        <p:sp>
          <p:nvSpPr>
            <p:cNvPr id="38" name="Text Box 39"/>
            <p:cNvSpPr txBox="1">
              <a:spLocks noChangeArrowheads="1"/>
            </p:cNvSpPr>
            <p:nvPr/>
          </p:nvSpPr>
          <p:spPr bwMode="auto">
            <a:xfrm>
              <a:off x="3109" y="1728"/>
              <a:ext cx="260" cy="1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45720" tIns="91440" rIns="4572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750" b="0" dirty="0" smtClean="0">
                  <a:solidFill>
                    <a:schemeClr val="tx1"/>
                  </a:solidFill>
                  <a:latin typeface="Arial" charset="0"/>
                </a:rPr>
                <a:t>D[23:0</a:t>
              </a:r>
              <a:r>
                <a:rPr lang="en-US" sz="750" b="0" dirty="0">
                  <a:solidFill>
                    <a:schemeClr val="tx1"/>
                  </a:solidFill>
                  <a:latin typeface="Arial" charset="0"/>
                </a:rPr>
                <a:t>]</a:t>
              </a:r>
            </a:p>
          </p:txBody>
        </p:sp>
        <p:sp>
          <p:nvSpPr>
            <p:cNvPr id="39" name="Text Box 40"/>
            <p:cNvSpPr txBox="1">
              <a:spLocks noChangeArrowheads="1"/>
            </p:cNvSpPr>
            <p:nvPr/>
          </p:nvSpPr>
          <p:spPr bwMode="auto">
            <a:xfrm>
              <a:off x="3235" y="2044"/>
              <a:ext cx="147" cy="15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45720" tIns="91440" rIns="4572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750" b="0" dirty="0">
                  <a:solidFill>
                    <a:schemeClr val="tx1"/>
                  </a:solidFill>
                  <a:latin typeface="Arial" charset="0"/>
                </a:rPr>
                <a:t>DE</a:t>
              </a:r>
            </a:p>
          </p:txBody>
        </p:sp>
        <p:sp>
          <p:nvSpPr>
            <p:cNvPr id="40" name="Text Box 41"/>
            <p:cNvSpPr txBox="1">
              <a:spLocks noChangeArrowheads="1"/>
            </p:cNvSpPr>
            <p:nvPr/>
          </p:nvSpPr>
          <p:spPr bwMode="auto">
            <a:xfrm>
              <a:off x="3198" y="2155"/>
              <a:ext cx="175" cy="15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45720" tIns="91440" rIns="4572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750" b="0" dirty="0">
                  <a:solidFill>
                    <a:schemeClr val="tx1"/>
                  </a:solidFill>
                  <a:latin typeface="Arial" charset="0"/>
                </a:rPr>
                <a:t>CLK</a:t>
              </a:r>
            </a:p>
          </p:txBody>
        </p:sp>
        <p:sp>
          <p:nvSpPr>
            <p:cNvPr id="41" name="Text Box 42"/>
            <p:cNvSpPr txBox="1">
              <a:spLocks noChangeArrowheads="1"/>
            </p:cNvSpPr>
            <p:nvPr/>
          </p:nvSpPr>
          <p:spPr bwMode="auto">
            <a:xfrm>
              <a:off x="3193" y="2367"/>
              <a:ext cx="185" cy="15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45720" tIns="91440" rIns="4572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750" b="0" dirty="0">
                  <a:solidFill>
                    <a:schemeClr val="tx1"/>
                  </a:solidFill>
                  <a:latin typeface="Arial" charset="0"/>
                </a:rPr>
                <a:t>HPD</a:t>
              </a:r>
            </a:p>
          </p:txBody>
        </p:sp>
        <p:sp>
          <p:nvSpPr>
            <p:cNvPr id="42" name="Text Box 43"/>
            <p:cNvSpPr txBox="1">
              <a:spLocks noChangeArrowheads="1"/>
            </p:cNvSpPr>
            <p:nvPr/>
          </p:nvSpPr>
          <p:spPr bwMode="auto">
            <a:xfrm>
              <a:off x="3217" y="2443"/>
              <a:ext cx="162" cy="15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45720" tIns="91440" rIns="4572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750" b="0" dirty="0">
                  <a:solidFill>
                    <a:schemeClr val="tx1"/>
                  </a:solidFill>
                  <a:latin typeface="Arial" charset="0"/>
                </a:rPr>
                <a:t>INT</a:t>
              </a:r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 flipV="1">
              <a:off x="3360" y="3058"/>
              <a:ext cx="157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tIns="91440" rIns="45720" anchor="ctr"/>
            <a:lstStyle/>
            <a:p>
              <a:endParaRPr lang="en-US" dirty="0"/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 flipV="1">
              <a:off x="3354" y="2961"/>
              <a:ext cx="16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lIns="45720" tIns="91440" rIns="45720" anchor="ctr"/>
            <a:lstStyle/>
            <a:p>
              <a:endParaRPr lang="en-US" dirty="0"/>
            </a:p>
          </p:txBody>
        </p:sp>
        <p:sp>
          <p:nvSpPr>
            <p:cNvPr id="45" name="Text Box 46"/>
            <p:cNvSpPr txBox="1">
              <a:spLocks noChangeArrowheads="1"/>
            </p:cNvSpPr>
            <p:nvPr/>
          </p:nvSpPr>
          <p:spPr bwMode="auto">
            <a:xfrm>
              <a:off x="3199" y="2975"/>
              <a:ext cx="175" cy="15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45720" tIns="91440" rIns="4572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750" b="0" dirty="0">
                  <a:solidFill>
                    <a:schemeClr val="tx1"/>
                  </a:solidFill>
                  <a:latin typeface="Arial" charset="0"/>
                </a:rPr>
                <a:t>SCL</a:t>
              </a:r>
            </a:p>
          </p:txBody>
        </p:sp>
        <p:sp>
          <p:nvSpPr>
            <p:cNvPr id="46" name="Text Box 47"/>
            <p:cNvSpPr txBox="1">
              <a:spLocks noChangeArrowheads="1"/>
            </p:cNvSpPr>
            <p:nvPr/>
          </p:nvSpPr>
          <p:spPr bwMode="auto">
            <a:xfrm>
              <a:off x="3190" y="2875"/>
              <a:ext cx="182" cy="15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45720" tIns="91440" rIns="4572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750" b="0" dirty="0">
                  <a:solidFill>
                    <a:schemeClr val="tx1"/>
                  </a:solidFill>
                  <a:latin typeface="Arial" charset="0"/>
                </a:rPr>
                <a:t>SDA</a:t>
              </a:r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 flipV="1">
              <a:off x="3372" y="1096"/>
              <a:ext cx="16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tIns="91440" rIns="45720" anchor="ctr"/>
            <a:lstStyle/>
            <a:p>
              <a:endParaRPr lang="en-US" dirty="0"/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 flipV="1">
              <a:off x="3376" y="1188"/>
              <a:ext cx="16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tIns="91440" rIns="45720" anchor="ctr"/>
            <a:lstStyle/>
            <a:p>
              <a:endParaRPr lang="en-US" dirty="0"/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 flipV="1">
              <a:off x="3376" y="1288"/>
              <a:ext cx="16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tIns="91440" rIns="45720" anchor="ctr"/>
            <a:lstStyle/>
            <a:p>
              <a:endParaRPr lang="en-US" dirty="0"/>
            </a:p>
          </p:txBody>
        </p: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 flipV="1">
              <a:off x="3380" y="1384"/>
              <a:ext cx="16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tIns="91440" rIns="45720" anchor="ctr"/>
            <a:lstStyle/>
            <a:p>
              <a:endParaRPr lang="en-US" dirty="0"/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 flipV="1">
              <a:off x="3384" y="1492"/>
              <a:ext cx="16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tIns="91440" rIns="45720" anchor="ctr"/>
            <a:lstStyle/>
            <a:p>
              <a:endParaRPr lang="en-US" dirty="0"/>
            </a:p>
          </p:txBody>
        </p:sp>
        <p:sp>
          <p:nvSpPr>
            <p:cNvPr id="52" name="Text Box 53"/>
            <p:cNvSpPr txBox="1">
              <a:spLocks noChangeArrowheads="1"/>
            </p:cNvSpPr>
            <p:nvPr/>
          </p:nvSpPr>
          <p:spPr bwMode="auto">
            <a:xfrm>
              <a:off x="3155" y="1100"/>
              <a:ext cx="226" cy="15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45720" tIns="91440" rIns="4572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750" b="0" dirty="0">
                  <a:solidFill>
                    <a:schemeClr val="tx1"/>
                  </a:solidFill>
                  <a:latin typeface="Arial" charset="0"/>
                </a:rPr>
                <a:t>MCLK</a:t>
              </a:r>
            </a:p>
          </p:txBody>
        </p:sp>
        <p:sp>
          <p:nvSpPr>
            <p:cNvPr id="53" name="Text Box 54"/>
            <p:cNvSpPr txBox="1">
              <a:spLocks noChangeArrowheads="1"/>
            </p:cNvSpPr>
            <p:nvPr/>
          </p:nvSpPr>
          <p:spPr bwMode="auto">
            <a:xfrm>
              <a:off x="3167" y="1407"/>
              <a:ext cx="216" cy="15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45720" tIns="91440" rIns="4572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750" b="0" dirty="0">
                  <a:solidFill>
                    <a:schemeClr val="tx1"/>
                  </a:solidFill>
                  <a:latin typeface="Arial" charset="0"/>
                </a:rPr>
                <a:t>SCLK</a:t>
              </a:r>
            </a:p>
          </p:txBody>
        </p:sp>
        <p:sp>
          <p:nvSpPr>
            <p:cNvPr id="54" name="Text Box 55"/>
            <p:cNvSpPr txBox="1">
              <a:spLocks noChangeArrowheads="1"/>
            </p:cNvSpPr>
            <p:nvPr/>
          </p:nvSpPr>
          <p:spPr bwMode="auto">
            <a:xfrm>
              <a:off x="3123" y="1186"/>
              <a:ext cx="263" cy="1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45720" tIns="91440" rIns="4572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750" b="0" dirty="0" smtClean="0">
                  <a:solidFill>
                    <a:schemeClr val="tx1"/>
                  </a:solidFill>
                  <a:latin typeface="Arial" charset="0"/>
                </a:rPr>
                <a:t>I</a:t>
              </a:r>
              <a:r>
                <a:rPr lang="en-US" sz="750" b="0" baseline="30000" dirty="0" smtClean="0">
                  <a:solidFill>
                    <a:schemeClr val="tx1"/>
                  </a:solidFill>
                  <a:latin typeface="Arial" charset="0"/>
                </a:rPr>
                <a:t>2</a:t>
              </a:r>
              <a:r>
                <a:rPr lang="en-US" sz="750" b="0" dirty="0" smtClean="0">
                  <a:solidFill>
                    <a:schemeClr val="tx1"/>
                  </a:solidFill>
                  <a:latin typeface="Arial" charset="0"/>
                </a:rPr>
                <a:t>S[3:0]</a:t>
              </a:r>
              <a:endParaRPr lang="en-US" sz="750" b="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5" name="Text Box 56"/>
            <p:cNvSpPr txBox="1">
              <a:spLocks noChangeArrowheads="1"/>
            </p:cNvSpPr>
            <p:nvPr/>
          </p:nvSpPr>
          <p:spPr bwMode="auto">
            <a:xfrm>
              <a:off x="3130" y="1296"/>
              <a:ext cx="252" cy="15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45720" tIns="91440" rIns="4572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750" b="0" dirty="0">
                  <a:solidFill>
                    <a:schemeClr val="tx1"/>
                  </a:solidFill>
                  <a:latin typeface="Arial" charset="0"/>
                </a:rPr>
                <a:t>LRCLK</a:t>
              </a:r>
            </a:p>
          </p:txBody>
        </p:sp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3129" y="1011"/>
              <a:ext cx="254" cy="15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45720" tIns="91440" rIns="4572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750" b="0" dirty="0">
                  <a:solidFill>
                    <a:schemeClr val="tx1"/>
                  </a:solidFill>
                  <a:latin typeface="Arial" charset="0"/>
                </a:rPr>
                <a:t>S/PDIF</a:t>
              </a:r>
            </a:p>
          </p:txBody>
        </p:sp>
        <p:sp>
          <p:nvSpPr>
            <p:cNvPr id="57" name="Line 58"/>
            <p:cNvSpPr>
              <a:spLocks noChangeShapeType="1"/>
            </p:cNvSpPr>
            <p:nvPr/>
          </p:nvSpPr>
          <p:spPr bwMode="auto">
            <a:xfrm>
              <a:off x="4274" y="2867"/>
              <a:ext cx="6" cy="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tIns="91440" rIns="45720" anchor="ctr"/>
            <a:lstStyle/>
            <a:p>
              <a:endParaRPr lang="en-US" dirty="0"/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>
              <a:off x="3848" y="1787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tIns="91440" rIns="45720" anchor="ctr"/>
            <a:lstStyle/>
            <a:p>
              <a:endParaRPr lang="en-US" dirty="0"/>
            </a:p>
          </p:txBody>
        </p:sp>
        <p:sp>
          <p:nvSpPr>
            <p:cNvPr id="59" name="Line 60"/>
            <p:cNvSpPr>
              <a:spLocks noChangeShapeType="1"/>
            </p:cNvSpPr>
            <p:nvPr/>
          </p:nvSpPr>
          <p:spPr bwMode="auto">
            <a:xfrm>
              <a:off x="4474" y="1576"/>
              <a:ext cx="1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tIns="91440" rIns="45720" anchor="ctr"/>
            <a:lstStyle/>
            <a:p>
              <a:endParaRPr lang="en-US" dirty="0"/>
            </a:p>
          </p:txBody>
        </p:sp>
        <p:sp>
          <p:nvSpPr>
            <p:cNvPr id="60" name="Line 61"/>
            <p:cNvSpPr>
              <a:spLocks noChangeShapeType="1"/>
            </p:cNvSpPr>
            <p:nvPr/>
          </p:nvSpPr>
          <p:spPr bwMode="auto">
            <a:xfrm>
              <a:off x="4862" y="1649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tIns="91440" rIns="45720" anchor="ctr"/>
            <a:lstStyle/>
            <a:p>
              <a:endParaRPr lang="en-US" dirty="0"/>
            </a:p>
          </p:txBody>
        </p:sp>
        <p:sp>
          <p:nvSpPr>
            <p:cNvPr id="61" name="Line 62"/>
            <p:cNvSpPr>
              <a:spLocks noChangeShapeType="1"/>
            </p:cNvSpPr>
            <p:nvPr/>
          </p:nvSpPr>
          <p:spPr bwMode="auto">
            <a:xfrm flipV="1">
              <a:off x="5050" y="3199"/>
              <a:ext cx="16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tIns="91440" rIns="45720" anchor="ctr"/>
            <a:lstStyle/>
            <a:p>
              <a:endParaRPr lang="en-US" dirty="0"/>
            </a:p>
          </p:txBody>
        </p:sp>
        <p:sp>
          <p:nvSpPr>
            <p:cNvPr id="62" name="Text Box 63"/>
            <p:cNvSpPr txBox="1">
              <a:spLocks noChangeArrowheads="1"/>
            </p:cNvSpPr>
            <p:nvPr/>
          </p:nvSpPr>
          <p:spPr bwMode="auto">
            <a:xfrm>
              <a:off x="5210" y="2997"/>
              <a:ext cx="331" cy="15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45720" tIns="91440" rIns="4572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800" b="0" dirty="0">
                  <a:solidFill>
                    <a:schemeClr val="tx1"/>
                  </a:solidFill>
                  <a:latin typeface="Arial" charset="0"/>
                </a:rPr>
                <a:t>DDCSDA</a:t>
              </a:r>
            </a:p>
          </p:txBody>
        </p:sp>
        <p:sp>
          <p:nvSpPr>
            <p:cNvPr id="63" name="Text Box 64"/>
            <p:cNvSpPr txBox="1">
              <a:spLocks noChangeArrowheads="1"/>
            </p:cNvSpPr>
            <p:nvPr/>
          </p:nvSpPr>
          <p:spPr bwMode="auto">
            <a:xfrm>
              <a:off x="5213" y="3093"/>
              <a:ext cx="324" cy="15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45720" tIns="91440" rIns="4572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800" b="0" dirty="0">
                  <a:solidFill>
                    <a:schemeClr val="tx1"/>
                  </a:solidFill>
                  <a:latin typeface="Arial" charset="0"/>
                </a:rPr>
                <a:t>DDCSCL</a:t>
              </a:r>
            </a:p>
          </p:txBody>
        </p:sp>
        <p:sp>
          <p:nvSpPr>
            <p:cNvPr id="64" name="Line 65"/>
            <p:cNvSpPr>
              <a:spLocks noChangeShapeType="1"/>
            </p:cNvSpPr>
            <p:nvPr/>
          </p:nvSpPr>
          <p:spPr bwMode="auto">
            <a:xfrm flipV="1">
              <a:off x="5050" y="2017"/>
              <a:ext cx="16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tIns="91440" rIns="45720" anchor="ctr"/>
            <a:lstStyle/>
            <a:p>
              <a:endParaRPr lang="en-US" dirty="0"/>
            </a:p>
          </p:txBody>
        </p:sp>
        <p:sp>
          <p:nvSpPr>
            <p:cNvPr id="65" name="Line 66"/>
            <p:cNvSpPr>
              <a:spLocks noChangeShapeType="1"/>
            </p:cNvSpPr>
            <p:nvPr/>
          </p:nvSpPr>
          <p:spPr bwMode="auto">
            <a:xfrm flipV="1">
              <a:off x="5047" y="2173"/>
              <a:ext cx="16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tIns="91440" rIns="45720" anchor="ctr"/>
            <a:lstStyle/>
            <a:p>
              <a:endParaRPr lang="en-US" dirty="0"/>
            </a:p>
          </p:txBody>
        </p:sp>
        <p:sp>
          <p:nvSpPr>
            <p:cNvPr id="66" name="Line 67"/>
            <p:cNvSpPr>
              <a:spLocks noChangeShapeType="1"/>
            </p:cNvSpPr>
            <p:nvPr/>
          </p:nvSpPr>
          <p:spPr bwMode="auto">
            <a:xfrm flipV="1">
              <a:off x="5050" y="2335"/>
              <a:ext cx="16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tIns="91440" rIns="45720" anchor="ctr"/>
            <a:lstStyle/>
            <a:p>
              <a:endParaRPr lang="en-US" dirty="0"/>
            </a:p>
          </p:txBody>
        </p:sp>
        <p:sp>
          <p:nvSpPr>
            <p:cNvPr id="67" name="Line 68"/>
            <p:cNvSpPr>
              <a:spLocks noChangeShapeType="1"/>
            </p:cNvSpPr>
            <p:nvPr/>
          </p:nvSpPr>
          <p:spPr bwMode="auto">
            <a:xfrm flipV="1">
              <a:off x="5050" y="2485"/>
              <a:ext cx="16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tIns="91440" rIns="45720" anchor="ctr"/>
            <a:lstStyle/>
            <a:p>
              <a:endParaRPr lang="en-US" dirty="0"/>
            </a:p>
          </p:txBody>
        </p:sp>
        <p:sp>
          <p:nvSpPr>
            <p:cNvPr id="68" name="Text Box 69"/>
            <p:cNvSpPr txBox="1">
              <a:spLocks noChangeArrowheads="1"/>
            </p:cNvSpPr>
            <p:nvPr/>
          </p:nvSpPr>
          <p:spPr bwMode="auto">
            <a:xfrm>
              <a:off x="5218" y="2082"/>
              <a:ext cx="166" cy="15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45720" tIns="91440" rIns="4572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800" b="0" dirty="0">
                  <a:solidFill>
                    <a:schemeClr val="tx1"/>
                  </a:solidFill>
                  <a:latin typeface="Arial" charset="0"/>
                </a:rPr>
                <a:t>Tx1</a:t>
              </a:r>
            </a:p>
          </p:txBody>
        </p:sp>
        <p:sp>
          <p:nvSpPr>
            <p:cNvPr id="69" name="Text Box 70"/>
            <p:cNvSpPr txBox="1">
              <a:spLocks noChangeArrowheads="1"/>
            </p:cNvSpPr>
            <p:nvPr/>
          </p:nvSpPr>
          <p:spPr bwMode="auto">
            <a:xfrm>
              <a:off x="5215" y="1930"/>
              <a:ext cx="224" cy="1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45720" tIns="91440" rIns="4572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800" b="0" dirty="0">
                  <a:solidFill>
                    <a:schemeClr val="tx1"/>
                  </a:solidFill>
                  <a:latin typeface="Arial" charset="0"/>
                </a:rPr>
                <a:t>Tx0</a:t>
              </a:r>
            </a:p>
          </p:txBody>
        </p:sp>
        <p:sp>
          <p:nvSpPr>
            <p:cNvPr id="70" name="Text Box 71"/>
            <p:cNvSpPr txBox="1">
              <a:spLocks noChangeArrowheads="1"/>
            </p:cNvSpPr>
            <p:nvPr/>
          </p:nvSpPr>
          <p:spPr bwMode="auto">
            <a:xfrm>
              <a:off x="5216" y="2244"/>
              <a:ext cx="166" cy="15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45720" tIns="91440" rIns="4572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800" b="0" dirty="0">
                  <a:solidFill>
                    <a:schemeClr val="tx1"/>
                  </a:solidFill>
                  <a:latin typeface="Arial" charset="0"/>
                </a:rPr>
                <a:t>Tx2</a:t>
              </a:r>
            </a:p>
          </p:txBody>
        </p:sp>
        <p:sp>
          <p:nvSpPr>
            <p:cNvPr id="71" name="Text Box 72"/>
            <p:cNvSpPr txBox="1">
              <a:spLocks noChangeArrowheads="1"/>
            </p:cNvSpPr>
            <p:nvPr/>
          </p:nvSpPr>
          <p:spPr bwMode="auto">
            <a:xfrm>
              <a:off x="5218" y="2392"/>
              <a:ext cx="176" cy="15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45720" tIns="91440" rIns="4572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800" b="0" dirty="0" err="1">
                  <a:solidFill>
                    <a:schemeClr val="tx1"/>
                  </a:solidFill>
                  <a:latin typeface="Arial" charset="0"/>
                </a:rPr>
                <a:t>TxC</a:t>
              </a:r>
              <a:endParaRPr lang="en-US" sz="800" b="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2" name="Text Box 71"/>
            <p:cNvSpPr txBox="1">
              <a:spLocks noChangeArrowheads="1"/>
            </p:cNvSpPr>
            <p:nvPr/>
          </p:nvSpPr>
          <p:spPr bwMode="auto">
            <a:xfrm>
              <a:off x="3220" y="1830"/>
              <a:ext cx="147" cy="15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45720" tIns="91440" rIns="4572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750" b="0">
                  <a:solidFill>
                    <a:schemeClr val="tx1"/>
                  </a:solidFill>
                  <a:latin typeface="Arial" charset="0"/>
                </a:rPr>
                <a:t>HS</a:t>
              </a:r>
            </a:p>
          </p:txBody>
        </p:sp>
        <p:sp>
          <p:nvSpPr>
            <p:cNvPr id="73" name="Text Box 71"/>
            <p:cNvSpPr txBox="1">
              <a:spLocks noChangeArrowheads="1"/>
            </p:cNvSpPr>
            <p:nvPr/>
          </p:nvSpPr>
          <p:spPr bwMode="auto">
            <a:xfrm>
              <a:off x="3220" y="1942"/>
              <a:ext cx="147" cy="15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45720" tIns="91440" rIns="4572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750" b="0">
                  <a:solidFill>
                    <a:schemeClr val="tx1"/>
                  </a:solidFill>
                  <a:latin typeface="Arial" charset="0"/>
                </a:rPr>
                <a:t>VS</a:t>
              </a:r>
            </a:p>
          </p:txBody>
        </p:sp>
        <p:sp>
          <p:nvSpPr>
            <p:cNvPr id="74" name="Text Box 73"/>
            <p:cNvSpPr txBox="1">
              <a:spLocks noChangeArrowheads="1"/>
            </p:cNvSpPr>
            <p:nvPr/>
          </p:nvSpPr>
          <p:spPr bwMode="auto">
            <a:xfrm>
              <a:off x="3024" y="840"/>
              <a:ext cx="303" cy="15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45720" tIns="91440" rIns="4572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750" b="0" dirty="0">
                  <a:solidFill>
                    <a:schemeClr val="tx1"/>
                  </a:solidFill>
                  <a:latin typeface="Arial" charset="0"/>
                </a:rPr>
                <a:t>CECCLK</a:t>
              </a: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4646" y="827"/>
              <a:ext cx="390" cy="216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91440" rIns="4572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sz="900">
                  <a:solidFill>
                    <a:schemeClr val="tx1"/>
                  </a:solidFill>
                  <a:latin typeface="Arial" charset="0"/>
                </a:rPr>
                <a:t>CEC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900">
                  <a:solidFill>
                    <a:schemeClr val="tx1"/>
                  </a:solidFill>
                  <a:latin typeface="Arial" charset="0"/>
                </a:rPr>
                <a:t>Interpreter</a:t>
              </a:r>
            </a:p>
          </p:txBody>
        </p:sp>
        <p:sp>
          <p:nvSpPr>
            <p:cNvPr id="76" name="Line 75"/>
            <p:cNvSpPr>
              <a:spLocks noChangeShapeType="1"/>
            </p:cNvSpPr>
            <p:nvPr/>
          </p:nvSpPr>
          <p:spPr bwMode="auto">
            <a:xfrm>
              <a:off x="3347" y="929"/>
              <a:ext cx="12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tIns="91440" rIns="45720" anchor="ctr"/>
            <a:lstStyle/>
            <a:p>
              <a:endParaRPr lang="en-US"/>
            </a:p>
          </p:txBody>
        </p:sp>
        <p:sp>
          <p:nvSpPr>
            <p:cNvPr id="77" name="Line 76"/>
            <p:cNvSpPr>
              <a:spLocks noChangeShapeType="1"/>
            </p:cNvSpPr>
            <p:nvPr/>
          </p:nvSpPr>
          <p:spPr bwMode="auto">
            <a:xfrm flipV="1">
              <a:off x="5039" y="939"/>
              <a:ext cx="16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lIns="45720" tIns="91440" rIns="45720" anchor="ctr"/>
            <a:lstStyle/>
            <a:p>
              <a:endParaRPr lang="en-US"/>
            </a:p>
          </p:txBody>
        </p:sp>
        <p:sp>
          <p:nvSpPr>
            <p:cNvPr id="78" name="Text Box 77"/>
            <p:cNvSpPr txBox="1">
              <a:spLocks noChangeArrowheads="1"/>
            </p:cNvSpPr>
            <p:nvPr/>
          </p:nvSpPr>
          <p:spPr bwMode="auto">
            <a:xfrm>
              <a:off x="5184" y="858"/>
              <a:ext cx="255" cy="1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45720" tIns="91440" rIns="4572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800" b="0" dirty="0">
                  <a:solidFill>
                    <a:schemeClr val="tx1"/>
                  </a:solidFill>
                  <a:latin typeface="Arial" charset="0"/>
                </a:rPr>
                <a:t>CEC</a:t>
              </a:r>
            </a:p>
          </p:txBody>
        </p:sp>
      </p:grpSp>
      <p:graphicFrame>
        <p:nvGraphicFramePr>
          <p:cNvPr id="79" name="Group 121"/>
          <p:cNvGraphicFramePr>
            <a:graphicFrameLocks noGrp="1"/>
          </p:cNvGraphicFramePr>
          <p:nvPr/>
        </p:nvGraphicFramePr>
        <p:xfrm>
          <a:off x="5710236" y="5410200"/>
          <a:ext cx="2719387" cy="713232"/>
        </p:xfrm>
        <a:graphic>
          <a:graphicData uri="http://schemas.openxmlformats.org/drawingml/2006/table">
            <a:tbl>
              <a:tblPr/>
              <a:tblGrid>
                <a:gridCol w="1652587"/>
                <a:gridCol w="1066800"/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1376363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6363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1376363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ADV7513BSWZ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6363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Standard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1376363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EVAL-ADV7513-AKZ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6363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Evaluation Kit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" name="Content Placeholder 2"/>
          <p:cNvSpPr>
            <a:spLocks noGrp="1"/>
          </p:cNvSpPr>
          <p:nvPr>
            <p:ph idx="1"/>
          </p:nvPr>
        </p:nvSpPr>
        <p:spPr>
          <a:xfrm>
            <a:off x="273050" y="1143000"/>
            <a:ext cx="8718550" cy="5257800"/>
          </a:xfrm>
          <a:ln>
            <a:noFill/>
          </a:ln>
        </p:spPr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en-US" sz="1600" dirty="0" smtClean="0"/>
              <a:t>Supports display resolutions at 25~165 MHz </a:t>
            </a:r>
            <a:br>
              <a:rPr lang="en-US" sz="1600" dirty="0" smtClean="0"/>
            </a:br>
            <a:r>
              <a:rPr lang="en-US" sz="1600" dirty="0" smtClean="0"/>
              <a:t>(up to 1080p/UXGA) </a:t>
            </a:r>
          </a:p>
          <a:p>
            <a:pPr eaLnBrk="1" hangingPunct="1">
              <a:spcBef>
                <a:spcPts val="300"/>
              </a:spcBef>
            </a:pPr>
            <a:r>
              <a:rPr lang="en-US" sz="1600" dirty="0" smtClean="0"/>
              <a:t>Incorporates extended HDMI v1.3/1.4 features</a:t>
            </a:r>
          </a:p>
          <a:p>
            <a:pPr lvl="1" eaLnBrk="1" hangingPunct="1">
              <a:spcBef>
                <a:spcPts val="300"/>
              </a:spcBef>
            </a:pPr>
            <a:r>
              <a:rPr lang="en-US" sz="1400" dirty="0" smtClean="0"/>
              <a:t>Supports extended </a:t>
            </a:r>
            <a:r>
              <a:rPr lang="en-US" sz="1400" dirty="0" err="1" smtClean="0"/>
              <a:t>colorimetry</a:t>
            </a:r>
            <a:r>
              <a:rPr lang="en-US" sz="1400" dirty="0" smtClean="0"/>
              <a:t> (e.g. </a:t>
            </a:r>
            <a:r>
              <a:rPr lang="en-US" sz="1400" dirty="0" err="1" smtClean="0"/>
              <a:t>x.v.ColorTM</a:t>
            </a:r>
            <a:r>
              <a:rPr lang="en-US" sz="1400" dirty="0" smtClean="0"/>
              <a:t>)</a:t>
            </a:r>
          </a:p>
          <a:p>
            <a:pPr lvl="1" eaLnBrk="1" hangingPunct="1">
              <a:spcBef>
                <a:spcPts val="300"/>
              </a:spcBef>
            </a:pPr>
            <a:r>
              <a:rPr lang="en-US" sz="1400" dirty="0" smtClean="0"/>
              <a:t>HBR audio formats</a:t>
            </a:r>
          </a:p>
          <a:p>
            <a:pPr lvl="1" eaLnBrk="1" hangingPunct="1">
              <a:spcBef>
                <a:spcPts val="300"/>
              </a:spcBef>
            </a:pPr>
            <a:r>
              <a:rPr lang="en-US" sz="1400" dirty="0" smtClean="0"/>
              <a:t>DST/DSD audio formats</a:t>
            </a:r>
          </a:p>
          <a:p>
            <a:pPr lvl="1" eaLnBrk="1" hangingPunct="1">
              <a:spcBef>
                <a:spcPts val="300"/>
              </a:spcBef>
            </a:pPr>
            <a:r>
              <a:rPr lang="en-US" sz="1400" dirty="0" smtClean="0"/>
              <a:t>3D Ready (720p50/60 &amp; 1080p24/25/30)</a:t>
            </a:r>
          </a:p>
          <a:p>
            <a:pPr eaLnBrk="1" hangingPunct="1">
              <a:spcBef>
                <a:spcPts val="300"/>
              </a:spcBef>
            </a:pPr>
            <a:r>
              <a:rPr lang="en-US" sz="1600" dirty="0" smtClean="0"/>
              <a:t>Integrated CEC support</a:t>
            </a:r>
          </a:p>
          <a:p>
            <a:pPr lvl="1" eaLnBrk="1" hangingPunct="1">
              <a:spcBef>
                <a:spcPts val="300"/>
              </a:spcBef>
            </a:pPr>
            <a:r>
              <a:rPr lang="en-US" sz="1400" dirty="0" smtClean="0"/>
              <a:t>Buffer CEC signals</a:t>
            </a:r>
          </a:p>
          <a:p>
            <a:pPr lvl="1" eaLnBrk="1" hangingPunct="1">
              <a:spcBef>
                <a:spcPts val="300"/>
              </a:spcBef>
            </a:pPr>
            <a:r>
              <a:rPr lang="en-US" sz="1400" dirty="0" smtClean="0"/>
              <a:t>Off-loads real-time monitoring from host µP</a:t>
            </a:r>
          </a:p>
          <a:p>
            <a:pPr eaLnBrk="1" hangingPunct="1">
              <a:spcBef>
                <a:spcPts val="300"/>
              </a:spcBef>
            </a:pPr>
            <a:r>
              <a:rPr lang="en-US" sz="1600" dirty="0" smtClean="0"/>
              <a:t>Low standby power</a:t>
            </a:r>
          </a:p>
          <a:p>
            <a:pPr eaLnBrk="1" hangingPunct="1">
              <a:spcBef>
                <a:spcPts val="300"/>
              </a:spcBef>
            </a:pPr>
            <a:r>
              <a:rPr lang="en-US" sz="1600" dirty="0" smtClean="0"/>
              <a:t>Software driver  Easy implementation</a:t>
            </a:r>
          </a:p>
          <a:p>
            <a:pPr eaLnBrk="1" hangingPunct="1">
              <a:spcBef>
                <a:spcPts val="300"/>
              </a:spcBef>
            </a:pPr>
            <a:r>
              <a:rPr lang="en-US" sz="1600" dirty="0" smtClean="0"/>
              <a:t>On-chip HDCP support</a:t>
            </a:r>
          </a:p>
          <a:p>
            <a:pPr eaLnBrk="1" hangingPunct="1">
              <a:spcBef>
                <a:spcPts val="300"/>
              </a:spcBef>
            </a:pPr>
            <a:r>
              <a:rPr lang="en-US" sz="1600" dirty="0" smtClean="0"/>
              <a:t>Automated or programmable color space converter</a:t>
            </a:r>
          </a:p>
          <a:p>
            <a:pPr eaLnBrk="1" hangingPunct="1">
              <a:spcBef>
                <a:spcPts val="300"/>
              </a:spcBef>
            </a:pPr>
            <a:r>
              <a:rPr lang="en-US" sz="1600" dirty="0" smtClean="0"/>
              <a:t>Flexible video inputs:</a:t>
            </a:r>
          </a:p>
          <a:p>
            <a:pPr lvl="1" eaLnBrk="1" hangingPunct="1">
              <a:spcBef>
                <a:spcPts val="300"/>
              </a:spcBef>
            </a:pPr>
            <a:r>
              <a:rPr lang="en-US" sz="1400" dirty="0" smtClean="0"/>
              <a:t>RGB 4:4:4, YCbCr 4:4:4, YCbCr 4:2:2</a:t>
            </a:r>
          </a:p>
          <a:p>
            <a:pPr lvl="1" eaLnBrk="1" hangingPunct="1">
              <a:spcBef>
                <a:spcPts val="300"/>
              </a:spcBef>
            </a:pPr>
            <a:r>
              <a:rPr lang="en-US" sz="1400" dirty="0" smtClean="0"/>
              <a:t>24-bit input interface</a:t>
            </a:r>
          </a:p>
          <a:p>
            <a:pPr eaLnBrk="1" hangingPunct="1">
              <a:spcBef>
                <a:spcPts val="300"/>
              </a:spcBef>
            </a:pPr>
            <a:r>
              <a:rPr lang="en-US" sz="1600" dirty="0" smtClean="0"/>
              <a:t>Supports ITU656 style embedded syncs</a:t>
            </a:r>
          </a:p>
          <a:p>
            <a:pPr eaLnBrk="1" hangingPunct="1">
              <a:spcBef>
                <a:spcPts val="300"/>
              </a:spcBef>
            </a:pPr>
            <a:r>
              <a:rPr lang="en-US" sz="1600" dirty="0" smtClean="0"/>
              <a:t>Integrated I2C Master for DDC bus</a:t>
            </a:r>
          </a:p>
          <a:p>
            <a:pPr eaLnBrk="1" hangingPunct="1">
              <a:spcBef>
                <a:spcPts val="300"/>
              </a:spcBef>
            </a:pPr>
            <a:r>
              <a:rPr lang="en-US" sz="1600" dirty="0" smtClean="0"/>
              <a:t>+5V tolerant I/Os for HPD and I2C</a:t>
            </a:r>
          </a:p>
          <a:p>
            <a:pPr eaLnBrk="1" hangingPunct="1">
              <a:spcBef>
                <a:spcPts val="300"/>
              </a:spcBef>
            </a:pPr>
            <a:r>
              <a:rPr lang="en-US" sz="1600" dirty="0" smtClean="0"/>
              <a:t>1.8V &amp; 3.3V supplies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HDCP Repeater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sz="2000" dirty="0" smtClean="0"/>
              <a:t>After clearing the BKSV flag, if the interrupt occurs again…</a:t>
            </a:r>
          </a:p>
          <a:p>
            <a:pPr lvl="1"/>
            <a:r>
              <a:rPr lang="en-US" sz="1800" dirty="0" smtClean="0"/>
              <a:t>Additional BKSVs will be stored at I2C address 0x7E</a:t>
            </a:r>
          </a:p>
          <a:p>
            <a:pPr lvl="1"/>
            <a:r>
              <a:rPr lang="en-US" sz="1800" dirty="0" smtClean="0"/>
              <a:t>These are available 13 BKSVs at a time</a:t>
            </a:r>
          </a:p>
          <a:p>
            <a:r>
              <a:rPr lang="en-US" sz="2000" dirty="0" smtClean="0"/>
              <a:t>After reading the BKSVs clear flag again by writing 0x97[6] = 1</a:t>
            </a:r>
          </a:p>
          <a:p>
            <a:pPr lvl="1"/>
            <a:r>
              <a:rPr lang="en-US" sz="1800" dirty="0" smtClean="0"/>
              <a:t>If the interrupt occurs again…</a:t>
            </a:r>
          </a:p>
          <a:p>
            <a:pPr lvl="1"/>
            <a:r>
              <a:rPr lang="en-US" sz="1800" dirty="0" smtClean="0"/>
              <a:t>Collect additional BKSVs from 0x7E</a:t>
            </a:r>
          </a:p>
          <a:p>
            <a:pPr lvl="1"/>
            <a:r>
              <a:rPr lang="en-US" sz="1800" dirty="0" smtClean="0"/>
              <a:t>Continue this process until all BKSVs are read</a:t>
            </a:r>
          </a:p>
          <a:p>
            <a:pPr lvl="2"/>
            <a:r>
              <a:rPr lang="en-US" sz="1800" dirty="0" smtClean="0"/>
              <a:t>One way to confirm that all BKSVs have been read is to check if the “HDCP Authenticated” interrupt 0x96[1] has occurred</a:t>
            </a:r>
          </a:p>
          <a:p>
            <a:pPr lvl="2"/>
            <a:r>
              <a:rPr lang="en-US" sz="1800" dirty="0" smtClean="0"/>
              <a:t>Another way is to confirm this is to check that the BKSV ready interrupt 0x97[6] remains 0 after clearing it</a:t>
            </a:r>
          </a:p>
          <a:p>
            <a:pPr lvl="1"/>
            <a:r>
              <a:rPr lang="en-US" sz="1800" dirty="0" smtClean="0"/>
              <a:t>The ADV7513 supports up to128 BKSVs, which is the maximum number allowed by HDCP 1.3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2865DA-AA9D-4E64-AEE9-D7FE0F141E0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ADV7513 Reference Documents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73050" y="1371600"/>
            <a:ext cx="8718550" cy="5029200"/>
          </a:xfrm>
          <a:ln>
            <a:noFill/>
          </a:ln>
        </p:spPr>
        <p:txBody>
          <a:bodyPr/>
          <a:lstStyle/>
          <a:p>
            <a:pPr eaLnBrk="1" hangingPunct="1"/>
            <a:r>
              <a:rPr lang="en-US" sz="2000" dirty="0" smtClean="0"/>
              <a:t>ADI Documents</a:t>
            </a:r>
          </a:p>
          <a:p>
            <a:pPr lvl="1" eaLnBrk="1" hangingPunct="1"/>
            <a:r>
              <a:rPr lang="en-US" sz="1800" dirty="0" smtClean="0"/>
              <a:t>Data Sheet</a:t>
            </a:r>
          </a:p>
          <a:p>
            <a:pPr lvl="2" eaLnBrk="1" hangingPunct="1"/>
            <a:r>
              <a:rPr lang="en-US" sz="1600" dirty="0" smtClean="0"/>
              <a:t>Feature list</a:t>
            </a:r>
          </a:p>
          <a:p>
            <a:pPr lvl="2" eaLnBrk="1" hangingPunct="1"/>
            <a:r>
              <a:rPr lang="en-US" sz="1600" dirty="0" smtClean="0"/>
              <a:t>Electrical specifications</a:t>
            </a:r>
          </a:p>
          <a:p>
            <a:pPr lvl="2" eaLnBrk="1" hangingPunct="1"/>
            <a:r>
              <a:rPr lang="en-US" sz="1600" dirty="0" smtClean="0"/>
              <a:t>Pin diagrams and descriptions</a:t>
            </a:r>
          </a:p>
          <a:p>
            <a:pPr lvl="2" eaLnBrk="1" hangingPunct="1"/>
            <a:r>
              <a:rPr lang="en-US" sz="1600" dirty="0" smtClean="0"/>
              <a:t>Package drawings </a:t>
            </a:r>
            <a:endParaRPr lang="en-US" sz="1800" dirty="0" smtClean="0"/>
          </a:p>
          <a:p>
            <a:pPr lvl="1" eaLnBrk="1" hangingPunct="1"/>
            <a:r>
              <a:rPr lang="en-US" sz="1800" dirty="0" smtClean="0"/>
              <a:t>Hardware User's Guide </a:t>
            </a:r>
          </a:p>
          <a:p>
            <a:pPr lvl="2" eaLnBrk="1" hangingPunct="1"/>
            <a:r>
              <a:rPr lang="en-US" sz="1600" dirty="0" smtClean="0"/>
              <a:t>Detailed descriptions of hardware blocks</a:t>
            </a:r>
          </a:p>
          <a:p>
            <a:pPr lvl="2" eaLnBrk="1" hangingPunct="1"/>
            <a:r>
              <a:rPr lang="en-US" sz="1600" dirty="0" smtClean="0"/>
              <a:t>External connection recommendations</a:t>
            </a:r>
          </a:p>
          <a:p>
            <a:pPr lvl="2" eaLnBrk="1" hangingPunct="1"/>
            <a:r>
              <a:rPr lang="en-US" sz="1600" dirty="0" smtClean="0"/>
              <a:t>PCB layout guidelines</a:t>
            </a:r>
          </a:p>
          <a:p>
            <a:pPr lvl="1" eaLnBrk="1" hangingPunct="1"/>
            <a:r>
              <a:rPr lang="en-US" sz="1800" dirty="0" smtClean="0"/>
              <a:t>Programming Guide</a:t>
            </a:r>
          </a:p>
          <a:p>
            <a:pPr lvl="2" eaLnBrk="1" hangingPunct="1"/>
            <a:r>
              <a:rPr lang="en-US" sz="1600" dirty="0" smtClean="0"/>
              <a:t>Detailed register maps and descriptions </a:t>
            </a:r>
          </a:p>
          <a:p>
            <a:pPr lvl="2" eaLnBrk="1" hangingPunct="1"/>
            <a:r>
              <a:rPr lang="en-US" sz="1600" dirty="0" smtClean="0"/>
              <a:t>Programming guidelines organized by system level function</a:t>
            </a:r>
            <a:endParaRPr lang="en-US" sz="1800" dirty="0" smtClean="0"/>
          </a:p>
          <a:p>
            <a:pPr lvl="1" eaLnBrk="1" hangingPunct="1"/>
            <a:r>
              <a:rPr lang="en-US" sz="1800" dirty="0" smtClean="0"/>
              <a:t>Software Driver User's Guide (DVP Transmitter Library Specification 1.9)</a:t>
            </a:r>
          </a:p>
          <a:p>
            <a:pPr lvl="2" eaLnBrk="1" hangingPunct="1"/>
            <a:r>
              <a:rPr lang="en-US" sz="1600" dirty="0" smtClean="0"/>
              <a:t>Detailed description of C code functions that can be integrated into system SW</a:t>
            </a:r>
          </a:p>
          <a:p>
            <a:pPr lvl="2" eaLnBrk="1" hangingPunct="1"/>
            <a:r>
              <a:rPr lang="en-US" sz="1600" dirty="0" smtClean="0"/>
              <a:t>Describes how functions are used to meet HDMI requirements</a:t>
            </a:r>
          </a:p>
          <a:p>
            <a:pPr lvl="1" eaLnBrk="1" hangingPunct="1"/>
            <a:r>
              <a:rPr lang="en-US" sz="1800" dirty="0" smtClean="0"/>
              <a:t>User Guides, schematics, etc. available on ez.analog.com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B8FFFB-3626-4D33-BDE4-91CAE99E8D8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ADV7513 Reference Documents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73050" y="1371600"/>
            <a:ext cx="8718550" cy="5029200"/>
          </a:xfrm>
          <a:ln>
            <a:noFill/>
          </a:ln>
        </p:spPr>
        <p:txBody>
          <a:bodyPr/>
          <a:lstStyle/>
          <a:p>
            <a:pPr eaLnBrk="1" hangingPunct="1"/>
            <a:r>
              <a:rPr lang="en-US" sz="2000" dirty="0" smtClean="0"/>
              <a:t>Other Documents</a:t>
            </a:r>
          </a:p>
          <a:p>
            <a:pPr lvl="1" eaLnBrk="1" hangingPunct="1"/>
            <a:r>
              <a:rPr lang="en-US" sz="1800" dirty="0" smtClean="0"/>
              <a:t>HDMI Specification 1.4</a:t>
            </a:r>
          </a:p>
          <a:p>
            <a:pPr lvl="2" eaLnBrk="1" hangingPunct="1"/>
            <a:r>
              <a:rPr lang="en-US" sz="1800" dirty="0" smtClean="0"/>
              <a:t>Beyond the obvious, detailed information on CEC and HDMI compliance are included</a:t>
            </a:r>
          </a:p>
          <a:p>
            <a:pPr lvl="1" eaLnBrk="1" hangingPunct="1"/>
            <a:r>
              <a:rPr lang="en-US" sz="1800" dirty="0" smtClean="0"/>
              <a:t>EIA/CEA-861</a:t>
            </a:r>
          </a:p>
          <a:p>
            <a:pPr lvl="2" eaLnBrk="1" hangingPunct="1"/>
            <a:r>
              <a:rPr lang="en-US" sz="1800" dirty="0" smtClean="0"/>
              <a:t>Includes timing specifications for various video formats</a:t>
            </a:r>
          </a:p>
          <a:p>
            <a:pPr lvl="1" eaLnBrk="1" hangingPunct="1"/>
            <a:r>
              <a:rPr lang="en-US" sz="1800" dirty="0" smtClean="0"/>
              <a:t>HDCP 1.3</a:t>
            </a:r>
          </a:p>
          <a:p>
            <a:pPr lvl="1" eaLnBrk="1" hangingPunct="1"/>
            <a:r>
              <a:rPr lang="en-US" sz="1800" dirty="0" smtClean="0"/>
              <a:t>IEC 60958</a:t>
            </a:r>
          </a:p>
          <a:p>
            <a:pPr lvl="2" eaLnBrk="1" hangingPunct="1"/>
            <a:r>
              <a:rPr lang="en-US" sz="1800" dirty="0" smtClean="0"/>
              <a:t>Audio standard</a:t>
            </a:r>
          </a:p>
          <a:p>
            <a:pPr lvl="1" eaLnBrk="1" hangingPunct="1"/>
            <a:r>
              <a:rPr lang="en-US" sz="1800" dirty="0" smtClean="0"/>
              <a:t>IEC 61937</a:t>
            </a:r>
          </a:p>
          <a:p>
            <a:pPr lvl="2" eaLnBrk="1" hangingPunct="1"/>
            <a:r>
              <a:rPr lang="en-US" sz="1800" dirty="0" smtClean="0"/>
              <a:t>Advanced audio standard</a:t>
            </a:r>
          </a:p>
          <a:p>
            <a:pPr lvl="1" eaLnBrk="1" hangingPunct="1"/>
            <a:r>
              <a:rPr lang="en-US" sz="1800" dirty="0" smtClean="0"/>
              <a:t>I2C-Bus Specification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B8FFFB-3626-4D33-BDE4-91CAE99E8D8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04800" y="3048000"/>
            <a:ext cx="8593138" cy="914400"/>
          </a:xfrm>
        </p:spPr>
        <p:txBody>
          <a:bodyPr/>
          <a:lstStyle/>
          <a:p>
            <a:pPr algn="ctr" eaLnBrk="1" hangingPunct="1"/>
            <a:r>
              <a:rPr lang="en-US" smtClean="0"/>
              <a:t>Basic Setup and Configuration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DE5C99-DE94-4D7F-B24B-0568628522E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4" name="Picture 4" descr="C:\Users\cvaughn\Documents\ADV7511\ADV7513\ADV7513_Application schematic-ppt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752600"/>
            <a:ext cx="6040438" cy="4360480"/>
          </a:xfrm>
          <a:prstGeom prst="rect">
            <a:avLst/>
          </a:prstGeom>
          <a:noFill/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Schematic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CFAD86-F712-410B-9208-5AB9AA34856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6705600" y="57912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hlinkClick r:id="" action="ppaction://hlinkshowjump?jump=lastslideviewed"/>
              </a:rPr>
              <a:t>Go Back</a:t>
            </a:r>
            <a:endParaRPr lang="en-US" sz="1200" b="1" dirty="0"/>
          </a:p>
        </p:txBody>
      </p:sp>
      <p:sp>
        <p:nvSpPr>
          <p:cNvPr id="9" name="Right Arrow 8"/>
          <p:cNvSpPr/>
          <p:nvPr/>
        </p:nvSpPr>
        <p:spPr bwMode="auto">
          <a:xfrm flipV="1">
            <a:off x="6477000" y="5867400"/>
            <a:ext cx="228600" cy="152400"/>
          </a:xfrm>
          <a:prstGeom prst="rightArrow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828800" y="2057400"/>
            <a:ext cx="13716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3" action="ppaction://hlinksldjump"/>
              </a:rPr>
              <a:t>Power Domains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73050" y="609600"/>
            <a:ext cx="8593138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Programming Quick-Start Guide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73050" y="1524000"/>
            <a:ext cx="8593138" cy="5029200"/>
          </a:xfrm>
          <a:ln>
            <a:noFill/>
          </a:ln>
        </p:spPr>
        <p:txBody>
          <a:bodyPr/>
          <a:lstStyle/>
          <a:p>
            <a:pPr eaLnBrk="1" hangingPunct="1"/>
            <a:r>
              <a:rPr lang="en-US" sz="1600" dirty="0" smtClean="0"/>
              <a:t>Power-up the Tx (HPD must be high)</a:t>
            </a:r>
          </a:p>
          <a:p>
            <a:pPr lvl="1" eaLnBrk="1" hangingPunct="1"/>
            <a:r>
              <a:rPr lang="en-US" sz="1400" dirty="0" smtClean="0"/>
              <a:t>0x41[6] - Power-down (Power-up = 0)</a:t>
            </a:r>
          </a:p>
          <a:p>
            <a:pPr lvl="1" eaLnBrk="1" hangingPunct="1"/>
            <a:r>
              <a:rPr lang="en-US" sz="400" dirty="0" smtClean="0"/>
              <a:t> </a:t>
            </a:r>
          </a:p>
          <a:p>
            <a:pPr eaLnBrk="1" hangingPunct="1"/>
            <a:r>
              <a:rPr lang="en-US" sz="1600" dirty="0" smtClean="0"/>
              <a:t>Fixed registers that must be set on power up</a:t>
            </a:r>
          </a:p>
          <a:p>
            <a:pPr lvl="1" eaLnBrk="1" hangingPunct="1"/>
            <a:r>
              <a:rPr lang="en-US" sz="1400" dirty="0" smtClean="0"/>
              <a:t>0x98 = 0x03</a:t>
            </a:r>
          </a:p>
          <a:p>
            <a:pPr lvl="1" eaLnBrk="1" hangingPunct="1"/>
            <a:r>
              <a:rPr lang="en-US" sz="1400" dirty="0" smtClean="0"/>
              <a:t>0x9A[7:5] = </a:t>
            </a:r>
            <a:r>
              <a:rPr lang="en-US" sz="1400" dirty="0" smtClean="0"/>
              <a:t>0</a:t>
            </a:r>
            <a:r>
              <a:rPr lang="en-US" sz="1400" dirty="0" smtClean="0"/>
              <a:t>b111</a:t>
            </a:r>
            <a:endParaRPr lang="en-US" sz="1400" dirty="0" smtClean="0"/>
          </a:p>
          <a:p>
            <a:pPr lvl="1" eaLnBrk="1" hangingPunct="1"/>
            <a:r>
              <a:rPr lang="en-US" sz="1400" dirty="0" smtClean="0"/>
              <a:t>0x9C = </a:t>
            </a:r>
            <a:r>
              <a:rPr lang="en-US" sz="1400" dirty="0" smtClean="0"/>
              <a:t>0x30</a:t>
            </a:r>
            <a:endParaRPr lang="en-US" sz="1400" dirty="0" smtClean="0"/>
          </a:p>
          <a:p>
            <a:pPr lvl="1" eaLnBrk="1" hangingPunct="1"/>
            <a:r>
              <a:rPr lang="en-US" sz="1400" dirty="0" smtClean="0"/>
              <a:t>0x9D[1:0] = </a:t>
            </a:r>
            <a:r>
              <a:rPr lang="en-US" sz="1400" dirty="0" smtClean="0"/>
              <a:t>0b01</a:t>
            </a:r>
            <a:endParaRPr lang="en-US" sz="1400" dirty="0" smtClean="0"/>
          </a:p>
          <a:p>
            <a:pPr lvl="1" eaLnBrk="1" hangingPunct="1"/>
            <a:r>
              <a:rPr lang="en-US" sz="1400" dirty="0" smtClean="0"/>
              <a:t>0xA2 = 0xA4</a:t>
            </a:r>
          </a:p>
          <a:p>
            <a:pPr lvl="1">
              <a:buClr>
                <a:srgbClr val="FF8C00"/>
              </a:buClr>
            </a:pPr>
            <a:r>
              <a:rPr lang="en-US" sz="1400" dirty="0" smtClean="0">
                <a:solidFill>
                  <a:srgbClr val="38579B"/>
                </a:solidFill>
              </a:rPr>
              <a:t>0xA3 = 0xA4</a:t>
            </a:r>
          </a:p>
          <a:p>
            <a:pPr lvl="1" eaLnBrk="1" hangingPunct="1">
              <a:defRPr/>
            </a:pPr>
            <a:r>
              <a:rPr lang="en-US" sz="1400" dirty="0" smtClean="0"/>
              <a:t>0xE0 = 0xD0</a:t>
            </a:r>
          </a:p>
          <a:p>
            <a:pPr lvl="1" eaLnBrk="1" hangingPunct="1">
              <a:defRPr/>
            </a:pPr>
            <a:r>
              <a:rPr lang="en-US" sz="1400" dirty="0" smtClean="0"/>
              <a:t>0xF9 = 0x00</a:t>
            </a:r>
          </a:p>
          <a:p>
            <a:pPr lvl="1" eaLnBrk="1" hangingPunct="1">
              <a:defRPr/>
            </a:pPr>
            <a:endParaRPr lang="en-US" sz="800" dirty="0" smtClean="0"/>
          </a:p>
          <a:p>
            <a:pPr eaLnBrk="1" hangingPunct="1"/>
            <a:r>
              <a:rPr lang="en-US" sz="1600" dirty="0" smtClean="0"/>
              <a:t>Set up the video input mode</a:t>
            </a:r>
          </a:p>
          <a:p>
            <a:pPr lvl="1" eaLnBrk="1" hangingPunct="1"/>
            <a:r>
              <a:rPr lang="en-US" sz="1400" dirty="0" smtClean="0"/>
              <a:t>0x15[3:0] </a:t>
            </a:r>
            <a:r>
              <a:rPr lang="en-US" sz="1400" dirty="0" smtClean="0"/>
              <a:t>– Video Format ID (default = 4:4:4)</a:t>
            </a:r>
            <a:endParaRPr lang="en-US" sz="1400" dirty="0" smtClean="0"/>
          </a:p>
          <a:p>
            <a:pPr lvl="1" eaLnBrk="1" hangingPunct="1"/>
            <a:r>
              <a:rPr lang="en-US" sz="1400" dirty="0" smtClean="0"/>
              <a:t>0x16[5:4] – </a:t>
            </a:r>
            <a:r>
              <a:rPr lang="en-US" sz="1400" dirty="0" smtClean="0"/>
              <a:t>Input Color Depth for 4:2:2 (default = 12 bit)</a:t>
            </a:r>
            <a:endParaRPr lang="en-US" sz="1400" dirty="0" smtClean="0"/>
          </a:p>
          <a:p>
            <a:pPr lvl="1" eaLnBrk="1" hangingPunct="1"/>
            <a:r>
              <a:rPr lang="en-US" sz="1400" dirty="0" smtClean="0"/>
              <a:t>0x16[3:2] – Video Input Style (</a:t>
            </a:r>
            <a:r>
              <a:rPr lang="en-US" sz="1400" dirty="0" smtClean="0"/>
              <a:t>default style </a:t>
            </a:r>
            <a:r>
              <a:rPr lang="en-US" sz="1400" dirty="0" smtClean="0"/>
              <a:t>= </a:t>
            </a:r>
            <a:r>
              <a:rPr lang="en-US" sz="1400" dirty="0" smtClean="0"/>
              <a:t>1)</a:t>
            </a:r>
            <a:endParaRPr lang="en-US" sz="1400" dirty="0" smtClean="0"/>
          </a:p>
          <a:p>
            <a:pPr lvl="1" eaLnBrk="1" hangingPunct="1">
              <a:buClr>
                <a:srgbClr val="FF8C00"/>
              </a:buClr>
            </a:pPr>
            <a:r>
              <a:rPr lang="en-US" sz="1400" dirty="0" smtClean="0">
                <a:solidFill>
                  <a:srgbClr val="38579B"/>
                </a:solidFill>
                <a:ea typeface="+mn-ea"/>
                <a:cs typeface="Arial" charset="0"/>
              </a:rPr>
              <a:t>0x17[1] – Aspect ratio of video in (4x3 = 0, 16x9 = 1)</a:t>
            </a:r>
          </a:p>
          <a:p>
            <a:pPr lvl="1" eaLnBrk="1" hangingPunct="1">
              <a:buNone/>
            </a:pPr>
            <a:endParaRPr lang="en-US" sz="400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E935-4ADB-47AB-983A-4DE09549122B}" type="slidenum">
              <a:rPr lang="en-US" sz="1200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z="12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ITemplate[confidential]">
  <a:themeElements>
    <a:clrScheme name="ADITemplate[confidential] 3">
      <a:dk1>
        <a:srgbClr val="000000"/>
      </a:dk1>
      <a:lt1>
        <a:srgbClr val="FFFFFF"/>
      </a:lt1>
      <a:dk2>
        <a:srgbClr val="38579B"/>
      </a:dk2>
      <a:lt2>
        <a:srgbClr val="969696"/>
      </a:lt2>
      <a:accent1>
        <a:srgbClr val="FFCC00"/>
      </a:accent1>
      <a:accent2>
        <a:srgbClr val="28AE4E"/>
      </a:accent2>
      <a:accent3>
        <a:srgbClr val="FFFFFF"/>
      </a:accent3>
      <a:accent4>
        <a:srgbClr val="000000"/>
      </a:accent4>
      <a:accent5>
        <a:srgbClr val="FFE2AA"/>
      </a:accent5>
      <a:accent6>
        <a:srgbClr val="239D46"/>
      </a:accent6>
      <a:hlink>
        <a:srgbClr val="8B1174"/>
      </a:hlink>
      <a:folHlink>
        <a:srgbClr val="FF8C00"/>
      </a:folHlink>
    </a:clrScheme>
    <a:fontScheme name="ADITemplate[confidential]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DITemplate[confidential]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ITemplate[confidential]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ITemplate[confidential] 3">
        <a:dk1>
          <a:srgbClr val="000000"/>
        </a:dk1>
        <a:lt1>
          <a:srgbClr val="FFFFFF"/>
        </a:lt1>
        <a:dk2>
          <a:srgbClr val="38579B"/>
        </a:dk2>
        <a:lt2>
          <a:srgbClr val="969696"/>
        </a:lt2>
        <a:accent1>
          <a:srgbClr val="FFCC00"/>
        </a:accent1>
        <a:accent2>
          <a:srgbClr val="28AE4E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39D46"/>
        </a:accent6>
        <a:hlink>
          <a:srgbClr val="8B1174"/>
        </a:hlink>
        <a:folHlink>
          <a:srgbClr val="FF8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ADITemplate[confidential]</Template>
  <TotalTime>5038</TotalTime>
  <Words>3676</Words>
  <Application>Microsoft Office PowerPoint</Application>
  <PresentationFormat>On-screen Show (4:3)</PresentationFormat>
  <Paragraphs>685</Paragraphs>
  <Slides>40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ADITemplate[confidential]</vt:lpstr>
      <vt:lpstr>Visio</vt:lpstr>
      <vt:lpstr>Microsoft Office Visio Drawing</vt:lpstr>
      <vt:lpstr>HDMI-enabled Designs  Using the ADV7513</vt:lpstr>
      <vt:lpstr>Presentation Overview</vt:lpstr>
      <vt:lpstr>Introduction to the ADV7513</vt:lpstr>
      <vt:lpstr>ADV7513 Features Overview</vt:lpstr>
      <vt:lpstr>ADV7513 Reference Documents</vt:lpstr>
      <vt:lpstr>ADV7513 Reference Documents</vt:lpstr>
      <vt:lpstr>Basic Setup and Configuration</vt:lpstr>
      <vt:lpstr>Example Schematic</vt:lpstr>
      <vt:lpstr>Programming Quick-Start Guide</vt:lpstr>
      <vt:lpstr>Programming Quick-Start Guide</vt:lpstr>
      <vt:lpstr>Processor Interface and General Control</vt:lpstr>
      <vt:lpstr>Processor Interface and General Control </vt:lpstr>
      <vt:lpstr>Processor Interface and General Control</vt:lpstr>
      <vt:lpstr>Processor Interface and General Control</vt:lpstr>
      <vt:lpstr>Processor Interface and General Control</vt:lpstr>
      <vt:lpstr>Video Input</vt:lpstr>
      <vt:lpstr>Video Input</vt:lpstr>
      <vt:lpstr>Video Input</vt:lpstr>
      <vt:lpstr>Video Input</vt:lpstr>
      <vt:lpstr>Audio Input</vt:lpstr>
      <vt:lpstr>Audio Input</vt:lpstr>
      <vt:lpstr>Audio Input</vt:lpstr>
      <vt:lpstr>HDMI Output</vt:lpstr>
      <vt:lpstr>Power Supply Filtering</vt:lpstr>
      <vt:lpstr>Power Domains</vt:lpstr>
      <vt:lpstr>Consumer Electronics Control (CEC) </vt:lpstr>
      <vt:lpstr>What is CEC?</vt:lpstr>
      <vt:lpstr>How is it being implemented in Tx?</vt:lpstr>
      <vt:lpstr>Block Diagram: ADI Solution</vt:lpstr>
      <vt:lpstr>Advanced Usage</vt:lpstr>
      <vt:lpstr>Video Formatting</vt:lpstr>
      <vt:lpstr>Video Formatting</vt:lpstr>
      <vt:lpstr>Video Formatting</vt:lpstr>
      <vt:lpstr>TMDS Power Down</vt:lpstr>
      <vt:lpstr>AV Mute</vt:lpstr>
      <vt:lpstr>Black Video Data</vt:lpstr>
      <vt:lpstr>Packet Update Feature (1)</vt:lpstr>
      <vt:lpstr>Packet Update Feature (2) Block Diagram</vt:lpstr>
      <vt:lpstr>HDCP </vt:lpstr>
      <vt:lpstr>HDCP Repeater Case</vt:lpstr>
    </vt:vector>
  </TitlesOfParts>
  <Company>Analog Devices,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HDMI-enabled Designs  Using the ADV7523A</dc:title>
  <dc:creator>djones2</dc:creator>
  <cp:lastModifiedBy>Chris Vaughn</cp:lastModifiedBy>
  <cp:revision>96</cp:revision>
  <dcterms:created xsi:type="dcterms:W3CDTF">2010-06-07T00:50:06Z</dcterms:created>
  <dcterms:modified xsi:type="dcterms:W3CDTF">2011-12-06T16:29:57Z</dcterms:modified>
</cp:coreProperties>
</file>