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5.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notesSlides/notesSlide6.xml" ContentType="application/vnd.openxmlformats-officedocument.presentationml.notesSlide+xml"/>
  <Override PartName="/ppt/ink/ink18.xml" ContentType="application/inkml+xml"/>
  <Override PartName="/ppt/ink/ink19.xml" ContentType="application/inkml+xml"/>
  <Override PartName="/ppt/notesSlides/notesSlide7.xml" ContentType="application/vnd.openxmlformats-officedocument.presentationml.notesSlide+xml"/>
  <Override PartName="/ppt/ink/ink20.xml" ContentType="application/inkml+xml"/>
  <Override PartName="/ppt/ink/ink21.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 id="2147483651" r:id="rId4"/>
    <p:sldMasterId id="2147483652" r:id="rId5"/>
  </p:sldMasterIdLst>
  <p:notesMasterIdLst>
    <p:notesMasterId r:id="rId53"/>
  </p:notesMasterIdLst>
  <p:sldIdLst>
    <p:sldId id="317" r:id="rId6"/>
    <p:sldId id="344" r:id="rId7"/>
    <p:sldId id="259" r:id="rId8"/>
    <p:sldId id="260" r:id="rId9"/>
    <p:sldId id="262" r:id="rId10"/>
    <p:sldId id="263" r:id="rId11"/>
    <p:sldId id="264" r:id="rId12"/>
    <p:sldId id="265" r:id="rId13"/>
    <p:sldId id="266" r:id="rId14"/>
    <p:sldId id="267" r:id="rId15"/>
    <p:sldId id="318" r:id="rId16"/>
    <p:sldId id="325" r:id="rId17"/>
    <p:sldId id="272" r:id="rId18"/>
    <p:sldId id="326" r:id="rId19"/>
    <p:sldId id="327" r:id="rId20"/>
    <p:sldId id="328" r:id="rId21"/>
    <p:sldId id="283" r:id="rId22"/>
    <p:sldId id="284" r:id="rId23"/>
    <p:sldId id="285" r:id="rId24"/>
    <p:sldId id="286" r:id="rId25"/>
    <p:sldId id="287" r:id="rId26"/>
    <p:sldId id="288" r:id="rId27"/>
    <p:sldId id="289" r:id="rId28"/>
    <p:sldId id="291" r:id="rId29"/>
    <p:sldId id="294" r:id="rId30"/>
    <p:sldId id="293" r:id="rId31"/>
    <p:sldId id="295" r:id="rId32"/>
    <p:sldId id="296" r:id="rId33"/>
    <p:sldId id="297" r:id="rId34"/>
    <p:sldId id="329" r:id="rId35"/>
    <p:sldId id="330" r:id="rId36"/>
    <p:sldId id="301" r:id="rId37"/>
    <p:sldId id="332" r:id="rId38"/>
    <p:sldId id="302" r:id="rId39"/>
    <p:sldId id="304" r:id="rId40"/>
    <p:sldId id="305" r:id="rId41"/>
    <p:sldId id="306" r:id="rId42"/>
    <p:sldId id="307" r:id="rId43"/>
    <p:sldId id="309" r:id="rId44"/>
    <p:sldId id="310" r:id="rId45"/>
    <p:sldId id="312" r:id="rId46"/>
    <p:sldId id="335" r:id="rId47"/>
    <p:sldId id="336" r:id="rId48"/>
    <p:sldId id="338" r:id="rId49"/>
    <p:sldId id="337" r:id="rId50"/>
    <p:sldId id="339" r:id="rId51"/>
    <p:sldId id="324" r:id="rId52"/>
  </p:sldIdLst>
  <p:sldSz cx="9144000" cy="6858000" type="screen4x3"/>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3300"/>
    <a:srgbClr val="008000"/>
    <a:srgbClr val="CC0000"/>
    <a:srgbClr val="CCFFCC"/>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992" autoAdjust="0"/>
  </p:normalViewPr>
  <p:slideViewPr>
    <p:cSldViewPr>
      <p:cViewPr varScale="1">
        <p:scale>
          <a:sx n="63" d="100"/>
          <a:sy n="63" d="100"/>
        </p:scale>
        <p:origin x="1596"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notesMaster" Target="notesMasters/notesMaster1.xml"/><Relationship Id="rId5" Type="http://schemas.openxmlformats.org/officeDocument/2006/relationships/slideMaster" Target="slideMasters/slideMaster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ableStyles" Target="tableStyle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5-11-16T08:36:48.379"/>
    </inkml:context>
    <inkml:brush xml:id="br0">
      <inkml:brushProperty name="width" value="0.05292" units="cm"/>
      <inkml:brushProperty name="height" value="0.05292" units="cm"/>
      <inkml:brushProperty name="color" value="#FF0000"/>
    </inkml:brush>
  </inkml:definitions>
  <inkml:trace contextRef="#ctx0" brushRef="#br0">3572 12551 0,'25'0'47</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5-11-16T09:03:17.77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17612 8086 0,'-25'0'110,"-25"0"-95,1 25 1,-1 0-16,-49-25 16,-100 0-1,-73 25 1,98 0-16,-25-1 15,1 1-15,-174-25 0,149 0 16,-224 25 0,125 0-1,49 0 1,124-25 0,50 24-1,24-24 1,75-24 374,50-26-374,-25 0-16,0 50 16,-1-24-16,-24-1 15,50 25 1,-25 0-16,149 0 16,-75 25-1,50-25-15,49 49 16,25-24-1,-74 0 1,-99 24 0,24-49-1,-49 0-15,49 0 0,-49 0 16,25 0 0,-1 0-1,-24 0 1,0 0-1,99 0 1,-50 0 0,50-49-1,100-26 1,-51 1 0,-98 74-16,-1-25 15,75-24-15,-75 24 16,-24 25-16,49-50 15,25 25 1,-99 25 15,0 0-15,-25-25 0,-25 25 109,-99-24-110,-25-1-15,25 25 16,-49-50-16,-274-49 15,-248 0 17,472 74-32,-124-25 15,99 26-15,-25-1 0,-149-50 16,249 51 0,24-1-1,99 25-15,75 0 172,50 0-156,98 0-16,-24 0 15,198 0 1,1 0 0,-26 25-1,-74-25 1,-50 0-1,-73 0 1,-26 0 0,-50 24-1,1 1 1,0 0 0,-1-25-16,1 25 31,-1 24-31,-24-49 0,50 50 15,-1 24 1,-24-74 0,-26 0-1,-24 25 17,-24 25-17,-51 24-15,-24 1 16,-25-1-1,-50-24 1,26-1-16,48 1 16,1-25-16,-25 24 15,25-49-15,-50 0 16,99 0 0,100 0 77,49 0-77,75 0 0,49 0-16,298 100 15,-248-76-15,223 51 16,-298-50-1,-49-25-15,-25 0 16,-149 0 78,1 0-79,-26 24-15,-49-24 16,24 0 0,-98 0-16,-1 0 15,75 0-15,74 0 16,0 25 0,100 0 15,98 149-16,323-26 1,25-48 0,-124-51-1,-397-24 1,-74-50 46,-25-49-46,-50-1-16,0 1 16,-74 24-1,223 26 1,24 48 15,76 51-15,297 123-1,-125-74 1,-272-99 15,-49-25-15,-75 0-16,-248-99 16,-224-174 15,299 124-16,24 75-15,174-1 16,148 75 31,51 0-31,-1 0-16,-25 0 15,-49 0-15,0 0 16,-50 0 15,-446-198-15,49-25-1,224 173 1,173 50 15</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5-11-16T09:03:20.01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8980 11261 0,'49'-24'187,"26"24"-171,49 0-16,124-25 16,25 0-16,272-25 15,175 50 1,-125 0-1,-248 25 1,-322-25 0,25 0-1,-75 0 63,0 0-78,-74-74 16,0-1-16,-25 1 16,-50-100-1,124 149 1,26 25 0,-1 0 15,25-24 0,-50 48 16,50 1-31,-198 174-1,24-1 1,-99 75-1,25-99 17,-99 49 46,347-198 16,0 74-79,0-74-15,0 148 16,49 795-1,-24-621-15,-25 199 16,0-348 0,-25-99-16,25 75 15,0-124 1,-24-50 0</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5-11-16T09:03:21.10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11956 12402 0,'50'0'0,"-1"0"15,-24-24 1,0 24-1,25 0 1,-26-25 0,1 25-1,0 0 79,0 0-78,-25 25-1,0-1 1,0 1-16,-25 248 16,-74 74 15,-75 1-16,125-274-15,-1 100 16,25-125-16,25 1 16,-74 49-1,74-25 1,-50 1 0,50-1-1,-25 1 1,1-26-1,24 1 1,0-25 0,0-1-1,0 51 1,0-50 0,0 0-16,-25-25 0,25 24 15</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5-11-16T09:03:22.29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10369 12105 0,'49'0'93,"125"0"-93,-75 24 16,-24-24-16,-1 25 16,50 0-16,25 0 15,-50-25 17,-49 25-17,-1-25 1,1 0-1,0 0 1,-26 0-16,26 0 16,-25 0-16,0 25 15,49-25 1,-49 24 0,24-24-1,-24 25 1,0 0-1,0 0-15,-25 49 16,0 1 0,0-26-16,-25 75 15,0 0 1,-99 124 15,25 0-15,0 25-1,-1 0 1,1-50 0,25-49-1,-1 24 1,51-123 0,24-26-1,0-24 1,-25-25-1</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5-11-16T09:03:24.84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10170 13122 0,'75'-25'31,"24"0"-15,25 0-16,50 0 15,-1 1 1,75-51-1,-124 75 1,-99 0 15,25 0-15,-1 0 0,1 50-1,-50 24-15,0 75 16,0-124-16,0 0 15,0 0 1,-50-1 0,1 51-1,-1-26 1,-24-24-16,-1 0 16,50-25-1,1 0 1,24 25-1,-25-25 95,-248 173-63,248-173-32,0 25-15,25 0 32,-24-25-17,-1 25 204,0-25-203,25 25-1,0-1 1,-50 1 140,50 0-140,-24 25-16,-100-1 15,-1 50 1,-23-49 0,-51 0-1,-123-1 1,198 1 15,49-50-15,51 0-16,-1 0 15,0 0 1,0 0 31,0 0-16,25 25-15,25-25 46,25 0-62,24 0 16,125 0-1,-26 0 1,1 0 0,-1 0-1,-24 0 1,-74 0 0,-50 0-1,-1 0 1,1 0 46,-25 24-15,0 1-16,0 0-31,-74 25 16,-1 24-16,-49-24 16,-49 24-1,-150 75 1,-24-75 0,74-49-1,174 0-15,-248-25 16,223 0-1,49 0-15,1 0 16,49 0 0,0 0 31,0 0-16,25-25-16,75 0 1,123 25 0,199 0-1,198 0 1,-49-24 0,-50-26-1,25-49 1,-273 74-16,-49 0 15,-1 25-15,75-25 16,74 25-16,844 199 16,-323-1-1,-298-74 1,-396-99 0</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5-11-16T09:03:26.39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14114 11311 0,'124'0'79,"75"-25"-64,98 0-15,-123-24 16,0 24-16,24 0 15,-74 0-15,50-24 16,-125 24 0,-49 0 156,-49 199-32,24-174-140,-25 198 16,-49 100-16,0-1 15,-75 423 1,25-50 0,50-199-1,0-174 1,74-123 0,25-75-1,-25-74 1,25 0-1,-24-25 79,-1 0-78,-50-50-1,-123-148-15,74 24 16,-99-198 0,99 199-1,49 24 1,1 25 0,74 0-1,49-25 1,1 74-16,0 51 15,24-26 1,25 25-16,149-124 16,100 25-1,24 0 1,0 25 0,-174 25-1,-49 49 1,0-50-1,-124 75 1,24-24 0,-24-1-1,0 0 1,0 0 0,24 0-16,-24 1 0,0-1 15,49-99 1,-24 74-1,-50 1 1,0-51 0</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5-11-16T09:03:29.08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16446 10468 0,'25'0'0,"-1"24"47,26 26-47,24 99 16,-24-25-1,-25 25 1,0 49 0,-25-99 15,0-74-15,-25 0-1,-25 0 1,1 0-1,24-25 1,50 0 31,74 0-31,298 0-1,545 0 1,472 198-1,323 472 1,247 148 15,-1612-545-15,-347-223 0,-25 24-1,-75 1 1,-98 49-1,-150 74 1,125-99 0,-199 100-1,50-100-15,49-25 16,199-49 0,49 0-16,-24-25 15,49 0 1,0 0 15,-49-25-31,-50-74 31,-25-75-15,-49-24 0,-1-50-1,75 124 1,25 74-16,-100-99 15,75 75-15,0 24 16,-49 1 0,148 24-1,0 25 17,0 0-1,-24-50-16,-26 25 17,50 25-17,-24 0 1,-249 50 0,-24 24-1,24 75 1,-24 99-1,198-99 1,74-74 0,50-1-1,-25-49 1,0 0 62,1-1-78,-26 1 16,-24 0-16,74 0 15,-25-25 1,0 0 0,0 0 62,-99-124-78,25-99 15,0-25-15,-100-125 16,-24-48 0,99 98-1,25 150 1,99 148 15,-25 99 0,0-49-15,-49 322 0,-75 249-1,50 98 1,24-173-16,-24 422 15,49-621 1,26-74-16,-1-74 16,25-125-1,0-24 1,25-25 46,49-49-46,0 24 0,26-50-16,98 1 15,174-149 1,0 74 0,-49 25-1,-274 124 1,-24 0-1,0 0 1,49 50 0,-74 24-1,0-49 1,-24 24 0,-125-24-1,74-25 1,-346-173-1,197 48-15,1-23 16,-50-26 0,224 174-1,-1-50 1,25 26 0,50-100-1,149-124 1,74 74-1,74 0 1,-148 50 0,-125 99-16,-24 25 15,50 0-15,-51 0 16,1 50-16,50 49 16,-26 100 15,-49 24-16,-173 50 1,-100-50 0,-50-99-1,1-124 1,-249-50 0,-793-619-1,471 297-15,149-50 16,248 199-16,248 99 15,198 74-15,-49 1 16,49-51 0,50-24-1,25 75 1,25-1 0,148-49 15,-24 74-16,-50 25 1,0 0 0,-99 0-16,0 25 15,24 0-15,-49-1 16,0 1 0</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5-11-16T09:03:31.82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20291 8706 0,'99'174'16,"-74"-50"-16,123 223 15,1 149 1,-50-99 15,-74-124-15,-25 0-1,-25 223 1,-74-49 0,-149 148-1,-25-124-15,1 25 16,98-248 0,50-74-16,-174 372 15,100-249 1,99-148-1,99-99 1,-25-50 31,25-99-16,0-75-15,99-99-1,-25 124-15,100-148 16,-75 148-16,25-25 16,224-347-1,-150 224 1,0 98 0,-24-24-1,-75 124 1,25 24-1,0 26 1,-74 24 0,-25 25-1,74 0 1,-74 0-16,0 0 16,-1 0-1,26 0 1,74 124-1,-99 25 1,0 24-16,-25 1 16,0-124-16,0 24 15,-25 25 1,-25 0 0,50-49-1,0-25 16,0-75 16,0-24-31,50-100 0,99-198-1,223-149 1,-174 323-1,-123 99 1,-1 49 0,-74 25-1,0 50 17,25 74-32,0 298 15,-25 0 1,24-50-1,-24-322 1,25-50 47,25-124-48,-1 75-15,-24 0 16,50-75-1,-51 124 1,-24 50 31,-74 173-47,24-99 16,1 25-16,-1 0 15,25-74 1,1-50-16,24 25 31,-25-25-15,-25 0-1,1 25 1,-224 24 0,25 26-1,-50 49 1,124-75-1,100 26-15,24-75 16,26 0-16,24 25 31,0-1-31,-50 150 16,25 74 0,-25 74-1,26-49 1,-26-74-1,25-26 17,25-148-17,0-50 32,0-99-31,0-49-16,50-26 15,124-446 1,24 149 0,0 223-1,-24 174 1,-124 74 0,-26 25-1,26 124 1,49 50-1,-24 99 1,-26-50 0,26 248-16,-75-223 0,0-24 15,24 247 1,-73-74 0,49-348-1,0-24 1,-50-25 15,25 0-15,-99-149-1,50-74 1,24 124-16,1 49 16,24-49-16,-49 99 62,-50 99-62,0-24 16,74-26-1,25-24 1,25-99 46,0-1-46,0 26-16,0-75 16,0 49-1,-25 75 17,1 0-32</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5-11-16T09:07:22.55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2530 11013 0,'75'25'63,"-26"25"-63,26-50 16,-26 24-16,26 1 15,123 50 1,-24-26-1,-50 26 1,25-75 0,49 74-1,1-24 17,-125-25-32,25-1 15,50 1-15,25 50 0,-50-26 16,248 50-1,0 25 1,-273-74 0,25-25-1,-25 0 1,-24 24 0,24-24-1,50 99 1,-75-25-1,50 1 1,-99-26 0,25 0-16,24 1 15,25 49-15,-74 0 16,124 74 0,-99-99-1,-26-74 1,1-25 15,50 0-15,272-173-1,149-51 1,-149 1 0,1 25 15,-324 173-16,1 0-15,-25 0 79,25 1-79,0-1 15,0-50-15,24 26 16,50-100-1,75-99 1,-100 149 0,26-25-16,-26 49 15,-49 26 1,0 49 31,-25-25-32,24 0-15,26-49 16,24-1 15,-49 75-31,0-25 16,0 0-16,49 1 16,1-51-16,-1 50 15,75-49-15,-75 24 0,1 26 16,49 24-1,-75 0 1,-24 0 0,25 24-1,-1-24 1,-49 25-16,50 0 16,-50 0-1,0 0-15,0 24 16,0 50-1,0-24 17,-25-50-17,25 24 1,-25-24 0,1 25-1,-51 24 1,26-49-16,-1 49 15,-24-74-15,-26 50 16,26 0-16,-124-1 16,98 1-1,1-50 1,49 25 0,1-25-16,24 0 15,-25 0 1,1 0-16,-1 0 15,-198-50 1,-74-74 0,74 50-1,0-1 1,49-24 0,50 74-1,75-24 1,-75-1-1,25 25 1,99 0-16,-49 25 16,24 0-16,1 0 15,-26 0-15,-74 0 16,1-25 0,-76 25-1,-24 0 1,0 0 15,-99 0-15,173 0-1,50 25 1,-99 0 0,149-25-16,-26 0 15,26 0-15,-50 0 16,0 0-16,-174 0 15,75 0 1,49 0 0,1 0-1,-100 0 1,0 0 0,-25 0-1,26-25 16,73 25-15,1 0 0,49 0-1,25 0 1,25 0 0,74 0-1,0 0 1,0 0-1,50 0 110,0 0-109,0 0 0,99 0-1,-25 0 1,25 0 0,-25 0-1,75 0 1,148 25-1,-99 0 1,-74-25-16,-25 0 16,25 0-16,-74 0 15,-1 0-15,75 0 16,-50-25 0,0 0 15,25 25-16,25 0 1,0 0 0,0 0-1,0 0 1,123 0 0,-48 0-1,-75 0-15,173 0 16,-223 0-1,0 0-15,125 0 16,123-25 0,-25 25-1,-24 0 1,99 0 0,-75 0 15,26 0-16,-51 0 1,-24 0 0,-198 0-16,-1 0 15,0 25-15,-24-25 0,49 25 16,0-25 0,50 25-1,-99-25 1,49 25-1,-74-25 1,0 0 0,24 25-1,-24-1 1,0-24 15,-99 0 172,49 0-187,-149 0-16,-148 0 16,-50-24-1,-348-1 1,100 25-1,198 0 1,125 25 0,98-1-1,-49 1 1,75-25 0,98 0-16,1 0 15,-75 0-15,50 25 16,-25 0-16,-124-25 15,-149 0 1,248 0 0,0 0-1,124 0 17,75 0 61,24 0-77,75 0 0,50 0-16,842-25 15,-24 0 1,447 75-1,768 24 1,-1091 75 0,-545-124-1,-199 49 17,-323-74-32,0 0 15,1 0-15,-50 0 0,-1 0 16,1 25-1,-50-25 95,-49 0-110,-75 25 15,-99 0-15,-372 49 16,-372-24 0,421-1-1,26-24 1,-1-25-16,-347 50 0,546-26 16,-249 1-1,1 0 1,273-25-1,-646 0 1,-198-50 0,-595-123-1,1290 123 1,198 25 0,25 25-1,74 0 1,1 0 15,24 0-15,124 0-1,75 0 95,74 0-110,99-24 15,174 24-15,446 24 16,1266 150 0,694 74-1,545 149 1,-1785-99-1,-1290-224-15,-199-49 16,-49-25 0,-25 25-1,0-1 17,-298 349-17,-421 23 1,-844 51-1,-371-174 1,-100-224 0,545-49-1,646 0 1,620 25-16,148-25 16,26 0-16,24 0 15,50 0 16,24-74-15,398-472 0,148 174 15,100 74-15,-125 125-1,-520 123 1,-100 25-1,-223-74 1,-99 74-16,-74-24 16,-199-26-16,25 50 15,-50-24 1,521 24 0,174 25 30,99-50-46,446 1 16,1018 49 15,-100 198-15,-917-49 0,-522-149-1,-49 25 1,-248 49-1,-297-74 1,-1-74 0,347 74-16,100 0 15,74 0-15,25 25 16,0 24 0,1141 770-1,1935 545 1,-943-421-1,-1612-596 1,-645-248 15,-595-24-15,-745-199 0,-718-695-1,1512 621-15,124 49 16,373 124-16,148 0 31,25 0-15,99 25-16,50 0 15,-124 0-15,-1 0 16,-24 25 15,-24 0-31,-125 0 16,25-25-1,49 0 17,75-25-1,0-74-15,100-75-1,197 0 1,-247 100-1,-100 24 17,-520-49-17,-224-50 1,75-24 0,-571-100-1,744 174 1,472 74-1,49 25 17,248-75-17,893-73 1,-173 148-16,744 24 16,-720 125-16,-248-50 0,-421 1 15,-199-100 1,-198 74-1,-645-74 1,-893-74 0,-149-50-1,1091 124 1,621 0 0,74 24 15,149 1-16,173 50 1,422 98-16,1241 274 16,-447-50-16,123-25 0,1 0 15,868 248 1,-1686-347 0,-819-273-1,-422 49 1,-1141-197-1,99-125 1,968 223 0,446 50-1,50 0 1</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5-11-16T09:07:27.33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18405 15280 0,'100'0'157,"-100"24"-142,24-24 1,1 25 0,50-25 452,24 0-468,-25 0 16,1 0-16,98 0 16,-98-25-1,-26 25 1,-24 0-1,25 0 1,-1 0 15,-24 0-15,0 0 31,0 0-47,0 0 15,-1 0 1,1 0 31,0 0-31,0 0-1,0 0-15,-1 0 16,26 0-1,-25 0 1,0 0 0,-1 0-1,1 0 1,0 0 0,25 0-1,-1 0 1,-24 0-1,0 0-15,0 0 16,0 0 0,-1 0-1,1 0 1,0 0 15,0 0 0,0 0 94,-1 0-109,1 0 15,25 0-15,-25 0 15,-1 0 16,1 0-31,25 0-1,24 0 1,-49 0 0,25 0-1,-26 0 1,26 0-16,-25 0 15,24 0 1,-24 0-16,25 0 16,-25 0-1,24 0 1,-24 0 0,74 0-1,1 0 1,-1 0 15,-74 0-15,24 0-1,-24 0 126,0 0-94,24 0-47,-24 0 15,0 0 1,0 0 0,24 0-1,-24 0 1,50 0 0,-51 0-1,26 0 1,-25 0-1,24 0 1,-24 25 15,0-25-31,25 0 16,-26 0 0,1 0 15,0 0-16,0 0 1,0 0 0,24 0-1,-24 0 1,0 0 0,49 0-1,1 0 1,24 0-1,-49 0 1,24 0 0,-24 0-1,-26 0 1,1 0 15,0 0-15,0 0 15,0-25 0,-1 25-15,26 0 0,-25 0-1,0 0 1,24 0-1,1 0 1,-25 0-16,-1 0 16,1 0-16,0 0 15,0 0-15,24 0 16,26 0 0,-26 0-1,51 0 1,-51 0 15,51 0-15,-51 0-1,26 0 1,-26 0-16,-24 0 16,49 0-16,-49 0 0,50 0 15,-26 0 1,-24 0-1,0 0 1,0 0 0,-1 0-1,1 0 1,0 0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5-11-16T08:41:50.840"/>
    </inkml:context>
    <inkml:brush xml:id="br0">
      <inkml:brushProperty name="width" value="0.08819" units="cm"/>
      <inkml:brushProperty name="height" value="0.35278" units="cm"/>
      <inkml:brushProperty name="color" value="#00B0F0"/>
      <inkml:brushProperty name="tip" value="rectangle"/>
      <inkml:brushProperty name="rasterOp" value="maskPen"/>
    </inkml:brush>
  </inkml:definitions>
  <inkml:trace contextRef="#ctx0" brushRef="#br0">2431 18083 0,'25'0'15</inkml:trace>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5-11-16T09:14:37.42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2605 16446 0</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5-11-16T09:15:39.72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2729 16148 0,'298'74'94,"446"100"-78,49 24-16,76-24 15,594 198 1,-868-248 15,-570-124-15,-50 0 62,1 0-62,-1 0-1,-25 0-15,25 0 16,-24 0-16,-26 0 16,51 0-1,-1 0-15,0 0 31,0 0-15,-25 0 0,-74 0-1,-49 0 1,24 25 0,-49-25-1,74 0 1,24 0-1,-445-75 1,371 51 0,25-26 15,124 50-31,25-25 31,0 0-15,0-123-16,0-26 15</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5-11-16T08:42:08.046"/>
    </inkml:context>
    <inkml:brush xml:id="br0">
      <inkml:brushProperty name="width" value="0.08819" units="cm"/>
      <inkml:brushProperty name="height" value="0.35278" units="cm"/>
      <inkml:brushProperty name="color" value="#00B0F0"/>
      <inkml:brushProperty name="tip" value="rectangle"/>
      <inkml:brushProperty name="rasterOp" value="maskPen"/>
    </inkml:brush>
  </inkml:definitions>
  <inkml:trace contextRef="#ctx0" brushRef="#br0">23168 4812 0,'50'0'93,"-26"0"-77,51 0 0,74 25-16,-75 0 15,75-25 1,0 25-1,-50-1 1,-50-24-16,1 0 31,-25 0-31,25 0 16,24 0 15,0 25-15,26-25-1,-76 0 1,1 0 0,0 0-1,0 0 1,24 25 0,-24 0-16,50-25 15,-51 0 1,1 0-16,0 0 15,0 0 48,-25-25-47,-25 25-1,-25-74 1,1 24-1,24 0 1,-25 25 0,1-24-1,-1 49 1,25 0 0,-24-25-1,24 25 1,-49 0-1,-26-25 1,51 25 0,-75-25 15,74 1-31,-24 24 16,24-25-16,25 25 0,-24 0 15,-26-25 1,1 25-1,24 0 1,25 0 0,-74 0-1,50 0 1,24 0 0,-25 0-1,25 0 1,75 25 124,49 24-140,-49-24 16,-25 25-16,-1-50 16,1 49-1,-25-24 1,25 0 0,-25 0-1,0 25 1,0-26-1,50 76 1,-50-26 0,0 50 15,0-50-15,0 26-1,0-1 1,0 0-1,0 0 1,0-49-16,0-1 16,0-24-1,24-25 63,1 0-62,74-25 0,50-49-1,0 0 1,-25 24 0,-74 0-16,24-24 15,-74 24-15,50 1 16,-25-50-1,49-25 1,-24 24 0,-26 51-1,-24 24 1,-24 25 109,-1 0-109,-25 0-1,1 0 1,-1 0-16,-24 25 15,-26-25 1,-49 49 0,-74 1-1,-124 99 1,223-100-16,50-24 16,-1 25-1,26-25-15,-1-1 0,0 26 16,75-25 46,50 24-46,49-24 0,-50 25-16,0-25 15,50 24 1,0 1-1,0-25 1,-24-1-16,-100 1 16,24-25-16,26 0 15,0 0-15,-26 0 16,26 25 0,25-25-1,24 25 1,-50-25 15,-24 25-15,-99-25 93,-1-75-109,51 75 16,-51-49-16,1-26 15,-26 50 1,26-24 0,24 24-1,1 0 16,24 25-31,25-25 16,-25 25-16,0 0 16,25-24-1,-99 24 32,74-25-47,1 25 16,-1-25-16,-25 25 15,25 0 1,25-25 0,-24 25-1,48 0 32,125 25-47,298 74 31,98 25-15,-173-99 0,-173-25-1,-150 0-15,-24 0 16,0 0-16,-50 0 62,0 0-46,-49 0-16,0 0 16,24-25-1,0 0 1,26 25 0,-1 0-1,25-24 16,-99-1-15,24 0 0,-24 0-1,-25-49 1,25 49 0,24 0-1,75-24 1,-24 49 31,24-25-32,-25 25 1,-25-50 0,25 50-16,-74-49 31,25 24-16,49 0 1,0 25-16,0 0 16,25-25-16,-25 25 15,50 0 251,0 25-250,-25 49-1,0-49-15,0 99 16,-25-124-1,25 25 32,0 49-15,25-24-17,0 0 1,49 24-1,1-24 1,-50-1 0,-25-24-1</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5-11-16T08:42:15.597"/>
    </inkml:context>
    <inkml:brush xml:id="br0">
      <inkml:brushProperty name="width" value="0.08819" units="cm"/>
      <inkml:brushProperty name="height" value="0.35278" units="cm"/>
      <inkml:brushProperty name="color" value="#92D050"/>
      <inkml:brushProperty name="tip" value="rectangle"/>
      <inkml:brushProperty name="rasterOp" value="maskPen"/>
    </inkml:brush>
  </inkml:definitions>
  <inkml:trace contextRef="#ctx0" brushRef="#br0">23540 5035 0,'25'0'110,"148"0"-95,-73 0-15,24 0 16,-50 25-16,75-25 16,-99 0-16,24 0 15,-24 0 1,-26 0-16,1 0 16,0-25 62,-25 1-63,0-1-15,0 0 16,0 0 0,0 0-1,0 1-15,-50-1 16,26 0-16,-1 25 15,-25 0 1,-99-25 0,50 0-1,49 0 1,-24 25 0,24-24-1,1 24 110,24 0-125,0 0 16,-24 0-1,-1-25 1,0 0 0,-74 25-1,100 0 1,-26 0 0,25 0 93,0 0-78,50 25 63,50 124-94,-1-75 16,-49 1-16,49 24 15,-74-50-15,75 75 31,49 50-15,49-25 0,-73-75-1,-26-74 1,-74 25 109,25-25-125,-50 0 62,-74 0-46,-174 25-16,198-25 16,-49 0-1,50 0-15,-50 0 16,99 0-16,-24 0 16,-26-25-1,-49 25 1,124-25-1,-49 25-15,24 0 16,0 0 0,25-25-1,25 25 142,49 0-142,1 0 1,73-24-16,-73-1 15,49-25-15,124 1 16,-149-1 0,-49 50-1,-1-50 1,1 50 0,-25 0-1,24 0 1,-24 0-1,25 0 1,24 0 0,-49 0-1,0 0 1,-25-24 140,25 24-140,-25-25-1,0 0 1,24 0 0,-73 25 46,-26-25-62,1 25 16,0 0-16,-1 0 15,25 0-15,-49-49 16,74 49 0,-49 0-16,-50 0 15,74 0 1,26 0 31,-26 0-32,25 0 17,0 25-17,25-1 1,-24-24 0,24 25-1,0 0 1,-25 25-1,25-26 1,0 1 0,0 0-1,0 0 63,-25-25-31,25 49-31,0-24 0,0 0-1,0 0-15,-25 24 16,25 26-1</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5-11-16T08:42:40.028"/>
    </inkml:context>
    <inkml:brush xml:id="br0">
      <inkml:brushProperty name="width" value="0.08819" units="cm"/>
      <inkml:brushProperty name="height" value="0.35278" units="cm"/>
      <inkml:brushProperty name="color" value="#92D050"/>
      <inkml:brushProperty name="tip" value="rectangle"/>
      <inkml:brushProperty name="rasterOp" value="maskPen"/>
    </inkml:brush>
  </inkml:definitions>
  <inkml:trace contextRef="#ctx0" brushRef="#br0">12676 4564 0,'24'0'172,"1"0"-157,0 25 48,0-25-48,49 0 1,1 0-16,49 0 16,347 0-1,0 0 1,-24 0 0,24 0-1,-372 0 1,-74 0-1,25 0 64,-1 0-79,1 0 15,24 0-15,-24 0 16,49 0-1,-49 0 1,-1 0 0,1 0-1,-25 0 1,-1 0 0,1 0-1,50 0 1,74 0-1,-50 0 1,322 0 0,-247 0-16,0 0 15,49 0 1,-149 0 0,1 0-1,-50 0 1,49 0-1,75 25 1,0-25 0,-75 24-1,-24-24 1,-26 0 0,26 0-1,-25 0 1,25 25 374,-26 0-374,26-25-16,-25 50 16,49-50-1,-24 0 1,-50 49-16,25-49 16,-1 0 46,26 0-31,-25 0-31,0 25 16,-1-25 0,26 0-1,421 50 1,397 99-1,447-100 1,-670-49 0,-496 0-1,-124 0 1,-50 0 31,-25 0-32,-24 0 1,24 0 0,1 0-1,-1 0 1,0 0 0,26 0-1,-1 0 1,-74 0-1,49 0-15,0 0 16,-24 0-16,-100 0 16,75 0-16,-149 25 15,99-25 1,25 25 0,0-25-1,0 25 16,-25-25-15,50 24 0,0-24-1,-50 0 1,0 25 0,75-25-16,-50 0 15,124 25 1,-25-25-16,-25 0 15,26 0 1,-100 0 0,49 25-1,-49 0 1,25-25 0,49 24 15,25-24-16,-24 0 1,-50 0-16,-1 25 16,51-25-16,-1 25 15,-74-25 1,75 0 0,-1 0-1,-24 0 1,-1 25-1,-99-25 1,1 25 0,49-25-1,49 0 1,51 0 0,-1 0-1,-25 0 1,25 0-1,-99 24 1,-24-24 0,24 25-1,74-25-15,-49 25 16,49-25-16,0 0 16,-74 0-1,-49 0 1,-199 0-1,74 0 1,50 0 0,99 0-1,75 0 1,-25 0 15,49 0-15,25 0-16,0 0 15,1 0-15,-1 0 0,0 0 16,0 0 0,0 0-1,1 0 1,-26 0 0,25 0-1,-24 0 1,-1 0-1,0 0 1,-49 0 0,49 0-1,-74 0 1,75 0-16,-1 0 16,-24 0-1,-25 0 1,74 0-1,-25 0 1,25 0 0,1 0-1,-26 0 1,0 0 0,26 0-1,-1 0-15,0 0 16,0 0-16,-24 0 15,-26 0-15,-24-25 16,24 25 0,-49 0-1,0-25 17,25 25-17,-25 0 1,50 0-1,49 0 1,0-24 0,0 24 46,25-25-31,-24 25 1,24-25-1,124-74 219,49 49-234,50-24-16,100-50 15,-199 124 1,-74-25-1,-26 25 1,-24-25 0,25 25 109,0 0-125,0 0 15,0 0 1,24 0-16,-24 0 16,74 0-1,25 0 1,50 0-1,-25 0 1,-25 0 0,-75 0-1,-24 0-15,25 25 16,-25-25 0,-1 0-16,150 0 15,0 0 1,49 25-1,-74-25 1,-1 0 15,101 0-15,-51 25 0,0 24-1,100 1 1,-199-50-16,75 25 15,-75-25-15,-49 0 16,99 49 0,-75-24-1,-24-25 1,-1 0 0,-24 0-1,124 0 1,24 25-1,-48-25 1,-51 25 15,0-25-15,-49 0 0,0 0-1,25 0 1,-1 0-1,26 0 1,-51 0-16,51 0 16,-26 0-1,1 24-15,24 1 16,26-25 0,-1 25-1,-25-25 1,25 25-1,-49 0 17,0-25-17,-1 0 1,26 0 0,-50 0-16,24 0 15,1 0-15,-25 0 16,-1 24 15,1-24-31,0 0 16,0 0-1,0 0 126,-1 0-125,1 25-16,149 50 62,-199-75 204,-25 0-266,-24 0 15,0 0-15,-1 0 16,-98 0 0,49-25-1,74 25 1,0 0-1,1 0-15,24 0 0,-25 0 16,-49 0 0,49 0-1,1-25 1,-1 25 0,25 0-1,1 0 1,-1 0-1,0 0 1,0 0 0,0 0-16,-74 0 15,74 0 1,-24-25-16,-1 25 16,1 0-1,-26 0 16,-24 0-15,25 0 0,24 0-1,0 0 1,-24 0 0,-1 0-1,26 0 1,-1 0-16,1 0 15,24 0 1,0 0-16,-25 0 16,-49 0-1,50 0 1,-26 0 0,-24 0 15,49 0-16,1 0 1,-50 0 0,49 0-1,0 0-15,25 0 16,-24 0 0,24 0-1,0 0 1,-24 0-1,-1 0 1,-24 0 0,24 0-1,25-25 1,-24 25 15,24 0-15,0 0-16,0 0 15,0 0-15,-24-24 0,24 24 16,-49 0 0,49-25-1,-74 25 1,74 0-16,-25 0 16,-24 0-16,-26 0 15,51 0-15,-125-25 16,50 25-1,-99 0 1,149 0 0,-1 0-1,1 0 1,-1 0 15,26 0-15,-50 0-1,74 0 1,0 0-16,-25 0 16,1 25-16,-1-25 15,25 0 1,0 0 0,1 0 15,-1 0-16,0 0 17,0 0-32,-24 0 31,24 0-31,-50 0 16,51 0 15,-1 0-16,-25 0 1,25 0 0,1 0 15,-1 0-15,-50 0-1,26 0 1,-1 0-1,1-25 1,24 25-16,0-25 47,0 25-16,0 0 47,1 0-46,-1 0 30,0 0-46,50 0 77,0 0-61,24 0-32,-24 0 15,0 0 1,0 0-16,-1 0 16,1 0-1,50 0 1,-51 0-16,100 0 15,-49 0 1,24 0-16,124-49 16,50-1-1,-25 0 17,-49 26-17,-150 24 1,-24 0 46,0 0-30,0-25-17,-1 25-15,26 0 16,24 0-1,-24-25 1,24 25-16,50 0 16,-24 0-16,24 0 15,173 0 1,-49-25 0,0 25-1,-198 0 1,0 0-1,-25 0 1,-1 0 0,26 0-1,-25 0 1,-25 25 93,-25-25 16,-49 0-109,-1 0-16,25 0 16,-24 0-16,-75 25 15,25-25 1,-25 0-1,-74 0 1,-75 0 15,-24 25-15,-100-25 0,249 0-16,74 0 15,-26 0-15,1 0 0,0 0 16,-74 0-1,124 0 1,24 0 0,-24 0-1,49 0 1,0 0 46,0 0-62,-24 0 16,-51 0 15,51 0-15,-51 0 0,51-25-1,24 25 1,25-25 187,50 25-172,99-25-15,123-24-1,100-51 17,-148 100-17,-100-24 17,-50 24-32,1 0 46,24 0-30,50 0 15,24 0-31,-123 0 125,24 0-125,75 0 32,-75 0-32,75 0 328,50 0-328,-1 0 15,149 0 1,-223 0 0,-24 0-1,24 0 1,-99 0 31,-1 0-47,26 0 47,24 0-47,-49 0 109,0 0-93,0 0 93,0 0-93,74 0 46,0 0-46,25 0-1,-50 0 1,125 24 0,-125 1-1,-49-25 1,0 0-1,49 0 142,-24 0-157,-25 0 47,0 0-47,-1 0 15,26 0 63,49 25-62,-74-25-16,0 0 31,0 0-15,-1 0 62,1 0-62,-74 25 249,-1-25-249,25 0 15,-24 25-31,49-1 31,-50-24-15,25 0 0,0 0-1,1 0 1,-1 0-1,0 0 1,-25 0 0,26 0-1,-1 0 1,0 0-16,0 0 31,-25 0-15,26 0-1,-1 0 17,0 0-17,25 25 1,-25-25 109,50 0 4531,-25-25-4250,25 25 3438</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5-11-16T09:01:48.89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4341 14039 0,'174'25'156,"24"-25"-156,75 50 15,-50 24-15,298 25 16,25 125 0,-50-51-1,-124-49 1,-297-124 0,-75 25-1</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5-11-16T09:01:54.97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10145 11162 0</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5-11-16T09:01:55.74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10890 12551 0</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5-11-16T09:01:55.93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10890 12551 0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E16927-21FB-45BE-9815-9A740330FA9B}" type="datetimeFigureOut">
              <a:rPr lang="en-US" smtClean="0"/>
              <a:pPr/>
              <a:t>11/16/2015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A65B0C-B35D-4608-94F8-324A6C7A47D2}" type="slidenum">
              <a:rPr lang="en-US" smtClean="0"/>
              <a:pPr/>
              <a:t>‹#›</a:t>
            </a:fld>
            <a:endParaRPr lang="en-US"/>
          </a:p>
        </p:txBody>
      </p:sp>
    </p:spTree>
    <p:extLst>
      <p:ext uri="{BB962C8B-B14F-4D97-AF65-F5344CB8AC3E}">
        <p14:creationId xmlns:p14="http://schemas.microsoft.com/office/powerpoint/2010/main" val="2883521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 constant “displacement” 1, 2, or 4 </a:t>
            </a:r>
            <a:r>
              <a:rPr lang="en-US" altLang="zh-CN" smtClean="0"/>
              <a:t>bytes long</a:t>
            </a:r>
            <a:endParaRPr lang="zh-CN" altLang="en-US"/>
          </a:p>
        </p:txBody>
      </p:sp>
      <p:sp>
        <p:nvSpPr>
          <p:cNvPr id="4" name="灯片编号占位符 3"/>
          <p:cNvSpPr>
            <a:spLocks noGrp="1"/>
          </p:cNvSpPr>
          <p:nvPr>
            <p:ph type="sldNum" sz="quarter" idx="10"/>
          </p:nvPr>
        </p:nvSpPr>
        <p:spPr/>
        <p:txBody>
          <a:bodyPr/>
          <a:lstStyle/>
          <a:p>
            <a:fld id="{76A65B0C-B35D-4608-94F8-324A6C7A47D2}" type="slidenum">
              <a:rPr lang="en-US" smtClean="0"/>
              <a:pPr/>
              <a:t>3</a:t>
            </a:fld>
            <a:endParaRPr lang="en-US"/>
          </a:p>
        </p:txBody>
      </p:sp>
    </p:spTree>
    <p:extLst>
      <p:ext uri="{BB962C8B-B14F-4D97-AF65-F5344CB8AC3E}">
        <p14:creationId xmlns:p14="http://schemas.microsoft.com/office/powerpoint/2010/main" val="11970240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586:</a:t>
            </a:r>
            <a:r>
              <a:rPr lang="en-US" altLang="zh-CN" baseline="0" dirty="0" smtClean="0"/>
              <a:t> </a:t>
            </a:r>
            <a:r>
              <a:rPr lang="en-US" altLang="zh-CN" dirty="0" smtClean="0"/>
              <a:t>Pentium</a:t>
            </a:r>
          </a:p>
          <a:p>
            <a:r>
              <a:rPr lang="en-US" altLang="zh-CN" dirty="0" smtClean="0"/>
              <a:t>686: Pentium Pro</a:t>
            </a:r>
            <a:endParaRPr lang="zh-CN" altLang="en-US" dirty="0"/>
          </a:p>
        </p:txBody>
      </p:sp>
      <p:sp>
        <p:nvSpPr>
          <p:cNvPr id="4" name="灯片编号占位符 3"/>
          <p:cNvSpPr>
            <a:spLocks noGrp="1"/>
          </p:cNvSpPr>
          <p:nvPr>
            <p:ph type="sldNum" sz="quarter" idx="10"/>
          </p:nvPr>
        </p:nvSpPr>
        <p:spPr/>
        <p:txBody>
          <a:bodyPr/>
          <a:lstStyle/>
          <a:p>
            <a:fld id="{76A65B0C-B35D-4608-94F8-324A6C7A47D2}" type="slidenum">
              <a:rPr lang="en-US" smtClean="0"/>
              <a:pPr/>
              <a:t>33</a:t>
            </a:fld>
            <a:endParaRPr lang="en-US"/>
          </a:p>
        </p:txBody>
      </p:sp>
    </p:spTree>
    <p:extLst>
      <p:ext uri="{BB962C8B-B14F-4D97-AF65-F5344CB8AC3E}">
        <p14:creationId xmlns:p14="http://schemas.microsoft.com/office/powerpoint/2010/main" val="509376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Val = x &gt; 0 ? X *= 8 : x += 3; will report error under</a:t>
            </a:r>
            <a:r>
              <a:rPr lang="en-US" altLang="zh-CN" baseline="0" dirty="0" smtClean="0"/>
              <a:t> </a:t>
            </a:r>
            <a:r>
              <a:rPr lang="en-US" altLang="zh-CN" baseline="0" dirty="0" err="1" smtClean="0"/>
              <a:t>gcc</a:t>
            </a:r>
            <a:r>
              <a:rPr lang="en-US" altLang="zh-CN" baseline="0" dirty="0" smtClean="0"/>
              <a:t>. GCC will prevent this side-effect of two writes to variable ‘x’.</a:t>
            </a:r>
          </a:p>
          <a:p>
            <a:r>
              <a:rPr lang="en-US" altLang="zh-CN" baseline="0" dirty="0" smtClean="0"/>
              <a:t>It can be revised to </a:t>
            </a:r>
            <a:r>
              <a:rPr lang="en-US" altLang="zh-CN" baseline="0" dirty="0" err="1" smtClean="0"/>
              <a:t>val</a:t>
            </a:r>
            <a:r>
              <a:rPr lang="en-US" altLang="zh-CN" baseline="0" dirty="0" smtClean="0"/>
              <a:t> = x &gt; 0 ? X *=7 : x+3; to avoid side-effect and pass the </a:t>
            </a:r>
            <a:r>
              <a:rPr lang="en-US" altLang="zh-CN" baseline="0" dirty="0" err="1" smtClean="0"/>
              <a:t>gcc</a:t>
            </a:r>
            <a:r>
              <a:rPr lang="en-US" altLang="zh-CN" baseline="0" dirty="0" smtClean="0"/>
              <a:t> compilation. And only the x *= 7 part can possibly change the value of x, while </a:t>
            </a:r>
            <a:r>
              <a:rPr lang="en-US" altLang="zh-CN" baseline="0" smtClean="0"/>
              <a:t>x+3 can not</a:t>
            </a:r>
            <a:r>
              <a:rPr lang="en-US" altLang="zh-CN" baseline="0" dirty="0" smtClean="0"/>
              <a:t>. </a:t>
            </a:r>
            <a:endParaRPr lang="zh-CN" altLang="en-US" dirty="0"/>
          </a:p>
        </p:txBody>
      </p:sp>
      <p:sp>
        <p:nvSpPr>
          <p:cNvPr id="4" name="灯片编号占位符 3"/>
          <p:cNvSpPr>
            <a:spLocks noGrp="1"/>
          </p:cNvSpPr>
          <p:nvPr>
            <p:ph type="sldNum" sz="quarter" idx="10"/>
          </p:nvPr>
        </p:nvSpPr>
        <p:spPr/>
        <p:txBody>
          <a:bodyPr/>
          <a:lstStyle/>
          <a:p>
            <a:fld id="{76A65B0C-B35D-4608-94F8-324A6C7A47D2}" type="slidenum">
              <a:rPr lang="en-US" smtClean="0"/>
              <a:pPr/>
              <a:t>35</a:t>
            </a:fld>
            <a:endParaRPr lang="en-US"/>
          </a:p>
        </p:txBody>
      </p:sp>
    </p:spTree>
    <p:extLst>
      <p:ext uri="{BB962C8B-B14F-4D97-AF65-F5344CB8AC3E}">
        <p14:creationId xmlns:p14="http://schemas.microsoft.com/office/powerpoint/2010/main" val="977353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0xf000 + 0x8 =</a:t>
            </a:r>
            <a:r>
              <a:rPr lang="en-US" baseline="0" dirty="0" smtClean="0"/>
              <a:t> 0xf008</a:t>
            </a:r>
          </a:p>
          <a:p>
            <a:r>
              <a:rPr lang="en-US" baseline="0" dirty="0" smtClean="0"/>
              <a:t>0xf000 + 0x0100 = 0xf100</a:t>
            </a:r>
          </a:p>
          <a:p>
            <a:r>
              <a:rPr lang="en-US" baseline="0" dirty="0" smtClean="0"/>
              <a:t>0xf000 + 4*0x0100 = 0xf400</a:t>
            </a:r>
          </a:p>
          <a:p>
            <a:r>
              <a:rPr lang="en-US" baseline="0" dirty="0" smtClean="0"/>
              <a:t>2*0xf000 + 0x80 = 0x1e080</a:t>
            </a:r>
            <a:endParaRPr lang="en-US" dirty="0"/>
          </a:p>
        </p:txBody>
      </p:sp>
      <p:sp>
        <p:nvSpPr>
          <p:cNvPr id="4" name="Slide Number Placeholder 3"/>
          <p:cNvSpPr>
            <a:spLocks noGrp="1"/>
          </p:cNvSpPr>
          <p:nvPr>
            <p:ph type="sldNum" sz="quarter" idx="10"/>
          </p:nvPr>
        </p:nvSpPr>
        <p:spPr/>
        <p:txBody>
          <a:bodyPr/>
          <a:lstStyle/>
          <a:p>
            <a:fld id="{76A65B0C-B35D-4608-94F8-324A6C7A47D2}" type="slidenum">
              <a:rPr lang="en-US" smtClean="0"/>
              <a:pPr/>
              <a:t>4</a:t>
            </a:fld>
            <a:endParaRPr lang="en-US"/>
          </a:p>
        </p:txBody>
      </p:sp>
    </p:spTree>
    <p:extLst>
      <p:ext uri="{BB962C8B-B14F-4D97-AF65-F5344CB8AC3E}">
        <p14:creationId xmlns:p14="http://schemas.microsoft.com/office/powerpoint/2010/main" val="3397678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Address mode: D(</a:t>
            </a:r>
            <a:r>
              <a:rPr lang="en-US" altLang="zh-CN" dirty="0" err="1" smtClean="0"/>
              <a:t>Rb</a:t>
            </a:r>
            <a:r>
              <a:rPr lang="en-US" altLang="zh-CN" dirty="0" smtClean="0"/>
              <a:t>, </a:t>
            </a:r>
            <a:r>
              <a:rPr lang="en-US" altLang="zh-CN" dirty="0" err="1" smtClean="0"/>
              <a:t>Ri</a:t>
            </a:r>
            <a:r>
              <a:rPr lang="en-US" altLang="zh-CN" dirty="0" smtClean="0"/>
              <a:t>, S)</a:t>
            </a:r>
            <a:r>
              <a:rPr lang="en-US" altLang="zh-CN" baseline="0" dirty="0" smtClean="0"/>
              <a:t> = </a:t>
            </a:r>
            <a:r>
              <a:rPr lang="en-US" altLang="zh-CN" baseline="0" dirty="0" err="1" smtClean="0"/>
              <a:t>Rb</a:t>
            </a:r>
            <a:r>
              <a:rPr lang="en-US" altLang="zh-CN" baseline="0" dirty="0" smtClean="0"/>
              <a:t> + </a:t>
            </a:r>
            <a:r>
              <a:rPr lang="en-US" altLang="zh-CN" baseline="0" dirty="0" err="1" smtClean="0"/>
              <a:t>Ri</a:t>
            </a:r>
            <a:r>
              <a:rPr lang="en-US" altLang="zh-CN" baseline="0" dirty="0" smtClean="0"/>
              <a:t> * S + D</a:t>
            </a:r>
            <a:endParaRPr lang="zh-CN" altLang="en-US" dirty="0"/>
          </a:p>
        </p:txBody>
      </p:sp>
      <p:sp>
        <p:nvSpPr>
          <p:cNvPr id="4" name="灯片编号占位符 3"/>
          <p:cNvSpPr>
            <a:spLocks noGrp="1"/>
          </p:cNvSpPr>
          <p:nvPr>
            <p:ph type="sldNum" sz="quarter" idx="10"/>
          </p:nvPr>
        </p:nvSpPr>
        <p:spPr/>
        <p:txBody>
          <a:bodyPr/>
          <a:lstStyle/>
          <a:p>
            <a:fld id="{76A65B0C-B35D-4608-94F8-324A6C7A47D2}" type="slidenum">
              <a:rPr lang="en-US" smtClean="0"/>
              <a:pPr/>
              <a:t>5</a:t>
            </a:fld>
            <a:endParaRPr lang="en-US"/>
          </a:p>
        </p:txBody>
      </p:sp>
    </p:spTree>
    <p:extLst>
      <p:ext uri="{BB962C8B-B14F-4D97-AF65-F5344CB8AC3E}">
        <p14:creationId xmlns:p14="http://schemas.microsoft.com/office/powerpoint/2010/main" val="953622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r>
              <a:rPr lang="en-US" altLang="zh-CN" dirty="0" smtClean="0"/>
              <a:t>SAL &amp; SHL: shift left, fill from the right with zeros.</a:t>
            </a:r>
          </a:p>
          <a:p>
            <a:r>
              <a:rPr lang="en-US" altLang="zh-CN" dirty="0" smtClean="0"/>
              <a:t>SAR &amp; SHR: shift right. SAR: arithmetic shift (fill with sign</a:t>
            </a:r>
            <a:r>
              <a:rPr lang="en-US" altLang="zh-CN" baseline="0" dirty="0" smtClean="0"/>
              <a:t> bit), SHR: logical shift (fill with zeros).</a:t>
            </a:r>
          </a:p>
          <a:p>
            <a:r>
              <a:rPr lang="en-US" altLang="zh-CN" baseline="0" dirty="0" smtClean="0"/>
              <a:t>The destination operand of a shift operation can be either a register or a memory location.</a:t>
            </a:r>
          </a:p>
          <a:p>
            <a:r>
              <a:rPr lang="en-US" altLang="zh-CN" baseline="0" dirty="0" smtClean="0"/>
              <a:t>&gt;&gt;_A (arithmetic), &gt;&gt;_L (logical)</a:t>
            </a:r>
            <a:r>
              <a:rPr lang="en-US" altLang="zh-CN" dirty="0" smtClean="0"/>
              <a:t> </a:t>
            </a:r>
          </a:p>
          <a:p>
            <a:endParaRPr lang="en-US" altLang="zh-CN" dirty="0" smtClean="0"/>
          </a:p>
          <a:p>
            <a:r>
              <a:rPr lang="en-US" altLang="zh-CN" dirty="0" smtClean="0"/>
              <a:t>The </a:t>
            </a:r>
            <a:r>
              <a:rPr lang="en-US" altLang="zh-CN" dirty="0" err="1" smtClean="0"/>
              <a:t>imull</a:t>
            </a:r>
            <a:r>
              <a:rPr lang="en-US" altLang="zh-CN" dirty="0" smtClean="0"/>
              <a:t> instruction, a member of the IMUL instruction class listed in Figure 3.7, is known a </a:t>
            </a:r>
            <a:r>
              <a:rPr lang="en-US" altLang="zh-CN" dirty="0" err="1" smtClean="0"/>
              <a:t>a</a:t>
            </a:r>
            <a:r>
              <a:rPr lang="en-US" altLang="zh-CN" dirty="0" smtClean="0"/>
              <a:t> "two-operand" multiply instruction. It generates a 32-bit product from two 32-bit operands, implementing the operations *_32^u and *_32^t described in Section 2.3.4 and 2.3.5. Recall that when truncating the product to 32 bits, both unsigned multiply and two's-complement multiply have the same bit-level behavior. IA32 also provides two different "one-operand" multiply instructions to compute the full 64-bit product of two 32-bit values --- one for unsigned (mull), and one for two's-complement (</a:t>
            </a:r>
            <a:r>
              <a:rPr lang="en-US" altLang="zh-CN" dirty="0" err="1" smtClean="0"/>
              <a:t>imull</a:t>
            </a:r>
            <a:r>
              <a:rPr lang="en-US" altLang="zh-CN" dirty="0" smtClean="0"/>
              <a:t>) multiplication. For both of these, one argument must be in register %</a:t>
            </a:r>
            <a:r>
              <a:rPr lang="en-US" altLang="zh-CN" dirty="0" err="1" smtClean="0"/>
              <a:t>eax</a:t>
            </a:r>
            <a:r>
              <a:rPr lang="en-US" altLang="zh-CN" dirty="0" smtClean="0"/>
              <a:t>, and the other is given as the instruction source operand. The product is then stored in registers %</a:t>
            </a:r>
            <a:r>
              <a:rPr lang="en-US" altLang="zh-CN" dirty="0" err="1" smtClean="0"/>
              <a:t>edx</a:t>
            </a:r>
            <a:r>
              <a:rPr lang="en-US" altLang="zh-CN" dirty="0" smtClean="0"/>
              <a:t> (high-order 32 bits) and %</a:t>
            </a:r>
            <a:r>
              <a:rPr lang="en-US" altLang="zh-CN" dirty="0" err="1" smtClean="0"/>
              <a:t>eax</a:t>
            </a:r>
            <a:r>
              <a:rPr lang="en-US" altLang="zh-CN" dirty="0" smtClean="0"/>
              <a:t> (low-order 32 bits). Although the name </a:t>
            </a:r>
            <a:r>
              <a:rPr lang="en-US" altLang="zh-CN" dirty="0" err="1" smtClean="0"/>
              <a:t>imull</a:t>
            </a:r>
            <a:r>
              <a:rPr lang="en-US" altLang="zh-CN" dirty="0" smtClean="0"/>
              <a:t> is used for two distinct multiplication operations, the assembler can tell which one is intended by counting the number of operands.</a:t>
            </a:r>
          </a:p>
          <a:p>
            <a:endParaRPr lang="en-US" altLang="zh-CN" dirty="0" smtClean="0"/>
          </a:p>
          <a:p>
            <a:r>
              <a:rPr lang="zh-CN" altLang="en-US" dirty="0" smtClean="0"/>
              <a:t>总结来说，</a:t>
            </a:r>
          </a:p>
          <a:p>
            <a:r>
              <a:rPr lang="zh-CN" altLang="en-US" dirty="0" smtClean="0"/>
              <a:t>   </a:t>
            </a:r>
            <a:r>
              <a:rPr lang="en-US" altLang="zh-CN" dirty="0" smtClean="0"/>
              <a:t>a) </a:t>
            </a:r>
            <a:r>
              <a:rPr lang="en-US" altLang="zh-CN" dirty="0" err="1" smtClean="0"/>
              <a:t>imull</a:t>
            </a:r>
            <a:r>
              <a:rPr lang="en-US" altLang="zh-CN" dirty="0" smtClean="0"/>
              <a:t> </a:t>
            </a:r>
            <a:r>
              <a:rPr lang="zh-CN" altLang="en-US" dirty="0" smtClean="0"/>
              <a:t>用作双输入乘法指令时，产生的输出是</a:t>
            </a:r>
            <a:r>
              <a:rPr lang="en-US" altLang="zh-CN" dirty="0" smtClean="0"/>
              <a:t>32</a:t>
            </a:r>
            <a:r>
              <a:rPr lang="zh-CN" altLang="en-US" dirty="0" smtClean="0"/>
              <a:t>位的，在这个时候</a:t>
            </a:r>
            <a:r>
              <a:rPr lang="en-US" altLang="zh-CN" dirty="0" err="1" smtClean="0"/>
              <a:t>imull</a:t>
            </a:r>
            <a:r>
              <a:rPr lang="zh-CN" altLang="en-US" dirty="0" smtClean="0"/>
              <a:t>既可以用作</a:t>
            </a:r>
            <a:r>
              <a:rPr lang="en-US" altLang="zh-CN" dirty="0" smtClean="0"/>
              <a:t>signed</a:t>
            </a:r>
            <a:r>
              <a:rPr lang="zh-CN" altLang="en-US" dirty="0" smtClean="0"/>
              <a:t>，也可以用作</a:t>
            </a:r>
            <a:r>
              <a:rPr lang="en-US" altLang="zh-CN" dirty="0" smtClean="0"/>
              <a:t>unsigned</a:t>
            </a:r>
            <a:r>
              <a:rPr lang="zh-CN" altLang="en-US" dirty="0" smtClean="0"/>
              <a:t>的乘法指令。</a:t>
            </a:r>
          </a:p>
          <a:p>
            <a:r>
              <a:rPr lang="zh-CN" altLang="en-US" dirty="0" smtClean="0"/>
              <a:t>   </a:t>
            </a:r>
            <a:r>
              <a:rPr lang="en-US" altLang="zh-CN" dirty="0" smtClean="0"/>
              <a:t>b) </a:t>
            </a:r>
            <a:r>
              <a:rPr lang="en-US" altLang="zh-CN" dirty="0" err="1" smtClean="0"/>
              <a:t>imull</a:t>
            </a:r>
            <a:r>
              <a:rPr lang="en-US" altLang="zh-CN" dirty="0" smtClean="0"/>
              <a:t> </a:t>
            </a:r>
            <a:r>
              <a:rPr lang="zh-CN" altLang="en-US" dirty="0" smtClean="0"/>
              <a:t>用作单输入乘法指令时，产生的输出是</a:t>
            </a:r>
            <a:r>
              <a:rPr lang="en-US" altLang="zh-CN" dirty="0" smtClean="0"/>
              <a:t>64</a:t>
            </a:r>
            <a:r>
              <a:rPr lang="zh-CN" altLang="en-US" dirty="0" smtClean="0"/>
              <a:t>位的，这是他对应的是</a:t>
            </a:r>
            <a:r>
              <a:rPr lang="en-US" altLang="zh-CN" dirty="0" smtClean="0"/>
              <a:t>signed multiplication</a:t>
            </a:r>
            <a:r>
              <a:rPr lang="zh-CN" altLang="en-US" dirty="0" smtClean="0"/>
              <a:t>。（和</a:t>
            </a:r>
            <a:r>
              <a:rPr lang="en-US" altLang="zh-CN" dirty="0" smtClean="0"/>
              <a:t>unsigned multiplication</a:t>
            </a:r>
            <a:r>
              <a:rPr lang="zh-CN" altLang="en-US" dirty="0" smtClean="0"/>
              <a:t>最大的区别是对高位要做符号扩展）</a:t>
            </a:r>
          </a:p>
          <a:p>
            <a:r>
              <a:rPr lang="zh-CN" altLang="en-US" dirty="0" smtClean="0"/>
              <a:t>   </a:t>
            </a:r>
            <a:r>
              <a:rPr lang="en-US" altLang="zh-CN" dirty="0" smtClean="0"/>
              <a:t>c) mull</a:t>
            </a:r>
            <a:r>
              <a:rPr lang="zh-CN" altLang="en-US" dirty="0" smtClean="0"/>
              <a:t>指令只能为单输入的乘法指令，输出是</a:t>
            </a:r>
            <a:r>
              <a:rPr lang="en-US" altLang="zh-CN" dirty="0" smtClean="0"/>
              <a:t>64</a:t>
            </a:r>
            <a:r>
              <a:rPr lang="zh-CN" altLang="en-US" dirty="0" smtClean="0"/>
              <a:t>位的，对应的是</a:t>
            </a:r>
            <a:r>
              <a:rPr lang="en-US" altLang="zh-CN" dirty="0" smtClean="0"/>
              <a:t>unsigned multiplication</a:t>
            </a:r>
            <a:r>
              <a:rPr lang="zh-CN" altLang="en-US" dirty="0" smtClean="0"/>
              <a:t>。（和</a:t>
            </a:r>
            <a:r>
              <a:rPr lang="en-US" altLang="zh-CN" dirty="0" smtClean="0"/>
              <a:t>signed multiplication</a:t>
            </a:r>
            <a:r>
              <a:rPr lang="zh-CN" altLang="en-US" dirty="0" smtClean="0"/>
              <a:t>最大的区别是对高位填充</a:t>
            </a:r>
            <a:r>
              <a:rPr lang="en-US" altLang="zh-CN" dirty="0" smtClean="0"/>
              <a:t>0</a:t>
            </a:r>
            <a:r>
              <a:rPr lang="zh-CN" altLang="en-US" dirty="0" smtClean="0"/>
              <a:t>，即不做符号扩展）</a:t>
            </a:r>
            <a:endParaRPr lang="zh-CN" altLang="en-US" dirty="0"/>
          </a:p>
        </p:txBody>
      </p:sp>
      <p:sp>
        <p:nvSpPr>
          <p:cNvPr id="4" name="灯片编号占位符 3"/>
          <p:cNvSpPr>
            <a:spLocks noGrp="1"/>
          </p:cNvSpPr>
          <p:nvPr>
            <p:ph type="sldNum" sz="quarter" idx="10"/>
          </p:nvPr>
        </p:nvSpPr>
        <p:spPr/>
        <p:txBody>
          <a:bodyPr/>
          <a:lstStyle/>
          <a:p>
            <a:fld id="{76A65B0C-B35D-4608-94F8-324A6C7A47D2}" type="slidenum">
              <a:rPr lang="en-US" smtClean="0"/>
              <a:pPr/>
              <a:t>7</a:t>
            </a:fld>
            <a:endParaRPr lang="en-US"/>
          </a:p>
        </p:txBody>
      </p:sp>
    </p:spTree>
    <p:extLst>
      <p:ext uri="{BB962C8B-B14F-4D97-AF65-F5344CB8AC3E}">
        <p14:creationId xmlns:p14="http://schemas.microsoft.com/office/powerpoint/2010/main" val="3439479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A65B0C-B35D-4608-94F8-324A6C7A47D2}" type="slidenum">
              <a:rPr lang="en-US" smtClean="0"/>
              <a:pPr/>
              <a:t>11</a:t>
            </a:fld>
            <a:endParaRPr lang="en-US"/>
          </a:p>
        </p:txBody>
      </p:sp>
    </p:spTree>
    <p:extLst>
      <p:ext uri="{BB962C8B-B14F-4D97-AF65-F5344CB8AC3E}">
        <p14:creationId xmlns:p14="http://schemas.microsoft.com/office/powerpoint/2010/main" val="2484637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It’s important to note how machine code distinguishes between signed and unsigned values. Unlike in C, it does not associate a data type with each program value. Instead, it mostly uses the same instructions for the two cases, because many arithmetic operations have the same bit-level behavior for unsigned and two’s complement arithmetic. Some circumstances require different instructions to handle signed and unsigned operations, such as using different versions of right shifts, division and multiplication instructions, and different combinations of condition</a:t>
            </a:r>
            <a:r>
              <a:rPr lang="en-US" altLang="zh-CN" baseline="0" dirty="0" smtClean="0"/>
              <a:t> codes.</a:t>
            </a:r>
            <a:endParaRPr lang="zh-CN" altLang="en-US" dirty="0"/>
          </a:p>
        </p:txBody>
      </p:sp>
      <p:sp>
        <p:nvSpPr>
          <p:cNvPr id="4" name="灯片编号占位符 3"/>
          <p:cNvSpPr>
            <a:spLocks noGrp="1"/>
          </p:cNvSpPr>
          <p:nvPr>
            <p:ph type="sldNum" sz="quarter" idx="10"/>
          </p:nvPr>
        </p:nvSpPr>
        <p:spPr/>
        <p:txBody>
          <a:bodyPr/>
          <a:lstStyle/>
          <a:p>
            <a:fld id="{76A65B0C-B35D-4608-94F8-324A6C7A47D2}" type="slidenum">
              <a:rPr lang="en-US" smtClean="0"/>
              <a:pPr/>
              <a:t>17</a:t>
            </a:fld>
            <a:endParaRPr lang="en-US"/>
          </a:p>
        </p:txBody>
      </p:sp>
    </p:spTree>
    <p:extLst>
      <p:ext uri="{BB962C8B-B14F-4D97-AF65-F5344CB8AC3E}">
        <p14:creationId xmlns:p14="http://schemas.microsoft.com/office/powerpoint/2010/main" val="2722161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A65B0C-B35D-4608-94F8-324A6C7A47D2}" type="slidenum">
              <a:rPr lang="en-US" smtClean="0"/>
              <a:pPr/>
              <a:t>19</a:t>
            </a:fld>
            <a:endParaRPr lang="en-US"/>
          </a:p>
        </p:txBody>
      </p:sp>
    </p:spTree>
    <p:extLst>
      <p:ext uri="{BB962C8B-B14F-4D97-AF65-F5344CB8AC3E}">
        <p14:creationId xmlns:p14="http://schemas.microsoft.com/office/powerpoint/2010/main" val="210375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OF: signed overflow: changing of the sign bit</a:t>
            </a:r>
            <a:r>
              <a:rPr lang="en-US" altLang="zh-CN" baseline="0" dirty="0" smtClean="0"/>
              <a:t> from a to t?</a:t>
            </a:r>
            <a:endParaRPr lang="zh-CN" altLang="en-US" dirty="0"/>
          </a:p>
        </p:txBody>
      </p:sp>
      <p:sp>
        <p:nvSpPr>
          <p:cNvPr id="4" name="灯片编号占位符 3"/>
          <p:cNvSpPr>
            <a:spLocks noGrp="1"/>
          </p:cNvSpPr>
          <p:nvPr>
            <p:ph type="sldNum" sz="quarter" idx="10"/>
          </p:nvPr>
        </p:nvSpPr>
        <p:spPr/>
        <p:txBody>
          <a:bodyPr/>
          <a:lstStyle/>
          <a:p>
            <a:fld id="{76A65B0C-B35D-4608-94F8-324A6C7A47D2}" type="slidenum">
              <a:rPr lang="en-US" smtClean="0"/>
              <a:pPr/>
              <a:t>20</a:t>
            </a:fld>
            <a:endParaRPr lang="en-US"/>
          </a:p>
        </p:txBody>
      </p:sp>
    </p:spTree>
    <p:extLst>
      <p:ext uri="{BB962C8B-B14F-4D97-AF65-F5344CB8AC3E}">
        <p14:creationId xmlns:p14="http://schemas.microsoft.com/office/powerpoint/2010/main" val="2689855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Cmp</a:t>
            </a:r>
            <a:r>
              <a:rPr lang="en-US" altLang="zh-CN" dirty="0" smtClean="0"/>
              <a:t>/</a:t>
            </a:r>
            <a:r>
              <a:rPr lang="en-US" altLang="zh-CN" dirty="0" err="1" smtClean="0"/>
              <a:t>jX</a:t>
            </a:r>
            <a:r>
              <a:rPr lang="en-US" altLang="zh-CN" dirty="0" smtClean="0"/>
              <a:t> pair reads from right to left, which is </a:t>
            </a:r>
            <a:r>
              <a:rPr lang="en-US" altLang="zh-CN" smtClean="0"/>
              <a:t>consistent with AT&amp;T conventions.</a:t>
            </a:r>
            <a:endParaRPr lang="zh-CN" altLang="en-US" dirty="0"/>
          </a:p>
        </p:txBody>
      </p:sp>
      <p:sp>
        <p:nvSpPr>
          <p:cNvPr id="4" name="灯片编号占位符 3"/>
          <p:cNvSpPr>
            <a:spLocks noGrp="1"/>
          </p:cNvSpPr>
          <p:nvPr>
            <p:ph type="sldNum" sz="quarter" idx="10"/>
          </p:nvPr>
        </p:nvSpPr>
        <p:spPr/>
        <p:txBody>
          <a:bodyPr/>
          <a:lstStyle/>
          <a:p>
            <a:fld id="{76A65B0C-B35D-4608-94F8-324A6C7A47D2}" type="slidenum">
              <a:rPr lang="en-US" smtClean="0"/>
              <a:pPr/>
              <a:t>27</a:t>
            </a:fld>
            <a:endParaRPr lang="en-US"/>
          </a:p>
        </p:txBody>
      </p:sp>
    </p:spTree>
    <p:extLst>
      <p:ext uri="{BB962C8B-B14F-4D97-AF65-F5344CB8AC3E}">
        <p14:creationId xmlns:p14="http://schemas.microsoft.com/office/powerpoint/2010/main" val="1467341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98538"/>
            <a:ext cx="2057400" cy="51276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98538"/>
            <a:ext cx="6019800" cy="51276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397000"/>
            <a:ext cx="4114800" cy="543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97000"/>
            <a:ext cx="4114800" cy="543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54000"/>
            <a:ext cx="2095500" cy="6578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254000"/>
            <a:ext cx="6134100" cy="6578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397000"/>
            <a:ext cx="4114800" cy="543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97000"/>
            <a:ext cx="4114800" cy="543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54000"/>
            <a:ext cx="2095500" cy="6578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254000"/>
            <a:ext cx="6134100" cy="6578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54000"/>
            <a:ext cx="2095500" cy="5872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254000"/>
            <a:ext cx="6134100" cy="58721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54000"/>
            <a:ext cx="2095500" cy="5872163"/>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381000" y="254000"/>
            <a:ext cx="6134100" cy="58721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685800" y="998538"/>
            <a:ext cx="7772400" cy="2887662"/>
          </a:xfrm>
          <a:prstGeom prst="rect">
            <a:avLst/>
          </a:prstGeom>
          <a:noFill/>
          <a:ln w="9525">
            <a:noFill/>
            <a:miter lim="800000"/>
            <a:headEnd/>
            <a:tailEnd/>
          </a:ln>
          <a:effectLst/>
        </p:spPr>
        <p:txBody>
          <a:bodyPr vert="horz" wrap="square" lIns="38100" tIns="38100" rIns="38100" bIns="38100" numCol="1" anchor="ctr" anchorCtr="0" compatLnSpc="1">
            <a:prstTxWarp prst="textNoShape">
              <a:avLst/>
            </a:prstTxWarp>
          </a:bodyPr>
          <a:lstStyle/>
          <a:p>
            <a:pPr lvl="0"/>
            <a:r>
              <a:rPr lang="en-US" smtClean="0">
                <a:sym typeface="Calibri Bold" charset="0"/>
              </a:rPr>
              <a:t>Click to edit Master title style</a:t>
            </a:r>
          </a:p>
        </p:txBody>
      </p:sp>
      <p:sp>
        <p:nvSpPr>
          <p:cNvPr id="4" name="Rectangle 3"/>
          <p:cNvSpPr/>
          <p:nvPr userDrawn="1"/>
        </p:nvSpPr>
        <p:spPr>
          <a:xfrm>
            <a:off x="8830843" y="6601841"/>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marL="0" marR="0" lvl="0" indent="0" algn="l" defTabSz="914400" rtl="0" eaLnBrk="0" fontAlgn="base" latinLnBrk="0" hangingPunct="0">
                <a:lnSpc>
                  <a:spcPct val="100000"/>
                </a:lnSpc>
                <a:spcBef>
                  <a:spcPct val="0"/>
                </a:spcBef>
                <a:spcAft>
                  <a:spcPct val="0"/>
                </a:spcAft>
                <a:buClrTx/>
                <a:buSzTx/>
                <a:buFontTx/>
                <a:buNone/>
                <a:tabLst/>
                <a:defRPr/>
              </a:pPr>
              <a:t>‹#›</a:t>
            </a:fld>
            <a:endParaRPr lang="en-US"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ransition/>
  <p:txStyles>
    <p:titleStyle>
      <a:lvl1pPr algn="l" rtl="0" fontAlgn="base">
        <a:spcBef>
          <a:spcPct val="0"/>
        </a:spcBef>
        <a:spcAft>
          <a:spcPct val="0"/>
        </a:spcAft>
        <a:defRPr sz="3600">
          <a:solidFill>
            <a:schemeClr val="tx1"/>
          </a:solidFill>
          <a:latin typeface="+mj-lt"/>
          <a:ea typeface="+mj-ea"/>
          <a:cs typeface="+mj-cs"/>
          <a:sym typeface="Calibri Bold" charset="0"/>
        </a:defRPr>
      </a:lvl1pPr>
      <a:lvl2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2pPr>
      <a:lvl3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3pPr>
      <a:lvl4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4pPr>
      <a:lvl5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9pPr>
    </p:titleStyle>
    <p:bodyStyle>
      <a:lvl1pPr algn="l" rtl="0" fontAlgn="base">
        <a:spcBef>
          <a:spcPts val="500"/>
        </a:spcBef>
        <a:spcAft>
          <a:spcPct val="0"/>
        </a:spcAft>
        <a:defRPr sz="2000">
          <a:solidFill>
            <a:schemeClr val="tx1"/>
          </a:solidFill>
          <a:latin typeface="+mn-lt"/>
          <a:ea typeface="+mn-ea"/>
          <a:cs typeface="+mn-cs"/>
          <a:sym typeface="Calibri" charset="0"/>
        </a:defRPr>
      </a:lvl1pPr>
      <a:lvl2pPr marL="457200" algn="ctr" rtl="0" fontAlgn="base">
        <a:spcBef>
          <a:spcPts val="500"/>
        </a:spcBef>
        <a:spcAft>
          <a:spcPct val="0"/>
        </a:spcAft>
        <a:defRPr sz="2000">
          <a:solidFill>
            <a:schemeClr val="tx1"/>
          </a:solidFill>
          <a:latin typeface="+mn-lt"/>
          <a:ea typeface="+mn-ea"/>
          <a:cs typeface="+mn-cs"/>
          <a:sym typeface="Calibri" charset="0"/>
        </a:defRPr>
      </a:lvl2pPr>
      <a:lvl3pPr marL="914400" algn="ctr" rtl="0" fontAlgn="base">
        <a:spcBef>
          <a:spcPts val="500"/>
        </a:spcBef>
        <a:spcAft>
          <a:spcPct val="0"/>
        </a:spcAft>
        <a:defRPr sz="2000">
          <a:solidFill>
            <a:schemeClr val="tx1"/>
          </a:solidFill>
          <a:latin typeface="+mn-lt"/>
          <a:ea typeface="+mn-ea"/>
          <a:cs typeface="+mn-cs"/>
          <a:sym typeface="Calibri" charset="0"/>
        </a:defRPr>
      </a:lvl3pPr>
      <a:lvl4pPr marL="1371600" algn="ctr" rtl="0" fontAlgn="base">
        <a:spcBef>
          <a:spcPts val="500"/>
        </a:spcBef>
        <a:spcAft>
          <a:spcPct val="0"/>
        </a:spcAft>
        <a:defRPr sz="2000">
          <a:solidFill>
            <a:schemeClr val="tx1"/>
          </a:solidFill>
          <a:latin typeface="+mn-lt"/>
          <a:ea typeface="+mn-ea"/>
          <a:cs typeface="+mn-cs"/>
          <a:sym typeface="Calibri" charset="0"/>
        </a:defRPr>
      </a:lvl4pPr>
      <a:lvl5pPr marL="1828800" algn="ctr" rtl="0" fontAlgn="base">
        <a:spcBef>
          <a:spcPts val="500"/>
        </a:spcBef>
        <a:spcAft>
          <a:spcPct val="0"/>
        </a:spcAft>
        <a:defRPr sz="2000">
          <a:solidFill>
            <a:schemeClr val="tx1"/>
          </a:solidFill>
          <a:latin typeface="+mn-lt"/>
          <a:ea typeface="+mn-ea"/>
          <a:cs typeface="+mn-cs"/>
          <a:sym typeface="Calibri" charset="0"/>
        </a:defRPr>
      </a:lvl5pPr>
      <a:lvl6pPr marL="2286000" algn="ctr" rtl="0" fontAlgn="base">
        <a:spcBef>
          <a:spcPts val="500"/>
        </a:spcBef>
        <a:spcAft>
          <a:spcPct val="0"/>
        </a:spcAft>
        <a:defRPr sz="2000">
          <a:solidFill>
            <a:schemeClr val="tx1"/>
          </a:solidFill>
          <a:latin typeface="+mn-lt"/>
          <a:ea typeface="+mn-ea"/>
          <a:cs typeface="+mn-cs"/>
          <a:sym typeface="Calibri" charset="0"/>
        </a:defRPr>
      </a:lvl6pPr>
      <a:lvl7pPr marL="2743200" algn="ctr" rtl="0" fontAlgn="base">
        <a:spcBef>
          <a:spcPts val="500"/>
        </a:spcBef>
        <a:spcAft>
          <a:spcPct val="0"/>
        </a:spcAft>
        <a:defRPr sz="2000">
          <a:solidFill>
            <a:schemeClr val="tx1"/>
          </a:solidFill>
          <a:latin typeface="+mn-lt"/>
          <a:ea typeface="+mn-ea"/>
          <a:cs typeface="+mn-cs"/>
          <a:sym typeface="Calibri" charset="0"/>
        </a:defRPr>
      </a:lvl7pPr>
      <a:lvl8pPr marL="3200400" algn="ctr" rtl="0" fontAlgn="base">
        <a:spcBef>
          <a:spcPts val="500"/>
        </a:spcBef>
        <a:spcAft>
          <a:spcPct val="0"/>
        </a:spcAft>
        <a:defRPr sz="2000">
          <a:solidFill>
            <a:schemeClr val="tx1"/>
          </a:solidFill>
          <a:latin typeface="+mn-lt"/>
          <a:ea typeface="+mn-ea"/>
          <a:cs typeface="+mn-cs"/>
          <a:sym typeface="Calibri" charset="0"/>
        </a:defRPr>
      </a:lvl8pPr>
      <a:lvl9pPr marL="3657600" algn="ctr" rtl="0" fontAlgn="base">
        <a:spcBef>
          <a:spcPts val="500"/>
        </a:spcBef>
        <a:spcAft>
          <a:spcPct val="0"/>
        </a:spcAft>
        <a:defRPr sz="2000">
          <a:solidFill>
            <a:schemeClr val="tx1"/>
          </a:solidFill>
          <a:latin typeface="+mn-lt"/>
          <a:ea typeface="+mn-ea"/>
          <a:cs typeface="+mn-cs"/>
          <a:sym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381000" y="254000"/>
            <a:ext cx="8382000" cy="1143000"/>
          </a:xfrm>
          <a:prstGeom prst="rect">
            <a:avLst/>
          </a:prstGeom>
          <a:noFill/>
          <a:ln w="9525">
            <a:noFill/>
            <a:miter lim="800000"/>
            <a:headEnd/>
            <a:tailEnd/>
          </a:ln>
          <a:effectLst/>
        </p:spPr>
        <p:txBody>
          <a:bodyPr vert="horz" wrap="square" lIns="38100" tIns="38100" rIns="38100" bIns="38100" numCol="1" anchor="ctr" anchorCtr="0" compatLnSpc="1">
            <a:prstTxWarp prst="textNoShape">
              <a:avLst/>
            </a:prstTxWarp>
          </a:bodyPr>
          <a:lstStyle/>
          <a:p>
            <a:pPr lvl="0"/>
            <a:r>
              <a:rPr lang="en-US" dirty="0" smtClean="0">
                <a:sym typeface="Calibri Bold" charset="0"/>
              </a:rPr>
              <a:t>Click to edit Master title style</a:t>
            </a:r>
          </a:p>
        </p:txBody>
      </p:sp>
      <p:sp>
        <p:nvSpPr>
          <p:cNvPr id="2050" name="Rectangle 2"/>
          <p:cNvSpPr>
            <a:spLocks noGrp="1" noChangeArrowheads="1"/>
          </p:cNvSpPr>
          <p:nvPr>
            <p:ph type="body" idx="1"/>
          </p:nvPr>
        </p:nvSpPr>
        <p:spPr bwMode="auto">
          <a:xfrm>
            <a:off x="381000" y="1397000"/>
            <a:ext cx="8382000" cy="54356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p>
            <a:pPr lvl="0"/>
            <a:r>
              <a:rPr lang="en-US" dirty="0" smtClean="0">
                <a:sym typeface="Calibri Bold" charset="0"/>
              </a:rPr>
              <a:t>Click to edit Master text styles</a:t>
            </a:r>
          </a:p>
          <a:p>
            <a:pPr lvl="1"/>
            <a:r>
              <a:rPr lang="en-US" dirty="0" smtClean="0">
                <a:sym typeface="Calibri" charset="0"/>
              </a:rPr>
              <a:t>Second level</a:t>
            </a:r>
          </a:p>
          <a:p>
            <a:pPr lvl="2"/>
            <a:r>
              <a:rPr lang="en-US" dirty="0" smtClean="0">
                <a:sym typeface="Calibri" charset="0"/>
              </a:rPr>
              <a:t>Third level</a:t>
            </a:r>
          </a:p>
          <a:p>
            <a:pPr lvl="3"/>
            <a:r>
              <a:rPr lang="en-US" dirty="0" smtClean="0">
                <a:sym typeface="Calibri" charset="0"/>
              </a:rPr>
              <a:t>Fourth level</a:t>
            </a:r>
          </a:p>
          <a:p>
            <a:pPr lvl="4"/>
            <a:r>
              <a:rPr lang="en-US" dirty="0" smtClean="0">
                <a:sym typeface="Calibri" charset="0"/>
              </a:rPr>
              <a:t>Fifth level</a:t>
            </a:r>
          </a:p>
        </p:txBody>
      </p:sp>
      <p:sp>
        <p:nvSpPr>
          <p:cNvPr id="4" name="Rectangle 3"/>
          <p:cNvSpPr/>
          <p:nvPr userDrawn="1"/>
        </p:nvSpPr>
        <p:spPr>
          <a:xfrm>
            <a:off x="8830843" y="6601841"/>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marL="0" marR="0" lvl="0" indent="0" algn="l" defTabSz="914400" rtl="0" eaLnBrk="0" fontAlgn="base" latinLnBrk="0" hangingPunct="0">
                <a:lnSpc>
                  <a:spcPct val="100000"/>
                </a:lnSpc>
                <a:spcBef>
                  <a:spcPct val="0"/>
                </a:spcBef>
                <a:spcAft>
                  <a:spcPct val="0"/>
                </a:spcAft>
                <a:buClrTx/>
                <a:buSzTx/>
                <a:buFontTx/>
                <a:buNone/>
                <a:tabLst/>
                <a:defRPr/>
              </a:pPr>
              <a:t>‹#›</a:t>
            </a:fld>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ransition/>
  <p:txStyles>
    <p:titleStyle>
      <a:lvl1pPr algn="l" rtl="0" fontAlgn="base">
        <a:spcBef>
          <a:spcPct val="0"/>
        </a:spcBef>
        <a:spcAft>
          <a:spcPct val="0"/>
        </a:spcAft>
        <a:defRPr sz="3600" b="1">
          <a:solidFill>
            <a:schemeClr val="tx1"/>
          </a:solidFill>
          <a:latin typeface="+mj-lt"/>
          <a:ea typeface="+mj-ea"/>
          <a:cs typeface="+mj-cs"/>
          <a:sym typeface="Calibri Bold" charset="0"/>
        </a:defRPr>
      </a:lvl1pPr>
      <a:lvl2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2pPr>
      <a:lvl3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3pPr>
      <a:lvl4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4pPr>
      <a:lvl5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9pPr>
    </p:titleStyle>
    <p:bodyStyle>
      <a:lvl1pPr marL="254000" indent="-254000" algn="l" rtl="0" fontAlgn="base">
        <a:spcBef>
          <a:spcPts val="600"/>
        </a:spcBef>
        <a:spcAft>
          <a:spcPct val="0"/>
        </a:spcAft>
        <a:buClr>
          <a:srgbClr val="990000"/>
        </a:buClr>
        <a:buSzPct val="60000"/>
        <a:buFont typeface="Wingdings 2" charset="2"/>
        <a:buChar char="¢"/>
        <a:defRPr sz="2400" b="1">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0"/>
          <a:cs typeface="ヒラギノ角ゴ ProN W3" charset="0"/>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0"/>
          <a:cs typeface="ヒラギノ角ゴ ProN W3" charset="0"/>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bwMode="auto">
          <a:xfrm>
            <a:off x="381000" y="254000"/>
            <a:ext cx="8382000" cy="1143000"/>
          </a:xfrm>
          <a:prstGeom prst="rect">
            <a:avLst/>
          </a:prstGeom>
          <a:noFill/>
          <a:ln w="9525">
            <a:noFill/>
            <a:miter lim="800000"/>
            <a:headEnd/>
            <a:tailEnd/>
          </a:ln>
          <a:effectLst/>
        </p:spPr>
        <p:txBody>
          <a:bodyPr vert="horz" wrap="square" lIns="38100" tIns="38100" rIns="38100" bIns="38100" numCol="1" anchor="ctr" anchorCtr="0" compatLnSpc="1">
            <a:prstTxWarp prst="textNoShape">
              <a:avLst/>
            </a:prstTxWarp>
          </a:bodyPr>
          <a:lstStyle/>
          <a:p>
            <a:pPr lvl="0"/>
            <a:r>
              <a:rPr lang="en-US" dirty="0" smtClean="0">
                <a:sym typeface="Calibri Bold" charset="0"/>
              </a:rPr>
              <a:t>Click to edit Master title style</a:t>
            </a:r>
          </a:p>
        </p:txBody>
      </p:sp>
      <p:sp>
        <p:nvSpPr>
          <p:cNvPr id="3074" name="Rectangle 2"/>
          <p:cNvSpPr>
            <a:spLocks noGrp="1" noChangeArrowheads="1"/>
          </p:cNvSpPr>
          <p:nvPr>
            <p:ph type="body" idx="1"/>
          </p:nvPr>
        </p:nvSpPr>
        <p:spPr bwMode="auto">
          <a:xfrm>
            <a:off x="381000" y="1397000"/>
            <a:ext cx="8382000" cy="54356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p>
            <a:pPr lvl="0"/>
            <a:r>
              <a:rPr lang="en-US" dirty="0" smtClean="0">
                <a:sym typeface="Calibri Bold" charset="0"/>
              </a:rPr>
              <a:t>Click to edit Master text styles</a:t>
            </a:r>
          </a:p>
          <a:p>
            <a:pPr lvl="1"/>
            <a:r>
              <a:rPr lang="en-US" dirty="0" smtClean="0">
                <a:sym typeface="Calibri" charset="0"/>
              </a:rPr>
              <a:t>Second level</a:t>
            </a:r>
          </a:p>
          <a:p>
            <a:pPr lvl="2"/>
            <a:r>
              <a:rPr lang="en-US" dirty="0" smtClean="0">
                <a:sym typeface="Calibri" charset="0"/>
              </a:rPr>
              <a:t>Third level</a:t>
            </a:r>
          </a:p>
          <a:p>
            <a:pPr lvl="3"/>
            <a:r>
              <a:rPr lang="en-US" dirty="0" smtClean="0">
                <a:sym typeface="Calibri" charset="0"/>
              </a:rPr>
              <a:t>Fourth level</a:t>
            </a:r>
          </a:p>
          <a:p>
            <a:pPr lvl="4"/>
            <a:r>
              <a:rPr lang="en-US" dirty="0" smtClean="0">
                <a:sym typeface="Calibri" charset="0"/>
              </a:rPr>
              <a:t>Fifth level</a:t>
            </a:r>
          </a:p>
        </p:txBody>
      </p:sp>
      <p:sp>
        <p:nvSpPr>
          <p:cNvPr id="4" name="Rectangle 3"/>
          <p:cNvSpPr/>
          <p:nvPr userDrawn="1"/>
        </p:nvSpPr>
        <p:spPr>
          <a:xfrm>
            <a:off x="8830843" y="6601841"/>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marL="0" marR="0" lvl="0" indent="0" algn="l" defTabSz="914400" rtl="0" eaLnBrk="0" fontAlgn="base" latinLnBrk="0" hangingPunct="0">
                <a:lnSpc>
                  <a:spcPct val="100000"/>
                </a:lnSpc>
                <a:spcBef>
                  <a:spcPct val="0"/>
                </a:spcBef>
                <a:spcAft>
                  <a:spcPct val="0"/>
                </a:spcAft>
                <a:buClrTx/>
                <a:buSzTx/>
                <a:buFontTx/>
                <a:buNone/>
                <a:tabLst/>
                <a:defRPr/>
              </a:pPr>
              <a:t>‹#›</a:t>
            </a:fld>
            <a:endParaRPr lang="en-US" dirty="0"/>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ransition/>
  <p:txStyles>
    <p:titleStyle>
      <a:lvl1pPr algn="l" rtl="0" fontAlgn="base">
        <a:spcBef>
          <a:spcPct val="0"/>
        </a:spcBef>
        <a:spcAft>
          <a:spcPct val="0"/>
        </a:spcAft>
        <a:defRPr sz="3600" b="1">
          <a:solidFill>
            <a:schemeClr val="tx1"/>
          </a:solidFill>
          <a:latin typeface="+mj-lt"/>
          <a:ea typeface="+mj-ea"/>
          <a:cs typeface="+mj-cs"/>
          <a:sym typeface="Calibri Bold" charset="0"/>
        </a:defRPr>
      </a:lvl1pPr>
      <a:lvl2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2pPr>
      <a:lvl3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3pPr>
      <a:lvl4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4pPr>
      <a:lvl5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9pPr>
    </p:titleStyle>
    <p:bodyStyle>
      <a:lvl1pPr marL="254000" indent="-254000" algn="l" rtl="0" fontAlgn="base">
        <a:spcBef>
          <a:spcPts val="600"/>
        </a:spcBef>
        <a:spcAft>
          <a:spcPct val="0"/>
        </a:spcAft>
        <a:buClr>
          <a:srgbClr val="990000"/>
        </a:buClr>
        <a:buSzPct val="60000"/>
        <a:buFont typeface="Wingdings 2" charset="2"/>
        <a:buChar char="¢"/>
        <a:defRPr sz="2400" b="1">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0"/>
          <a:cs typeface="ヒラギノ角ゴ ProN W3" charset="0"/>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0"/>
          <a:cs typeface="ヒラギノ角ゴ ProN W3" charset="0"/>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bwMode="auto">
          <a:xfrm>
            <a:off x="381000" y="254000"/>
            <a:ext cx="8382000" cy="1143000"/>
          </a:xfrm>
          <a:prstGeom prst="rect">
            <a:avLst/>
          </a:prstGeom>
          <a:noFill/>
          <a:ln w="9525">
            <a:noFill/>
            <a:miter lim="800000"/>
            <a:headEnd/>
            <a:tailEnd/>
          </a:ln>
          <a:effectLst/>
        </p:spPr>
        <p:txBody>
          <a:bodyPr vert="horz" wrap="square" lIns="38100" tIns="38100" rIns="38100" bIns="38100" numCol="1" anchor="ctr" anchorCtr="0" compatLnSpc="1">
            <a:prstTxWarp prst="textNoShape">
              <a:avLst/>
            </a:prstTxWarp>
          </a:bodyPr>
          <a:lstStyle/>
          <a:p>
            <a:pPr lvl="0"/>
            <a:r>
              <a:rPr lang="en-US" dirty="0" smtClean="0">
                <a:sym typeface="Calibri Bold" charset="0"/>
              </a:rPr>
              <a:t>Click to edit Master title style</a:t>
            </a:r>
          </a:p>
        </p:txBody>
      </p:sp>
      <p:sp>
        <p:nvSpPr>
          <p:cNvPr id="3" name="Rectangle 2"/>
          <p:cNvSpPr/>
          <p:nvPr userDrawn="1"/>
        </p:nvSpPr>
        <p:spPr>
          <a:xfrm>
            <a:off x="8830843" y="6601841"/>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marL="0" marR="0" lvl="0" indent="0" algn="l" defTabSz="914400" rtl="0" eaLnBrk="0" fontAlgn="base" latinLnBrk="0" hangingPunct="0">
                <a:lnSpc>
                  <a:spcPct val="100000"/>
                </a:lnSpc>
                <a:spcBef>
                  <a:spcPct val="0"/>
                </a:spcBef>
                <a:spcAft>
                  <a:spcPct val="0"/>
                </a:spcAft>
                <a:buClrTx/>
                <a:buSzTx/>
                <a:buFontTx/>
                <a:buNone/>
                <a:tabLst/>
                <a:defRPr/>
              </a:pPr>
              <a:t>‹#›</a:t>
            </a:fld>
            <a:endParaRPr lang="en-US" dirty="0"/>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ransition/>
  <p:txStyles>
    <p:titleStyle>
      <a:lvl1pPr algn="l" rtl="0" fontAlgn="base">
        <a:spcBef>
          <a:spcPct val="0"/>
        </a:spcBef>
        <a:spcAft>
          <a:spcPct val="0"/>
        </a:spcAft>
        <a:defRPr sz="3600" b="1">
          <a:solidFill>
            <a:schemeClr val="tx1"/>
          </a:solidFill>
          <a:latin typeface="+mj-lt"/>
          <a:ea typeface="+mj-ea"/>
          <a:cs typeface="+mj-cs"/>
          <a:sym typeface="Calibri Bold" charset="0"/>
        </a:defRPr>
      </a:lvl1pPr>
      <a:lvl2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2pPr>
      <a:lvl3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3pPr>
      <a:lvl4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4pPr>
      <a:lvl5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9pPr>
    </p:titleStyle>
    <p:bodyStyle>
      <a:lvl1pPr marL="342900" indent="-342900" algn="l" rtl="0" fontAlgn="base">
        <a:spcBef>
          <a:spcPts val="600"/>
        </a:spcBef>
        <a:spcAft>
          <a:spcPct val="0"/>
        </a:spcAft>
        <a:buClr>
          <a:srgbClr val="990000"/>
        </a:buClr>
        <a:buSzPct val="60000"/>
        <a:buFont typeface="Wingdings 2" charset="2"/>
        <a:buChar char="¢"/>
        <a:defRPr sz="2400">
          <a:solidFill>
            <a:schemeClr val="tx1"/>
          </a:solidFill>
          <a:latin typeface="+mn-lt"/>
          <a:ea typeface="+mn-ea"/>
          <a:cs typeface="+mn-cs"/>
          <a:sym typeface="Calibri Bold" charset="0"/>
        </a:defRPr>
      </a:lvl1pPr>
      <a:lvl2pPr marL="742950" indent="-2857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0"/>
          <a:cs typeface="ヒラギノ角ゴ ProN W3" charset="0"/>
          <a:sym typeface="Calibri" charset="0"/>
        </a:defRPr>
      </a:lvl2pPr>
      <a:lvl3pPr marL="1143000" indent="-2286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0"/>
          <a:cs typeface="ヒラギノ角ゴ ProN W3" charset="0"/>
          <a:sym typeface="Calibri" charset="0"/>
        </a:defRPr>
      </a:lvl3pPr>
      <a:lvl4pPr marL="16002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4pPr>
      <a:lvl5pPr marL="20574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5pPr>
      <a:lvl6pPr marL="25146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6pPr>
      <a:lvl7pPr marL="29718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7pPr>
      <a:lvl8pPr marL="3429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8pPr>
      <a:lvl9pPr marL="38862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bwMode="auto">
          <a:xfrm>
            <a:off x="381000" y="254000"/>
            <a:ext cx="8382000" cy="1143000"/>
          </a:xfrm>
          <a:prstGeom prst="rect">
            <a:avLst/>
          </a:prstGeom>
          <a:noFill/>
          <a:ln w="9525">
            <a:noFill/>
            <a:miter lim="800000"/>
            <a:headEnd/>
            <a:tailEnd/>
          </a:ln>
          <a:effectLst/>
        </p:spPr>
        <p:txBody>
          <a:bodyPr vert="horz" wrap="square" lIns="38100" tIns="38100" rIns="38100" bIns="38100" numCol="1" anchor="ctr" anchorCtr="0" compatLnSpc="1">
            <a:prstTxWarp prst="textNoShape">
              <a:avLst/>
            </a:prstTxWarp>
          </a:bodyPr>
          <a:lstStyle/>
          <a:p>
            <a:pPr lvl="0"/>
            <a:r>
              <a:rPr lang="en-US" dirty="0" smtClean="0">
                <a:sym typeface="Calibri Bold" charset="0"/>
              </a:rPr>
              <a:t>Click to edit Master title style</a:t>
            </a:r>
          </a:p>
        </p:txBody>
      </p:sp>
      <p:sp>
        <p:nvSpPr>
          <p:cNvPr id="3" name="Rectangle 2"/>
          <p:cNvSpPr/>
          <p:nvPr userDrawn="1"/>
        </p:nvSpPr>
        <p:spPr>
          <a:xfrm>
            <a:off x="8830843" y="6601841"/>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marL="0" marR="0" lvl="0" indent="0" algn="l" defTabSz="914400" rtl="0" eaLnBrk="0" fontAlgn="base" latinLnBrk="0" hangingPunct="0">
                <a:lnSpc>
                  <a:spcPct val="100000"/>
                </a:lnSpc>
                <a:spcBef>
                  <a:spcPct val="0"/>
                </a:spcBef>
                <a:spcAft>
                  <a:spcPct val="0"/>
                </a:spcAft>
                <a:buClrTx/>
                <a:buSzTx/>
                <a:buFontTx/>
                <a:buNone/>
                <a:tabLst/>
                <a:defRPr/>
              </a:pPr>
              <a:t>‹#›</a:t>
            </a:fld>
            <a:endParaRPr lang="en-US" dirty="0"/>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ransition/>
  <p:txStyles>
    <p:titleStyle>
      <a:lvl1pPr algn="l" rtl="0" fontAlgn="base">
        <a:spcBef>
          <a:spcPct val="0"/>
        </a:spcBef>
        <a:spcAft>
          <a:spcPct val="0"/>
        </a:spcAft>
        <a:defRPr sz="3600" b="1">
          <a:solidFill>
            <a:schemeClr val="tx1"/>
          </a:solidFill>
          <a:latin typeface="+mj-lt"/>
          <a:ea typeface="+mj-ea"/>
          <a:cs typeface="+mj-cs"/>
          <a:sym typeface="Calibri Bold" charset="0"/>
        </a:defRPr>
      </a:lvl1pPr>
      <a:lvl2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2pPr>
      <a:lvl3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3pPr>
      <a:lvl4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4pPr>
      <a:lvl5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9pPr>
    </p:titleStyle>
    <p:bodyStyle>
      <a:lvl1pPr marL="342900" indent="-342900" algn="l" rtl="0" fontAlgn="base">
        <a:spcBef>
          <a:spcPts val="600"/>
        </a:spcBef>
        <a:spcAft>
          <a:spcPct val="0"/>
        </a:spcAft>
        <a:buClr>
          <a:srgbClr val="990000"/>
        </a:buClr>
        <a:buSzPct val="60000"/>
        <a:buFont typeface="Wingdings 2" charset="2"/>
        <a:buChar char="¢"/>
        <a:defRPr sz="2400">
          <a:solidFill>
            <a:schemeClr val="tx1"/>
          </a:solidFill>
          <a:latin typeface="+mn-lt"/>
          <a:ea typeface="+mn-ea"/>
          <a:cs typeface="+mn-cs"/>
          <a:sym typeface="Calibri Bold" charset="0"/>
        </a:defRPr>
      </a:lvl1pPr>
      <a:lvl2pPr marL="742950" indent="-2857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0"/>
          <a:cs typeface="ヒラギノ角ゴ ProN W3" charset="0"/>
          <a:sym typeface="Calibri" charset="0"/>
        </a:defRPr>
      </a:lvl2pPr>
      <a:lvl3pPr marL="1143000" indent="-2286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0"/>
          <a:cs typeface="ヒラギノ角ゴ ProN W3" charset="0"/>
          <a:sym typeface="Calibri" charset="0"/>
        </a:defRPr>
      </a:lvl3pPr>
      <a:lvl4pPr marL="16002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4pPr>
      <a:lvl5pPr marL="20574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5pPr>
      <a:lvl6pPr marL="25146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6pPr>
      <a:lvl7pPr marL="29718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7pPr>
      <a:lvl8pPr marL="3429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8pPr>
      <a:lvl9pPr marL="38862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customXml" Target="../ink/ink6.xml"/><Relationship Id="rId7" Type="http://schemas.openxmlformats.org/officeDocument/2006/relationships/customXml" Target="../ink/ink8.xml"/><Relationship Id="rId2" Type="http://schemas.openxmlformats.org/officeDocument/2006/relationships/notesSlide" Target="../notesSlides/notesSlide5.xml"/><Relationship Id="rId1" Type="http://schemas.openxmlformats.org/officeDocument/2006/relationships/slideLayout" Target="../slideLayouts/slideLayout46.xml"/><Relationship Id="rId6" Type="http://schemas.openxmlformats.org/officeDocument/2006/relationships/image" Target="../media/image7.emf"/><Relationship Id="rId5" Type="http://schemas.openxmlformats.org/officeDocument/2006/relationships/customXml" Target="../ink/ink7.xml"/><Relationship Id="rId4" Type="http://schemas.openxmlformats.org/officeDocument/2006/relationships/image" Target="../media/image6.emf"/><Relationship Id="rId9" Type="http://schemas.openxmlformats.org/officeDocument/2006/relationships/customXml" Target="../ink/ink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8" Type="http://schemas.openxmlformats.org/officeDocument/2006/relationships/customXml" Target="../ink/ink13.xml"/><Relationship Id="rId13" Type="http://schemas.openxmlformats.org/officeDocument/2006/relationships/image" Target="../media/image14.emf"/><Relationship Id="rId3" Type="http://schemas.openxmlformats.org/officeDocument/2006/relationships/image" Target="../media/image9.emf"/><Relationship Id="rId7" Type="http://schemas.openxmlformats.org/officeDocument/2006/relationships/image" Target="../media/image11.emf"/><Relationship Id="rId12" Type="http://schemas.openxmlformats.org/officeDocument/2006/relationships/customXml" Target="../ink/ink15.xml"/><Relationship Id="rId17" Type="http://schemas.openxmlformats.org/officeDocument/2006/relationships/image" Target="../media/image16.emf"/><Relationship Id="rId2" Type="http://schemas.openxmlformats.org/officeDocument/2006/relationships/customXml" Target="../ink/ink10.xml"/><Relationship Id="rId16" Type="http://schemas.openxmlformats.org/officeDocument/2006/relationships/customXml" Target="../ink/ink17.xml"/><Relationship Id="rId1" Type="http://schemas.openxmlformats.org/officeDocument/2006/relationships/slideLayout" Target="../slideLayouts/slideLayout46.xml"/><Relationship Id="rId6" Type="http://schemas.openxmlformats.org/officeDocument/2006/relationships/customXml" Target="../ink/ink12.xml"/><Relationship Id="rId11" Type="http://schemas.openxmlformats.org/officeDocument/2006/relationships/image" Target="../media/image13.emf"/><Relationship Id="rId5" Type="http://schemas.openxmlformats.org/officeDocument/2006/relationships/image" Target="../media/image10.emf"/><Relationship Id="rId15" Type="http://schemas.openxmlformats.org/officeDocument/2006/relationships/image" Target="../media/image15.emf"/><Relationship Id="rId10" Type="http://schemas.openxmlformats.org/officeDocument/2006/relationships/customXml" Target="../ink/ink14.xml"/><Relationship Id="rId4" Type="http://schemas.openxmlformats.org/officeDocument/2006/relationships/customXml" Target="../ink/ink11.xml"/><Relationship Id="rId9" Type="http://schemas.openxmlformats.org/officeDocument/2006/relationships/image" Target="../media/image12.emf"/><Relationship Id="rId14" Type="http://schemas.openxmlformats.org/officeDocument/2006/relationships/customXml" Target="../ink/ink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customXml" Target="../ink/ink18.xml"/><Relationship Id="rId1" Type="http://schemas.openxmlformats.org/officeDocument/2006/relationships/slideLayout" Target="../slideLayouts/slideLayout24.xml"/><Relationship Id="rId5" Type="http://schemas.openxmlformats.org/officeDocument/2006/relationships/image" Target="../media/image18.emf"/><Relationship Id="rId4" Type="http://schemas.openxmlformats.org/officeDocument/2006/relationships/customXml" Target="../ink/ink19.xml"/></Relationships>
</file>

<file path=ppt/slides/_rels/slide19.xml.rels><?xml version="1.0" encoding="UTF-8" standalone="yes"?>
<Relationships xmlns="http://schemas.openxmlformats.org/package/2006/relationships"><Relationship Id="rId3" Type="http://schemas.openxmlformats.org/officeDocument/2006/relationships/hyperlink" Target="http://www.jegerlehner.ch/intel/IntelCodeTable.pdf" TargetMode="External"/><Relationship Id="rId7" Type="http://schemas.openxmlformats.org/officeDocument/2006/relationships/image" Target="../media/image19.emf"/><Relationship Id="rId2" Type="http://schemas.openxmlformats.org/officeDocument/2006/relationships/notesSlide" Target="../notesSlides/notesSlide7.xml"/><Relationship Id="rId1" Type="http://schemas.openxmlformats.org/officeDocument/2006/relationships/slideLayout" Target="../slideLayouts/slideLayout24.xml"/><Relationship Id="rId6" Type="http://schemas.openxmlformats.org/officeDocument/2006/relationships/customXml" Target="../ink/ink21.xml"/><Relationship Id="rId5" Type="http://schemas.openxmlformats.org/officeDocument/2006/relationships/image" Target="../media/image8.emf"/><Relationship Id="rId4" Type="http://schemas.openxmlformats.org/officeDocument/2006/relationships/customXml" Target="../ink/ink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24.xml"/><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4.xml"/><Relationship Id="rId1" Type="http://schemas.openxmlformats.org/officeDocument/2006/relationships/slideLayout" Target="../slideLayouts/slideLayout24.xml"/><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5.emf"/><Relationship Id="rId2" Type="http://schemas.openxmlformats.org/officeDocument/2006/relationships/customXml" Target="../ink/ink3.xml"/><Relationship Id="rId1" Type="http://schemas.openxmlformats.org/officeDocument/2006/relationships/slideLayout" Target="../slideLayouts/slideLayout46.xml"/><Relationship Id="rId6" Type="http://schemas.openxmlformats.org/officeDocument/2006/relationships/customXml" Target="../ink/ink5.xml"/><Relationship Id="rId5" Type="http://schemas.openxmlformats.org/officeDocument/2006/relationships/image" Target="../media/image4.emf"/><Relationship Id="rId4" Type="http://schemas.openxmlformats.org/officeDocument/2006/relationships/customXml" Target="../ink/ink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8194" name="Rectangle 2"/>
          <p:cNvSpPr>
            <a:spLocks/>
          </p:cNvSpPr>
          <p:nvPr/>
        </p:nvSpPr>
        <p:spPr bwMode="auto">
          <a:xfrm>
            <a:off x="7897813" y="-26988"/>
            <a:ext cx="1320800" cy="252413"/>
          </a:xfrm>
          <a:prstGeom prst="rect">
            <a:avLst/>
          </a:prstGeom>
          <a:noFill/>
          <a:ln w="25400" cap="flat">
            <a:noFill/>
            <a:miter lim="800000"/>
            <a:headEnd type="none" w="med" len="med"/>
            <a:tailEnd type="none" w="med" len="med"/>
          </a:ln>
        </p:spPr>
        <p:txBody>
          <a:bodyPr lIns="38100" tIns="38100" rIns="38100" bIns="38100"/>
          <a:lstStyle/>
          <a:p>
            <a:pPr algn="l"/>
            <a:r>
              <a:rPr lang="en-US" sz="1200">
                <a:solidFill>
                  <a:srgbClr val="FFFFFF"/>
                </a:solidFill>
                <a:latin typeface="Times New Roman" charset="0"/>
                <a:cs typeface="Times New Roman" charset="0"/>
                <a:sym typeface="Times New Roman" charset="0"/>
              </a:rPr>
              <a:t>Carnegie Mellon</a:t>
            </a:r>
          </a:p>
        </p:txBody>
      </p:sp>
      <p:sp>
        <p:nvSpPr>
          <p:cNvPr id="7" name="Title 6"/>
          <p:cNvSpPr>
            <a:spLocks noGrp="1"/>
          </p:cNvSpPr>
          <p:nvPr>
            <p:ph type="ctrTitle"/>
          </p:nvPr>
        </p:nvSpPr>
        <p:spPr>
          <a:xfrm>
            <a:off x="685800" y="1752600"/>
            <a:ext cx="7772400" cy="2590800"/>
          </a:xfrm>
        </p:spPr>
        <p:txBody>
          <a:bodyPr/>
          <a:lstStyle/>
          <a:p>
            <a:pPr lvl="0">
              <a:defRPr/>
            </a:pPr>
            <a:r>
              <a:rPr lang="en-US" b="1" dirty="0" smtClean="0">
                <a:solidFill>
                  <a:srgbClr val="000000"/>
                </a:solidFill>
              </a:rPr>
              <a:t>Machine-Level Programming II: Arithmetic &amp; Control</a:t>
            </a:r>
            <a:r>
              <a:rPr lang="en-US" dirty="0" smtClean="0">
                <a:solidFill>
                  <a:srgbClr val="000000"/>
                </a:solidFill>
                <a:latin typeface="Calibri" charset="0"/>
                <a:ea typeface="ヒラギノ角ゴ ProN W3" charset="-128"/>
                <a:cs typeface="ヒラギノ角ゴ ProN W3" charset="-128"/>
                <a:sym typeface="Calibri" charset="0"/>
              </a:rPr>
              <a:t/>
            </a:r>
            <a:br>
              <a:rPr lang="en-US" dirty="0" smtClean="0">
                <a:solidFill>
                  <a:srgbClr val="000000"/>
                </a:solidFill>
                <a:latin typeface="Calibri" charset="0"/>
                <a:ea typeface="ヒラギノ角ゴ ProN W3" charset="-128"/>
                <a:cs typeface="ヒラギノ角ゴ ProN W3" charset="-128"/>
                <a:sym typeface="Calibri" charset="0"/>
              </a:rPr>
            </a:br>
            <a:r>
              <a:rPr lang="en-US" dirty="0" smtClean="0">
                <a:solidFill>
                  <a:srgbClr val="000000"/>
                </a:solidFill>
                <a:latin typeface="Calibri" charset="0"/>
                <a:ea typeface="ヒラギノ角ゴ ProN W3" charset="-128"/>
                <a:cs typeface="ヒラギノ角ゴ ProN W3" charset="-128"/>
                <a:sym typeface="Calibri" charset="0"/>
              </a:rPr>
              <a:t/>
            </a:r>
            <a:br>
              <a:rPr lang="en-US" dirty="0" smtClean="0">
                <a:solidFill>
                  <a:srgbClr val="000000"/>
                </a:solidFill>
                <a:latin typeface="Calibri" charset="0"/>
                <a:ea typeface="ヒラギノ角ゴ ProN W3" charset="-128"/>
                <a:cs typeface="ヒラギノ角ゴ ProN W3" charset="-128"/>
                <a:sym typeface="Calibri" charset="0"/>
              </a:rPr>
            </a:br>
            <a:endParaRPr lang="en-US" dirty="0"/>
          </a:p>
        </p:txBody>
      </p:sp>
      <p:sp>
        <p:nvSpPr>
          <p:cNvPr id="8"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a:p>
        </p:txBody>
      </p:sp>
      <p:sp>
        <p:nvSpPr>
          <p:cNvPr id="9"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prstTxWarp prst="textNoShape">
              <a:avLst/>
            </a:prstTxWarp>
          </a:bodyPr>
          <a:lstStyle/>
          <a:p>
            <a:pPr algn="l"/>
            <a:r>
              <a:rPr lang="en-US" sz="1200">
                <a:solidFill>
                  <a:srgbClr val="FFFFFF"/>
                </a:solidFill>
                <a:ea typeface="Gill Sans" charset="0"/>
                <a:cs typeface="Gill Sans" charset="0"/>
              </a:rPr>
              <a:t>Carnegie Mellon</a:t>
            </a:r>
          </a:p>
        </p:txBody>
      </p:sp>
      <p:sp>
        <p:nvSpPr>
          <p:cNvPr id="11" name="Rectangle 4"/>
          <p:cNvSpPr txBox="1">
            <a:spLocks noChangeArrowheads="1"/>
          </p:cNvSpPr>
          <p:nvPr/>
        </p:nvSpPr>
        <p:spPr>
          <a:xfrm>
            <a:off x="685800" y="4419600"/>
            <a:ext cx="7678738" cy="1447800"/>
          </a:xfrm>
          <a:prstGeom prst="rect">
            <a:avLst/>
          </a:prstGeom>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chemeClr val="tx1"/>
                </a:solidFill>
                <a:effectLst/>
                <a:uLnTx/>
                <a:uFillTx/>
                <a:latin typeface="Calibri Bold" charset="0"/>
                <a:ea typeface="Calibri Bold" charset="0"/>
                <a:cs typeface="Calibri Bold" charset="0"/>
                <a:sym typeface="Calibri Bold" charset="0"/>
              </a:rPr>
              <a:t>Instructors:</a:t>
            </a:r>
            <a:r>
              <a:rPr kumimoji="0" lang="en-US" sz="2000" b="1" i="0" u="none" strike="noStrike" kern="0" cap="none" spc="0" normalizeH="0" baseline="0" noProof="0" dirty="0" smtClean="0">
                <a:ln>
                  <a:noFill/>
                </a:ln>
                <a:solidFill>
                  <a:schemeClr val="tx1"/>
                </a:solidFill>
                <a:effectLst/>
                <a:uLnTx/>
                <a:uFillTx/>
                <a:latin typeface="+mn-lt"/>
                <a:ea typeface="+mn-ea"/>
                <a:cs typeface="+mn-cs"/>
                <a:sym typeface="Calibri" charset="0"/>
              </a:rPr>
              <a:t> </a:t>
            </a:r>
          </a:p>
          <a:p>
            <a:pPr marL="0" marR="0" lvl="0" indent="0" algn="l" defTabSz="914400" rtl="0" eaLnBrk="1" fontAlgn="base" latinLnBrk="0" hangingPunct="1">
              <a:lnSpc>
                <a:spcPct val="100000"/>
              </a:lnSpc>
              <a:spcBef>
                <a:spcPts val="500"/>
              </a:spcBef>
              <a:spcAft>
                <a:spcPct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sym typeface="Calibri" charset="0"/>
              </a:rPr>
              <a:t>Yuan Tang</a:t>
            </a:r>
          </a:p>
          <a:p>
            <a:pPr marL="0" marR="0" lvl="0" indent="0" algn="l" defTabSz="914400" rtl="0" eaLnBrk="1" fontAlgn="base" latinLnBrk="0" hangingPunct="1">
              <a:lnSpc>
                <a:spcPct val="100000"/>
              </a:lnSpc>
              <a:spcBef>
                <a:spcPts val="500"/>
              </a:spcBef>
              <a:spcAft>
                <a:spcPct val="0"/>
              </a:spcAft>
              <a:buClrTx/>
              <a:buSzTx/>
              <a:buFontTx/>
              <a:buNone/>
              <a:tabLst/>
              <a:defRPr/>
            </a:pPr>
            <a:r>
              <a:rPr lang="en-US" sz="2000" kern="0" dirty="0" smtClean="0">
                <a:solidFill>
                  <a:schemeClr val="tx1"/>
                </a:solidFill>
                <a:latin typeface="+mn-lt"/>
                <a:ea typeface="+mn-ea"/>
                <a:cs typeface="+mn-cs"/>
                <a:sym typeface="Calibri" charset="0"/>
              </a:rPr>
              <a:t>Adapted from CMU course 15-213</a:t>
            </a:r>
            <a:endParaRPr kumimoji="0" lang="en-US" sz="2000" b="0" i="0" u="none" strike="noStrike" kern="0" cap="none" spc="0" normalizeH="0" baseline="0" noProof="0" dirty="0">
              <a:ln>
                <a:noFill/>
              </a:ln>
              <a:solidFill>
                <a:schemeClr val="tx1"/>
              </a:solidFill>
              <a:effectLst/>
              <a:uLnTx/>
              <a:uFillTx/>
              <a:latin typeface="+mn-lt"/>
              <a:ea typeface="+mn-ea"/>
              <a:cs typeface="+mn-cs"/>
              <a:sym typeface="Calibri"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3" name="Group 1"/>
          <p:cNvGraphicFramePr>
            <a:graphicFrameLocks noGrp="1"/>
          </p:cNvGraphicFramePr>
          <p:nvPr/>
        </p:nvGraphicFramePr>
        <p:xfrm>
          <a:off x="5930900" y="558800"/>
          <a:ext cx="1905000" cy="3556000"/>
        </p:xfrm>
        <a:graphic>
          <a:graphicData uri="http://schemas.openxmlformats.org/drawingml/2006/table">
            <a:tbl>
              <a:tblPr/>
              <a:tblGrid>
                <a:gridCol w="635000">
                  <a:extLst>
                    <a:ext uri="{9D8B030D-6E8A-4147-A177-3AD203B41FA5}">
                      <a16:colId xmlns:a16="http://schemas.microsoft.com/office/drawing/2014/main" val="20000"/>
                    </a:ext>
                  </a:extLst>
                </a:gridCol>
                <a:gridCol w="1270000">
                  <a:extLst>
                    <a:ext uri="{9D8B030D-6E8A-4147-A177-3AD203B41FA5}">
                      <a16:colId xmlns:a16="http://schemas.microsoft.com/office/drawing/2014/main" val="20001"/>
                    </a:ext>
                  </a:extLst>
                </a:gridCol>
              </a:tblGrid>
              <a:tr h="444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dirty="0" smtClean="0">
                        <a:ln>
                          <a:noFill/>
                        </a:ln>
                        <a:solidFill>
                          <a:schemeClr val="tx1"/>
                        </a:solidFill>
                        <a:effectLst/>
                        <a:latin typeface="Courier New" pitchFamily="49" charset="0"/>
                        <a:ea typeface="ヒラギノ角ゴ ProN W6" charset="0"/>
                        <a:cs typeface="Courier New" pitchFamily="49" charset="0"/>
                        <a:sym typeface="Arial Black" charset="0"/>
                      </a:endParaRPr>
                    </a:p>
                  </a:txBody>
                  <a:tcPr marL="50800" marR="50800" marT="50800" marB="50800" anchor="ctr" horzOverflow="overflow">
                    <a:lnL cap="flat">
                      <a:noFill/>
                    </a:lnL>
                    <a:lnR w="254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ourier New" pitchFamily="49" charset="0"/>
                          <a:ea typeface="Arial Black" charset="0"/>
                          <a:cs typeface="Courier New" pitchFamily="49" charset="0"/>
                          <a:sym typeface="Arial Black" charset="0"/>
                        </a:rPr>
                        <a:t>•</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cap="flat">
                      <a:noFill/>
                    </a:lnB>
                    <a:lnTlToBr>
                      <a:noFill/>
                    </a:lnTlToBr>
                    <a:lnBlToTr>
                      <a:noFill/>
                    </a:lnBlToTr>
                    <a:solidFill>
                      <a:srgbClr val="CBCCF3"/>
                    </a:solidFill>
                  </a:tcPr>
                </a:tc>
                <a:extLst>
                  <a:ext uri="{0D108BD9-81ED-4DB2-BD59-A6C34878D82A}">
                    <a16:rowId xmlns:a16="http://schemas.microsoft.com/office/drawing/2014/main" val="10000"/>
                  </a:ext>
                </a:extLst>
              </a:tr>
              <a:tr h="444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smtClean="0">
                        <a:ln>
                          <a:noFill/>
                        </a:ln>
                        <a:solidFill>
                          <a:schemeClr val="tx1"/>
                        </a:solidFill>
                        <a:effectLst/>
                        <a:latin typeface="Courier New" pitchFamily="49" charset="0"/>
                        <a:ea typeface="ヒラギノ角ゴ ProN W6" charset="0"/>
                        <a:cs typeface="Courier New" pitchFamily="49" charset="0"/>
                        <a:sym typeface="Arial Black" charset="0"/>
                      </a:endParaRPr>
                    </a:p>
                  </a:txBody>
                  <a:tcPr marL="50800" marR="50800" marT="50800" marB="50800" anchor="ctr" horzOverflow="overflow">
                    <a:lnL cap="flat">
                      <a:noFill/>
                    </a:lnL>
                    <a:lnR w="254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ourier New" pitchFamily="49" charset="0"/>
                          <a:ea typeface="Arial Black" charset="0"/>
                          <a:cs typeface="Courier New" pitchFamily="49" charset="0"/>
                          <a:sym typeface="Arial Black" charset="0"/>
                        </a:rPr>
                        <a:t>•</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cap="flat">
                      <a:noFill/>
                    </a:lnT>
                    <a:lnB cap="flat">
                      <a:noFill/>
                    </a:lnB>
                    <a:lnTlToBr>
                      <a:noFill/>
                    </a:lnTlToBr>
                    <a:lnBlToTr>
                      <a:noFill/>
                    </a:lnBlToTr>
                    <a:solidFill>
                      <a:srgbClr val="CBCCF3"/>
                    </a:solidFill>
                  </a:tcPr>
                </a:tc>
                <a:extLst>
                  <a:ext uri="{0D108BD9-81ED-4DB2-BD59-A6C34878D82A}">
                    <a16:rowId xmlns:a16="http://schemas.microsoft.com/office/drawing/2014/main" val="10001"/>
                  </a:ext>
                </a:extLst>
              </a:tr>
              <a:tr h="4445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smtClean="0">
                        <a:ln>
                          <a:noFill/>
                        </a:ln>
                        <a:solidFill>
                          <a:schemeClr val="tx1"/>
                        </a:solidFill>
                        <a:effectLst/>
                        <a:latin typeface="Courier New" pitchFamily="49" charset="0"/>
                        <a:ea typeface="ヒラギノ角ゴ ProN W3" charset="0"/>
                        <a:cs typeface="Courier New" pitchFamily="49" charset="0"/>
                        <a:sym typeface="Arial Narrow" charset="0"/>
                      </a:endParaRPr>
                    </a:p>
                  </a:txBody>
                  <a:tcPr marL="50800" marR="50800" marT="50800" marB="50800" anchor="ctr" horzOverflow="overflow">
                    <a:lnL cap="flat">
                      <a:noFill/>
                    </a:lnL>
                    <a:lnR w="254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ourier New" pitchFamily="49" charset="0"/>
                          <a:ea typeface="Arial Black" charset="0"/>
                          <a:cs typeface="Courier New" pitchFamily="49" charset="0"/>
                          <a:sym typeface="Arial Black" charset="0"/>
                        </a:rPr>
                        <a:t>•</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cap="flat">
                      <a:noFill/>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2"/>
                  </a:ext>
                </a:extLst>
              </a:tr>
              <a:tr h="444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smtClean="0">
                          <a:ln>
                            <a:noFill/>
                          </a:ln>
                          <a:solidFill>
                            <a:schemeClr val="tx1"/>
                          </a:solidFill>
                          <a:effectLst/>
                          <a:latin typeface="Courier New" pitchFamily="49" charset="0"/>
                          <a:cs typeface="Courier New" pitchFamily="49" charset="0"/>
                          <a:sym typeface="Courier New Bold" charset="0"/>
                        </a:rPr>
                        <a:t>16</a:t>
                      </a:r>
                    </a:p>
                  </a:txBody>
                  <a:tcPr marL="50800" marR="50800" marT="50800" marB="50800" anchor="ctr" horzOverflow="overflow">
                    <a:lnL cap="flat">
                      <a:noFill/>
                    </a:lnL>
                    <a:lnR w="254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smtClean="0">
                          <a:ln>
                            <a:noFill/>
                          </a:ln>
                          <a:solidFill>
                            <a:schemeClr val="tx1"/>
                          </a:solidFill>
                          <a:effectLst/>
                          <a:latin typeface="Courier New" pitchFamily="49" charset="0"/>
                          <a:cs typeface="Courier New" pitchFamily="49" charset="0"/>
                          <a:sym typeface="Courier New Bold" charset="0"/>
                        </a:rPr>
                        <a:t>z</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3"/>
                  </a:ext>
                </a:extLst>
              </a:tr>
              <a:tr h="444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smtClean="0">
                          <a:ln>
                            <a:noFill/>
                          </a:ln>
                          <a:solidFill>
                            <a:schemeClr val="tx1"/>
                          </a:solidFill>
                          <a:effectLst/>
                          <a:latin typeface="Courier New" pitchFamily="49" charset="0"/>
                          <a:cs typeface="Courier New" pitchFamily="49" charset="0"/>
                          <a:sym typeface="Courier New Bold" charset="0"/>
                        </a:rPr>
                        <a:t>12</a:t>
                      </a:r>
                    </a:p>
                  </a:txBody>
                  <a:tcPr marL="50800" marR="50800" marT="50800" marB="50800" anchor="ctr" horzOverflow="overflow">
                    <a:lnL cap="flat">
                      <a:noFill/>
                    </a:lnL>
                    <a:lnR w="254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smtClean="0">
                          <a:ln>
                            <a:noFill/>
                          </a:ln>
                          <a:solidFill>
                            <a:schemeClr val="tx1"/>
                          </a:solidFill>
                          <a:effectLst/>
                          <a:latin typeface="Courier New" pitchFamily="49" charset="0"/>
                          <a:cs typeface="Courier New" pitchFamily="49" charset="0"/>
                          <a:sym typeface="Courier New Bold" charset="0"/>
                        </a:rPr>
                        <a:t>y</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4"/>
                  </a:ext>
                </a:extLst>
              </a:tr>
              <a:tr h="444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smtClean="0">
                          <a:ln>
                            <a:noFill/>
                          </a:ln>
                          <a:solidFill>
                            <a:schemeClr val="tx1"/>
                          </a:solidFill>
                          <a:effectLst/>
                          <a:latin typeface="Courier New" pitchFamily="49" charset="0"/>
                          <a:cs typeface="Courier New" pitchFamily="49" charset="0"/>
                          <a:sym typeface="Courier New Bold" charset="0"/>
                        </a:rPr>
                        <a:t>8</a:t>
                      </a:r>
                    </a:p>
                  </a:txBody>
                  <a:tcPr marL="50800" marR="50800" marT="50800" marB="50800" anchor="ctr" horzOverflow="overflow">
                    <a:lnL cap="flat">
                      <a:noFill/>
                    </a:lnL>
                    <a:lnR w="254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smtClean="0">
                          <a:ln>
                            <a:noFill/>
                          </a:ln>
                          <a:solidFill>
                            <a:schemeClr val="tx1"/>
                          </a:solidFill>
                          <a:effectLst/>
                          <a:latin typeface="Courier New" pitchFamily="49" charset="0"/>
                          <a:cs typeface="Courier New" pitchFamily="49" charset="0"/>
                          <a:sym typeface="Courier New Bold" charset="0"/>
                        </a:rPr>
                        <a:t>x</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5"/>
                  </a:ext>
                </a:extLst>
              </a:tr>
              <a:tr h="444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smtClean="0">
                          <a:ln>
                            <a:noFill/>
                          </a:ln>
                          <a:solidFill>
                            <a:schemeClr val="tx1"/>
                          </a:solidFill>
                          <a:effectLst/>
                          <a:latin typeface="Courier New" pitchFamily="49" charset="0"/>
                          <a:cs typeface="Courier New" pitchFamily="49" charset="0"/>
                          <a:sym typeface="Courier New Bold" charset="0"/>
                        </a:rPr>
                        <a:t>4</a:t>
                      </a:r>
                    </a:p>
                  </a:txBody>
                  <a:tcPr marL="50800" marR="50800" marT="50800" marB="50800" anchor="ctr" horzOverflow="overflow">
                    <a:lnL cap="flat">
                      <a:noFill/>
                    </a:lnL>
                    <a:lnR w="254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smtClean="0">
                          <a:ln>
                            <a:noFill/>
                          </a:ln>
                          <a:solidFill>
                            <a:schemeClr val="tx1"/>
                          </a:solidFill>
                          <a:effectLst/>
                          <a:latin typeface="Courier New" pitchFamily="49" charset="0"/>
                          <a:cs typeface="Courier New" pitchFamily="49" charset="0"/>
                          <a:sym typeface="Courier New Bold" charset="0"/>
                        </a:rPr>
                        <a:t>Rtn Addr</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6"/>
                  </a:ext>
                </a:extLst>
              </a:tr>
              <a:tr h="444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smtClean="0">
                          <a:ln>
                            <a:noFill/>
                          </a:ln>
                          <a:solidFill>
                            <a:schemeClr val="tx1"/>
                          </a:solidFill>
                          <a:effectLst/>
                          <a:latin typeface="Courier New" pitchFamily="49" charset="0"/>
                          <a:cs typeface="Courier New" pitchFamily="49" charset="0"/>
                          <a:sym typeface="Courier New Bold" charset="0"/>
                        </a:rPr>
                        <a:t>0</a:t>
                      </a:r>
                    </a:p>
                  </a:txBody>
                  <a:tcPr marL="50800" marR="50800" marT="50800" marB="50800" anchor="ctr" horzOverflow="overflow">
                    <a:lnL cap="flat">
                      <a:noFill/>
                    </a:lnL>
                    <a:lnR w="254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smtClean="0">
                          <a:ln>
                            <a:noFill/>
                          </a:ln>
                          <a:solidFill>
                            <a:schemeClr val="tx1"/>
                          </a:solidFill>
                          <a:effectLst/>
                          <a:latin typeface="Courier New" pitchFamily="49" charset="0"/>
                          <a:cs typeface="Courier New" pitchFamily="49" charset="0"/>
                          <a:sym typeface="Courier New Bold" charset="0"/>
                        </a:rPr>
                        <a:t>Old %</a:t>
                      </a:r>
                      <a:r>
                        <a:rPr kumimoji="0" lang="en-US" sz="1800" b="0" i="0" u="none" strike="noStrike" cap="none" normalizeH="0" baseline="0" dirty="0" err="1" smtClean="0">
                          <a:ln>
                            <a:noFill/>
                          </a:ln>
                          <a:solidFill>
                            <a:schemeClr val="tx1"/>
                          </a:solidFill>
                          <a:effectLst/>
                          <a:latin typeface="Courier New" pitchFamily="49" charset="0"/>
                          <a:cs typeface="Courier New" pitchFamily="49" charset="0"/>
                          <a:sym typeface="Courier New Bold" charset="0"/>
                        </a:rPr>
                        <a:t>ebp</a:t>
                      </a:r>
                      <a:endParaRPr kumimoji="0" lang="en-US" sz="1800" b="0" i="0" u="none" strike="noStrike" cap="none" normalizeH="0" baseline="0" dirty="0" smtClean="0">
                        <a:ln>
                          <a:noFill/>
                        </a:ln>
                        <a:solidFill>
                          <a:schemeClr val="tx1"/>
                        </a:solidFill>
                        <a:effectLst/>
                        <a:latin typeface="Courier New" pitchFamily="49" charset="0"/>
                        <a:cs typeface="Courier New" pitchFamily="49" charset="0"/>
                        <a:sym typeface="Courier New Bold"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7"/>
                  </a:ext>
                </a:extLst>
              </a:tr>
            </a:tbl>
          </a:graphicData>
        </a:graphic>
      </p:graphicFrame>
      <p:sp>
        <p:nvSpPr>
          <p:cNvPr id="18492" name="Rectangle 60"/>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18493" name="Rectangle 61"/>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18498" name="Rectangle 66"/>
          <p:cNvSpPr>
            <a:spLocks noGrp="1" noChangeArrowheads="1"/>
          </p:cNvSpPr>
          <p:nvPr>
            <p:ph type="title"/>
          </p:nvPr>
        </p:nvSpPr>
        <p:spPr>
          <a:ln/>
        </p:spPr>
        <p:txBody>
          <a:bodyPr/>
          <a:lstStyle/>
          <a:p>
            <a:pPr marL="119063" indent="-119063"/>
            <a:r>
              <a:rPr lang="en-US"/>
              <a:t>Understanding </a:t>
            </a:r>
            <a:r>
              <a:rPr lang="en-US">
                <a:latin typeface="Courier New Bold" charset="0"/>
                <a:cs typeface="Courier New Bold" charset="0"/>
                <a:sym typeface="Courier New Bold" charset="0"/>
              </a:rPr>
              <a:t>arith</a:t>
            </a:r>
            <a:endParaRPr lang="en-US">
              <a:latin typeface="Courier New Bold" charset="0"/>
              <a:sym typeface="Courier New Bold" charset="0"/>
            </a:endParaRPr>
          </a:p>
        </p:txBody>
      </p:sp>
      <p:sp>
        <p:nvSpPr>
          <p:cNvPr id="18499" name="Rectangle 67"/>
          <p:cNvSpPr>
            <a:spLocks/>
          </p:cNvSpPr>
          <p:nvPr/>
        </p:nvSpPr>
        <p:spPr bwMode="auto">
          <a:xfrm>
            <a:off x="304800" y="4419600"/>
            <a:ext cx="6794500" cy="2108200"/>
          </a:xfrm>
          <a:prstGeom prst="rect">
            <a:avLst/>
          </a:prstGeom>
          <a:noFill/>
          <a:ln w="12700" cap="flat">
            <a:noFill/>
            <a:miter lim="800000"/>
            <a:headEnd type="none" w="med" len="med"/>
            <a:tailEnd type="none" w="med" len="med"/>
          </a:ln>
        </p:spPr>
        <p:txBody>
          <a:bodyPr lIns="38100" tIns="38100" rIns="38100" bIns="38100"/>
          <a:lstStyle/>
          <a:p>
            <a:pPr algn="l">
              <a:tabLst>
                <a:tab pos="287338" algn="l"/>
                <a:tab pos="457200" algn="l"/>
                <a:tab pos="1201738"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dirty="0">
                <a:solidFill>
                  <a:schemeClr val="tx1"/>
                </a:solidFill>
                <a:latin typeface="Courier New Bold" charset="0"/>
                <a:ea typeface="Monaco" charset="0"/>
                <a:cs typeface="Monaco" charset="0"/>
                <a:sym typeface="Courier New Bold" charset="0"/>
              </a:rPr>
              <a:t>	</a:t>
            </a:r>
            <a:r>
              <a:rPr lang="en-US" sz="1800" b="1" dirty="0" err="1" smtClean="0">
                <a:solidFill>
                  <a:schemeClr val="tx1"/>
                </a:solidFill>
                <a:latin typeface="Courier New" pitchFamily="49" charset="0"/>
                <a:ea typeface="Monaco" charset="0"/>
                <a:cs typeface="Courier New" pitchFamily="49" charset="0"/>
                <a:sym typeface="Monaco" charset="0"/>
              </a:rPr>
              <a:t>movl</a:t>
            </a:r>
            <a:r>
              <a:rPr lang="en-US" sz="1800" b="1" dirty="0" smtClean="0">
                <a:solidFill>
                  <a:schemeClr val="tx1"/>
                </a:solidFill>
                <a:latin typeface="Courier New" pitchFamily="49" charset="0"/>
                <a:ea typeface="Monaco" charset="0"/>
                <a:cs typeface="Courier New" pitchFamily="49" charset="0"/>
                <a:sym typeface="Monaco" charset="0"/>
              </a:rPr>
              <a:t>	8(%</a:t>
            </a:r>
            <a:r>
              <a:rPr lang="en-US" sz="1800" b="1" dirty="0" err="1" smtClean="0">
                <a:solidFill>
                  <a:schemeClr val="tx1"/>
                </a:solidFill>
                <a:latin typeface="Courier New" pitchFamily="49" charset="0"/>
                <a:ea typeface="Monaco" charset="0"/>
                <a:cs typeface="Courier New" pitchFamily="49" charset="0"/>
                <a:sym typeface="Monaco" charset="0"/>
              </a:rPr>
              <a:t>ebp</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ecx</a:t>
            </a:r>
            <a:endParaRPr lang="en-US" sz="1800" b="1" dirty="0" smtClean="0">
              <a:solidFill>
                <a:schemeClr val="tx1"/>
              </a:solidFill>
              <a:latin typeface="Courier New" pitchFamily="49" charset="0"/>
              <a:ea typeface="Monaco" charset="0"/>
              <a:cs typeface="Courier New" pitchFamily="49" charset="0"/>
              <a:sym typeface="Monaco" charset="0"/>
            </a:endParaRPr>
          </a:p>
          <a:p>
            <a:pPr algn="l">
              <a:tabLst>
                <a:tab pos="287338" algn="l"/>
                <a:tab pos="457200" algn="l"/>
                <a:tab pos="1201738"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movl</a:t>
            </a:r>
            <a:r>
              <a:rPr lang="en-US" sz="1800" b="1" dirty="0" smtClean="0">
                <a:solidFill>
                  <a:schemeClr val="tx1"/>
                </a:solidFill>
                <a:latin typeface="Courier New" pitchFamily="49" charset="0"/>
                <a:ea typeface="Monaco" charset="0"/>
                <a:cs typeface="Courier New" pitchFamily="49" charset="0"/>
                <a:sym typeface="Monaco" charset="0"/>
              </a:rPr>
              <a:t>	12(%</a:t>
            </a:r>
            <a:r>
              <a:rPr lang="en-US" sz="1800" b="1" dirty="0" err="1" smtClean="0">
                <a:solidFill>
                  <a:schemeClr val="tx1"/>
                </a:solidFill>
                <a:latin typeface="Courier New" pitchFamily="49" charset="0"/>
                <a:ea typeface="Monaco" charset="0"/>
                <a:cs typeface="Courier New" pitchFamily="49" charset="0"/>
                <a:sym typeface="Monaco" charset="0"/>
              </a:rPr>
              <a:t>ebp</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edx</a:t>
            </a:r>
            <a:endParaRPr lang="en-US" sz="1800" b="1" dirty="0" smtClean="0">
              <a:solidFill>
                <a:schemeClr val="tx1"/>
              </a:solidFill>
              <a:latin typeface="Courier New" pitchFamily="49" charset="0"/>
              <a:ea typeface="Monaco" charset="0"/>
              <a:cs typeface="Courier New" pitchFamily="49" charset="0"/>
              <a:sym typeface="Monaco" charset="0"/>
            </a:endParaRPr>
          </a:p>
          <a:p>
            <a:pPr algn="l">
              <a:tabLst>
                <a:tab pos="287338" algn="l"/>
                <a:tab pos="457200" algn="l"/>
                <a:tab pos="1201738"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leal</a:t>
            </a:r>
            <a:r>
              <a:rPr lang="en-US" sz="1800" b="1" dirty="0" smtClean="0">
                <a:solidFill>
                  <a:schemeClr val="tx1"/>
                </a:solidFill>
                <a:latin typeface="Courier New" pitchFamily="49" charset="0"/>
                <a:ea typeface="Monaco" charset="0"/>
                <a:cs typeface="Courier New" pitchFamily="49" charset="0"/>
                <a:sym typeface="Monaco" charset="0"/>
              </a:rPr>
              <a:t>	(%edx,%edx,2), %</a:t>
            </a:r>
            <a:r>
              <a:rPr lang="en-US" sz="1800" b="1" dirty="0" err="1" smtClean="0">
                <a:solidFill>
                  <a:schemeClr val="tx1"/>
                </a:solidFill>
                <a:latin typeface="Courier New" pitchFamily="49" charset="0"/>
                <a:ea typeface="Monaco" charset="0"/>
                <a:cs typeface="Courier New" pitchFamily="49" charset="0"/>
                <a:sym typeface="Monaco" charset="0"/>
              </a:rPr>
              <a:t>eax</a:t>
            </a:r>
            <a:endParaRPr lang="en-US" sz="1800" b="1" dirty="0" smtClean="0">
              <a:solidFill>
                <a:schemeClr val="tx1"/>
              </a:solidFill>
              <a:latin typeface="Courier New" pitchFamily="49" charset="0"/>
              <a:ea typeface="Monaco" charset="0"/>
              <a:cs typeface="Courier New" pitchFamily="49" charset="0"/>
              <a:sym typeface="Monaco" charset="0"/>
            </a:endParaRPr>
          </a:p>
          <a:p>
            <a:pPr algn="l">
              <a:tabLst>
                <a:tab pos="287338" algn="l"/>
                <a:tab pos="457200" algn="l"/>
                <a:tab pos="1201738"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sall</a:t>
            </a:r>
            <a:r>
              <a:rPr lang="en-US" sz="1800" b="1" dirty="0" smtClean="0">
                <a:solidFill>
                  <a:schemeClr val="tx1"/>
                </a:solidFill>
                <a:latin typeface="Courier New" pitchFamily="49" charset="0"/>
                <a:ea typeface="Monaco" charset="0"/>
                <a:cs typeface="Courier New" pitchFamily="49" charset="0"/>
                <a:sym typeface="Monaco" charset="0"/>
              </a:rPr>
              <a:t>	$4, %</a:t>
            </a:r>
            <a:r>
              <a:rPr lang="en-US" sz="1800" b="1" dirty="0" err="1" smtClean="0">
                <a:solidFill>
                  <a:schemeClr val="tx1"/>
                </a:solidFill>
                <a:latin typeface="Courier New" pitchFamily="49" charset="0"/>
                <a:ea typeface="Monaco" charset="0"/>
                <a:cs typeface="Courier New" pitchFamily="49" charset="0"/>
                <a:sym typeface="Monaco" charset="0"/>
              </a:rPr>
              <a:t>eax</a:t>
            </a:r>
            <a:endParaRPr lang="en-US" sz="1800" b="1" dirty="0" smtClean="0">
              <a:solidFill>
                <a:schemeClr val="tx1"/>
              </a:solidFill>
              <a:latin typeface="Courier New" pitchFamily="49" charset="0"/>
              <a:ea typeface="Monaco" charset="0"/>
              <a:cs typeface="Courier New" pitchFamily="49" charset="0"/>
              <a:sym typeface="Monaco" charset="0"/>
            </a:endParaRPr>
          </a:p>
          <a:p>
            <a:pPr algn="l">
              <a:tabLst>
                <a:tab pos="287338" algn="l"/>
                <a:tab pos="457200" algn="l"/>
                <a:tab pos="1201738"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leal</a:t>
            </a:r>
            <a:r>
              <a:rPr lang="en-US" sz="1800" b="1" dirty="0" smtClean="0">
                <a:solidFill>
                  <a:schemeClr val="tx1"/>
                </a:solidFill>
                <a:latin typeface="Courier New" pitchFamily="49" charset="0"/>
                <a:ea typeface="Monaco" charset="0"/>
                <a:cs typeface="Courier New" pitchFamily="49" charset="0"/>
                <a:sym typeface="Monaco" charset="0"/>
              </a:rPr>
              <a:t>	4(%</a:t>
            </a:r>
            <a:r>
              <a:rPr lang="en-US" sz="1800" b="1" dirty="0" err="1" smtClean="0">
                <a:solidFill>
                  <a:schemeClr val="tx1"/>
                </a:solidFill>
                <a:latin typeface="Courier New" pitchFamily="49" charset="0"/>
                <a:ea typeface="Monaco" charset="0"/>
                <a:cs typeface="Courier New" pitchFamily="49" charset="0"/>
                <a:sym typeface="Monaco" charset="0"/>
              </a:rPr>
              <a:t>ecx,%eax</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eax</a:t>
            </a:r>
            <a:endParaRPr lang="en-US" sz="1800" b="1" dirty="0" smtClean="0">
              <a:solidFill>
                <a:schemeClr val="tx1"/>
              </a:solidFill>
              <a:latin typeface="Courier New" pitchFamily="49" charset="0"/>
              <a:ea typeface="Monaco" charset="0"/>
              <a:cs typeface="Courier New" pitchFamily="49" charset="0"/>
              <a:sym typeface="Monaco" charset="0"/>
            </a:endParaRPr>
          </a:p>
          <a:p>
            <a:pPr algn="l">
              <a:tabLst>
                <a:tab pos="287338" algn="l"/>
                <a:tab pos="457200" algn="l"/>
                <a:tab pos="1201738"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addl</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ecx</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edx</a:t>
            </a:r>
            <a:endParaRPr lang="en-US" sz="1800" b="1" dirty="0" smtClean="0">
              <a:solidFill>
                <a:schemeClr val="tx1"/>
              </a:solidFill>
              <a:latin typeface="Courier New" pitchFamily="49" charset="0"/>
              <a:ea typeface="Monaco" charset="0"/>
              <a:cs typeface="Courier New" pitchFamily="49" charset="0"/>
              <a:sym typeface="Monaco" charset="0"/>
            </a:endParaRPr>
          </a:p>
          <a:p>
            <a:pPr algn="l">
              <a:tabLst>
                <a:tab pos="287338" algn="l"/>
                <a:tab pos="457200" algn="l"/>
                <a:tab pos="1201738"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addl</a:t>
            </a:r>
            <a:r>
              <a:rPr lang="en-US" sz="1800" b="1" dirty="0" smtClean="0">
                <a:solidFill>
                  <a:schemeClr val="tx1"/>
                </a:solidFill>
                <a:latin typeface="Courier New" pitchFamily="49" charset="0"/>
                <a:ea typeface="Monaco" charset="0"/>
                <a:cs typeface="Courier New" pitchFamily="49" charset="0"/>
                <a:sym typeface="Monaco" charset="0"/>
              </a:rPr>
              <a:t>	16(%</a:t>
            </a:r>
            <a:r>
              <a:rPr lang="en-US" sz="1800" b="1" dirty="0" err="1" smtClean="0">
                <a:solidFill>
                  <a:schemeClr val="tx1"/>
                </a:solidFill>
                <a:latin typeface="Courier New" pitchFamily="49" charset="0"/>
                <a:ea typeface="Monaco" charset="0"/>
                <a:cs typeface="Courier New" pitchFamily="49" charset="0"/>
                <a:sym typeface="Monaco" charset="0"/>
              </a:rPr>
              <a:t>ebp</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edx</a:t>
            </a:r>
            <a:endParaRPr lang="en-US" sz="1800" b="1" dirty="0" smtClean="0">
              <a:solidFill>
                <a:schemeClr val="tx1"/>
              </a:solidFill>
              <a:latin typeface="Courier New" pitchFamily="49" charset="0"/>
              <a:ea typeface="Monaco" charset="0"/>
              <a:cs typeface="Courier New" pitchFamily="49" charset="0"/>
              <a:sym typeface="Monaco" charset="0"/>
            </a:endParaRPr>
          </a:p>
          <a:p>
            <a:pPr algn="l">
              <a:tabLst>
                <a:tab pos="287338" algn="l"/>
                <a:tab pos="457200" algn="l"/>
                <a:tab pos="1201738"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imull</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edx</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eax</a:t>
            </a:r>
            <a:endParaRPr lang="en-US" sz="1800" b="1" dirty="0" smtClean="0">
              <a:solidFill>
                <a:schemeClr val="tx1"/>
              </a:solidFill>
              <a:latin typeface="Courier New" pitchFamily="49" charset="0"/>
              <a:ea typeface="Monaco" charset="0"/>
              <a:cs typeface="Courier New" pitchFamily="49" charset="0"/>
              <a:sym typeface="Monaco" charset="0"/>
            </a:endParaRPr>
          </a:p>
        </p:txBody>
      </p:sp>
      <p:sp>
        <p:nvSpPr>
          <p:cNvPr id="18500" name="Line 68"/>
          <p:cNvSpPr>
            <a:spLocks noChangeShapeType="1"/>
          </p:cNvSpPr>
          <p:nvPr/>
        </p:nvSpPr>
        <p:spPr bwMode="auto">
          <a:xfrm flipH="1">
            <a:off x="7897813" y="389890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18501" name="Rectangle 69"/>
          <p:cNvSpPr>
            <a:spLocks/>
          </p:cNvSpPr>
          <p:nvPr/>
        </p:nvSpPr>
        <p:spPr bwMode="auto">
          <a:xfrm>
            <a:off x="8351838" y="3727450"/>
            <a:ext cx="638175" cy="330200"/>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dirty="0">
                <a:solidFill>
                  <a:schemeClr val="tx1"/>
                </a:solidFill>
                <a:latin typeface="Courier New Bold" charset="0"/>
                <a:cs typeface="Courier New Bold" charset="0"/>
                <a:sym typeface="Courier New Bold" charset="0"/>
              </a:rPr>
              <a:t>%</a:t>
            </a:r>
            <a:r>
              <a:rPr lang="en-US" sz="1800" dirty="0" err="1">
                <a:solidFill>
                  <a:schemeClr val="tx1"/>
                </a:solidFill>
                <a:latin typeface="Courier New Bold" charset="0"/>
                <a:cs typeface="Courier New Bold" charset="0"/>
                <a:sym typeface="Courier New Bold" charset="0"/>
              </a:rPr>
              <a:t>ebp</a:t>
            </a:r>
            <a:endParaRPr lang="en-US" sz="1800" dirty="0">
              <a:solidFill>
                <a:schemeClr val="tx1"/>
              </a:solidFill>
              <a:latin typeface="Courier New Bold" charset="0"/>
              <a:cs typeface="Courier New Bold" charset="0"/>
              <a:sym typeface="Courier New Bold" charset="0"/>
            </a:endParaRPr>
          </a:p>
        </p:txBody>
      </p:sp>
      <p:sp>
        <p:nvSpPr>
          <p:cNvPr id="18502" name="Rectangle 70"/>
          <p:cNvSpPr>
            <a:spLocks/>
          </p:cNvSpPr>
          <p:nvPr/>
        </p:nvSpPr>
        <p:spPr bwMode="auto">
          <a:xfrm>
            <a:off x="5802313" y="1498600"/>
            <a:ext cx="665162" cy="355600"/>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a:solidFill>
                  <a:schemeClr val="tx1"/>
                </a:solidFill>
                <a:latin typeface="Calibri Bold" charset="0"/>
                <a:ea typeface="Calibri Bold" charset="0"/>
                <a:cs typeface="Calibri Bold" charset="0"/>
                <a:sym typeface="Calibri Bold" charset="0"/>
              </a:rPr>
              <a:t>Offset</a:t>
            </a:r>
          </a:p>
        </p:txBody>
      </p:sp>
      <p:sp>
        <p:nvSpPr>
          <p:cNvPr id="18504" name="Rectangle 72"/>
          <p:cNvSpPr>
            <a:spLocks/>
          </p:cNvSpPr>
          <p:nvPr/>
        </p:nvSpPr>
        <p:spPr bwMode="auto">
          <a:xfrm>
            <a:off x="381000" y="1371600"/>
            <a:ext cx="4419600" cy="28956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0" tIns="0" rIns="0" bIns="0"/>
          <a:lstStyle/>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err="1" smtClean="0">
                <a:solidFill>
                  <a:schemeClr val="tx1"/>
                </a:solidFill>
                <a:latin typeface="Courier New" pitchFamily="49" charset="0"/>
                <a:cs typeface="Courier New" pitchFamily="49" charset="0"/>
                <a:sym typeface="Courier New Bold" charset="0"/>
              </a:rPr>
              <a:t>int</a:t>
            </a:r>
            <a:r>
              <a:rPr lang="en-US" sz="1800" b="1" dirty="0" smtClean="0">
                <a:solidFill>
                  <a:schemeClr val="tx1"/>
                </a:solidFill>
                <a:latin typeface="Courier New" pitchFamily="49" charset="0"/>
                <a:cs typeface="Courier New" pitchFamily="49" charset="0"/>
                <a:sym typeface="Courier New Bold" charset="0"/>
              </a:rPr>
              <a:t> </a:t>
            </a:r>
            <a:r>
              <a:rPr lang="en-US" sz="1800" b="1" dirty="0" err="1" smtClean="0">
                <a:solidFill>
                  <a:schemeClr val="tx1"/>
                </a:solidFill>
                <a:latin typeface="Courier New" pitchFamily="49" charset="0"/>
                <a:cs typeface="Courier New" pitchFamily="49" charset="0"/>
                <a:sym typeface="Courier New Bold" charset="0"/>
              </a:rPr>
              <a:t>arith(int</a:t>
            </a:r>
            <a:r>
              <a:rPr lang="en-US" sz="1800" b="1" dirty="0" smtClean="0">
                <a:solidFill>
                  <a:schemeClr val="tx1"/>
                </a:solidFill>
                <a:latin typeface="Courier New" pitchFamily="49" charset="0"/>
                <a:cs typeface="Courier New" pitchFamily="49" charset="0"/>
                <a:sym typeface="Courier New Bold" charset="0"/>
              </a:rPr>
              <a:t> x, </a:t>
            </a:r>
            <a:r>
              <a:rPr lang="en-US" sz="1800" b="1" dirty="0" err="1" smtClean="0">
                <a:solidFill>
                  <a:schemeClr val="tx1"/>
                </a:solidFill>
                <a:latin typeface="Courier New" pitchFamily="49" charset="0"/>
                <a:cs typeface="Courier New" pitchFamily="49" charset="0"/>
                <a:sym typeface="Courier New Bold" charset="0"/>
              </a:rPr>
              <a:t>int</a:t>
            </a:r>
            <a:r>
              <a:rPr lang="en-US" sz="1800" b="1" dirty="0" smtClean="0">
                <a:solidFill>
                  <a:schemeClr val="tx1"/>
                </a:solidFill>
                <a:latin typeface="Courier New" pitchFamily="49" charset="0"/>
                <a:cs typeface="Courier New" pitchFamily="49" charset="0"/>
                <a:sym typeface="Courier New Bold" charset="0"/>
              </a:rPr>
              <a:t> y, </a:t>
            </a:r>
            <a:r>
              <a:rPr lang="en-US" sz="1800" b="1" dirty="0" err="1" smtClean="0">
                <a:solidFill>
                  <a:schemeClr val="tx1"/>
                </a:solidFill>
                <a:latin typeface="Courier New" pitchFamily="49" charset="0"/>
                <a:cs typeface="Courier New" pitchFamily="49" charset="0"/>
                <a:sym typeface="Courier New Bold" charset="0"/>
              </a:rPr>
              <a:t>int</a:t>
            </a:r>
            <a:r>
              <a:rPr lang="en-US" sz="1800" b="1" dirty="0" smtClean="0">
                <a:solidFill>
                  <a:schemeClr val="tx1"/>
                </a:solidFill>
                <a:latin typeface="Courier New" pitchFamily="49" charset="0"/>
                <a:cs typeface="Courier New" pitchFamily="49" charset="0"/>
                <a:sym typeface="Courier New Bold" charset="0"/>
              </a:rPr>
              <a:t> z)</a:t>
            </a: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smtClean="0">
                <a:solidFill>
                  <a:schemeClr val="tx1"/>
                </a:solidFill>
                <a:latin typeface="Courier New" pitchFamily="49" charset="0"/>
                <a:cs typeface="Courier New" pitchFamily="49" charset="0"/>
                <a:sym typeface="Courier New Bold" charset="0"/>
              </a:rPr>
              <a:t>{</a:t>
            </a:r>
            <a:endParaRPr lang="en-US" sz="2400" b="1" dirty="0" smtClean="0">
              <a:solidFill>
                <a:schemeClr val="tx1"/>
              </a:solidFill>
              <a:latin typeface="Courier New" pitchFamily="49" charset="0"/>
              <a:ea typeface="Monaco" charset="0"/>
              <a:cs typeface="Courier New" pitchFamily="49" charset="0"/>
              <a:sym typeface="Courier New Bold"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smtClean="0">
                <a:solidFill>
                  <a:schemeClr val="tx1"/>
                </a:solidFill>
                <a:latin typeface="Courier New" pitchFamily="49" charset="0"/>
                <a:cs typeface="Courier New" pitchFamily="49" charset="0"/>
                <a:sym typeface="Courier New Bold" charset="0"/>
              </a:rPr>
              <a:t>  </a:t>
            </a:r>
            <a:r>
              <a:rPr lang="en-US" sz="1800" b="1" dirty="0" err="1" smtClean="0">
                <a:solidFill>
                  <a:schemeClr val="tx1"/>
                </a:solidFill>
                <a:latin typeface="Courier New" pitchFamily="49" charset="0"/>
                <a:cs typeface="Courier New" pitchFamily="49" charset="0"/>
                <a:sym typeface="Courier New Bold" charset="0"/>
              </a:rPr>
              <a:t>int</a:t>
            </a:r>
            <a:r>
              <a:rPr lang="en-US" sz="1800" b="1" dirty="0" smtClean="0">
                <a:solidFill>
                  <a:schemeClr val="tx1"/>
                </a:solidFill>
                <a:latin typeface="Courier New" pitchFamily="49" charset="0"/>
                <a:cs typeface="Courier New" pitchFamily="49" charset="0"/>
                <a:sym typeface="Courier New Bold" charset="0"/>
              </a:rPr>
              <a:t> t1 = </a:t>
            </a:r>
            <a:r>
              <a:rPr lang="en-US" sz="1800" b="1" dirty="0" err="1" smtClean="0">
                <a:solidFill>
                  <a:schemeClr val="tx1"/>
                </a:solidFill>
                <a:latin typeface="Courier New" pitchFamily="49" charset="0"/>
                <a:cs typeface="Courier New" pitchFamily="49" charset="0"/>
                <a:sym typeface="Courier New Bold" charset="0"/>
              </a:rPr>
              <a:t>x+y</a:t>
            </a:r>
            <a:r>
              <a:rPr lang="en-US" sz="1800" b="1" dirty="0" smtClean="0">
                <a:solidFill>
                  <a:schemeClr val="tx1"/>
                </a:solidFill>
                <a:latin typeface="Courier New" pitchFamily="49" charset="0"/>
                <a:cs typeface="Courier New" pitchFamily="49" charset="0"/>
                <a:sym typeface="Courier New Bold" charset="0"/>
              </a:rPr>
              <a:t>;</a:t>
            </a:r>
            <a:endParaRPr lang="en-US" sz="2400" b="1" dirty="0" smtClean="0">
              <a:solidFill>
                <a:schemeClr val="tx1"/>
              </a:solidFill>
              <a:latin typeface="Courier New" pitchFamily="49" charset="0"/>
              <a:ea typeface="Monaco" charset="0"/>
              <a:cs typeface="Courier New" pitchFamily="49" charset="0"/>
              <a:sym typeface="Courier New Bold"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smtClean="0">
                <a:solidFill>
                  <a:schemeClr val="tx1"/>
                </a:solidFill>
                <a:latin typeface="Courier New" pitchFamily="49" charset="0"/>
                <a:cs typeface="Courier New" pitchFamily="49" charset="0"/>
                <a:sym typeface="Courier New Bold" charset="0"/>
              </a:rPr>
              <a:t>  </a:t>
            </a:r>
            <a:r>
              <a:rPr lang="en-US" sz="1800" b="1" dirty="0" err="1" smtClean="0">
                <a:solidFill>
                  <a:schemeClr val="tx1"/>
                </a:solidFill>
                <a:latin typeface="Courier New" pitchFamily="49" charset="0"/>
                <a:cs typeface="Courier New" pitchFamily="49" charset="0"/>
                <a:sym typeface="Courier New Bold" charset="0"/>
              </a:rPr>
              <a:t>int</a:t>
            </a:r>
            <a:r>
              <a:rPr lang="en-US" sz="1800" b="1" dirty="0" smtClean="0">
                <a:solidFill>
                  <a:schemeClr val="tx1"/>
                </a:solidFill>
                <a:latin typeface="Courier New" pitchFamily="49" charset="0"/>
                <a:cs typeface="Courier New" pitchFamily="49" charset="0"/>
                <a:sym typeface="Courier New Bold" charset="0"/>
              </a:rPr>
              <a:t> t2 = z+t1;</a:t>
            </a:r>
            <a:endParaRPr lang="en-US" sz="2400" b="1" dirty="0" smtClean="0">
              <a:solidFill>
                <a:schemeClr val="tx1"/>
              </a:solidFill>
              <a:latin typeface="Courier New" pitchFamily="49" charset="0"/>
              <a:ea typeface="Monaco" charset="0"/>
              <a:cs typeface="Courier New" pitchFamily="49" charset="0"/>
              <a:sym typeface="Courier New Bold"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smtClean="0">
                <a:solidFill>
                  <a:schemeClr val="tx1"/>
                </a:solidFill>
                <a:latin typeface="Courier New" pitchFamily="49" charset="0"/>
                <a:cs typeface="Courier New" pitchFamily="49" charset="0"/>
                <a:sym typeface="Courier New Bold" charset="0"/>
              </a:rPr>
              <a:t>  </a:t>
            </a:r>
            <a:r>
              <a:rPr lang="en-US" sz="1800" b="1" dirty="0" err="1" smtClean="0">
                <a:solidFill>
                  <a:schemeClr val="tx1"/>
                </a:solidFill>
                <a:latin typeface="Courier New" pitchFamily="49" charset="0"/>
                <a:cs typeface="Courier New" pitchFamily="49" charset="0"/>
                <a:sym typeface="Courier New Bold" charset="0"/>
              </a:rPr>
              <a:t>int</a:t>
            </a:r>
            <a:r>
              <a:rPr lang="en-US" sz="1800" b="1" dirty="0" smtClean="0">
                <a:solidFill>
                  <a:schemeClr val="tx1"/>
                </a:solidFill>
                <a:latin typeface="Courier New" pitchFamily="49" charset="0"/>
                <a:cs typeface="Courier New" pitchFamily="49" charset="0"/>
                <a:sym typeface="Courier New Bold" charset="0"/>
              </a:rPr>
              <a:t> t3 = x+4;</a:t>
            </a:r>
            <a:endParaRPr lang="en-US" sz="2400" b="1" dirty="0" smtClean="0">
              <a:solidFill>
                <a:schemeClr val="tx1"/>
              </a:solidFill>
              <a:latin typeface="Courier New" pitchFamily="49" charset="0"/>
              <a:ea typeface="Monaco" charset="0"/>
              <a:cs typeface="Courier New" pitchFamily="49" charset="0"/>
              <a:sym typeface="Courier New Bold"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smtClean="0">
                <a:solidFill>
                  <a:schemeClr val="tx1"/>
                </a:solidFill>
                <a:latin typeface="Courier New" pitchFamily="49" charset="0"/>
                <a:cs typeface="Courier New" pitchFamily="49" charset="0"/>
                <a:sym typeface="Courier New Bold" charset="0"/>
              </a:rPr>
              <a:t>  </a:t>
            </a:r>
            <a:r>
              <a:rPr lang="en-US" sz="1800" b="1" dirty="0" err="1" smtClean="0">
                <a:solidFill>
                  <a:schemeClr val="tx1"/>
                </a:solidFill>
                <a:latin typeface="Courier New" pitchFamily="49" charset="0"/>
                <a:cs typeface="Courier New" pitchFamily="49" charset="0"/>
                <a:sym typeface="Courier New Bold" charset="0"/>
              </a:rPr>
              <a:t>int</a:t>
            </a:r>
            <a:r>
              <a:rPr lang="en-US" sz="1800" b="1" dirty="0" smtClean="0">
                <a:solidFill>
                  <a:schemeClr val="tx1"/>
                </a:solidFill>
                <a:latin typeface="Courier New" pitchFamily="49" charset="0"/>
                <a:cs typeface="Courier New" pitchFamily="49" charset="0"/>
                <a:sym typeface="Courier New Bold" charset="0"/>
              </a:rPr>
              <a:t> t4 = y * 48; </a:t>
            </a:r>
            <a:endParaRPr lang="en-US" sz="2400" b="1" dirty="0" smtClean="0">
              <a:solidFill>
                <a:schemeClr val="tx1"/>
              </a:solidFill>
              <a:latin typeface="Courier New" pitchFamily="49" charset="0"/>
              <a:ea typeface="Monaco" charset="0"/>
              <a:cs typeface="Courier New" pitchFamily="49" charset="0"/>
              <a:sym typeface="Courier New Bold"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smtClean="0">
                <a:solidFill>
                  <a:schemeClr val="tx1"/>
                </a:solidFill>
                <a:latin typeface="Courier New" pitchFamily="49" charset="0"/>
                <a:cs typeface="Courier New" pitchFamily="49" charset="0"/>
                <a:sym typeface="Courier New Bold" charset="0"/>
              </a:rPr>
              <a:t>  </a:t>
            </a:r>
            <a:r>
              <a:rPr lang="en-US" sz="1800" b="1" dirty="0" err="1" smtClean="0">
                <a:solidFill>
                  <a:schemeClr val="tx1"/>
                </a:solidFill>
                <a:latin typeface="Courier New" pitchFamily="49" charset="0"/>
                <a:cs typeface="Courier New" pitchFamily="49" charset="0"/>
                <a:sym typeface="Courier New Bold" charset="0"/>
              </a:rPr>
              <a:t>int</a:t>
            </a:r>
            <a:r>
              <a:rPr lang="en-US" sz="1800" b="1" dirty="0" smtClean="0">
                <a:solidFill>
                  <a:schemeClr val="tx1"/>
                </a:solidFill>
                <a:latin typeface="Courier New" pitchFamily="49" charset="0"/>
                <a:cs typeface="Courier New" pitchFamily="49" charset="0"/>
                <a:sym typeface="Courier New Bold" charset="0"/>
              </a:rPr>
              <a:t> t5 = t3 + t4;</a:t>
            </a:r>
            <a:endParaRPr lang="en-US" sz="2400" b="1" dirty="0" smtClean="0">
              <a:solidFill>
                <a:schemeClr val="tx1"/>
              </a:solidFill>
              <a:latin typeface="Courier New" pitchFamily="49" charset="0"/>
              <a:ea typeface="Monaco" charset="0"/>
              <a:cs typeface="Courier New" pitchFamily="49" charset="0"/>
              <a:sym typeface="Courier New Bold"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smtClean="0">
                <a:solidFill>
                  <a:schemeClr val="tx1"/>
                </a:solidFill>
                <a:latin typeface="Courier New" pitchFamily="49" charset="0"/>
                <a:cs typeface="Courier New" pitchFamily="49" charset="0"/>
                <a:sym typeface="Courier New Bold" charset="0"/>
              </a:rPr>
              <a:t>  </a:t>
            </a:r>
            <a:r>
              <a:rPr lang="en-US" sz="1800" b="1" dirty="0" err="1" smtClean="0">
                <a:solidFill>
                  <a:schemeClr val="tx1"/>
                </a:solidFill>
                <a:latin typeface="Courier New" pitchFamily="49" charset="0"/>
                <a:cs typeface="Courier New" pitchFamily="49" charset="0"/>
                <a:sym typeface="Courier New Bold" charset="0"/>
              </a:rPr>
              <a:t>int</a:t>
            </a:r>
            <a:r>
              <a:rPr lang="en-US" sz="1800" b="1" dirty="0" smtClean="0">
                <a:solidFill>
                  <a:schemeClr val="tx1"/>
                </a:solidFill>
                <a:latin typeface="Courier New" pitchFamily="49" charset="0"/>
                <a:cs typeface="Courier New" pitchFamily="49" charset="0"/>
                <a:sym typeface="Courier New Bold" charset="0"/>
              </a:rPr>
              <a:t> </a:t>
            </a:r>
            <a:r>
              <a:rPr lang="en-US" sz="1800" b="1" dirty="0" err="1" smtClean="0">
                <a:solidFill>
                  <a:schemeClr val="tx1"/>
                </a:solidFill>
                <a:latin typeface="Courier New" pitchFamily="49" charset="0"/>
                <a:cs typeface="Courier New" pitchFamily="49" charset="0"/>
                <a:sym typeface="Courier New Bold" charset="0"/>
              </a:rPr>
              <a:t>rval</a:t>
            </a:r>
            <a:r>
              <a:rPr lang="en-US" sz="1800" b="1" dirty="0" smtClean="0">
                <a:solidFill>
                  <a:schemeClr val="tx1"/>
                </a:solidFill>
                <a:latin typeface="Courier New" pitchFamily="49" charset="0"/>
                <a:cs typeface="Courier New" pitchFamily="49" charset="0"/>
                <a:sym typeface="Courier New Bold" charset="0"/>
              </a:rPr>
              <a:t> = t2 * t5;</a:t>
            </a:r>
            <a:endParaRPr lang="en-US" sz="2400" b="1" dirty="0" smtClean="0">
              <a:solidFill>
                <a:schemeClr val="tx1"/>
              </a:solidFill>
              <a:latin typeface="Courier New" pitchFamily="49" charset="0"/>
              <a:ea typeface="Monaco" charset="0"/>
              <a:cs typeface="Courier New" pitchFamily="49" charset="0"/>
              <a:sym typeface="Courier New Bold"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smtClean="0">
                <a:solidFill>
                  <a:schemeClr val="tx1"/>
                </a:solidFill>
                <a:latin typeface="Courier New" pitchFamily="49" charset="0"/>
                <a:cs typeface="Courier New" pitchFamily="49" charset="0"/>
                <a:sym typeface="Courier New Bold" charset="0"/>
              </a:rPr>
              <a:t>  return </a:t>
            </a:r>
            <a:r>
              <a:rPr lang="en-US" sz="1800" b="1" dirty="0" err="1" smtClean="0">
                <a:solidFill>
                  <a:schemeClr val="tx1"/>
                </a:solidFill>
                <a:latin typeface="Courier New" pitchFamily="49" charset="0"/>
                <a:cs typeface="Courier New" pitchFamily="49" charset="0"/>
                <a:sym typeface="Courier New Bold" charset="0"/>
              </a:rPr>
              <a:t>rval</a:t>
            </a:r>
            <a:r>
              <a:rPr lang="en-US" sz="1800" b="1" dirty="0" smtClean="0">
                <a:solidFill>
                  <a:schemeClr val="tx1"/>
                </a:solidFill>
                <a:latin typeface="Courier New" pitchFamily="49" charset="0"/>
                <a:cs typeface="Courier New" pitchFamily="49" charset="0"/>
                <a:sym typeface="Courier New Bold" charset="0"/>
              </a:rPr>
              <a:t>;</a:t>
            </a:r>
            <a:endParaRPr lang="en-US" sz="2400" b="1" dirty="0" smtClean="0">
              <a:solidFill>
                <a:schemeClr val="tx1"/>
              </a:solidFill>
              <a:latin typeface="Courier New" pitchFamily="49" charset="0"/>
              <a:ea typeface="Monaco" charset="0"/>
              <a:cs typeface="Courier New" pitchFamily="49" charset="0"/>
              <a:sym typeface="Courier New Bold"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smtClean="0">
                <a:solidFill>
                  <a:schemeClr val="tx1"/>
                </a:solidFill>
                <a:latin typeface="Courier New" pitchFamily="49" charset="0"/>
                <a:cs typeface="Courier New" pitchFamily="49" charset="0"/>
                <a:sym typeface="Courier New Bold" charset="0"/>
              </a:rPr>
              <a:t>}</a:t>
            </a:r>
            <a:endParaRPr lang="en-US" sz="1800" b="1" dirty="0">
              <a:solidFill>
                <a:schemeClr val="tx1"/>
              </a:solidFill>
              <a:latin typeface="Courier New" pitchFamily="49" charset="0"/>
              <a:cs typeface="Courier New" pitchFamily="49" charset="0"/>
              <a:sym typeface="Courier New Bold" charset="0"/>
            </a:endParaRPr>
          </a:p>
        </p:txBody>
      </p:sp>
      <p:sp>
        <p:nvSpPr>
          <p:cNvPr id="11" name="Rectangle 67"/>
          <p:cNvSpPr>
            <a:spLocks/>
          </p:cNvSpPr>
          <p:nvPr/>
        </p:nvSpPr>
        <p:spPr bwMode="auto">
          <a:xfrm>
            <a:off x="7897813" y="546100"/>
            <a:ext cx="593725" cy="355600"/>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a:solidFill>
                  <a:schemeClr val="tx1"/>
                </a:solidFill>
                <a:latin typeface="Calibri Bold" charset="0"/>
                <a:ea typeface="Calibri Bold" charset="0"/>
                <a:cs typeface="Calibri Bold" charset="0"/>
                <a:sym typeface="Calibri Bold" charset="0"/>
              </a:rPr>
              <a:t>Stack</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7" name="Group 1"/>
          <p:cNvGraphicFramePr>
            <a:graphicFrameLocks noGrp="1"/>
          </p:cNvGraphicFramePr>
          <p:nvPr/>
        </p:nvGraphicFramePr>
        <p:xfrm>
          <a:off x="5930900" y="558800"/>
          <a:ext cx="1905000" cy="3556000"/>
        </p:xfrm>
        <a:graphic>
          <a:graphicData uri="http://schemas.openxmlformats.org/drawingml/2006/table">
            <a:tbl>
              <a:tblPr/>
              <a:tblGrid>
                <a:gridCol w="635000">
                  <a:extLst>
                    <a:ext uri="{9D8B030D-6E8A-4147-A177-3AD203B41FA5}">
                      <a16:colId xmlns:a16="http://schemas.microsoft.com/office/drawing/2014/main" val="20000"/>
                    </a:ext>
                  </a:extLst>
                </a:gridCol>
                <a:gridCol w="1270000">
                  <a:extLst>
                    <a:ext uri="{9D8B030D-6E8A-4147-A177-3AD203B41FA5}">
                      <a16:colId xmlns:a16="http://schemas.microsoft.com/office/drawing/2014/main" val="20001"/>
                    </a:ext>
                  </a:extLst>
                </a:gridCol>
              </a:tblGrid>
              <a:tr h="444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dirty="0" smtClean="0">
                        <a:ln>
                          <a:noFill/>
                        </a:ln>
                        <a:solidFill>
                          <a:schemeClr val="tx1"/>
                        </a:solidFill>
                        <a:effectLst/>
                        <a:latin typeface="Courier New" pitchFamily="49" charset="0"/>
                        <a:ea typeface="ヒラギノ角ゴ ProN W6" charset="0"/>
                        <a:cs typeface="Courier New" pitchFamily="49" charset="0"/>
                        <a:sym typeface="Arial Black" charset="0"/>
                      </a:endParaRPr>
                    </a:p>
                  </a:txBody>
                  <a:tcPr marL="50800" marR="50800" marT="50800" marB="50800" anchor="ctr" horzOverflow="overflow">
                    <a:lnL cap="flat">
                      <a:noFill/>
                    </a:lnL>
                    <a:lnR w="254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ourier New" pitchFamily="49" charset="0"/>
                          <a:ea typeface="Arial Black" charset="0"/>
                          <a:cs typeface="Courier New" pitchFamily="49" charset="0"/>
                          <a:sym typeface="Arial Black" charset="0"/>
                        </a:rPr>
                        <a:t>•</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cap="flat">
                      <a:noFill/>
                    </a:lnB>
                    <a:lnTlToBr>
                      <a:noFill/>
                    </a:lnTlToBr>
                    <a:lnBlToTr>
                      <a:noFill/>
                    </a:lnBlToTr>
                    <a:solidFill>
                      <a:srgbClr val="CBCCF3"/>
                    </a:solidFill>
                  </a:tcPr>
                </a:tc>
                <a:extLst>
                  <a:ext uri="{0D108BD9-81ED-4DB2-BD59-A6C34878D82A}">
                    <a16:rowId xmlns:a16="http://schemas.microsoft.com/office/drawing/2014/main" val="10000"/>
                  </a:ext>
                </a:extLst>
              </a:tr>
              <a:tr h="444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smtClean="0">
                        <a:ln>
                          <a:noFill/>
                        </a:ln>
                        <a:solidFill>
                          <a:schemeClr val="tx1"/>
                        </a:solidFill>
                        <a:effectLst/>
                        <a:latin typeface="Courier New" pitchFamily="49" charset="0"/>
                        <a:ea typeface="ヒラギノ角ゴ ProN W6" charset="0"/>
                        <a:cs typeface="Courier New" pitchFamily="49" charset="0"/>
                        <a:sym typeface="Arial Black" charset="0"/>
                      </a:endParaRPr>
                    </a:p>
                  </a:txBody>
                  <a:tcPr marL="50800" marR="50800" marT="50800" marB="50800" anchor="ctr" horzOverflow="overflow">
                    <a:lnL cap="flat">
                      <a:noFill/>
                    </a:lnL>
                    <a:lnR w="254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ourier New" pitchFamily="49" charset="0"/>
                          <a:ea typeface="Arial Black" charset="0"/>
                          <a:cs typeface="Courier New" pitchFamily="49" charset="0"/>
                          <a:sym typeface="Arial Black" charset="0"/>
                        </a:rPr>
                        <a:t>•</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cap="flat">
                      <a:noFill/>
                    </a:lnT>
                    <a:lnB cap="flat">
                      <a:noFill/>
                    </a:lnB>
                    <a:lnTlToBr>
                      <a:noFill/>
                    </a:lnTlToBr>
                    <a:lnBlToTr>
                      <a:noFill/>
                    </a:lnBlToTr>
                    <a:solidFill>
                      <a:srgbClr val="CBCCF3"/>
                    </a:solidFill>
                  </a:tcPr>
                </a:tc>
                <a:extLst>
                  <a:ext uri="{0D108BD9-81ED-4DB2-BD59-A6C34878D82A}">
                    <a16:rowId xmlns:a16="http://schemas.microsoft.com/office/drawing/2014/main" val="10001"/>
                  </a:ext>
                </a:extLst>
              </a:tr>
              <a:tr h="4445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smtClean="0">
                        <a:ln>
                          <a:noFill/>
                        </a:ln>
                        <a:solidFill>
                          <a:schemeClr val="tx1"/>
                        </a:solidFill>
                        <a:effectLst/>
                        <a:latin typeface="Courier New" pitchFamily="49" charset="0"/>
                        <a:ea typeface="ヒラギノ角ゴ ProN W3" charset="0"/>
                        <a:cs typeface="Courier New" pitchFamily="49" charset="0"/>
                        <a:sym typeface="Arial Narrow" charset="0"/>
                      </a:endParaRPr>
                    </a:p>
                  </a:txBody>
                  <a:tcPr marL="50800" marR="50800" marT="50800" marB="50800" anchor="ctr" horzOverflow="overflow">
                    <a:lnL cap="flat">
                      <a:noFill/>
                    </a:lnL>
                    <a:lnR w="254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ourier New" pitchFamily="49" charset="0"/>
                          <a:ea typeface="Arial Black" charset="0"/>
                          <a:cs typeface="Courier New" pitchFamily="49" charset="0"/>
                          <a:sym typeface="Arial Black" charset="0"/>
                        </a:rPr>
                        <a:t>•</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cap="flat">
                      <a:noFill/>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2"/>
                  </a:ext>
                </a:extLst>
              </a:tr>
              <a:tr h="444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smtClean="0">
                          <a:ln>
                            <a:noFill/>
                          </a:ln>
                          <a:solidFill>
                            <a:schemeClr val="tx1"/>
                          </a:solidFill>
                          <a:effectLst/>
                          <a:latin typeface="Courier New" pitchFamily="49" charset="0"/>
                          <a:cs typeface="Courier New" pitchFamily="49" charset="0"/>
                          <a:sym typeface="Courier New Bold" charset="0"/>
                        </a:rPr>
                        <a:t>16</a:t>
                      </a:r>
                    </a:p>
                  </a:txBody>
                  <a:tcPr marL="50800" marR="50800" marT="50800" marB="50800" anchor="ctr" horzOverflow="overflow">
                    <a:lnL cap="flat">
                      <a:noFill/>
                    </a:lnL>
                    <a:lnR w="254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smtClean="0">
                          <a:ln>
                            <a:noFill/>
                          </a:ln>
                          <a:solidFill>
                            <a:schemeClr val="tx1"/>
                          </a:solidFill>
                          <a:effectLst/>
                          <a:latin typeface="Courier New" pitchFamily="49" charset="0"/>
                          <a:cs typeface="Courier New" pitchFamily="49" charset="0"/>
                          <a:sym typeface="Courier New Bold" charset="0"/>
                        </a:rPr>
                        <a:t>z</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3"/>
                  </a:ext>
                </a:extLst>
              </a:tr>
              <a:tr h="444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smtClean="0">
                          <a:ln>
                            <a:noFill/>
                          </a:ln>
                          <a:solidFill>
                            <a:schemeClr val="tx1"/>
                          </a:solidFill>
                          <a:effectLst/>
                          <a:latin typeface="Courier New" pitchFamily="49" charset="0"/>
                          <a:cs typeface="Courier New" pitchFamily="49" charset="0"/>
                          <a:sym typeface="Courier New Bold" charset="0"/>
                        </a:rPr>
                        <a:t>12</a:t>
                      </a:r>
                    </a:p>
                  </a:txBody>
                  <a:tcPr marL="50800" marR="50800" marT="50800" marB="50800" anchor="ctr" horzOverflow="overflow">
                    <a:lnL cap="flat">
                      <a:noFill/>
                    </a:lnL>
                    <a:lnR w="254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smtClean="0">
                          <a:ln>
                            <a:noFill/>
                          </a:ln>
                          <a:solidFill>
                            <a:schemeClr val="tx1"/>
                          </a:solidFill>
                          <a:effectLst/>
                          <a:latin typeface="Courier New" pitchFamily="49" charset="0"/>
                          <a:cs typeface="Courier New" pitchFamily="49" charset="0"/>
                          <a:sym typeface="Courier New Bold" charset="0"/>
                        </a:rPr>
                        <a:t>y</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4"/>
                  </a:ext>
                </a:extLst>
              </a:tr>
              <a:tr h="444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smtClean="0">
                          <a:ln>
                            <a:noFill/>
                          </a:ln>
                          <a:solidFill>
                            <a:schemeClr val="tx1"/>
                          </a:solidFill>
                          <a:effectLst/>
                          <a:latin typeface="Courier New" pitchFamily="49" charset="0"/>
                          <a:cs typeface="Courier New" pitchFamily="49" charset="0"/>
                          <a:sym typeface="Courier New Bold" charset="0"/>
                        </a:rPr>
                        <a:t>8</a:t>
                      </a:r>
                    </a:p>
                  </a:txBody>
                  <a:tcPr marL="50800" marR="50800" marT="50800" marB="50800" anchor="ctr" horzOverflow="overflow">
                    <a:lnL cap="flat">
                      <a:noFill/>
                    </a:lnL>
                    <a:lnR w="254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smtClean="0">
                          <a:ln>
                            <a:noFill/>
                          </a:ln>
                          <a:solidFill>
                            <a:schemeClr val="tx1"/>
                          </a:solidFill>
                          <a:effectLst/>
                          <a:latin typeface="Courier New" pitchFamily="49" charset="0"/>
                          <a:cs typeface="Courier New" pitchFamily="49" charset="0"/>
                          <a:sym typeface="Courier New Bold" charset="0"/>
                        </a:rPr>
                        <a:t>x</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5"/>
                  </a:ext>
                </a:extLst>
              </a:tr>
              <a:tr h="444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smtClean="0">
                          <a:ln>
                            <a:noFill/>
                          </a:ln>
                          <a:solidFill>
                            <a:schemeClr val="tx1"/>
                          </a:solidFill>
                          <a:effectLst/>
                          <a:latin typeface="Courier New" pitchFamily="49" charset="0"/>
                          <a:cs typeface="Courier New" pitchFamily="49" charset="0"/>
                          <a:sym typeface="Courier New Bold" charset="0"/>
                        </a:rPr>
                        <a:t>4</a:t>
                      </a:r>
                    </a:p>
                  </a:txBody>
                  <a:tcPr marL="50800" marR="50800" marT="50800" marB="50800" anchor="ctr" horzOverflow="overflow">
                    <a:lnL cap="flat">
                      <a:noFill/>
                    </a:lnL>
                    <a:lnR w="254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smtClean="0">
                          <a:ln>
                            <a:noFill/>
                          </a:ln>
                          <a:solidFill>
                            <a:schemeClr val="tx1"/>
                          </a:solidFill>
                          <a:effectLst/>
                          <a:latin typeface="Courier New" pitchFamily="49" charset="0"/>
                          <a:cs typeface="Courier New" pitchFamily="49" charset="0"/>
                          <a:sym typeface="Courier New Bold" charset="0"/>
                        </a:rPr>
                        <a:t>Rtn Addr</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6"/>
                  </a:ext>
                </a:extLst>
              </a:tr>
              <a:tr h="444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smtClean="0">
                          <a:ln>
                            <a:noFill/>
                          </a:ln>
                          <a:solidFill>
                            <a:schemeClr val="tx1"/>
                          </a:solidFill>
                          <a:effectLst/>
                          <a:latin typeface="Courier New" pitchFamily="49" charset="0"/>
                          <a:cs typeface="Courier New" pitchFamily="49" charset="0"/>
                          <a:sym typeface="Courier New Bold" charset="0"/>
                        </a:rPr>
                        <a:t>0</a:t>
                      </a:r>
                    </a:p>
                  </a:txBody>
                  <a:tcPr marL="50800" marR="50800" marT="50800" marB="50800" anchor="ctr" horzOverflow="overflow">
                    <a:lnL cap="flat">
                      <a:noFill/>
                    </a:lnL>
                    <a:lnR w="254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smtClean="0">
                          <a:ln>
                            <a:noFill/>
                          </a:ln>
                          <a:solidFill>
                            <a:schemeClr val="tx1"/>
                          </a:solidFill>
                          <a:effectLst/>
                          <a:latin typeface="Courier New" pitchFamily="49" charset="0"/>
                          <a:cs typeface="Courier New" pitchFamily="49" charset="0"/>
                          <a:sym typeface="Courier New Bold" charset="0"/>
                        </a:rPr>
                        <a:t>Old %</a:t>
                      </a:r>
                      <a:r>
                        <a:rPr kumimoji="0" lang="en-US" sz="1800" b="0" i="0" u="none" strike="noStrike" cap="none" normalizeH="0" baseline="0" dirty="0" err="1" smtClean="0">
                          <a:ln>
                            <a:noFill/>
                          </a:ln>
                          <a:solidFill>
                            <a:schemeClr val="tx1"/>
                          </a:solidFill>
                          <a:effectLst/>
                          <a:latin typeface="Courier New" pitchFamily="49" charset="0"/>
                          <a:cs typeface="Courier New" pitchFamily="49" charset="0"/>
                          <a:sym typeface="Courier New Bold" charset="0"/>
                        </a:rPr>
                        <a:t>ebp</a:t>
                      </a:r>
                      <a:endParaRPr kumimoji="0" lang="en-US" sz="1800" b="0" i="0" u="none" strike="noStrike" cap="none" normalizeH="0" baseline="0" dirty="0" smtClean="0">
                        <a:ln>
                          <a:noFill/>
                        </a:ln>
                        <a:solidFill>
                          <a:schemeClr val="tx1"/>
                        </a:solidFill>
                        <a:effectLst/>
                        <a:latin typeface="Courier New" pitchFamily="49" charset="0"/>
                        <a:cs typeface="Courier New" pitchFamily="49" charset="0"/>
                        <a:sym typeface="Courier New Bold"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7"/>
                  </a:ext>
                </a:extLst>
              </a:tr>
            </a:tbl>
          </a:graphicData>
        </a:graphic>
      </p:graphicFrame>
      <p:sp>
        <p:nvSpPr>
          <p:cNvPr id="19516" name="Rectangle 60"/>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19517" name="Rectangle 61"/>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19518" name="Rectangle 62"/>
          <p:cNvSpPr>
            <a:spLocks noGrp="1" noChangeArrowheads="1"/>
          </p:cNvSpPr>
          <p:nvPr>
            <p:ph type="title"/>
          </p:nvPr>
        </p:nvSpPr>
        <p:spPr>
          <a:ln/>
        </p:spPr>
        <p:txBody>
          <a:bodyPr/>
          <a:lstStyle/>
          <a:p>
            <a:pPr marL="119063" indent="-119063"/>
            <a:r>
              <a:rPr lang="en-US" dirty="0"/>
              <a:t>Understanding </a:t>
            </a:r>
            <a:r>
              <a:rPr lang="en-US" dirty="0" err="1">
                <a:latin typeface="Courier New Bold" charset="0"/>
                <a:cs typeface="Courier New Bold" charset="0"/>
                <a:sym typeface="Courier New Bold" charset="0"/>
              </a:rPr>
              <a:t>arith</a:t>
            </a:r>
            <a:endParaRPr lang="en-US" dirty="0">
              <a:latin typeface="Courier New Bold" charset="0"/>
              <a:sym typeface="Courier New Bold" charset="0"/>
            </a:endParaRPr>
          </a:p>
        </p:txBody>
      </p:sp>
      <p:sp>
        <p:nvSpPr>
          <p:cNvPr id="19520" name="Line 64"/>
          <p:cNvSpPr>
            <a:spLocks noChangeShapeType="1"/>
          </p:cNvSpPr>
          <p:nvPr/>
        </p:nvSpPr>
        <p:spPr bwMode="auto">
          <a:xfrm flipH="1">
            <a:off x="7897813" y="389890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19521" name="Rectangle 65"/>
          <p:cNvSpPr>
            <a:spLocks/>
          </p:cNvSpPr>
          <p:nvPr/>
        </p:nvSpPr>
        <p:spPr bwMode="auto">
          <a:xfrm>
            <a:off x="8351838" y="3727450"/>
            <a:ext cx="638175" cy="330200"/>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a:solidFill>
                  <a:schemeClr val="tx1"/>
                </a:solidFill>
                <a:latin typeface="Courier New Bold" charset="0"/>
                <a:cs typeface="Courier New Bold" charset="0"/>
                <a:sym typeface="Courier New Bold" charset="0"/>
              </a:rPr>
              <a:t>%ebp</a:t>
            </a:r>
          </a:p>
        </p:txBody>
      </p:sp>
      <p:sp>
        <p:nvSpPr>
          <p:cNvPr id="19522" name="Rectangle 66"/>
          <p:cNvSpPr>
            <a:spLocks/>
          </p:cNvSpPr>
          <p:nvPr/>
        </p:nvSpPr>
        <p:spPr bwMode="auto">
          <a:xfrm>
            <a:off x="5802313" y="1498600"/>
            <a:ext cx="665162" cy="355600"/>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a:solidFill>
                  <a:schemeClr val="tx1"/>
                </a:solidFill>
                <a:latin typeface="Calibri Bold" charset="0"/>
                <a:ea typeface="Calibri Bold" charset="0"/>
                <a:cs typeface="Calibri Bold" charset="0"/>
                <a:sym typeface="Calibri Bold" charset="0"/>
              </a:rPr>
              <a:t>Offset</a:t>
            </a:r>
          </a:p>
        </p:txBody>
      </p:sp>
      <p:sp>
        <p:nvSpPr>
          <p:cNvPr id="19523" name="Rectangle 67"/>
          <p:cNvSpPr>
            <a:spLocks/>
          </p:cNvSpPr>
          <p:nvPr/>
        </p:nvSpPr>
        <p:spPr bwMode="auto">
          <a:xfrm>
            <a:off x="7897813" y="546100"/>
            <a:ext cx="593725" cy="355600"/>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a:solidFill>
                  <a:schemeClr val="tx1"/>
                </a:solidFill>
                <a:latin typeface="Calibri Bold" charset="0"/>
                <a:ea typeface="Calibri Bold" charset="0"/>
                <a:cs typeface="Calibri Bold" charset="0"/>
                <a:sym typeface="Calibri Bold" charset="0"/>
              </a:rPr>
              <a:t>Stack</a:t>
            </a:r>
          </a:p>
        </p:txBody>
      </p:sp>
      <p:sp>
        <p:nvSpPr>
          <p:cNvPr id="19524" name="Rectangle 68"/>
          <p:cNvSpPr>
            <a:spLocks/>
          </p:cNvSpPr>
          <p:nvPr/>
        </p:nvSpPr>
        <p:spPr bwMode="auto">
          <a:xfrm>
            <a:off x="381000" y="1447800"/>
            <a:ext cx="4419600" cy="28956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0" tIns="0" rIns="0" bIns="0"/>
          <a:lstStyle/>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a:t>
            </a:r>
            <a:r>
              <a:rPr lang="en-US" sz="1800" b="1" dirty="0" err="1" smtClean="0">
                <a:solidFill>
                  <a:schemeClr val="tx1"/>
                </a:solidFill>
                <a:latin typeface="Courier New" pitchFamily="49" charset="0"/>
                <a:cs typeface="Courier New" pitchFamily="49" charset="0"/>
                <a:sym typeface="Courier New Bold" charset="0"/>
              </a:rPr>
              <a:t>arith(</a:t>
            </a: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x, </a:t>
            </a: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y, </a:t>
            </a: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z)</a:t>
            </a: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Monaco" charset="0"/>
              <a:cs typeface="Courier New" pitchFamily="49" charset="0"/>
              <a:sym typeface="Courier New Bold"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cs typeface="Courier New" pitchFamily="49" charset="0"/>
                <a:sym typeface="Courier New Bold" charset="0"/>
              </a:rPr>
              <a:t>  </a:t>
            </a:r>
            <a:r>
              <a:rPr lang="en-US" sz="1800" b="1" dirty="0" err="1">
                <a:solidFill>
                  <a:srgbClr val="FF0000"/>
                </a:solidFill>
                <a:latin typeface="Courier New" pitchFamily="49" charset="0"/>
                <a:cs typeface="Courier New" pitchFamily="49" charset="0"/>
                <a:sym typeface="Courier New Bold" charset="0"/>
              </a:rPr>
              <a:t>int</a:t>
            </a:r>
            <a:r>
              <a:rPr lang="en-US" sz="1800" b="1" dirty="0">
                <a:solidFill>
                  <a:srgbClr val="FF0000"/>
                </a:solidFill>
                <a:latin typeface="Courier New" pitchFamily="49" charset="0"/>
                <a:cs typeface="Courier New" pitchFamily="49" charset="0"/>
                <a:sym typeface="Courier New Bold" charset="0"/>
              </a:rPr>
              <a:t> t1 = </a:t>
            </a:r>
            <a:r>
              <a:rPr lang="en-US" sz="1800" b="1" dirty="0" err="1">
                <a:solidFill>
                  <a:srgbClr val="FF0000"/>
                </a:solidFill>
                <a:latin typeface="Courier New" pitchFamily="49" charset="0"/>
                <a:cs typeface="Courier New" pitchFamily="49" charset="0"/>
                <a:sym typeface="Courier New Bold" charset="0"/>
              </a:rPr>
              <a:t>x+y</a:t>
            </a:r>
            <a:r>
              <a:rPr lang="en-US" sz="1800" b="1" dirty="0">
                <a:solidFill>
                  <a:srgbClr val="FF0000"/>
                </a:solidFill>
                <a:latin typeface="Courier New" pitchFamily="49" charset="0"/>
                <a:cs typeface="Courier New" pitchFamily="49" charset="0"/>
                <a:sym typeface="Courier New Bold" charset="0"/>
              </a:rPr>
              <a:t>;</a:t>
            </a:r>
            <a:endParaRPr lang="en-US" sz="2400" b="1" dirty="0">
              <a:solidFill>
                <a:srgbClr val="FF0000"/>
              </a:solidFill>
              <a:latin typeface="Courier New" pitchFamily="49" charset="0"/>
              <a:ea typeface="Monaco" charset="0"/>
              <a:cs typeface="Courier New" pitchFamily="49" charset="0"/>
              <a:sym typeface="Courier New Bold"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cs typeface="Courier New" pitchFamily="49" charset="0"/>
                <a:sym typeface="Courier New Bold" charset="0"/>
              </a:rPr>
              <a:t>  </a:t>
            </a:r>
            <a:r>
              <a:rPr lang="en-US" sz="1800" b="1" dirty="0" err="1">
                <a:solidFill>
                  <a:srgbClr val="7030A0"/>
                </a:solidFill>
                <a:latin typeface="Courier New" pitchFamily="49" charset="0"/>
                <a:cs typeface="Courier New" pitchFamily="49" charset="0"/>
                <a:sym typeface="Courier New Bold" charset="0"/>
              </a:rPr>
              <a:t>int</a:t>
            </a:r>
            <a:r>
              <a:rPr lang="en-US" sz="1800" b="1" dirty="0">
                <a:solidFill>
                  <a:srgbClr val="7030A0"/>
                </a:solidFill>
                <a:latin typeface="Courier New" pitchFamily="49" charset="0"/>
                <a:cs typeface="Courier New" pitchFamily="49" charset="0"/>
                <a:sym typeface="Courier New Bold" charset="0"/>
              </a:rPr>
              <a:t> t2 = z+t1;</a:t>
            </a:r>
            <a:endParaRPr lang="en-US" sz="2400" b="1" dirty="0">
              <a:solidFill>
                <a:srgbClr val="7030A0"/>
              </a:solidFill>
              <a:latin typeface="Courier New" pitchFamily="49" charset="0"/>
              <a:ea typeface="Monaco" charset="0"/>
              <a:cs typeface="Courier New" pitchFamily="49" charset="0"/>
              <a:sym typeface="Courier New Bold"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cs typeface="Courier New" pitchFamily="49" charset="0"/>
                <a:sym typeface="Courier New Bold" charset="0"/>
              </a:rPr>
              <a:t>  </a:t>
            </a:r>
            <a:r>
              <a:rPr lang="en-US" sz="1800" b="1" dirty="0" err="1">
                <a:solidFill>
                  <a:srgbClr val="00B0F0"/>
                </a:solidFill>
                <a:latin typeface="Courier New" pitchFamily="49" charset="0"/>
                <a:cs typeface="Courier New" pitchFamily="49" charset="0"/>
                <a:sym typeface="Courier New Bold" charset="0"/>
              </a:rPr>
              <a:t>int</a:t>
            </a:r>
            <a:r>
              <a:rPr lang="en-US" sz="1800" b="1" dirty="0">
                <a:solidFill>
                  <a:srgbClr val="00B0F0"/>
                </a:solidFill>
                <a:latin typeface="Courier New" pitchFamily="49" charset="0"/>
                <a:cs typeface="Courier New" pitchFamily="49" charset="0"/>
                <a:sym typeface="Courier New Bold" charset="0"/>
              </a:rPr>
              <a:t> t3 = x+4;</a:t>
            </a:r>
            <a:endParaRPr lang="en-US" sz="2400" b="1" dirty="0">
              <a:solidFill>
                <a:srgbClr val="00B0F0"/>
              </a:solidFill>
              <a:latin typeface="Courier New" pitchFamily="49" charset="0"/>
              <a:ea typeface="Monaco" charset="0"/>
              <a:cs typeface="Courier New" pitchFamily="49" charset="0"/>
              <a:sym typeface="Courier New Bold"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cs typeface="Courier New" pitchFamily="49" charset="0"/>
                <a:sym typeface="Courier New Bold" charset="0"/>
              </a:rPr>
              <a:t> </a:t>
            </a:r>
            <a:r>
              <a:rPr lang="en-US" sz="1800" b="1" dirty="0">
                <a:solidFill>
                  <a:srgbClr val="92D050"/>
                </a:solidFill>
                <a:latin typeface="Courier New" pitchFamily="49" charset="0"/>
                <a:cs typeface="Courier New" pitchFamily="49" charset="0"/>
                <a:sym typeface="Courier New Bold" charset="0"/>
              </a:rPr>
              <a:t> </a:t>
            </a:r>
            <a:r>
              <a:rPr lang="en-US" sz="1800" b="1" dirty="0" err="1">
                <a:solidFill>
                  <a:srgbClr val="92D050"/>
                </a:solidFill>
                <a:latin typeface="Courier New" pitchFamily="49" charset="0"/>
                <a:cs typeface="Courier New" pitchFamily="49" charset="0"/>
                <a:sym typeface="Courier New Bold" charset="0"/>
              </a:rPr>
              <a:t>int</a:t>
            </a:r>
            <a:r>
              <a:rPr lang="en-US" sz="1800" b="1" dirty="0">
                <a:solidFill>
                  <a:srgbClr val="92D050"/>
                </a:solidFill>
                <a:latin typeface="Courier New" pitchFamily="49" charset="0"/>
                <a:cs typeface="Courier New" pitchFamily="49" charset="0"/>
                <a:sym typeface="Courier New Bold" charset="0"/>
              </a:rPr>
              <a:t> t4 = y * 48;</a:t>
            </a:r>
            <a:r>
              <a:rPr lang="en-US" sz="1800" b="1" dirty="0">
                <a:solidFill>
                  <a:schemeClr val="tx1"/>
                </a:solidFill>
                <a:latin typeface="Courier New" pitchFamily="49" charset="0"/>
                <a:cs typeface="Courier New" pitchFamily="49" charset="0"/>
                <a:sym typeface="Courier New Bold" charset="0"/>
              </a:rPr>
              <a:t> </a:t>
            </a:r>
            <a:endParaRPr lang="en-US" sz="2400" b="1" dirty="0">
              <a:solidFill>
                <a:schemeClr val="tx1"/>
              </a:solidFill>
              <a:latin typeface="Courier New" pitchFamily="49" charset="0"/>
              <a:ea typeface="Monaco" charset="0"/>
              <a:cs typeface="Courier New" pitchFamily="49" charset="0"/>
              <a:sym typeface="Courier New Bold"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cs typeface="Courier New" pitchFamily="49" charset="0"/>
                <a:sym typeface="Courier New Bold" charset="0"/>
              </a:rPr>
              <a:t>  </a:t>
            </a:r>
            <a:r>
              <a:rPr lang="en-US" sz="1800" b="1" dirty="0" err="1">
                <a:solidFill>
                  <a:srgbClr val="00B0F0"/>
                </a:solidFill>
                <a:latin typeface="Courier New" pitchFamily="49" charset="0"/>
                <a:cs typeface="Courier New" pitchFamily="49" charset="0"/>
                <a:sym typeface="Courier New Bold" charset="0"/>
              </a:rPr>
              <a:t>int</a:t>
            </a:r>
            <a:r>
              <a:rPr lang="en-US" sz="1800" b="1" dirty="0">
                <a:solidFill>
                  <a:srgbClr val="00B0F0"/>
                </a:solidFill>
                <a:latin typeface="Courier New" pitchFamily="49" charset="0"/>
                <a:cs typeface="Courier New" pitchFamily="49" charset="0"/>
                <a:sym typeface="Courier New Bold" charset="0"/>
              </a:rPr>
              <a:t> t5 = t3 + t4;</a:t>
            </a:r>
            <a:endParaRPr lang="en-US" sz="2400" b="1" dirty="0">
              <a:solidFill>
                <a:srgbClr val="00B0F0"/>
              </a:solidFill>
              <a:latin typeface="Courier New" pitchFamily="49" charset="0"/>
              <a:ea typeface="Monaco" charset="0"/>
              <a:cs typeface="Courier New" pitchFamily="49" charset="0"/>
              <a:sym typeface="Courier New Bold"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cs typeface="Courier New" pitchFamily="49" charset="0"/>
                <a:sym typeface="Courier New Bold" charset="0"/>
              </a:rPr>
              <a:t>  </a:t>
            </a:r>
            <a:r>
              <a:rPr lang="en-US" sz="1800" b="1" dirty="0" err="1">
                <a:solidFill>
                  <a:srgbClr val="C00000"/>
                </a:solidFill>
                <a:latin typeface="Courier New" pitchFamily="49" charset="0"/>
                <a:cs typeface="Courier New" pitchFamily="49" charset="0"/>
                <a:sym typeface="Courier New Bold" charset="0"/>
              </a:rPr>
              <a:t>int</a:t>
            </a:r>
            <a:r>
              <a:rPr lang="en-US" sz="1800" b="1" dirty="0">
                <a:solidFill>
                  <a:srgbClr val="C00000"/>
                </a:solidFill>
                <a:latin typeface="Courier New" pitchFamily="49" charset="0"/>
                <a:cs typeface="Courier New" pitchFamily="49" charset="0"/>
                <a:sym typeface="Courier New Bold" charset="0"/>
              </a:rPr>
              <a:t> </a:t>
            </a:r>
            <a:r>
              <a:rPr lang="en-US" sz="1800" b="1" dirty="0" err="1">
                <a:solidFill>
                  <a:srgbClr val="C00000"/>
                </a:solidFill>
                <a:latin typeface="Courier New" pitchFamily="49" charset="0"/>
                <a:cs typeface="Courier New" pitchFamily="49" charset="0"/>
                <a:sym typeface="Courier New Bold" charset="0"/>
              </a:rPr>
              <a:t>rval</a:t>
            </a:r>
            <a:r>
              <a:rPr lang="en-US" sz="1800" b="1" dirty="0">
                <a:solidFill>
                  <a:srgbClr val="C00000"/>
                </a:solidFill>
                <a:latin typeface="Courier New" pitchFamily="49" charset="0"/>
                <a:cs typeface="Courier New" pitchFamily="49" charset="0"/>
                <a:sym typeface="Courier New Bold" charset="0"/>
              </a:rPr>
              <a:t> = t2 * t5;</a:t>
            </a:r>
            <a:endParaRPr lang="en-US" sz="2400" b="1" dirty="0">
              <a:solidFill>
                <a:srgbClr val="C00000"/>
              </a:solidFill>
              <a:latin typeface="Courier New" pitchFamily="49" charset="0"/>
              <a:ea typeface="Monaco" charset="0"/>
              <a:cs typeface="Courier New" pitchFamily="49" charset="0"/>
              <a:sym typeface="Courier New Bold"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cs typeface="Courier New" pitchFamily="49" charset="0"/>
                <a:sym typeface="Courier New Bold" charset="0"/>
              </a:rPr>
              <a:t>  return </a:t>
            </a:r>
            <a:r>
              <a:rPr lang="en-US" sz="1800" b="1" dirty="0" err="1">
                <a:solidFill>
                  <a:schemeClr val="tx1"/>
                </a:solidFill>
                <a:latin typeface="Courier New" pitchFamily="49" charset="0"/>
                <a:cs typeface="Courier New" pitchFamily="49" charset="0"/>
                <a:sym typeface="Courier New Bold" charset="0"/>
              </a:rPr>
              <a:t>rval</a:t>
            </a:r>
            <a:r>
              <a:rPr lang="en-US" sz="1800" b="1" dirty="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Monaco" charset="0"/>
              <a:cs typeface="Courier New" pitchFamily="49" charset="0"/>
              <a:sym typeface="Courier New Bold"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cs typeface="Courier New" pitchFamily="49" charset="0"/>
                <a:sym typeface="Courier New Bold" charset="0"/>
              </a:rPr>
              <a:t>}</a:t>
            </a:r>
          </a:p>
        </p:txBody>
      </p:sp>
      <p:sp>
        <p:nvSpPr>
          <p:cNvPr id="70" name="Rectangle 67"/>
          <p:cNvSpPr>
            <a:spLocks/>
          </p:cNvSpPr>
          <p:nvPr/>
        </p:nvSpPr>
        <p:spPr bwMode="auto">
          <a:xfrm>
            <a:off x="304800" y="4419600"/>
            <a:ext cx="7239000" cy="2108200"/>
          </a:xfrm>
          <a:prstGeom prst="rect">
            <a:avLst/>
          </a:prstGeom>
          <a:noFill/>
          <a:ln w="12700" cap="flat">
            <a:noFill/>
            <a:miter lim="800000"/>
            <a:headEnd type="none" w="med" len="med"/>
            <a:tailEnd type="none" w="med" len="med"/>
          </a:ln>
        </p:spPr>
        <p:txBody>
          <a:bodyPr lIns="38100" tIns="38100" rIns="38100" bIns="38100"/>
          <a:lstStyle/>
          <a:p>
            <a:pPr algn="l">
              <a:tabLst>
                <a:tab pos="287338" algn="l"/>
                <a:tab pos="457200" algn="l"/>
                <a:tab pos="1201738"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114800" algn="l"/>
              </a:tabLst>
            </a:pPr>
            <a:r>
              <a:rPr lang="en-US" sz="1800" dirty="0">
                <a:solidFill>
                  <a:schemeClr val="tx1"/>
                </a:solidFill>
                <a:latin typeface="Courier New Bold" charset="0"/>
                <a:ea typeface="Monaco" charset="0"/>
                <a:cs typeface="Monaco" charset="0"/>
                <a:sym typeface="Courier New Bold" charset="0"/>
              </a:rPr>
              <a:t>	</a:t>
            </a:r>
            <a:r>
              <a:rPr lang="en-US" sz="1800" b="1" dirty="0" err="1" smtClean="0">
                <a:solidFill>
                  <a:schemeClr val="tx1"/>
                </a:solidFill>
                <a:latin typeface="Courier New" pitchFamily="49" charset="0"/>
                <a:ea typeface="Monaco" charset="0"/>
                <a:cs typeface="Courier New" pitchFamily="49" charset="0"/>
                <a:sym typeface="Monaco" charset="0"/>
              </a:rPr>
              <a:t>movl</a:t>
            </a:r>
            <a:r>
              <a:rPr lang="en-US" sz="1800" b="1" dirty="0" smtClean="0">
                <a:solidFill>
                  <a:schemeClr val="tx1"/>
                </a:solidFill>
                <a:latin typeface="Courier New" pitchFamily="49" charset="0"/>
                <a:ea typeface="Monaco" charset="0"/>
                <a:cs typeface="Courier New" pitchFamily="49" charset="0"/>
                <a:sym typeface="Monaco" charset="0"/>
              </a:rPr>
              <a:t>	8(%</a:t>
            </a:r>
            <a:r>
              <a:rPr lang="en-US" sz="1800" b="1" dirty="0" err="1" smtClean="0">
                <a:solidFill>
                  <a:schemeClr val="tx1"/>
                </a:solidFill>
                <a:latin typeface="Courier New" pitchFamily="49" charset="0"/>
                <a:ea typeface="Monaco" charset="0"/>
                <a:cs typeface="Courier New" pitchFamily="49" charset="0"/>
                <a:sym typeface="Monaco" charset="0"/>
              </a:rPr>
              <a:t>ebp</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ecx</a:t>
            </a:r>
            <a:r>
              <a:rPr lang="en-US" sz="1800" b="1" dirty="0" smtClean="0">
                <a:solidFill>
                  <a:schemeClr val="tx1"/>
                </a:solidFill>
                <a:latin typeface="Courier New" pitchFamily="49" charset="0"/>
                <a:ea typeface="Monaco" charset="0"/>
                <a:cs typeface="Courier New" pitchFamily="49" charset="0"/>
                <a:sym typeface="Monaco" charset="0"/>
              </a:rPr>
              <a:t>	# </a:t>
            </a:r>
            <a:r>
              <a:rPr lang="en-US" sz="1800" b="1" dirty="0" err="1" smtClean="0">
                <a:solidFill>
                  <a:schemeClr val="tx1"/>
                </a:solidFill>
                <a:latin typeface="Courier New" pitchFamily="49" charset="0"/>
                <a:ea typeface="Monaco" charset="0"/>
                <a:cs typeface="Courier New" pitchFamily="49" charset="0"/>
                <a:sym typeface="Monaco" charset="0"/>
              </a:rPr>
              <a:t>ecx</a:t>
            </a:r>
            <a:r>
              <a:rPr lang="en-US" sz="1800" b="1" dirty="0" smtClean="0">
                <a:solidFill>
                  <a:schemeClr val="tx1"/>
                </a:solidFill>
                <a:latin typeface="Courier New" pitchFamily="49" charset="0"/>
                <a:ea typeface="Monaco" charset="0"/>
                <a:cs typeface="Courier New" pitchFamily="49" charset="0"/>
                <a:sym typeface="Monaco" charset="0"/>
              </a:rPr>
              <a:t> = x</a:t>
            </a:r>
          </a:p>
          <a:p>
            <a:pPr algn="l">
              <a:tabLst>
                <a:tab pos="287338" algn="l"/>
                <a:tab pos="457200" algn="l"/>
                <a:tab pos="1201738"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1148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movl</a:t>
            </a:r>
            <a:r>
              <a:rPr lang="en-US" sz="1800" b="1" dirty="0" smtClean="0">
                <a:solidFill>
                  <a:schemeClr val="tx1"/>
                </a:solidFill>
                <a:latin typeface="Courier New" pitchFamily="49" charset="0"/>
                <a:ea typeface="Monaco" charset="0"/>
                <a:cs typeface="Courier New" pitchFamily="49" charset="0"/>
                <a:sym typeface="Monaco" charset="0"/>
              </a:rPr>
              <a:t>	12(%</a:t>
            </a:r>
            <a:r>
              <a:rPr lang="en-US" sz="1800" b="1" dirty="0" err="1" smtClean="0">
                <a:solidFill>
                  <a:schemeClr val="tx1"/>
                </a:solidFill>
                <a:latin typeface="Courier New" pitchFamily="49" charset="0"/>
                <a:ea typeface="Monaco" charset="0"/>
                <a:cs typeface="Courier New" pitchFamily="49" charset="0"/>
                <a:sym typeface="Monaco" charset="0"/>
              </a:rPr>
              <a:t>ebp</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edx</a:t>
            </a:r>
            <a:r>
              <a:rPr lang="en-US" sz="1800" b="1" dirty="0" smtClean="0">
                <a:solidFill>
                  <a:schemeClr val="tx1"/>
                </a:solidFill>
                <a:latin typeface="Courier New" pitchFamily="49" charset="0"/>
                <a:ea typeface="Monaco" charset="0"/>
                <a:cs typeface="Courier New" pitchFamily="49" charset="0"/>
                <a:sym typeface="Monaco" charset="0"/>
              </a:rPr>
              <a:t>	# </a:t>
            </a:r>
            <a:r>
              <a:rPr lang="en-US" sz="1800" b="1" dirty="0" err="1" smtClean="0">
                <a:solidFill>
                  <a:schemeClr val="tx1"/>
                </a:solidFill>
                <a:latin typeface="Courier New" pitchFamily="49" charset="0"/>
                <a:ea typeface="Monaco" charset="0"/>
                <a:cs typeface="Courier New" pitchFamily="49" charset="0"/>
                <a:sym typeface="Monaco" charset="0"/>
              </a:rPr>
              <a:t>edx</a:t>
            </a:r>
            <a:r>
              <a:rPr lang="en-US" sz="1800" b="1" dirty="0" smtClean="0">
                <a:solidFill>
                  <a:schemeClr val="tx1"/>
                </a:solidFill>
                <a:latin typeface="Courier New" pitchFamily="49" charset="0"/>
                <a:ea typeface="Monaco" charset="0"/>
                <a:cs typeface="Courier New" pitchFamily="49" charset="0"/>
                <a:sym typeface="Monaco" charset="0"/>
              </a:rPr>
              <a:t> = y</a:t>
            </a:r>
          </a:p>
          <a:p>
            <a:pPr algn="l">
              <a:tabLst>
                <a:tab pos="287338" algn="l"/>
                <a:tab pos="457200" algn="l"/>
                <a:tab pos="1201738"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1148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rgbClr val="92D050"/>
                </a:solidFill>
                <a:latin typeface="Courier New" pitchFamily="49" charset="0"/>
                <a:ea typeface="Monaco" charset="0"/>
                <a:cs typeface="Courier New" pitchFamily="49" charset="0"/>
                <a:sym typeface="Monaco" charset="0"/>
              </a:rPr>
              <a:t>leal</a:t>
            </a:r>
            <a:r>
              <a:rPr lang="en-US" sz="1800" b="1" dirty="0" smtClean="0">
                <a:solidFill>
                  <a:srgbClr val="92D050"/>
                </a:solidFill>
                <a:latin typeface="Courier New" pitchFamily="49" charset="0"/>
                <a:ea typeface="Monaco" charset="0"/>
                <a:cs typeface="Courier New" pitchFamily="49" charset="0"/>
                <a:sym typeface="Monaco" charset="0"/>
              </a:rPr>
              <a:t>	(%edx,%edx,2), %</a:t>
            </a:r>
            <a:r>
              <a:rPr lang="en-US" sz="1800" b="1" dirty="0" err="1" smtClean="0">
                <a:solidFill>
                  <a:srgbClr val="92D050"/>
                </a:solidFill>
                <a:latin typeface="Courier New" pitchFamily="49" charset="0"/>
                <a:ea typeface="Monaco" charset="0"/>
                <a:cs typeface="Courier New" pitchFamily="49" charset="0"/>
                <a:sym typeface="Monaco" charset="0"/>
              </a:rPr>
              <a:t>eax</a:t>
            </a:r>
            <a:r>
              <a:rPr lang="en-US" sz="1800" b="1" dirty="0" smtClean="0">
                <a:solidFill>
                  <a:srgbClr val="92D050"/>
                </a:solidFill>
                <a:latin typeface="Courier New" pitchFamily="49" charset="0"/>
                <a:ea typeface="Monaco" charset="0"/>
                <a:cs typeface="Courier New" pitchFamily="49" charset="0"/>
                <a:sym typeface="Monaco" charset="0"/>
              </a:rPr>
              <a:t>	# </a:t>
            </a:r>
            <a:r>
              <a:rPr lang="en-US" sz="1800" b="1" dirty="0" err="1" smtClean="0">
                <a:solidFill>
                  <a:srgbClr val="92D050"/>
                </a:solidFill>
                <a:latin typeface="Courier New" pitchFamily="49" charset="0"/>
                <a:ea typeface="Monaco" charset="0"/>
                <a:cs typeface="Courier New" pitchFamily="49" charset="0"/>
                <a:sym typeface="Monaco" charset="0"/>
              </a:rPr>
              <a:t>eax</a:t>
            </a:r>
            <a:r>
              <a:rPr lang="en-US" sz="1800" b="1" dirty="0" smtClean="0">
                <a:solidFill>
                  <a:srgbClr val="92D050"/>
                </a:solidFill>
                <a:latin typeface="Courier New" pitchFamily="49" charset="0"/>
                <a:ea typeface="Monaco" charset="0"/>
                <a:cs typeface="Courier New" pitchFamily="49" charset="0"/>
                <a:sym typeface="Monaco" charset="0"/>
              </a:rPr>
              <a:t> = y + y * 2	</a:t>
            </a:r>
            <a:r>
              <a:rPr lang="en-US" sz="1800" b="1" dirty="0" err="1" smtClean="0">
                <a:solidFill>
                  <a:srgbClr val="92D050"/>
                </a:solidFill>
                <a:latin typeface="Courier New" pitchFamily="49" charset="0"/>
                <a:ea typeface="Monaco" charset="0"/>
                <a:cs typeface="Courier New" pitchFamily="49" charset="0"/>
                <a:sym typeface="Monaco" charset="0"/>
              </a:rPr>
              <a:t>sall</a:t>
            </a:r>
            <a:r>
              <a:rPr lang="en-US" sz="1800" b="1" dirty="0" smtClean="0">
                <a:solidFill>
                  <a:srgbClr val="92D050"/>
                </a:solidFill>
                <a:latin typeface="Courier New" pitchFamily="49" charset="0"/>
                <a:ea typeface="Monaco" charset="0"/>
                <a:cs typeface="Courier New" pitchFamily="49" charset="0"/>
                <a:sym typeface="Monaco" charset="0"/>
              </a:rPr>
              <a:t>	$4, %</a:t>
            </a:r>
            <a:r>
              <a:rPr lang="en-US" sz="1800" b="1" dirty="0" err="1" smtClean="0">
                <a:solidFill>
                  <a:srgbClr val="92D050"/>
                </a:solidFill>
                <a:latin typeface="Courier New" pitchFamily="49" charset="0"/>
                <a:ea typeface="Monaco" charset="0"/>
                <a:cs typeface="Courier New" pitchFamily="49" charset="0"/>
                <a:sym typeface="Monaco" charset="0"/>
              </a:rPr>
              <a:t>eax</a:t>
            </a:r>
            <a:r>
              <a:rPr lang="en-US" sz="1800" b="1" dirty="0" smtClean="0">
                <a:solidFill>
                  <a:srgbClr val="92D050"/>
                </a:solidFill>
                <a:latin typeface="Courier New" pitchFamily="49" charset="0"/>
                <a:ea typeface="Monaco" charset="0"/>
                <a:cs typeface="Courier New" pitchFamily="49" charset="0"/>
                <a:sym typeface="Monaco" charset="0"/>
              </a:rPr>
              <a:t>	# </a:t>
            </a:r>
            <a:r>
              <a:rPr lang="en-US" sz="1800" b="1" dirty="0" err="1" smtClean="0">
                <a:solidFill>
                  <a:srgbClr val="92D050"/>
                </a:solidFill>
                <a:latin typeface="Courier New" pitchFamily="49" charset="0"/>
                <a:ea typeface="Monaco" charset="0"/>
                <a:cs typeface="Courier New" pitchFamily="49" charset="0"/>
                <a:sym typeface="Monaco" charset="0"/>
              </a:rPr>
              <a:t>eax</a:t>
            </a:r>
            <a:r>
              <a:rPr lang="en-US" sz="1800" b="1" dirty="0">
                <a:solidFill>
                  <a:srgbClr val="92D050"/>
                </a:solidFill>
                <a:latin typeface="Courier New" pitchFamily="49" charset="0"/>
                <a:ea typeface="Monaco" charset="0"/>
                <a:cs typeface="Courier New" pitchFamily="49" charset="0"/>
                <a:sym typeface="Monaco" charset="0"/>
              </a:rPr>
              <a:t> </a:t>
            </a:r>
            <a:r>
              <a:rPr lang="en-US" sz="1800" b="1" dirty="0" smtClean="0">
                <a:solidFill>
                  <a:srgbClr val="92D050"/>
                </a:solidFill>
                <a:latin typeface="Courier New" pitchFamily="49" charset="0"/>
                <a:ea typeface="Monaco" charset="0"/>
                <a:cs typeface="Courier New" pitchFamily="49" charset="0"/>
                <a:sym typeface="Monaco" charset="0"/>
              </a:rPr>
              <a:t>&lt;&lt;= 4 (t4)</a:t>
            </a:r>
          </a:p>
          <a:p>
            <a:pPr algn="l">
              <a:tabLst>
                <a:tab pos="287338" algn="l"/>
                <a:tab pos="457200" algn="l"/>
                <a:tab pos="1201738"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1148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rgbClr val="00B0F0"/>
                </a:solidFill>
                <a:latin typeface="Courier New" pitchFamily="49" charset="0"/>
                <a:ea typeface="Monaco" charset="0"/>
                <a:cs typeface="Courier New" pitchFamily="49" charset="0"/>
                <a:sym typeface="Monaco" charset="0"/>
              </a:rPr>
              <a:t>leal</a:t>
            </a:r>
            <a:r>
              <a:rPr lang="en-US" sz="1800" b="1" dirty="0" smtClean="0">
                <a:solidFill>
                  <a:srgbClr val="00B0F0"/>
                </a:solidFill>
                <a:latin typeface="Courier New" pitchFamily="49" charset="0"/>
                <a:ea typeface="Monaco" charset="0"/>
                <a:cs typeface="Courier New" pitchFamily="49" charset="0"/>
                <a:sym typeface="Monaco" charset="0"/>
              </a:rPr>
              <a:t>	4(%</a:t>
            </a:r>
            <a:r>
              <a:rPr lang="en-US" sz="1800" b="1" dirty="0" err="1" smtClean="0">
                <a:solidFill>
                  <a:srgbClr val="00B0F0"/>
                </a:solidFill>
                <a:latin typeface="Courier New" pitchFamily="49" charset="0"/>
                <a:ea typeface="Monaco" charset="0"/>
                <a:cs typeface="Courier New" pitchFamily="49" charset="0"/>
                <a:sym typeface="Monaco" charset="0"/>
              </a:rPr>
              <a:t>ecx,%eax</a:t>
            </a:r>
            <a:r>
              <a:rPr lang="en-US" sz="1800" b="1" dirty="0" smtClean="0">
                <a:solidFill>
                  <a:srgbClr val="00B0F0"/>
                </a:solidFill>
                <a:latin typeface="Courier New" pitchFamily="49" charset="0"/>
                <a:ea typeface="Monaco" charset="0"/>
                <a:cs typeface="Courier New" pitchFamily="49" charset="0"/>
                <a:sym typeface="Monaco" charset="0"/>
              </a:rPr>
              <a:t>), %</a:t>
            </a:r>
            <a:r>
              <a:rPr lang="en-US" sz="1800" b="1" dirty="0" err="1" smtClean="0">
                <a:solidFill>
                  <a:srgbClr val="00B0F0"/>
                </a:solidFill>
                <a:latin typeface="Courier New" pitchFamily="49" charset="0"/>
                <a:ea typeface="Monaco" charset="0"/>
                <a:cs typeface="Courier New" pitchFamily="49" charset="0"/>
                <a:sym typeface="Monaco" charset="0"/>
              </a:rPr>
              <a:t>eax</a:t>
            </a:r>
            <a:r>
              <a:rPr lang="en-US" sz="1800" b="1" dirty="0" smtClean="0">
                <a:solidFill>
                  <a:srgbClr val="00B0F0"/>
                </a:solidFill>
                <a:latin typeface="Courier New" pitchFamily="49" charset="0"/>
                <a:ea typeface="Monaco" charset="0"/>
                <a:cs typeface="Courier New" pitchFamily="49" charset="0"/>
                <a:sym typeface="Monaco" charset="0"/>
              </a:rPr>
              <a:t>	# </a:t>
            </a:r>
            <a:r>
              <a:rPr lang="en-US" sz="1800" b="1" dirty="0" err="1" smtClean="0">
                <a:solidFill>
                  <a:srgbClr val="00B0F0"/>
                </a:solidFill>
                <a:latin typeface="Courier New" pitchFamily="49" charset="0"/>
                <a:ea typeface="Monaco" charset="0"/>
                <a:cs typeface="Courier New" pitchFamily="49" charset="0"/>
                <a:sym typeface="Monaco" charset="0"/>
              </a:rPr>
              <a:t>eax</a:t>
            </a:r>
            <a:r>
              <a:rPr lang="en-US" sz="1800" b="1" dirty="0" smtClean="0">
                <a:solidFill>
                  <a:srgbClr val="00B0F0"/>
                </a:solidFill>
                <a:latin typeface="Courier New" pitchFamily="49" charset="0"/>
                <a:ea typeface="Monaco" charset="0"/>
                <a:cs typeface="Courier New" pitchFamily="49" charset="0"/>
                <a:sym typeface="Monaco" charset="0"/>
              </a:rPr>
              <a:t> = t4 +x+4 (t5)</a:t>
            </a:r>
          </a:p>
          <a:p>
            <a:pPr algn="l">
              <a:tabLst>
                <a:tab pos="287338" algn="l"/>
                <a:tab pos="457200" algn="l"/>
                <a:tab pos="1201738"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1148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rgbClr val="FF0000"/>
                </a:solidFill>
                <a:latin typeface="Courier New" pitchFamily="49" charset="0"/>
                <a:ea typeface="Monaco" charset="0"/>
                <a:cs typeface="Courier New" pitchFamily="49" charset="0"/>
                <a:sym typeface="Monaco" charset="0"/>
              </a:rPr>
              <a:t>addl</a:t>
            </a:r>
            <a:r>
              <a:rPr lang="en-US" sz="1800" b="1" dirty="0" smtClean="0">
                <a:solidFill>
                  <a:srgbClr val="FF0000"/>
                </a:solidFill>
                <a:latin typeface="Courier New" pitchFamily="49" charset="0"/>
                <a:ea typeface="Monaco" charset="0"/>
                <a:cs typeface="Courier New" pitchFamily="49" charset="0"/>
                <a:sym typeface="Monaco" charset="0"/>
              </a:rPr>
              <a:t>	%</a:t>
            </a:r>
            <a:r>
              <a:rPr lang="en-US" sz="1800" b="1" dirty="0" err="1" smtClean="0">
                <a:solidFill>
                  <a:srgbClr val="FF0000"/>
                </a:solidFill>
                <a:latin typeface="Courier New" pitchFamily="49" charset="0"/>
                <a:ea typeface="Monaco" charset="0"/>
                <a:cs typeface="Courier New" pitchFamily="49" charset="0"/>
                <a:sym typeface="Monaco" charset="0"/>
              </a:rPr>
              <a:t>ecx</a:t>
            </a:r>
            <a:r>
              <a:rPr lang="en-US" sz="1800" b="1" dirty="0" smtClean="0">
                <a:solidFill>
                  <a:srgbClr val="FF0000"/>
                </a:solidFill>
                <a:latin typeface="Courier New" pitchFamily="49" charset="0"/>
                <a:ea typeface="Monaco" charset="0"/>
                <a:cs typeface="Courier New" pitchFamily="49" charset="0"/>
                <a:sym typeface="Monaco" charset="0"/>
              </a:rPr>
              <a:t>, %</a:t>
            </a:r>
            <a:r>
              <a:rPr lang="en-US" sz="1800" b="1" dirty="0" err="1" smtClean="0">
                <a:solidFill>
                  <a:srgbClr val="FF0000"/>
                </a:solidFill>
                <a:latin typeface="Courier New" pitchFamily="49" charset="0"/>
                <a:ea typeface="Monaco" charset="0"/>
                <a:cs typeface="Courier New" pitchFamily="49" charset="0"/>
                <a:sym typeface="Monaco" charset="0"/>
              </a:rPr>
              <a:t>edx</a:t>
            </a:r>
            <a:r>
              <a:rPr lang="en-US" sz="1800" b="1" dirty="0" smtClean="0">
                <a:solidFill>
                  <a:srgbClr val="FF0000"/>
                </a:solidFill>
                <a:latin typeface="Courier New" pitchFamily="49" charset="0"/>
                <a:ea typeface="Monaco" charset="0"/>
                <a:cs typeface="Courier New" pitchFamily="49" charset="0"/>
                <a:sym typeface="Monaco" charset="0"/>
              </a:rPr>
              <a:t>	# </a:t>
            </a:r>
            <a:r>
              <a:rPr lang="en-US" sz="1800" b="1" dirty="0" err="1" smtClean="0">
                <a:solidFill>
                  <a:srgbClr val="FF0000"/>
                </a:solidFill>
                <a:latin typeface="Courier New" pitchFamily="49" charset="0"/>
                <a:ea typeface="Monaco" charset="0"/>
                <a:cs typeface="Courier New" pitchFamily="49" charset="0"/>
                <a:sym typeface="Monaco" charset="0"/>
              </a:rPr>
              <a:t>edx</a:t>
            </a:r>
            <a:r>
              <a:rPr lang="en-US" sz="1800" b="1" dirty="0" smtClean="0">
                <a:solidFill>
                  <a:srgbClr val="FF0000"/>
                </a:solidFill>
                <a:latin typeface="Courier New" pitchFamily="49" charset="0"/>
                <a:ea typeface="Monaco" charset="0"/>
                <a:cs typeface="Courier New" pitchFamily="49" charset="0"/>
                <a:sym typeface="Monaco" charset="0"/>
              </a:rPr>
              <a:t> = </a:t>
            </a:r>
            <a:r>
              <a:rPr lang="en-US" sz="1800" b="1" dirty="0" err="1" smtClean="0">
                <a:solidFill>
                  <a:srgbClr val="FF0000"/>
                </a:solidFill>
                <a:latin typeface="Courier New" pitchFamily="49" charset="0"/>
                <a:ea typeface="Monaco" charset="0"/>
                <a:cs typeface="Courier New" pitchFamily="49" charset="0"/>
                <a:sym typeface="Monaco" charset="0"/>
              </a:rPr>
              <a:t>x+y</a:t>
            </a:r>
            <a:r>
              <a:rPr lang="en-US" sz="1800" b="1" dirty="0" smtClean="0">
                <a:solidFill>
                  <a:srgbClr val="FF0000"/>
                </a:solidFill>
                <a:latin typeface="Courier New" pitchFamily="49" charset="0"/>
                <a:ea typeface="Monaco" charset="0"/>
                <a:cs typeface="Courier New" pitchFamily="49" charset="0"/>
                <a:sym typeface="Monaco" charset="0"/>
              </a:rPr>
              <a:t> (t1)</a:t>
            </a:r>
          </a:p>
          <a:p>
            <a:pPr algn="l">
              <a:tabLst>
                <a:tab pos="287338" algn="l"/>
                <a:tab pos="457200" algn="l"/>
                <a:tab pos="1201738"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1148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rgbClr val="7030A0"/>
                </a:solidFill>
                <a:latin typeface="Courier New" pitchFamily="49" charset="0"/>
                <a:ea typeface="Monaco" charset="0"/>
                <a:cs typeface="Courier New" pitchFamily="49" charset="0"/>
                <a:sym typeface="Monaco" charset="0"/>
              </a:rPr>
              <a:t>addl</a:t>
            </a:r>
            <a:r>
              <a:rPr lang="en-US" sz="1800" b="1" dirty="0" smtClean="0">
                <a:solidFill>
                  <a:srgbClr val="7030A0"/>
                </a:solidFill>
                <a:latin typeface="Courier New" pitchFamily="49" charset="0"/>
                <a:ea typeface="Monaco" charset="0"/>
                <a:cs typeface="Courier New" pitchFamily="49" charset="0"/>
                <a:sym typeface="Monaco" charset="0"/>
              </a:rPr>
              <a:t>	16(%</a:t>
            </a:r>
            <a:r>
              <a:rPr lang="en-US" sz="1800" b="1" dirty="0" err="1" smtClean="0">
                <a:solidFill>
                  <a:srgbClr val="7030A0"/>
                </a:solidFill>
                <a:latin typeface="Courier New" pitchFamily="49" charset="0"/>
                <a:ea typeface="Monaco" charset="0"/>
                <a:cs typeface="Courier New" pitchFamily="49" charset="0"/>
                <a:sym typeface="Monaco" charset="0"/>
              </a:rPr>
              <a:t>ebp</a:t>
            </a:r>
            <a:r>
              <a:rPr lang="en-US" sz="1800" b="1" dirty="0" smtClean="0">
                <a:solidFill>
                  <a:srgbClr val="7030A0"/>
                </a:solidFill>
                <a:latin typeface="Courier New" pitchFamily="49" charset="0"/>
                <a:ea typeface="Monaco" charset="0"/>
                <a:cs typeface="Courier New" pitchFamily="49" charset="0"/>
                <a:sym typeface="Monaco" charset="0"/>
              </a:rPr>
              <a:t>), %</a:t>
            </a:r>
            <a:r>
              <a:rPr lang="en-US" sz="1800" b="1" dirty="0" err="1" smtClean="0">
                <a:solidFill>
                  <a:srgbClr val="7030A0"/>
                </a:solidFill>
                <a:latin typeface="Courier New" pitchFamily="49" charset="0"/>
                <a:ea typeface="Monaco" charset="0"/>
                <a:cs typeface="Courier New" pitchFamily="49" charset="0"/>
                <a:sym typeface="Monaco" charset="0"/>
              </a:rPr>
              <a:t>edx</a:t>
            </a:r>
            <a:r>
              <a:rPr lang="en-US" sz="1800" b="1" dirty="0" smtClean="0">
                <a:solidFill>
                  <a:srgbClr val="7030A0"/>
                </a:solidFill>
                <a:latin typeface="Courier New" pitchFamily="49" charset="0"/>
                <a:ea typeface="Monaco" charset="0"/>
                <a:cs typeface="Courier New" pitchFamily="49" charset="0"/>
                <a:sym typeface="Monaco" charset="0"/>
              </a:rPr>
              <a:t>	# </a:t>
            </a:r>
            <a:r>
              <a:rPr lang="en-US" sz="1800" b="1" dirty="0" err="1" smtClean="0">
                <a:solidFill>
                  <a:srgbClr val="7030A0"/>
                </a:solidFill>
                <a:latin typeface="Courier New" pitchFamily="49" charset="0"/>
                <a:ea typeface="Monaco" charset="0"/>
                <a:cs typeface="Courier New" pitchFamily="49" charset="0"/>
                <a:sym typeface="Monaco" charset="0"/>
              </a:rPr>
              <a:t>edx</a:t>
            </a:r>
            <a:r>
              <a:rPr lang="en-US" sz="1800" b="1" dirty="0" smtClean="0">
                <a:solidFill>
                  <a:srgbClr val="7030A0"/>
                </a:solidFill>
                <a:latin typeface="Courier New" pitchFamily="49" charset="0"/>
                <a:ea typeface="Monaco" charset="0"/>
                <a:cs typeface="Courier New" pitchFamily="49" charset="0"/>
                <a:sym typeface="Monaco" charset="0"/>
              </a:rPr>
              <a:t> += z (t2)</a:t>
            </a:r>
          </a:p>
          <a:p>
            <a:pPr algn="l">
              <a:tabLst>
                <a:tab pos="287338" algn="l"/>
                <a:tab pos="457200" algn="l"/>
                <a:tab pos="1201738"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1148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rgbClr val="C00000"/>
                </a:solidFill>
                <a:latin typeface="Courier New" pitchFamily="49" charset="0"/>
                <a:ea typeface="Monaco" charset="0"/>
                <a:cs typeface="Courier New" pitchFamily="49" charset="0"/>
                <a:sym typeface="Monaco" charset="0"/>
              </a:rPr>
              <a:t>imull</a:t>
            </a:r>
            <a:r>
              <a:rPr lang="en-US" sz="1800" b="1" dirty="0" smtClean="0">
                <a:solidFill>
                  <a:srgbClr val="C00000"/>
                </a:solidFill>
                <a:latin typeface="Courier New" pitchFamily="49" charset="0"/>
                <a:ea typeface="Monaco" charset="0"/>
                <a:cs typeface="Courier New" pitchFamily="49" charset="0"/>
                <a:sym typeface="Monaco" charset="0"/>
              </a:rPr>
              <a:t>	%</a:t>
            </a:r>
            <a:r>
              <a:rPr lang="en-US" sz="1800" b="1" dirty="0" err="1" smtClean="0">
                <a:solidFill>
                  <a:srgbClr val="C00000"/>
                </a:solidFill>
                <a:latin typeface="Courier New" pitchFamily="49" charset="0"/>
                <a:ea typeface="Monaco" charset="0"/>
                <a:cs typeface="Courier New" pitchFamily="49" charset="0"/>
                <a:sym typeface="Monaco" charset="0"/>
              </a:rPr>
              <a:t>edx</a:t>
            </a:r>
            <a:r>
              <a:rPr lang="en-US" sz="1800" b="1" dirty="0" smtClean="0">
                <a:solidFill>
                  <a:srgbClr val="C00000"/>
                </a:solidFill>
                <a:latin typeface="Courier New" pitchFamily="49" charset="0"/>
                <a:ea typeface="Monaco" charset="0"/>
                <a:cs typeface="Courier New" pitchFamily="49" charset="0"/>
                <a:sym typeface="Monaco" charset="0"/>
              </a:rPr>
              <a:t>, %</a:t>
            </a:r>
            <a:r>
              <a:rPr lang="en-US" sz="1800" b="1" dirty="0" err="1" smtClean="0">
                <a:solidFill>
                  <a:srgbClr val="C00000"/>
                </a:solidFill>
                <a:latin typeface="Courier New" pitchFamily="49" charset="0"/>
                <a:ea typeface="Monaco" charset="0"/>
                <a:cs typeface="Courier New" pitchFamily="49" charset="0"/>
                <a:sym typeface="Monaco" charset="0"/>
              </a:rPr>
              <a:t>eax</a:t>
            </a:r>
            <a:r>
              <a:rPr lang="en-US" sz="1800" b="1" dirty="0" smtClean="0">
                <a:solidFill>
                  <a:srgbClr val="C00000"/>
                </a:solidFill>
                <a:latin typeface="Courier New" pitchFamily="49" charset="0"/>
                <a:ea typeface="Monaco" charset="0"/>
                <a:cs typeface="Courier New" pitchFamily="49" charset="0"/>
                <a:sym typeface="Monaco" charset="0"/>
              </a:rPr>
              <a:t>	# </a:t>
            </a:r>
            <a:r>
              <a:rPr lang="en-US" sz="1800" b="1" dirty="0" err="1" smtClean="0">
                <a:solidFill>
                  <a:srgbClr val="C00000"/>
                </a:solidFill>
                <a:latin typeface="Courier New" pitchFamily="49" charset="0"/>
                <a:ea typeface="Monaco" charset="0"/>
                <a:cs typeface="Courier New" pitchFamily="49" charset="0"/>
                <a:sym typeface="Monaco" charset="0"/>
              </a:rPr>
              <a:t>eax</a:t>
            </a:r>
            <a:r>
              <a:rPr lang="en-US" sz="1800" b="1" dirty="0" smtClean="0">
                <a:solidFill>
                  <a:srgbClr val="C00000"/>
                </a:solidFill>
                <a:latin typeface="Courier New" pitchFamily="49" charset="0"/>
                <a:ea typeface="Monaco" charset="0"/>
                <a:cs typeface="Courier New" pitchFamily="49" charset="0"/>
                <a:sym typeface="Monaco" charset="0"/>
              </a:rPr>
              <a:t> = t2 * t5 (</a:t>
            </a:r>
            <a:r>
              <a:rPr lang="en-US" sz="1800" b="1" dirty="0" err="1" smtClean="0">
                <a:solidFill>
                  <a:srgbClr val="C00000"/>
                </a:solidFill>
                <a:latin typeface="Courier New" pitchFamily="49" charset="0"/>
                <a:ea typeface="Monaco" charset="0"/>
                <a:cs typeface="Courier New" pitchFamily="49" charset="0"/>
                <a:sym typeface="Monaco" charset="0"/>
              </a:rPr>
              <a:t>rval</a:t>
            </a:r>
            <a:r>
              <a:rPr lang="en-US" sz="1800" b="1" dirty="0" smtClean="0">
                <a:solidFill>
                  <a:srgbClr val="C00000"/>
                </a:solidFill>
                <a:latin typeface="Courier New" pitchFamily="49" charset="0"/>
                <a:ea typeface="Monaco" charset="0"/>
                <a:cs typeface="Courier New" pitchFamily="49" charset="0"/>
                <a:sym typeface="Monaco" charset="0"/>
              </a:rPr>
              <a:t>)</a:t>
            </a:r>
          </a:p>
        </p:txBody>
      </p:sp>
      <mc:AlternateContent xmlns:mc="http://schemas.openxmlformats.org/markup-compatibility/2006">
        <mc:Choice xmlns:p14="http://schemas.microsoft.com/office/powerpoint/2010/main" Requires="p14">
          <p:contentPart p14:bwMode="auto" r:id="rId3">
            <p14:nvContentPartPr>
              <p14:cNvPr id="2" name="墨迹 1"/>
              <p14:cNvContentPartPr/>
              <p14:nvPr/>
            </p14:nvContentPartPr>
            <p14:xfrm>
              <a:off x="1562760" y="5054040"/>
              <a:ext cx="1036440" cy="286200"/>
            </p14:xfrm>
          </p:contentPart>
        </mc:Choice>
        <mc:Fallback>
          <p:pic>
            <p:nvPicPr>
              <p:cNvPr id="2" name="墨迹 1"/>
              <p:cNvPicPr/>
              <p:nvPr/>
            </p:nvPicPr>
            <p:blipFill>
              <a:blip r:embed="rId4"/>
              <a:stretch>
                <a:fillRect/>
              </a:stretch>
            </p:blipFill>
            <p:spPr>
              <a:xfrm>
                <a:off x="1546920" y="4990680"/>
                <a:ext cx="1068120" cy="4132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墨迹 2"/>
              <p14:cNvContentPartPr/>
              <p14:nvPr/>
            </p14:nvContentPartPr>
            <p14:xfrm>
              <a:off x="3652200" y="4018320"/>
              <a:ext cx="360" cy="360"/>
            </p14:xfrm>
          </p:contentPart>
        </mc:Choice>
        <mc:Fallback>
          <p:pic>
            <p:nvPicPr>
              <p:cNvPr id="3" name="墨迹 2"/>
              <p:cNvPicPr/>
              <p:nvPr/>
            </p:nvPicPr>
            <p:blipFill>
              <a:blip r:embed="rId6"/>
              <a:stretch>
                <a:fillRect/>
              </a:stretch>
            </p:blipFill>
            <p:spPr>
              <a:xfrm>
                <a:off x="3636360" y="3954960"/>
                <a:ext cx="3240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墨迹 3"/>
              <p14:cNvContentPartPr/>
              <p14:nvPr/>
            </p14:nvContentPartPr>
            <p14:xfrm>
              <a:off x="3920400" y="4518360"/>
              <a:ext cx="360" cy="360"/>
            </p14:xfrm>
          </p:contentPart>
        </mc:Choice>
        <mc:Fallback>
          <p:pic>
            <p:nvPicPr>
              <p:cNvPr id="4" name="墨迹 3"/>
              <p:cNvPicPr/>
              <p:nvPr/>
            </p:nvPicPr>
            <p:blipFill>
              <a:blip r:embed="rId8"/>
              <a:stretch>
                <a:fillRect/>
              </a:stretch>
            </p:blipFill>
            <p:spPr>
              <a:xfrm>
                <a:off x="3904560" y="4455000"/>
                <a:ext cx="3204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 name="墨迹 4"/>
              <p14:cNvContentPartPr/>
              <p14:nvPr/>
            </p14:nvContentPartPr>
            <p14:xfrm>
              <a:off x="3920400" y="4518360"/>
              <a:ext cx="360" cy="360"/>
            </p14:xfrm>
          </p:contentPart>
        </mc:Choice>
        <mc:Fallback>
          <p:pic>
            <p:nvPicPr>
              <p:cNvPr id="5" name="墨迹 4"/>
              <p:cNvPicPr/>
              <p:nvPr/>
            </p:nvPicPr>
            <p:blipFill>
              <a:blip r:embed="rId8"/>
              <a:stretch>
                <a:fillRect/>
              </a:stretch>
            </p:blipFill>
            <p:spPr>
              <a:xfrm>
                <a:off x="3904560" y="4455000"/>
                <a:ext cx="32040" cy="127440"/>
              </a:xfrm>
              <a:prstGeom prst="rect">
                <a:avLst/>
              </a:prstGeom>
            </p:spPr>
          </p:pic>
        </mc:Fallback>
      </mc:AlternateContent>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16" name="Rectangle 60"/>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19517" name="Rectangle 61"/>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19518" name="Rectangle 62"/>
          <p:cNvSpPr>
            <a:spLocks noGrp="1" noChangeArrowheads="1"/>
          </p:cNvSpPr>
          <p:nvPr>
            <p:ph type="title"/>
          </p:nvPr>
        </p:nvSpPr>
        <p:spPr>
          <a:ln/>
        </p:spPr>
        <p:txBody>
          <a:bodyPr/>
          <a:lstStyle/>
          <a:p>
            <a:pPr marL="119063" indent="-119063"/>
            <a:r>
              <a:rPr lang="en-US" dirty="0" smtClean="0"/>
              <a:t>Observations about </a:t>
            </a:r>
            <a:r>
              <a:rPr lang="en-US" dirty="0" err="1">
                <a:latin typeface="Courier New Bold" charset="0"/>
                <a:cs typeface="Courier New Bold" charset="0"/>
                <a:sym typeface="Courier New Bold" charset="0"/>
              </a:rPr>
              <a:t>arith</a:t>
            </a:r>
            <a:endParaRPr lang="en-US" dirty="0">
              <a:latin typeface="Courier New Bold" charset="0"/>
              <a:sym typeface="Courier New Bold" charset="0"/>
            </a:endParaRPr>
          </a:p>
        </p:txBody>
      </p:sp>
      <p:sp>
        <p:nvSpPr>
          <p:cNvPr id="12" name="Content Placeholder 11"/>
          <p:cNvSpPr>
            <a:spLocks noGrp="1"/>
          </p:cNvSpPr>
          <p:nvPr>
            <p:ph idx="1"/>
          </p:nvPr>
        </p:nvSpPr>
        <p:spPr>
          <a:xfrm>
            <a:off x="4953000" y="1219200"/>
            <a:ext cx="3962400" cy="3124200"/>
          </a:xfrm>
          <a:solidFill>
            <a:schemeClr val="accent2">
              <a:lumMod val="20000"/>
              <a:lumOff val="80000"/>
            </a:schemeClr>
          </a:solidFill>
        </p:spPr>
        <p:txBody>
          <a:bodyPr/>
          <a:lstStyle/>
          <a:p>
            <a:pPr lvl="1"/>
            <a:r>
              <a:rPr lang="en-US" dirty="0" smtClean="0"/>
              <a:t>Instructions in different order from C code</a:t>
            </a:r>
          </a:p>
          <a:p>
            <a:pPr lvl="1"/>
            <a:r>
              <a:rPr lang="en-US" dirty="0" smtClean="0"/>
              <a:t>Some expressions require multiple instructions</a:t>
            </a:r>
          </a:p>
          <a:p>
            <a:pPr lvl="1"/>
            <a:r>
              <a:rPr lang="en-US" dirty="0" smtClean="0"/>
              <a:t>Some instructions cover multiple expressions</a:t>
            </a:r>
          </a:p>
          <a:p>
            <a:pPr lvl="1"/>
            <a:r>
              <a:rPr lang="en-US" dirty="0" smtClean="0"/>
              <a:t>Get exact same code when compile:</a:t>
            </a:r>
          </a:p>
          <a:p>
            <a:pPr lvl="1"/>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x+y+z</a:t>
            </a:r>
            <a:r>
              <a:rPr lang="en-US" b="1" dirty="0" smtClean="0">
                <a:latin typeface="Courier New" pitchFamily="49" charset="0"/>
                <a:cs typeface="Courier New" pitchFamily="49" charset="0"/>
              </a:rPr>
              <a:t>)*(x+4+48*y)</a:t>
            </a:r>
            <a:endParaRPr lang="en-US" b="1" dirty="0">
              <a:latin typeface="Courier New" pitchFamily="49" charset="0"/>
              <a:cs typeface="Courier New" pitchFamily="49" charset="0"/>
            </a:endParaRPr>
          </a:p>
        </p:txBody>
      </p:sp>
      <p:sp>
        <p:nvSpPr>
          <p:cNvPr id="70" name="Rectangle 67"/>
          <p:cNvSpPr>
            <a:spLocks/>
          </p:cNvSpPr>
          <p:nvPr/>
        </p:nvSpPr>
        <p:spPr bwMode="auto">
          <a:xfrm>
            <a:off x="304800" y="4419600"/>
            <a:ext cx="7239000" cy="2108200"/>
          </a:xfrm>
          <a:prstGeom prst="rect">
            <a:avLst/>
          </a:prstGeom>
          <a:noFill/>
          <a:ln w="12700" cap="flat">
            <a:noFill/>
            <a:miter lim="800000"/>
            <a:headEnd type="none" w="med" len="med"/>
            <a:tailEnd type="none" w="med" len="med"/>
          </a:ln>
        </p:spPr>
        <p:txBody>
          <a:bodyPr lIns="38100" tIns="38100" rIns="38100" bIns="38100"/>
          <a:lstStyle/>
          <a:p>
            <a:pPr algn="l">
              <a:tabLst>
                <a:tab pos="287338" algn="l"/>
                <a:tab pos="457200" algn="l"/>
                <a:tab pos="1201738"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114800" algn="l"/>
              </a:tabLst>
            </a:pPr>
            <a:r>
              <a:rPr lang="en-US" sz="1800" dirty="0">
                <a:solidFill>
                  <a:schemeClr val="tx1"/>
                </a:solidFill>
                <a:latin typeface="Courier New Bold" charset="0"/>
                <a:ea typeface="Monaco" charset="0"/>
                <a:cs typeface="Monaco" charset="0"/>
                <a:sym typeface="Courier New Bold" charset="0"/>
              </a:rPr>
              <a:t>	</a:t>
            </a:r>
            <a:r>
              <a:rPr lang="en-US" sz="1800" b="1" dirty="0" err="1" smtClean="0">
                <a:solidFill>
                  <a:schemeClr val="tx1"/>
                </a:solidFill>
                <a:latin typeface="Courier New" pitchFamily="49" charset="0"/>
                <a:ea typeface="Monaco" charset="0"/>
                <a:cs typeface="Courier New" pitchFamily="49" charset="0"/>
                <a:sym typeface="Monaco" charset="0"/>
              </a:rPr>
              <a:t>movl</a:t>
            </a:r>
            <a:r>
              <a:rPr lang="en-US" sz="1800" b="1" dirty="0" smtClean="0">
                <a:solidFill>
                  <a:schemeClr val="tx1"/>
                </a:solidFill>
                <a:latin typeface="Courier New" pitchFamily="49" charset="0"/>
                <a:ea typeface="Monaco" charset="0"/>
                <a:cs typeface="Courier New" pitchFamily="49" charset="0"/>
                <a:sym typeface="Monaco" charset="0"/>
              </a:rPr>
              <a:t>	8(%</a:t>
            </a:r>
            <a:r>
              <a:rPr lang="en-US" sz="1800" b="1" dirty="0" err="1" smtClean="0">
                <a:solidFill>
                  <a:schemeClr val="tx1"/>
                </a:solidFill>
                <a:latin typeface="Courier New" pitchFamily="49" charset="0"/>
                <a:ea typeface="Monaco" charset="0"/>
                <a:cs typeface="Courier New" pitchFamily="49" charset="0"/>
                <a:sym typeface="Monaco" charset="0"/>
              </a:rPr>
              <a:t>ebp</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ecx</a:t>
            </a:r>
            <a:r>
              <a:rPr lang="en-US" sz="1800" b="1" dirty="0" smtClean="0">
                <a:solidFill>
                  <a:schemeClr val="tx1"/>
                </a:solidFill>
                <a:latin typeface="Courier New" pitchFamily="49" charset="0"/>
                <a:ea typeface="Monaco" charset="0"/>
                <a:cs typeface="Courier New" pitchFamily="49" charset="0"/>
                <a:sym typeface="Monaco" charset="0"/>
              </a:rPr>
              <a:t>	# </a:t>
            </a:r>
            <a:r>
              <a:rPr lang="en-US" sz="1800" b="1" dirty="0" err="1" smtClean="0">
                <a:solidFill>
                  <a:schemeClr val="tx1"/>
                </a:solidFill>
                <a:latin typeface="Courier New" pitchFamily="49" charset="0"/>
                <a:ea typeface="Monaco" charset="0"/>
                <a:cs typeface="Courier New" pitchFamily="49" charset="0"/>
                <a:sym typeface="Monaco" charset="0"/>
              </a:rPr>
              <a:t>ecx</a:t>
            </a:r>
            <a:r>
              <a:rPr lang="en-US" sz="1800" b="1" dirty="0" smtClean="0">
                <a:solidFill>
                  <a:schemeClr val="tx1"/>
                </a:solidFill>
                <a:latin typeface="Courier New" pitchFamily="49" charset="0"/>
                <a:ea typeface="Monaco" charset="0"/>
                <a:cs typeface="Courier New" pitchFamily="49" charset="0"/>
                <a:sym typeface="Monaco" charset="0"/>
              </a:rPr>
              <a:t> = x</a:t>
            </a:r>
          </a:p>
          <a:p>
            <a:pPr algn="l">
              <a:tabLst>
                <a:tab pos="287338" algn="l"/>
                <a:tab pos="457200" algn="l"/>
                <a:tab pos="1201738"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1148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movl</a:t>
            </a:r>
            <a:r>
              <a:rPr lang="en-US" sz="1800" b="1" dirty="0" smtClean="0">
                <a:solidFill>
                  <a:schemeClr val="tx1"/>
                </a:solidFill>
                <a:latin typeface="Courier New" pitchFamily="49" charset="0"/>
                <a:ea typeface="Monaco" charset="0"/>
                <a:cs typeface="Courier New" pitchFamily="49" charset="0"/>
                <a:sym typeface="Monaco" charset="0"/>
              </a:rPr>
              <a:t>	12(%</a:t>
            </a:r>
            <a:r>
              <a:rPr lang="en-US" sz="1800" b="1" dirty="0" err="1" smtClean="0">
                <a:solidFill>
                  <a:schemeClr val="tx1"/>
                </a:solidFill>
                <a:latin typeface="Courier New" pitchFamily="49" charset="0"/>
                <a:ea typeface="Monaco" charset="0"/>
                <a:cs typeface="Courier New" pitchFamily="49" charset="0"/>
                <a:sym typeface="Monaco" charset="0"/>
              </a:rPr>
              <a:t>ebp</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edx</a:t>
            </a:r>
            <a:r>
              <a:rPr lang="en-US" sz="1800" b="1" dirty="0" smtClean="0">
                <a:solidFill>
                  <a:schemeClr val="tx1"/>
                </a:solidFill>
                <a:latin typeface="Courier New" pitchFamily="49" charset="0"/>
                <a:ea typeface="Monaco" charset="0"/>
                <a:cs typeface="Courier New" pitchFamily="49" charset="0"/>
                <a:sym typeface="Monaco" charset="0"/>
              </a:rPr>
              <a:t>	# </a:t>
            </a:r>
            <a:r>
              <a:rPr lang="en-US" sz="1800" b="1" dirty="0" err="1" smtClean="0">
                <a:solidFill>
                  <a:schemeClr val="tx1"/>
                </a:solidFill>
                <a:latin typeface="Courier New" pitchFamily="49" charset="0"/>
                <a:ea typeface="Monaco" charset="0"/>
                <a:cs typeface="Courier New" pitchFamily="49" charset="0"/>
                <a:sym typeface="Monaco" charset="0"/>
              </a:rPr>
              <a:t>edx</a:t>
            </a:r>
            <a:r>
              <a:rPr lang="en-US" sz="1800" b="1" dirty="0" smtClean="0">
                <a:solidFill>
                  <a:schemeClr val="tx1"/>
                </a:solidFill>
                <a:latin typeface="Courier New" pitchFamily="49" charset="0"/>
                <a:ea typeface="Monaco" charset="0"/>
                <a:cs typeface="Courier New" pitchFamily="49" charset="0"/>
                <a:sym typeface="Monaco" charset="0"/>
              </a:rPr>
              <a:t> = y</a:t>
            </a:r>
          </a:p>
          <a:p>
            <a:pPr algn="l">
              <a:tabLst>
                <a:tab pos="287338" algn="l"/>
                <a:tab pos="457200" algn="l"/>
                <a:tab pos="1201738"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1148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rgbClr val="92D050"/>
                </a:solidFill>
                <a:latin typeface="Courier New" pitchFamily="49" charset="0"/>
                <a:ea typeface="Monaco" charset="0"/>
                <a:cs typeface="Courier New" pitchFamily="49" charset="0"/>
                <a:sym typeface="Monaco" charset="0"/>
              </a:rPr>
              <a:t>leal</a:t>
            </a:r>
            <a:r>
              <a:rPr lang="en-US" sz="1800" b="1" dirty="0" smtClean="0">
                <a:solidFill>
                  <a:srgbClr val="92D050"/>
                </a:solidFill>
                <a:latin typeface="Courier New" pitchFamily="49" charset="0"/>
                <a:ea typeface="Monaco" charset="0"/>
                <a:cs typeface="Courier New" pitchFamily="49" charset="0"/>
                <a:sym typeface="Monaco" charset="0"/>
              </a:rPr>
              <a:t>	(%edx,%edx,2), %</a:t>
            </a:r>
            <a:r>
              <a:rPr lang="en-US" sz="1800" b="1" dirty="0" err="1" smtClean="0">
                <a:solidFill>
                  <a:srgbClr val="92D050"/>
                </a:solidFill>
                <a:latin typeface="Courier New" pitchFamily="49" charset="0"/>
                <a:ea typeface="Monaco" charset="0"/>
                <a:cs typeface="Courier New" pitchFamily="49" charset="0"/>
                <a:sym typeface="Monaco" charset="0"/>
              </a:rPr>
              <a:t>eax</a:t>
            </a:r>
            <a:r>
              <a:rPr lang="en-US" sz="1800" b="1" dirty="0" smtClean="0">
                <a:solidFill>
                  <a:srgbClr val="92D050"/>
                </a:solidFill>
                <a:latin typeface="Courier New" pitchFamily="49" charset="0"/>
                <a:ea typeface="Monaco" charset="0"/>
                <a:cs typeface="Courier New" pitchFamily="49" charset="0"/>
                <a:sym typeface="Monaco" charset="0"/>
              </a:rPr>
              <a:t>	# </a:t>
            </a:r>
            <a:r>
              <a:rPr lang="en-US" sz="1800" b="1" dirty="0" err="1" smtClean="0">
                <a:solidFill>
                  <a:srgbClr val="92D050"/>
                </a:solidFill>
                <a:latin typeface="Courier New" pitchFamily="49" charset="0"/>
                <a:ea typeface="Monaco" charset="0"/>
                <a:cs typeface="Courier New" pitchFamily="49" charset="0"/>
                <a:sym typeface="Monaco" charset="0"/>
              </a:rPr>
              <a:t>eax</a:t>
            </a:r>
            <a:r>
              <a:rPr lang="en-US" sz="1800" b="1" dirty="0" smtClean="0">
                <a:solidFill>
                  <a:srgbClr val="92D050"/>
                </a:solidFill>
                <a:latin typeface="Courier New" pitchFamily="49" charset="0"/>
                <a:ea typeface="Monaco" charset="0"/>
                <a:cs typeface="Courier New" pitchFamily="49" charset="0"/>
                <a:sym typeface="Monaco" charset="0"/>
              </a:rPr>
              <a:t> = y</a:t>
            </a:r>
            <a:r>
              <a:rPr lang="en-US" sz="1800" b="1" dirty="0">
                <a:solidFill>
                  <a:srgbClr val="92D050"/>
                </a:solidFill>
                <a:latin typeface="Courier New" pitchFamily="49" charset="0"/>
                <a:ea typeface="Monaco" charset="0"/>
                <a:cs typeface="Courier New" pitchFamily="49" charset="0"/>
                <a:sym typeface="Monaco" charset="0"/>
              </a:rPr>
              <a:t> </a:t>
            </a:r>
            <a:r>
              <a:rPr lang="en-US" sz="1800" b="1" dirty="0" smtClean="0">
                <a:solidFill>
                  <a:srgbClr val="92D050"/>
                </a:solidFill>
                <a:latin typeface="Courier New" pitchFamily="49" charset="0"/>
                <a:ea typeface="Monaco" charset="0"/>
                <a:cs typeface="Courier New" pitchFamily="49" charset="0"/>
                <a:sym typeface="Monaco" charset="0"/>
              </a:rPr>
              <a:t>+ y * 2</a:t>
            </a:r>
          </a:p>
          <a:p>
            <a:pPr algn="l">
              <a:tabLst>
                <a:tab pos="287338" algn="l"/>
                <a:tab pos="457200" algn="l"/>
                <a:tab pos="1201738"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114800" algn="l"/>
              </a:tabLst>
            </a:pPr>
            <a:r>
              <a:rPr lang="en-US" sz="1800" b="1" dirty="0" smtClean="0">
                <a:solidFill>
                  <a:srgbClr val="92D050"/>
                </a:solidFill>
                <a:latin typeface="Courier New" pitchFamily="49" charset="0"/>
                <a:ea typeface="Monaco" charset="0"/>
                <a:cs typeface="Courier New" pitchFamily="49" charset="0"/>
                <a:sym typeface="Monaco" charset="0"/>
              </a:rPr>
              <a:t>	</a:t>
            </a:r>
            <a:r>
              <a:rPr lang="en-US" sz="1800" b="1" dirty="0" err="1" smtClean="0">
                <a:solidFill>
                  <a:srgbClr val="92D050"/>
                </a:solidFill>
                <a:latin typeface="Courier New" pitchFamily="49" charset="0"/>
                <a:ea typeface="Monaco" charset="0"/>
                <a:cs typeface="Courier New" pitchFamily="49" charset="0"/>
                <a:sym typeface="Monaco" charset="0"/>
              </a:rPr>
              <a:t>sall</a:t>
            </a:r>
            <a:r>
              <a:rPr lang="en-US" sz="1800" b="1" dirty="0" smtClean="0">
                <a:solidFill>
                  <a:srgbClr val="92D050"/>
                </a:solidFill>
                <a:latin typeface="Courier New" pitchFamily="49" charset="0"/>
                <a:ea typeface="Monaco" charset="0"/>
                <a:cs typeface="Courier New" pitchFamily="49" charset="0"/>
                <a:sym typeface="Monaco" charset="0"/>
              </a:rPr>
              <a:t>	$4, %</a:t>
            </a:r>
            <a:r>
              <a:rPr lang="en-US" sz="1800" b="1" dirty="0" err="1" smtClean="0">
                <a:solidFill>
                  <a:srgbClr val="92D050"/>
                </a:solidFill>
                <a:latin typeface="Courier New" pitchFamily="49" charset="0"/>
                <a:ea typeface="Monaco" charset="0"/>
                <a:cs typeface="Courier New" pitchFamily="49" charset="0"/>
                <a:sym typeface="Monaco" charset="0"/>
              </a:rPr>
              <a:t>eax</a:t>
            </a:r>
            <a:r>
              <a:rPr lang="en-US" sz="1800" b="1" dirty="0" smtClean="0">
                <a:solidFill>
                  <a:srgbClr val="92D050"/>
                </a:solidFill>
                <a:latin typeface="Courier New" pitchFamily="49" charset="0"/>
                <a:ea typeface="Monaco" charset="0"/>
                <a:cs typeface="Courier New" pitchFamily="49" charset="0"/>
                <a:sym typeface="Monaco" charset="0"/>
              </a:rPr>
              <a:t>	# </a:t>
            </a:r>
            <a:r>
              <a:rPr lang="en-US" sz="1800" b="1" dirty="0" err="1" smtClean="0">
                <a:solidFill>
                  <a:srgbClr val="92D050"/>
                </a:solidFill>
                <a:latin typeface="Courier New" pitchFamily="49" charset="0"/>
                <a:ea typeface="Monaco" charset="0"/>
                <a:cs typeface="Courier New" pitchFamily="49" charset="0"/>
                <a:sym typeface="Monaco" charset="0"/>
              </a:rPr>
              <a:t>eax</a:t>
            </a:r>
            <a:r>
              <a:rPr lang="en-US" sz="1800" b="1" dirty="0">
                <a:solidFill>
                  <a:srgbClr val="92D050"/>
                </a:solidFill>
                <a:latin typeface="Courier New" pitchFamily="49" charset="0"/>
                <a:ea typeface="Monaco" charset="0"/>
                <a:cs typeface="Courier New" pitchFamily="49" charset="0"/>
                <a:sym typeface="Monaco" charset="0"/>
              </a:rPr>
              <a:t> </a:t>
            </a:r>
            <a:r>
              <a:rPr lang="en-US" sz="1800" b="1" dirty="0" smtClean="0">
                <a:solidFill>
                  <a:srgbClr val="92D050"/>
                </a:solidFill>
                <a:latin typeface="Courier New" pitchFamily="49" charset="0"/>
                <a:ea typeface="Monaco" charset="0"/>
                <a:cs typeface="Courier New" pitchFamily="49" charset="0"/>
                <a:sym typeface="Monaco" charset="0"/>
              </a:rPr>
              <a:t>&lt;&lt;= 4 (t4)</a:t>
            </a:r>
          </a:p>
          <a:p>
            <a:pPr algn="l">
              <a:tabLst>
                <a:tab pos="287338" algn="l"/>
                <a:tab pos="457200" algn="l"/>
                <a:tab pos="1201738"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1148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rgbClr val="00B0F0"/>
                </a:solidFill>
                <a:latin typeface="Courier New" pitchFamily="49" charset="0"/>
                <a:ea typeface="Monaco" charset="0"/>
                <a:cs typeface="Courier New" pitchFamily="49" charset="0"/>
                <a:sym typeface="Monaco" charset="0"/>
              </a:rPr>
              <a:t>leal</a:t>
            </a:r>
            <a:r>
              <a:rPr lang="en-US" sz="1800" b="1" dirty="0" smtClean="0">
                <a:solidFill>
                  <a:srgbClr val="00B0F0"/>
                </a:solidFill>
                <a:latin typeface="Courier New" pitchFamily="49" charset="0"/>
                <a:ea typeface="Monaco" charset="0"/>
                <a:cs typeface="Courier New" pitchFamily="49" charset="0"/>
                <a:sym typeface="Monaco" charset="0"/>
              </a:rPr>
              <a:t>	4(%</a:t>
            </a:r>
            <a:r>
              <a:rPr lang="en-US" sz="1800" b="1" dirty="0" err="1" smtClean="0">
                <a:solidFill>
                  <a:srgbClr val="00B0F0"/>
                </a:solidFill>
                <a:latin typeface="Courier New" pitchFamily="49" charset="0"/>
                <a:ea typeface="Monaco" charset="0"/>
                <a:cs typeface="Courier New" pitchFamily="49" charset="0"/>
                <a:sym typeface="Monaco" charset="0"/>
              </a:rPr>
              <a:t>ecx,%eax</a:t>
            </a:r>
            <a:r>
              <a:rPr lang="en-US" sz="1800" b="1" dirty="0" smtClean="0">
                <a:solidFill>
                  <a:srgbClr val="00B0F0"/>
                </a:solidFill>
                <a:latin typeface="Courier New" pitchFamily="49" charset="0"/>
                <a:ea typeface="Monaco" charset="0"/>
                <a:cs typeface="Courier New" pitchFamily="49" charset="0"/>
                <a:sym typeface="Monaco" charset="0"/>
              </a:rPr>
              <a:t>), %</a:t>
            </a:r>
            <a:r>
              <a:rPr lang="en-US" sz="1800" b="1" dirty="0" err="1" smtClean="0">
                <a:solidFill>
                  <a:srgbClr val="00B0F0"/>
                </a:solidFill>
                <a:latin typeface="Courier New" pitchFamily="49" charset="0"/>
                <a:ea typeface="Monaco" charset="0"/>
                <a:cs typeface="Courier New" pitchFamily="49" charset="0"/>
                <a:sym typeface="Monaco" charset="0"/>
              </a:rPr>
              <a:t>eax</a:t>
            </a:r>
            <a:r>
              <a:rPr lang="en-US" sz="1800" b="1" dirty="0" smtClean="0">
                <a:solidFill>
                  <a:srgbClr val="00B0F0"/>
                </a:solidFill>
                <a:latin typeface="Courier New" pitchFamily="49" charset="0"/>
                <a:ea typeface="Monaco" charset="0"/>
                <a:cs typeface="Courier New" pitchFamily="49" charset="0"/>
                <a:sym typeface="Monaco" charset="0"/>
              </a:rPr>
              <a:t>	# </a:t>
            </a:r>
            <a:r>
              <a:rPr lang="en-US" sz="1800" b="1" dirty="0" err="1" smtClean="0">
                <a:solidFill>
                  <a:srgbClr val="00B0F0"/>
                </a:solidFill>
                <a:latin typeface="Courier New" pitchFamily="49" charset="0"/>
                <a:ea typeface="Monaco" charset="0"/>
                <a:cs typeface="Courier New" pitchFamily="49" charset="0"/>
                <a:sym typeface="Monaco" charset="0"/>
              </a:rPr>
              <a:t>eax</a:t>
            </a:r>
            <a:r>
              <a:rPr lang="en-US" sz="1800" b="1" dirty="0" smtClean="0">
                <a:solidFill>
                  <a:srgbClr val="00B0F0"/>
                </a:solidFill>
                <a:latin typeface="Courier New" pitchFamily="49" charset="0"/>
                <a:ea typeface="Monaco" charset="0"/>
                <a:cs typeface="Courier New" pitchFamily="49" charset="0"/>
                <a:sym typeface="Monaco" charset="0"/>
              </a:rPr>
              <a:t> = t4 +x+4 (t5)</a:t>
            </a:r>
          </a:p>
          <a:p>
            <a:pPr algn="l">
              <a:tabLst>
                <a:tab pos="287338" algn="l"/>
                <a:tab pos="457200" algn="l"/>
                <a:tab pos="1201738"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1148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rgbClr val="FF0000"/>
                </a:solidFill>
                <a:latin typeface="Courier New" pitchFamily="49" charset="0"/>
                <a:ea typeface="Monaco" charset="0"/>
                <a:cs typeface="Courier New" pitchFamily="49" charset="0"/>
                <a:sym typeface="Monaco" charset="0"/>
              </a:rPr>
              <a:t>addl</a:t>
            </a:r>
            <a:r>
              <a:rPr lang="en-US" sz="1800" b="1" dirty="0" smtClean="0">
                <a:solidFill>
                  <a:srgbClr val="FF0000"/>
                </a:solidFill>
                <a:latin typeface="Courier New" pitchFamily="49" charset="0"/>
                <a:ea typeface="Monaco" charset="0"/>
                <a:cs typeface="Courier New" pitchFamily="49" charset="0"/>
                <a:sym typeface="Monaco" charset="0"/>
              </a:rPr>
              <a:t>	%</a:t>
            </a:r>
            <a:r>
              <a:rPr lang="en-US" sz="1800" b="1" dirty="0" err="1" smtClean="0">
                <a:solidFill>
                  <a:srgbClr val="FF0000"/>
                </a:solidFill>
                <a:latin typeface="Courier New" pitchFamily="49" charset="0"/>
                <a:ea typeface="Monaco" charset="0"/>
                <a:cs typeface="Courier New" pitchFamily="49" charset="0"/>
                <a:sym typeface="Monaco" charset="0"/>
              </a:rPr>
              <a:t>ecx</a:t>
            </a:r>
            <a:r>
              <a:rPr lang="en-US" sz="1800" b="1" dirty="0" smtClean="0">
                <a:solidFill>
                  <a:srgbClr val="FF0000"/>
                </a:solidFill>
                <a:latin typeface="Courier New" pitchFamily="49" charset="0"/>
                <a:ea typeface="Monaco" charset="0"/>
                <a:cs typeface="Courier New" pitchFamily="49" charset="0"/>
                <a:sym typeface="Monaco" charset="0"/>
              </a:rPr>
              <a:t>, %</a:t>
            </a:r>
            <a:r>
              <a:rPr lang="en-US" sz="1800" b="1" dirty="0" err="1" smtClean="0">
                <a:solidFill>
                  <a:srgbClr val="FF0000"/>
                </a:solidFill>
                <a:latin typeface="Courier New" pitchFamily="49" charset="0"/>
                <a:ea typeface="Monaco" charset="0"/>
                <a:cs typeface="Courier New" pitchFamily="49" charset="0"/>
                <a:sym typeface="Monaco" charset="0"/>
              </a:rPr>
              <a:t>edx</a:t>
            </a:r>
            <a:r>
              <a:rPr lang="en-US" sz="1800" b="1" dirty="0" smtClean="0">
                <a:solidFill>
                  <a:srgbClr val="FF0000"/>
                </a:solidFill>
                <a:latin typeface="Courier New" pitchFamily="49" charset="0"/>
                <a:ea typeface="Monaco" charset="0"/>
                <a:cs typeface="Courier New" pitchFamily="49" charset="0"/>
                <a:sym typeface="Monaco" charset="0"/>
              </a:rPr>
              <a:t>	# </a:t>
            </a:r>
            <a:r>
              <a:rPr lang="en-US" sz="1800" b="1" dirty="0" err="1" smtClean="0">
                <a:solidFill>
                  <a:srgbClr val="FF0000"/>
                </a:solidFill>
                <a:latin typeface="Courier New" pitchFamily="49" charset="0"/>
                <a:ea typeface="Monaco" charset="0"/>
                <a:cs typeface="Courier New" pitchFamily="49" charset="0"/>
                <a:sym typeface="Monaco" charset="0"/>
              </a:rPr>
              <a:t>edx</a:t>
            </a:r>
            <a:r>
              <a:rPr lang="en-US" sz="1800" b="1" dirty="0" smtClean="0">
                <a:solidFill>
                  <a:srgbClr val="FF0000"/>
                </a:solidFill>
                <a:latin typeface="Courier New" pitchFamily="49" charset="0"/>
                <a:ea typeface="Monaco" charset="0"/>
                <a:cs typeface="Courier New" pitchFamily="49" charset="0"/>
                <a:sym typeface="Monaco" charset="0"/>
              </a:rPr>
              <a:t> = </a:t>
            </a:r>
            <a:r>
              <a:rPr lang="en-US" sz="1800" b="1" dirty="0" err="1" smtClean="0">
                <a:solidFill>
                  <a:srgbClr val="FF0000"/>
                </a:solidFill>
                <a:latin typeface="Courier New" pitchFamily="49" charset="0"/>
                <a:ea typeface="Monaco" charset="0"/>
                <a:cs typeface="Courier New" pitchFamily="49" charset="0"/>
                <a:sym typeface="Monaco" charset="0"/>
              </a:rPr>
              <a:t>x+y</a:t>
            </a:r>
            <a:r>
              <a:rPr lang="en-US" sz="1800" b="1" dirty="0" smtClean="0">
                <a:solidFill>
                  <a:srgbClr val="FF0000"/>
                </a:solidFill>
                <a:latin typeface="Courier New" pitchFamily="49" charset="0"/>
                <a:ea typeface="Monaco" charset="0"/>
                <a:cs typeface="Courier New" pitchFamily="49" charset="0"/>
                <a:sym typeface="Monaco" charset="0"/>
              </a:rPr>
              <a:t> (t1)</a:t>
            </a:r>
          </a:p>
          <a:p>
            <a:pPr algn="l">
              <a:tabLst>
                <a:tab pos="287338" algn="l"/>
                <a:tab pos="457200" algn="l"/>
                <a:tab pos="1201738"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1148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rgbClr val="7030A0"/>
                </a:solidFill>
                <a:latin typeface="Courier New" pitchFamily="49" charset="0"/>
                <a:ea typeface="Monaco" charset="0"/>
                <a:cs typeface="Courier New" pitchFamily="49" charset="0"/>
                <a:sym typeface="Monaco" charset="0"/>
              </a:rPr>
              <a:t>addl</a:t>
            </a:r>
            <a:r>
              <a:rPr lang="en-US" sz="1800" b="1" dirty="0" smtClean="0">
                <a:solidFill>
                  <a:srgbClr val="7030A0"/>
                </a:solidFill>
                <a:latin typeface="Courier New" pitchFamily="49" charset="0"/>
                <a:ea typeface="Monaco" charset="0"/>
                <a:cs typeface="Courier New" pitchFamily="49" charset="0"/>
                <a:sym typeface="Monaco" charset="0"/>
              </a:rPr>
              <a:t>	16(%</a:t>
            </a:r>
            <a:r>
              <a:rPr lang="en-US" sz="1800" b="1" dirty="0" err="1" smtClean="0">
                <a:solidFill>
                  <a:srgbClr val="7030A0"/>
                </a:solidFill>
                <a:latin typeface="Courier New" pitchFamily="49" charset="0"/>
                <a:ea typeface="Monaco" charset="0"/>
                <a:cs typeface="Courier New" pitchFamily="49" charset="0"/>
                <a:sym typeface="Monaco" charset="0"/>
              </a:rPr>
              <a:t>ebp</a:t>
            </a:r>
            <a:r>
              <a:rPr lang="en-US" sz="1800" b="1" dirty="0" smtClean="0">
                <a:solidFill>
                  <a:srgbClr val="7030A0"/>
                </a:solidFill>
                <a:latin typeface="Courier New" pitchFamily="49" charset="0"/>
                <a:ea typeface="Monaco" charset="0"/>
                <a:cs typeface="Courier New" pitchFamily="49" charset="0"/>
                <a:sym typeface="Monaco" charset="0"/>
              </a:rPr>
              <a:t>), %</a:t>
            </a:r>
            <a:r>
              <a:rPr lang="en-US" sz="1800" b="1" dirty="0" err="1" smtClean="0">
                <a:solidFill>
                  <a:srgbClr val="7030A0"/>
                </a:solidFill>
                <a:latin typeface="Courier New" pitchFamily="49" charset="0"/>
                <a:ea typeface="Monaco" charset="0"/>
                <a:cs typeface="Courier New" pitchFamily="49" charset="0"/>
                <a:sym typeface="Monaco" charset="0"/>
              </a:rPr>
              <a:t>edx</a:t>
            </a:r>
            <a:r>
              <a:rPr lang="en-US" sz="1800" b="1" dirty="0" smtClean="0">
                <a:solidFill>
                  <a:srgbClr val="7030A0"/>
                </a:solidFill>
                <a:latin typeface="Courier New" pitchFamily="49" charset="0"/>
                <a:ea typeface="Monaco" charset="0"/>
                <a:cs typeface="Courier New" pitchFamily="49" charset="0"/>
                <a:sym typeface="Monaco" charset="0"/>
              </a:rPr>
              <a:t>	# </a:t>
            </a:r>
            <a:r>
              <a:rPr lang="en-US" sz="1800" b="1" dirty="0" err="1" smtClean="0">
                <a:solidFill>
                  <a:srgbClr val="7030A0"/>
                </a:solidFill>
                <a:latin typeface="Courier New" pitchFamily="49" charset="0"/>
                <a:ea typeface="Monaco" charset="0"/>
                <a:cs typeface="Courier New" pitchFamily="49" charset="0"/>
                <a:sym typeface="Monaco" charset="0"/>
              </a:rPr>
              <a:t>edx</a:t>
            </a:r>
            <a:r>
              <a:rPr lang="en-US" sz="1800" b="1" dirty="0" smtClean="0">
                <a:solidFill>
                  <a:srgbClr val="7030A0"/>
                </a:solidFill>
                <a:latin typeface="Courier New" pitchFamily="49" charset="0"/>
                <a:ea typeface="Monaco" charset="0"/>
                <a:cs typeface="Courier New" pitchFamily="49" charset="0"/>
                <a:sym typeface="Monaco" charset="0"/>
              </a:rPr>
              <a:t> += z (t2)</a:t>
            </a:r>
          </a:p>
          <a:p>
            <a:pPr algn="l">
              <a:tabLst>
                <a:tab pos="287338" algn="l"/>
                <a:tab pos="457200" algn="l"/>
                <a:tab pos="1201738"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1148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rgbClr val="C00000"/>
                </a:solidFill>
                <a:latin typeface="Courier New" pitchFamily="49" charset="0"/>
                <a:ea typeface="Monaco" charset="0"/>
                <a:cs typeface="Courier New" pitchFamily="49" charset="0"/>
                <a:sym typeface="Monaco" charset="0"/>
              </a:rPr>
              <a:t>imull</a:t>
            </a:r>
            <a:r>
              <a:rPr lang="en-US" sz="1800" b="1" dirty="0" smtClean="0">
                <a:solidFill>
                  <a:srgbClr val="C00000"/>
                </a:solidFill>
                <a:latin typeface="Courier New" pitchFamily="49" charset="0"/>
                <a:ea typeface="Monaco" charset="0"/>
                <a:cs typeface="Courier New" pitchFamily="49" charset="0"/>
                <a:sym typeface="Monaco" charset="0"/>
              </a:rPr>
              <a:t>	%</a:t>
            </a:r>
            <a:r>
              <a:rPr lang="en-US" sz="1800" b="1" dirty="0" err="1" smtClean="0">
                <a:solidFill>
                  <a:srgbClr val="C00000"/>
                </a:solidFill>
                <a:latin typeface="Courier New" pitchFamily="49" charset="0"/>
                <a:ea typeface="Monaco" charset="0"/>
                <a:cs typeface="Courier New" pitchFamily="49" charset="0"/>
                <a:sym typeface="Monaco" charset="0"/>
              </a:rPr>
              <a:t>edx</a:t>
            </a:r>
            <a:r>
              <a:rPr lang="en-US" sz="1800" b="1" dirty="0" smtClean="0">
                <a:solidFill>
                  <a:srgbClr val="C00000"/>
                </a:solidFill>
                <a:latin typeface="Courier New" pitchFamily="49" charset="0"/>
                <a:ea typeface="Monaco" charset="0"/>
                <a:cs typeface="Courier New" pitchFamily="49" charset="0"/>
                <a:sym typeface="Monaco" charset="0"/>
              </a:rPr>
              <a:t>, %</a:t>
            </a:r>
            <a:r>
              <a:rPr lang="en-US" sz="1800" b="1" dirty="0" err="1" smtClean="0">
                <a:solidFill>
                  <a:srgbClr val="C00000"/>
                </a:solidFill>
                <a:latin typeface="Courier New" pitchFamily="49" charset="0"/>
                <a:ea typeface="Monaco" charset="0"/>
                <a:cs typeface="Courier New" pitchFamily="49" charset="0"/>
                <a:sym typeface="Monaco" charset="0"/>
              </a:rPr>
              <a:t>eax</a:t>
            </a:r>
            <a:r>
              <a:rPr lang="en-US" sz="1800" b="1" dirty="0" smtClean="0">
                <a:solidFill>
                  <a:srgbClr val="C00000"/>
                </a:solidFill>
                <a:latin typeface="Courier New" pitchFamily="49" charset="0"/>
                <a:ea typeface="Monaco" charset="0"/>
                <a:cs typeface="Courier New" pitchFamily="49" charset="0"/>
                <a:sym typeface="Monaco" charset="0"/>
              </a:rPr>
              <a:t>	# </a:t>
            </a:r>
            <a:r>
              <a:rPr lang="en-US" sz="1800" b="1" dirty="0" err="1" smtClean="0">
                <a:solidFill>
                  <a:srgbClr val="C00000"/>
                </a:solidFill>
                <a:latin typeface="Courier New" pitchFamily="49" charset="0"/>
                <a:ea typeface="Monaco" charset="0"/>
                <a:cs typeface="Courier New" pitchFamily="49" charset="0"/>
                <a:sym typeface="Monaco" charset="0"/>
              </a:rPr>
              <a:t>eax</a:t>
            </a:r>
            <a:r>
              <a:rPr lang="en-US" sz="1800" b="1" dirty="0" smtClean="0">
                <a:solidFill>
                  <a:srgbClr val="C00000"/>
                </a:solidFill>
                <a:latin typeface="Courier New" pitchFamily="49" charset="0"/>
                <a:ea typeface="Monaco" charset="0"/>
                <a:cs typeface="Courier New" pitchFamily="49" charset="0"/>
                <a:sym typeface="Monaco" charset="0"/>
              </a:rPr>
              <a:t> = t2 * t5 (</a:t>
            </a:r>
            <a:r>
              <a:rPr lang="en-US" sz="1800" b="1" dirty="0" err="1" smtClean="0">
                <a:solidFill>
                  <a:srgbClr val="C00000"/>
                </a:solidFill>
                <a:latin typeface="Courier New" pitchFamily="49" charset="0"/>
                <a:ea typeface="Monaco" charset="0"/>
                <a:cs typeface="Courier New" pitchFamily="49" charset="0"/>
                <a:sym typeface="Monaco" charset="0"/>
              </a:rPr>
              <a:t>rval</a:t>
            </a:r>
            <a:r>
              <a:rPr lang="en-US" sz="1800" b="1" dirty="0" smtClean="0">
                <a:solidFill>
                  <a:srgbClr val="C00000"/>
                </a:solidFill>
                <a:latin typeface="Courier New" pitchFamily="49" charset="0"/>
                <a:ea typeface="Monaco" charset="0"/>
                <a:cs typeface="Courier New" pitchFamily="49" charset="0"/>
                <a:sym typeface="Monaco" charset="0"/>
              </a:rPr>
              <a:t>)</a:t>
            </a:r>
          </a:p>
        </p:txBody>
      </p:sp>
      <p:sp>
        <p:nvSpPr>
          <p:cNvPr id="8" name="Rectangle 68"/>
          <p:cNvSpPr>
            <a:spLocks/>
          </p:cNvSpPr>
          <p:nvPr/>
        </p:nvSpPr>
        <p:spPr bwMode="auto">
          <a:xfrm>
            <a:off x="381000" y="1447800"/>
            <a:ext cx="4419600" cy="28956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0" tIns="0" rIns="0" bIns="0"/>
          <a:lstStyle/>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a:t>
            </a:r>
            <a:r>
              <a:rPr lang="en-US" sz="1800" b="1" dirty="0" err="1" smtClean="0">
                <a:solidFill>
                  <a:schemeClr val="tx1"/>
                </a:solidFill>
                <a:latin typeface="Courier New" pitchFamily="49" charset="0"/>
                <a:cs typeface="Courier New" pitchFamily="49" charset="0"/>
                <a:sym typeface="Courier New Bold" charset="0"/>
              </a:rPr>
              <a:t>arith(</a:t>
            </a: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x, </a:t>
            </a: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y, </a:t>
            </a: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z)</a:t>
            </a: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Monaco" charset="0"/>
              <a:cs typeface="Courier New" pitchFamily="49" charset="0"/>
              <a:sym typeface="Courier New Bold"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cs typeface="Courier New" pitchFamily="49" charset="0"/>
                <a:sym typeface="Courier New Bold" charset="0"/>
              </a:rPr>
              <a:t>  </a:t>
            </a:r>
            <a:r>
              <a:rPr lang="en-US" sz="1800" b="1" dirty="0" err="1">
                <a:solidFill>
                  <a:srgbClr val="FF0000"/>
                </a:solidFill>
                <a:latin typeface="Courier New" pitchFamily="49" charset="0"/>
                <a:cs typeface="Courier New" pitchFamily="49" charset="0"/>
                <a:sym typeface="Courier New Bold" charset="0"/>
              </a:rPr>
              <a:t>int</a:t>
            </a:r>
            <a:r>
              <a:rPr lang="en-US" sz="1800" b="1" dirty="0">
                <a:solidFill>
                  <a:srgbClr val="FF0000"/>
                </a:solidFill>
                <a:latin typeface="Courier New" pitchFamily="49" charset="0"/>
                <a:cs typeface="Courier New" pitchFamily="49" charset="0"/>
                <a:sym typeface="Courier New Bold" charset="0"/>
              </a:rPr>
              <a:t> t1 = </a:t>
            </a:r>
            <a:r>
              <a:rPr lang="en-US" sz="1800" b="1" dirty="0" err="1">
                <a:solidFill>
                  <a:srgbClr val="FF0000"/>
                </a:solidFill>
                <a:latin typeface="Courier New" pitchFamily="49" charset="0"/>
                <a:cs typeface="Courier New" pitchFamily="49" charset="0"/>
                <a:sym typeface="Courier New Bold" charset="0"/>
              </a:rPr>
              <a:t>x+y</a:t>
            </a:r>
            <a:r>
              <a:rPr lang="en-US" sz="1800" b="1" dirty="0">
                <a:solidFill>
                  <a:srgbClr val="FF0000"/>
                </a:solidFill>
                <a:latin typeface="Courier New" pitchFamily="49" charset="0"/>
                <a:cs typeface="Courier New" pitchFamily="49" charset="0"/>
                <a:sym typeface="Courier New Bold" charset="0"/>
              </a:rPr>
              <a:t>;</a:t>
            </a:r>
            <a:endParaRPr lang="en-US" sz="2400" b="1" dirty="0">
              <a:solidFill>
                <a:srgbClr val="FF0000"/>
              </a:solidFill>
              <a:latin typeface="Courier New" pitchFamily="49" charset="0"/>
              <a:ea typeface="Monaco" charset="0"/>
              <a:cs typeface="Courier New" pitchFamily="49" charset="0"/>
              <a:sym typeface="Courier New Bold"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cs typeface="Courier New" pitchFamily="49" charset="0"/>
                <a:sym typeface="Courier New Bold" charset="0"/>
              </a:rPr>
              <a:t>  </a:t>
            </a:r>
            <a:r>
              <a:rPr lang="en-US" sz="1800" b="1" dirty="0" err="1">
                <a:solidFill>
                  <a:srgbClr val="7030A0"/>
                </a:solidFill>
                <a:latin typeface="Courier New" pitchFamily="49" charset="0"/>
                <a:cs typeface="Courier New" pitchFamily="49" charset="0"/>
                <a:sym typeface="Courier New Bold" charset="0"/>
              </a:rPr>
              <a:t>int</a:t>
            </a:r>
            <a:r>
              <a:rPr lang="en-US" sz="1800" b="1" dirty="0">
                <a:solidFill>
                  <a:srgbClr val="7030A0"/>
                </a:solidFill>
                <a:latin typeface="Courier New" pitchFamily="49" charset="0"/>
                <a:cs typeface="Courier New" pitchFamily="49" charset="0"/>
                <a:sym typeface="Courier New Bold" charset="0"/>
              </a:rPr>
              <a:t> t2 = z+t1;</a:t>
            </a:r>
            <a:endParaRPr lang="en-US" sz="2400" b="1" dirty="0">
              <a:solidFill>
                <a:srgbClr val="7030A0"/>
              </a:solidFill>
              <a:latin typeface="Courier New" pitchFamily="49" charset="0"/>
              <a:ea typeface="Monaco" charset="0"/>
              <a:cs typeface="Courier New" pitchFamily="49" charset="0"/>
              <a:sym typeface="Courier New Bold"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cs typeface="Courier New" pitchFamily="49" charset="0"/>
                <a:sym typeface="Courier New Bold" charset="0"/>
              </a:rPr>
              <a:t>  </a:t>
            </a:r>
            <a:r>
              <a:rPr lang="en-US" sz="1800" b="1" dirty="0" err="1">
                <a:solidFill>
                  <a:srgbClr val="00B0F0"/>
                </a:solidFill>
                <a:latin typeface="Courier New" pitchFamily="49" charset="0"/>
                <a:cs typeface="Courier New" pitchFamily="49" charset="0"/>
                <a:sym typeface="Courier New Bold" charset="0"/>
              </a:rPr>
              <a:t>int</a:t>
            </a:r>
            <a:r>
              <a:rPr lang="en-US" sz="1800" b="1" dirty="0">
                <a:solidFill>
                  <a:srgbClr val="00B0F0"/>
                </a:solidFill>
                <a:latin typeface="Courier New" pitchFamily="49" charset="0"/>
                <a:cs typeface="Courier New" pitchFamily="49" charset="0"/>
                <a:sym typeface="Courier New Bold" charset="0"/>
              </a:rPr>
              <a:t> t3 = x+4;</a:t>
            </a:r>
            <a:endParaRPr lang="en-US" sz="2400" b="1" dirty="0">
              <a:solidFill>
                <a:srgbClr val="00B0F0"/>
              </a:solidFill>
              <a:latin typeface="Courier New" pitchFamily="49" charset="0"/>
              <a:ea typeface="Monaco" charset="0"/>
              <a:cs typeface="Courier New" pitchFamily="49" charset="0"/>
              <a:sym typeface="Courier New Bold"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cs typeface="Courier New" pitchFamily="49" charset="0"/>
                <a:sym typeface="Courier New Bold" charset="0"/>
              </a:rPr>
              <a:t> </a:t>
            </a:r>
            <a:r>
              <a:rPr lang="en-US" sz="1800" b="1" dirty="0">
                <a:solidFill>
                  <a:srgbClr val="92D050"/>
                </a:solidFill>
                <a:latin typeface="Courier New" pitchFamily="49" charset="0"/>
                <a:cs typeface="Courier New" pitchFamily="49" charset="0"/>
                <a:sym typeface="Courier New Bold" charset="0"/>
              </a:rPr>
              <a:t> </a:t>
            </a:r>
            <a:r>
              <a:rPr lang="en-US" sz="1800" b="1" dirty="0" err="1">
                <a:solidFill>
                  <a:srgbClr val="92D050"/>
                </a:solidFill>
                <a:latin typeface="Courier New" pitchFamily="49" charset="0"/>
                <a:cs typeface="Courier New" pitchFamily="49" charset="0"/>
                <a:sym typeface="Courier New Bold" charset="0"/>
              </a:rPr>
              <a:t>int</a:t>
            </a:r>
            <a:r>
              <a:rPr lang="en-US" sz="1800" b="1" dirty="0">
                <a:solidFill>
                  <a:srgbClr val="92D050"/>
                </a:solidFill>
                <a:latin typeface="Courier New" pitchFamily="49" charset="0"/>
                <a:cs typeface="Courier New" pitchFamily="49" charset="0"/>
                <a:sym typeface="Courier New Bold" charset="0"/>
              </a:rPr>
              <a:t> t4 = y * 48;</a:t>
            </a:r>
            <a:r>
              <a:rPr lang="en-US" sz="1800" b="1" dirty="0">
                <a:solidFill>
                  <a:schemeClr val="tx1"/>
                </a:solidFill>
                <a:latin typeface="Courier New" pitchFamily="49" charset="0"/>
                <a:cs typeface="Courier New" pitchFamily="49" charset="0"/>
                <a:sym typeface="Courier New Bold" charset="0"/>
              </a:rPr>
              <a:t> </a:t>
            </a:r>
            <a:endParaRPr lang="en-US" sz="2400" b="1" dirty="0">
              <a:solidFill>
                <a:schemeClr val="tx1"/>
              </a:solidFill>
              <a:latin typeface="Courier New" pitchFamily="49" charset="0"/>
              <a:ea typeface="Monaco" charset="0"/>
              <a:cs typeface="Courier New" pitchFamily="49" charset="0"/>
              <a:sym typeface="Courier New Bold"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cs typeface="Courier New" pitchFamily="49" charset="0"/>
                <a:sym typeface="Courier New Bold" charset="0"/>
              </a:rPr>
              <a:t>  </a:t>
            </a:r>
            <a:r>
              <a:rPr lang="en-US" sz="1800" b="1" dirty="0" err="1">
                <a:solidFill>
                  <a:srgbClr val="00B0F0"/>
                </a:solidFill>
                <a:latin typeface="Courier New" pitchFamily="49" charset="0"/>
                <a:cs typeface="Courier New" pitchFamily="49" charset="0"/>
                <a:sym typeface="Courier New Bold" charset="0"/>
              </a:rPr>
              <a:t>int</a:t>
            </a:r>
            <a:r>
              <a:rPr lang="en-US" sz="1800" b="1" dirty="0">
                <a:solidFill>
                  <a:srgbClr val="00B0F0"/>
                </a:solidFill>
                <a:latin typeface="Courier New" pitchFamily="49" charset="0"/>
                <a:cs typeface="Courier New" pitchFamily="49" charset="0"/>
                <a:sym typeface="Courier New Bold" charset="0"/>
              </a:rPr>
              <a:t> t5 = t3 + t4;</a:t>
            </a:r>
            <a:endParaRPr lang="en-US" sz="2400" b="1" dirty="0">
              <a:solidFill>
                <a:srgbClr val="00B0F0"/>
              </a:solidFill>
              <a:latin typeface="Courier New" pitchFamily="49" charset="0"/>
              <a:ea typeface="Monaco" charset="0"/>
              <a:cs typeface="Courier New" pitchFamily="49" charset="0"/>
              <a:sym typeface="Courier New Bold"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cs typeface="Courier New" pitchFamily="49" charset="0"/>
                <a:sym typeface="Courier New Bold" charset="0"/>
              </a:rPr>
              <a:t>  </a:t>
            </a:r>
            <a:r>
              <a:rPr lang="en-US" sz="1800" b="1" dirty="0" err="1">
                <a:solidFill>
                  <a:srgbClr val="C00000"/>
                </a:solidFill>
                <a:latin typeface="Courier New" pitchFamily="49" charset="0"/>
                <a:cs typeface="Courier New" pitchFamily="49" charset="0"/>
                <a:sym typeface="Courier New Bold" charset="0"/>
              </a:rPr>
              <a:t>int</a:t>
            </a:r>
            <a:r>
              <a:rPr lang="en-US" sz="1800" b="1" dirty="0">
                <a:solidFill>
                  <a:srgbClr val="C00000"/>
                </a:solidFill>
                <a:latin typeface="Courier New" pitchFamily="49" charset="0"/>
                <a:cs typeface="Courier New" pitchFamily="49" charset="0"/>
                <a:sym typeface="Courier New Bold" charset="0"/>
              </a:rPr>
              <a:t> </a:t>
            </a:r>
            <a:r>
              <a:rPr lang="en-US" sz="1800" b="1" dirty="0" err="1">
                <a:solidFill>
                  <a:srgbClr val="C00000"/>
                </a:solidFill>
                <a:latin typeface="Courier New" pitchFamily="49" charset="0"/>
                <a:cs typeface="Courier New" pitchFamily="49" charset="0"/>
                <a:sym typeface="Courier New Bold" charset="0"/>
              </a:rPr>
              <a:t>rval</a:t>
            </a:r>
            <a:r>
              <a:rPr lang="en-US" sz="1800" b="1" dirty="0">
                <a:solidFill>
                  <a:srgbClr val="C00000"/>
                </a:solidFill>
                <a:latin typeface="Courier New" pitchFamily="49" charset="0"/>
                <a:cs typeface="Courier New" pitchFamily="49" charset="0"/>
                <a:sym typeface="Courier New Bold" charset="0"/>
              </a:rPr>
              <a:t> = t2 * t5;</a:t>
            </a:r>
            <a:endParaRPr lang="en-US" sz="2400" b="1" dirty="0">
              <a:solidFill>
                <a:srgbClr val="C00000"/>
              </a:solidFill>
              <a:latin typeface="Courier New" pitchFamily="49" charset="0"/>
              <a:ea typeface="Monaco" charset="0"/>
              <a:cs typeface="Courier New" pitchFamily="49" charset="0"/>
              <a:sym typeface="Courier New Bold"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cs typeface="Courier New" pitchFamily="49" charset="0"/>
                <a:sym typeface="Courier New Bold" charset="0"/>
              </a:rPr>
              <a:t>  return </a:t>
            </a:r>
            <a:r>
              <a:rPr lang="en-US" sz="1800" b="1" dirty="0" err="1">
                <a:solidFill>
                  <a:schemeClr val="tx1"/>
                </a:solidFill>
                <a:latin typeface="Courier New" pitchFamily="49" charset="0"/>
                <a:cs typeface="Courier New" pitchFamily="49" charset="0"/>
                <a:sym typeface="Courier New Bold" charset="0"/>
              </a:rPr>
              <a:t>rval</a:t>
            </a:r>
            <a:r>
              <a:rPr lang="en-US" sz="1800" b="1" dirty="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Monaco" charset="0"/>
              <a:cs typeface="Courier New" pitchFamily="49" charset="0"/>
              <a:sym typeface="Courier New Bold"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cs typeface="Courier New" pitchFamily="49" charset="0"/>
                <a:sym typeface="Courier New Bold" charset="0"/>
              </a:rPr>
              <a:t>}</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21506"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21507" name="Rectangle 3"/>
          <p:cNvSpPr>
            <a:spLocks noGrp="1" noChangeArrowheads="1"/>
          </p:cNvSpPr>
          <p:nvPr>
            <p:ph type="title"/>
          </p:nvPr>
        </p:nvSpPr>
        <p:spPr>
          <a:ln/>
        </p:spPr>
        <p:txBody>
          <a:bodyPr/>
          <a:lstStyle/>
          <a:p>
            <a:pPr marL="119063" indent="-119063"/>
            <a:r>
              <a:rPr lang="en-US"/>
              <a:t>Another Example</a:t>
            </a:r>
          </a:p>
        </p:txBody>
      </p:sp>
      <p:sp>
        <p:nvSpPr>
          <p:cNvPr id="21508" name="Rectangle 4"/>
          <p:cNvSpPr>
            <a:spLocks/>
          </p:cNvSpPr>
          <p:nvPr/>
        </p:nvSpPr>
        <p:spPr bwMode="auto">
          <a:xfrm>
            <a:off x="381000" y="1447800"/>
            <a:ext cx="3746500" cy="2362200"/>
          </a:xfrm>
          <a:prstGeom prst="rect">
            <a:avLst/>
          </a:prstGeom>
          <a:solidFill>
            <a:srgbClr val="CDF1C5"/>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logical(</a:t>
            </a: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x, </a:t>
            </a: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y)</a:t>
            </a: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cs typeface="Courier New" pitchFamily="49" charset="0"/>
                <a:sym typeface="Courier New Bold" charset="0"/>
              </a:rPr>
              <a:t>{</a:t>
            </a: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t1 = </a:t>
            </a:r>
            <a:r>
              <a:rPr lang="en-US" sz="1800" b="1" dirty="0" err="1">
                <a:solidFill>
                  <a:schemeClr val="tx1"/>
                </a:solidFill>
                <a:latin typeface="Courier New" pitchFamily="49" charset="0"/>
                <a:cs typeface="Courier New" pitchFamily="49" charset="0"/>
                <a:sym typeface="Courier New Bold" charset="0"/>
              </a:rPr>
              <a:t>x^y</a:t>
            </a:r>
            <a:r>
              <a:rPr lang="en-US" sz="1800" b="1" dirty="0">
                <a:solidFill>
                  <a:schemeClr val="tx1"/>
                </a:solidFill>
                <a:latin typeface="Courier New" pitchFamily="49" charset="0"/>
                <a:cs typeface="Courier New" pitchFamily="49" charset="0"/>
                <a:sym typeface="Courier New Bold" charset="0"/>
              </a:rPr>
              <a:t>;</a:t>
            </a: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t2 = t1 &gt;&gt; 17;</a:t>
            </a: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mask = (1&lt;&lt;13) - 7;</a:t>
            </a: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rval</a:t>
            </a:r>
            <a:r>
              <a:rPr lang="en-US" sz="1800" b="1" dirty="0">
                <a:solidFill>
                  <a:schemeClr val="tx1"/>
                </a:solidFill>
                <a:latin typeface="Courier New" pitchFamily="49" charset="0"/>
                <a:cs typeface="Courier New" pitchFamily="49" charset="0"/>
                <a:sym typeface="Courier New Bold" charset="0"/>
              </a:rPr>
              <a:t> = t2 &amp; mask;</a:t>
            </a: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cs typeface="Courier New" pitchFamily="49" charset="0"/>
                <a:sym typeface="Courier New Bold" charset="0"/>
              </a:rPr>
              <a:t>  return </a:t>
            </a:r>
            <a:r>
              <a:rPr lang="en-US" sz="1800" b="1" dirty="0" err="1">
                <a:solidFill>
                  <a:schemeClr val="tx1"/>
                </a:solidFill>
                <a:latin typeface="Courier New" pitchFamily="49" charset="0"/>
                <a:cs typeface="Courier New" pitchFamily="49" charset="0"/>
                <a:sym typeface="Courier New Bold" charset="0"/>
              </a:rPr>
              <a:t>rval</a:t>
            </a:r>
            <a:r>
              <a:rPr lang="en-US" sz="1800" b="1" dirty="0">
                <a:solidFill>
                  <a:schemeClr val="tx1"/>
                </a:solidFill>
                <a:latin typeface="Courier New" pitchFamily="49" charset="0"/>
                <a:cs typeface="Courier New" pitchFamily="49" charset="0"/>
                <a:sym typeface="Courier New Bold" charset="0"/>
              </a:rPr>
              <a:t>;</a:t>
            </a: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cs typeface="Courier New" pitchFamily="49" charset="0"/>
                <a:sym typeface="Courier New Bold" charset="0"/>
              </a:rPr>
              <a:t>}</a:t>
            </a:r>
          </a:p>
        </p:txBody>
      </p:sp>
      <p:sp>
        <p:nvSpPr>
          <p:cNvPr id="21509" name="Rectangle 5"/>
          <p:cNvSpPr>
            <a:spLocks/>
          </p:cNvSpPr>
          <p:nvPr/>
        </p:nvSpPr>
        <p:spPr bwMode="auto">
          <a:xfrm>
            <a:off x="4432300" y="825500"/>
            <a:ext cx="4127500" cy="3860800"/>
          </a:xfrm>
          <a:prstGeom prst="rect">
            <a:avLst/>
          </a:prstGeom>
          <a:noFill/>
          <a:ln w="12700" cap="flat">
            <a:noFill/>
            <a:miter lim="800000"/>
            <a:headEnd type="none" w="med" len="med"/>
            <a:tailEnd type="none" w="med" len="med"/>
          </a:ln>
        </p:spPr>
        <p:txBody>
          <a:bodyPr lIns="38100" tIns="38100" rIns="38100" bIns="38100"/>
          <a:lstStyle/>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ea typeface="Monaco" charset="0"/>
                <a:cs typeface="Courier New" pitchFamily="49" charset="0"/>
                <a:sym typeface="Monaco" charset="0"/>
              </a:rPr>
              <a:t>logical:</a:t>
            </a: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pushl</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ebp</a:t>
            </a:r>
            <a:endParaRPr lang="en-US" sz="1800" b="1" dirty="0">
              <a:solidFill>
                <a:schemeClr val="tx1"/>
              </a:solidFill>
              <a:latin typeface="Courier New" pitchFamily="49" charset="0"/>
              <a:ea typeface="Monaco" charset="0"/>
              <a:cs typeface="Courier New" pitchFamily="49" charset="0"/>
              <a:sym typeface="Monaco"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movl</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esp,%ebp</a:t>
            </a:r>
            <a:endParaRPr lang="en-US" sz="1800" b="1" dirty="0">
              <a:solidFill>
                <a:schemeClr val="tx1"/>
              </a:solidFill>
              <a:latin typeface="Courier New" pitchFamily="49" charset="0"/>
              <a:ea typeface="Monaco" charset="0"/>
              <a:cs typeface="Courier New" pitchFamily="49" charset="0"/>
              <a:sym typeface="Monaco"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endParaRPr lang="en-US" sz="1800" b="1" dirty="0">
              <a:solidFill>
                <a:schemeClr val="tx1"/>
              </a:solidFill>
              <a:latin typeface="Courier New" pitchFamily="49" charset="0"/>
              <a:ea typeface="Monaco" charset="0"/>
              <a:cs typeface="Courier New" pitchFamily="49" charset="0"/>
              <a:sym typeface="Monaco"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movl</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smtClean="0">
                <a:solidFill>
                  <a:schemeClr val="tx1"/>
                </a:solidFill>
                <a:latin typeface="Courier New" pitchFamily="49" charset="0"/>
                <a:ea typeface="Monaco" charset="0"/>
                <a:cs typeface="Courier New" pitchFamily="49" charset="0"/>
                <a:sym typeface="Monaco" charset="0"/>
              </a:rPr>
              <a:t>12(%</a:t>
            </a:r>
            <a:r>
              <a:rPr lang="en-US" sz="1800" b="1" dirty="0" err="1">
                <a:solidFill>
                  <a:schemeClr val="tx1"/>
                </a:solidFill>
                <a:latin typeface="Courier New" pitchFamily="49" charset="0"/>
                <a:ea typeface="Monaco" charset="0"/>
                <a:cs typeface="Courier New" pitchFamily="49" charset="0"/>
                <a:sym typeface="Monaco" charset="0"/>
              </a:rPr>
              <a:t>ebp</a:t>
            </a:r>
            <a:r>
              <a:rPr lang="en-US" sz="1800" b="1" dirty="0">
                <a:solidFill>
                  <a:schemeClr val="tx1"/>
                </a:solidFill>
                <a:latin typeface="Courier New" pitchFamily="49" charset="0"/>
                <a:ea typeface="Monaco" charset="0"/>
                <a:cs typeface="Courier New" pitchFamily="49" charset="0"/>
                <a:sym typeface="Monaco" charset="0"/>
              </a:rPr>
              <a:t>),%</a:t>
            </a:r>
            <a:r>
              <a:rPr lang="en-US" sz="1800" b="1" dirty="0" err="1">
                <a:solidFill>
                  <a:schemeClr val="tx1"/>
                </a:solidFill>
                <a:latin typeface="Courier New" pitchFamily="49" charset="0"/>
                <a:ea typeface="Monaco" charset="0"/>
                <a:cs typeface="Courier New" pitchFamily="49" charset="0"/>
                <a:sym typeface="Monaco" charset="0"/>
              </a:rPr>
              <a:t>eax</a:t>
            </a:r>
            <a:endParaRPr lang="en-US" sz="1800" b="1" dirty="0">
              <a:solidFill>
                <a:schemeClr val="tx1"/>
              </a:solidFill>
              <a:latin typeface="Courier New" pitchFamily="49" charset="0"/>
              <a:ea typeface="Monaco" charset="0"/>
              <a:cs typeface="Courier New" pitchFamily="49" charset="0"/>
              <a:sym typeface="Monaco"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xorl</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smtClean="0">
                <a:solidFill>
                  <a:schemeClr val="tx1"/>
                </a:solidFill>
                <a:latin typeface="Courier New" pitchFamily="49" charset="0"/>
                <a:ea typeface="Monaco" charset="0"/>
                <a:cs typeface="Courier New" pitchFamily="49" charset="0"/>
                <a:sym typeface="Monaco" charset="0"/>
              </a:rPr>
              <a:t>8(%</a:t>
            </a:r>
            <a:r>
              <a:rPr lang="en-US" sz="1800" b="1" dirty="0" err="1">
                <a:solidFill>
                  <a:schemeClr val="tx1"/>
                </a:solidFill>
                <a:latin typeface="Courier New" pitchFamily="49" charset="0"/>
                <a:ea typeface="Monaco" charset="0"/>
                <a:cs typeface="Courier New" pitchFamily="49" charset="0"/>
                <a:sym typeface="Monaco" charset="0"/>
              </a:rPr>
              <a:t>ebp</a:t>
            </a:r>
            <a:r>
              <a:rPr lang="en-US" sz="1800" b="1" dirty="0">
                <a:solidFill>
                  <a:schemeClr val="tx1"/>
                </a:solidFill>
                <a:latin typeface="Courier New" pitchFamily="49" charset="0"/>
                <a:ea typeface="Monaco" charset="0"/>
                <a:cs typeface="Courier New" pitchFamily="49" charset="0"/>
                <a:sym typeface="Monaco" charset="0"/>
              </a:rPr>
              <a:t>),%</a:t>
            </a:r>
            <a:r>
              <a:rPr lang="en-US" sz="1800" b="1" dirty="0" err="1">
                <a:solidFill>
                  <a:schemeClr val="tx1"/>
                </a:solidFill>
                <a:latin typeface="Courier New" pitchFamily="49" charset="0"/>
                <a:ea typeface="Monaco" charset="0"/>
                <a:cs typeface="Courier New" pitchFamily="49" charset="0"/>
                <a:sym typeface="Monaco" charset="0"/>
              </a:rPr>
              <a:t>eax</a:t>
            </a:r>
            <a:endParaRPr lang="en-US" sz="1800" b="1" dirty="0">
              <a:solidFill>
                <a:schemeClr val="tx1"/>
              </a:solidFill>
              <a:latin typeface="Courier New" pitchFamily="49" charset="0"/>
              <a:ea typeface="Monaco" charset="0"/>
              <a:cs typeface="Courier New" pitchFamily="49" charset="0"/>
              <a:sym typeface="Monaco"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sarl</a:t>
            </a:r>
            <a:r>
              <a:rPr lang="en-US" sz="1800" b="1" dirty="0">
                <a:solidFill>
                  <a:schemeClr val="tx1"/>
                </a:solidFill>
                <a:latin typeface="Courier New" pitchFamily="49" charset="0"/>
                <a:ea typeface="Monaco" charset="0"/>
                <a:cs typeface="Courier New" pitchFamily="49" charset="0"/>
                <a:sym typeface="Monaco" charset="0"/>
              </a:rPr>
              <a:t> $17,%eax</a:t>
            </a:r>
          </a:p>
          <a:p>
            <a:pPr lvl="0"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andl</a:t>
            </a:r>
            <a:r>
              <a:rPr lang="en-US" sz="1800" b="1" dirty="0">
                <a:solidFill>
                  <a:schemeClr val="tx1"/>
                </a:solidFill>
                <a:latin typeface="Courier New" pitchFamily="49" charset="0"/>
                <a:ea typeface="Monaco" charset="0"/>
                <a:cs typeface="Courier New" pitchFamily="49" charset="0"/>
                <a:sym typeface="Monaco" charset="0"/>
              </a:rPr>
              <a:t> $8185,%</a:t>
            </a:r>
            <a:r>
              <a:rPr lang="en-US" sz="1800" b="1" dirty="0" smtClean="0">
                <a:solidFill>
                  <a:schemeClr val="tx1"/>
                </a:solidFill>
                <a:latin typeface="Courier New" pitchFamily="49" charset="0"/>
                <a:ea typeface="Monaco" charset="0"/>
                <a:cs typeface="Courier New" pitchFamily="49" charset="0"/>
                <a:sym typeface="Monaco" charset="0"/>
              </a:rPr>
              <a:t>eax</a:t>
            </a:r>
            <a:endParaRPr lang="en-US" sz="1800" b="1" dirty="0">
              <a:latin typeface="Courier New" pitchFamily="49" charset="0"/>
              <a:ea typeface="Monaco" charset="0"/>
              <a:cs typeface="Courier New" pitchFamily="49" charset="0"/>
              <a:sym typeface="Monaco"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endParaRPr lang="en-US" sz="1800" b="1" dirty="0">
              <a:solidFill>
                <a:schemeClr val="tx1"/>
              </a:solidFill>
              <a:latin typeface="Courier New" pitchFamily="49" charset="0"/>
              <a:ea typeface="Monaco" charset="0"/>
              <a:cs typeface="Courier New" pitchFamily="49" charset="0"/>
              <a:sym typeface="Monaco"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popl</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ebp</a:t>
            </a:r>
            <a:endParaRPr lang="en-US" sz="1800" b="1" dirty="0">
              <a:solidFill>
                <a:schemeClr val="tx1"/>
              </a:solidFill>
              <a:latin typeface="Courier New" pitchFamily="49" charset="0"/>
              <a:ea typeface="Monaco" charset="0"/>
              <a:cs typeface="Courier New" pitchFamily="49" charset="0"/>
              <a:sym typeface="Monaco"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ea typeface="Monaco" charset="0"/>
                <a:cs typeface="Courier New" pitchFamily="49" charset="0"/>
                <a:sym typeface="Monaco" charset="0"/>
              </a:rPr>
              <a:t>	ret</a:t>
            </a:r>
          </a:p>
        </p:txBody>
      </p:sp>
      <p:sp>
        <p:nvSpPr>
          <p:cNvPr id="21510" name="AutoShape 6"/>
          <p:cNvSpPr>
            <a:spLocks/>
          </p:cNvSpPr>
          <p:nvPr/>
        </p:nvSpPr>
        <p:spPr bwMode="auto">
          <a:xfrm>
            <a:off x="7670800" y="2159000"/>
            <a:ext cx="304800" cy="1193800"/>
          </a:xfrm>
          <a:custGeom>
            <a:avLst/>
            <a:gdLst>
              <a:gd name="T0" fmla="*/ 10800 w 21600"/>
              <a:gd name="T1" fmla="*/ 10800 h 21600"/>
            </a:gdLst>
            <a:ahLst/>
            <a:cxnLst>
              <a:cxn ang="0">
                <a:pos x="T0" y="T1"/>
              </a:cxn>
            </a:cxnLst>
            <a:rect l="0" t="0" r="r" b="b"/>
            <a:pathLst>
              <a:path w="21600" h="2160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21511" name="Rectangle 7"/>
          <p:cNvSpPr>
            <a:spLocks/>
          </p:cNvSpPr>
          <p:nvPr/>
        </p:nvSpPr>
        <p:spPr bwMode="auto">
          <a:xfrm>
            <a:off x="8077200" y="2578100"/>
            <a:ext cx="557213" cy="355600"/>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a:solidFill>
                  <a:schemeClr val="tx1"/>
                </a:solidFill>
                <a:latin typeface="Calibri" charset="0"/>
                <a:ea typeface="Calibri" charset="0"/>
                <a:cs typeface="Calibri" charset="0"/>
                <a:sym typeface="Calibri" charset="0"/>
              </a:rPr>
              <a:t>Body</a:t>
            </a:r>
          </a:p>
        </p:txBody>
      </p:sp>
      <p:sp>
        <p:nvSpPr>
          <p:cNvPr id="21512" name="AutoShape 8"/>
          <p:cNvSpPr>
            <a:spLocks/>
          </p:cNvSpPr>
          <p:nvPr/>
        </p:nvSpPr>
        <p:spPr bwMode="auto">
          <a:xfrm>
            <a:off x="7670800" y="1282700"/>
            <a:ext cx="228600" cy="457200"/>
          </a:xfrm>
          <a:custGeom>
            <a:avLst/>
            <a:gdLst>
              <a:gd name="T0" fmla="*/ 10800 w 21600"/>
              <a:gd name="T1" fmla="*/ 10800 h 21600"/>
            </a:gdLst>
            <a:ahLst/>
            <a:cxnLst>
              <a:cxn ang="0">
                <a:pos x="T0" y="T1"/>
              </a:cxn>
            </a:cxnLst>
            <a:rect l="0" t="0" r="r" b="b"/>
            <a:pathLst>
              <a:path w="21600" h="2160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21513" name="Rectangle 9"/>
          <p:cNvSpPr>
            <a:spLocks/>
          </p:cNvSpPr>
          <p:nvPr/>
        </p:nvSpPr>
        <p:spPr bwMode="auto">
          <a:xfrm>
            <a:off x="8013700" y="1193800"/>
            <a:ext cx="382588" cy="635000"/>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a:solidFill>
                  <a:schemeClr val="tx1"/>
                </a:solidFill>
                <a:latin typeface="Calibri" charset="0"/>
                <a:ea typeface="Calibri" charset="0"/>
                <a:cs typeface="Calibri" charset="0"/>
                <a:sym typeface="Calibri" charset="0"/>
              </a:rPr>
              <a:t>Set</a:t>
            </a:r>
            <a:endParaRPr lang="en-US">
              <a:solidFill>
                <a:schemeClr val="tx1"/>
              </a:solidFill>
              <a:latin typeface="Arial Narrow" charset="0"/>
              <a:ea typeface="Lucida Grande" charset="0"/>
              <a:cs typeface="Lucida Grande" charset="0"/>
              <a:sym typeface="Arial Narrow" charset="0"/>
            </a:endParaRPr>
          </a:p>
          <a:p>
            <a:pPr algn="l"/>
            <a:r>
              <a:rPr lang="en-US" sz="1800">
                <a:solidFill>
                  <a:schemeClr val="tx1"/>
                </a:solidFill>
                <a:latin typeface="Calibri" charset="0"/>
                <a:ea typeface="Calibri" charset="0"/>
                <a:cs typeface="Calibri" charset="0"/>
                <a:sym typeface="Calibri" charset="0"/>
              </a:rPr>
              <a:t>Up</a:t>
            </a:r>
          </a:p>
        </p:txBody>
      </p:sp>
      <p:sp>
        <p:nvSpPr>
          <p:cNvPr id="21514" name="AutoShape 10"/>
          <p:cNvSpPr>
            <a:spLocks/>
          </p:cNvSpPr>
          <p:nvPr/>
        </p:nvSpPr>
        <p:spPr bwMode="auto">
          <a:xfrm>
            <a:off x="7670800" y="3429000"/>
            <a:ext cx="304800" cy="685800"/>
          </a:xfrm>
          <a:custGeom>
            <a:avLst/>
            <a:gdLst>
              <a:gd name="T0" fmla="*/ 10800 w 21600"/>
              <a:gd name="T1" fmla="*/ 10800 h 21600"/>
            </a:gdLst>
            <a:ahLst/>
            <a:cxnLst>
              <a:cxn ang="0">
                <a:pos x="T0" y="T1"/>
              </a:cxn>
            </a:cxnLst>
            <a:rect l="0" t="0" r="r" b="b"/>
            <a:pathLst>
              <a:path w="21600" h="2160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21515" name="Rectangle 11"/>
          <p:cNvSpPr>
            <a:spLocks/>
          </p:cNvSpPr>
          <p:nvPr/>
        </p:nvSpPr>
        <p:spPr bwMode="auto">
          <a:xfrm>
            <a:off x="8077200" y="3594100"/>
            <a:ext cx="627063" cy="355600"/>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a:solidFill>
                  <a:schemeClr val="tx1"/>
                </a:solidFill>
                <a:latin typeface="Calibri" charset="0"/>
                <a:ea typeface="Calibri" charset="0"/>
                <a:cs typeface="Calibri" charset="0"/>
                <a:sym typeface="Calibri" charset="0"/>
              </a:rPr>
              <a:t>Finish</a:t>
            </a:r>
          </a:p>
        </p:txBody>
      </p:sp>
      <p:sp>
        <p:nvSpPr>
          <p:cNvPr id="21516" name="Rectangle 12"/>
          <p:cNvSpPr>
            <a:spLocks/>
          </p:cNvSpPr>
          <p:nvPr/>
        </p:nvSpPr>
        <p:spPr bwMode="auto">
          <a:xfrm>
            <a:off x="889000" y="5054600"/>
            <a:ext cx="7035800" cy="1320800"/>
          </a:xfrm>
          <a:prstGeom prst="rect">
            <a:avLst/>
          </a:prstGeom>
          <a:noFill/>
          <a:ln w="12700" cap="flat">
            <a:noFill/>
            <a:miter lim="800000"/>
            <a:headEnd type="none" w="med" len="med"/>
            <a:tailEnd type="none" w="med" len="med"/>
          </a:ln>
        </p:spPr>
        <p:txBody>
          <a:bodyPr lIns="38100" tIns="38100" rIns="38100" bIns="38100"/>
          <a:lstStyle/>
          <a:p>
            <a:pPr algn="l">
              <a:tabLst>
                <a:tab pos="114300" algn="l"/>
                <a:tab pos="3149600" algn="l"/>
                <a:tab pos="4978400" algn="l"/>
                <a:tab pos="114300" algn="l"/>
                <a:tab pos="3149600" algn="l"/>
                <a:tab pos="4978400" algn="l"/>
                <a:tab pos="114300" algn="l"/>
                <a:tab pos="3149600" algn="l"/>
                <a:tab pos="4978400" algn="l"/>
                <a:tab pos="114300" algn="l"/>
                <a:tab pos="3149600" algn="l"/>
                <a:tab pos="49784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movl</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smtClean="0">
                <a:solidFill>
                  <a:schemeClr val="tx1"/>
                </a:solidFill>
                <a:latin typeface="Courier New" pitchFamily="49" charset="0"/>
                <a:ea typeface="Monaco" charset="0"/>
                <a:cs typeface="Courier New" pitchFamily="49" charset="0"/>
                <a:sym typeface="Monaco" charset="0"/>
              </a:rPr>
              <a:t>12(%</a:t>
            </a:r>
            <a:r>
              <a:rPr lang="en-US" sz="1800" b="1" dirty="0" err="1">
                <a:solidFill>
                  <a:schemeClr val="tx1"/>
                </a:solidFill>
                <a:latin typeface="Courier New" pitchFamily="49" charset="0"/>
                <a:ea typeface="Monaco" charset="0"/>
                <a:cs typeface="Courier New" pitchFamily="49" charset="0"/>
                <a:sym typeface="Monaco" charset="0"/>
              </a:rPr>
              <a:t>ebp</a:t>
            </a:r>
            <a:r>
              <a:rPr lang="en-US" sz="1800" b="1" dirty="0">
                <a:solidFill>
                  <a:schemeClr val="tx1"/>
                </a:solidFill>
                <a:latin typeface="Courier New" pitchFamily="49" charset="0"/>
                <a:ea typeface="Monaco" charset="0"/>
                <a:cs typeface="Courier New" pitchFamily="49" charset="0"/>
                <a:sym typeface="Monaco" charset="0"/>
              </a:rPr>
              <a:t>),%</a:t>
            </a:r>
            <a:r>
              <a:rPr lang="en-US" sz="1800" b="1" dirty="0" err="1">
                <a:solidFill>
                  <a:schemeClr val="tx1"/>
                </a:solidFill>
                <a:latin typeface="Courier New" pitchFamily="49" charset="0"/>
                <a:ea typeface="Monaco" charset="0"/>
                <a:cs typeface="Courier New" pitchFamily="49" charset="0"/>
                <a:sym typeface="Monaco" charset="0"/>
              </a:rPr>
              <a:t>eax</a:t>
            </a:r>
            <a:r>
              <a:rPr lang="en-US" sz="1800" b="1" dirty="0">
                <a:solidFill>
                  <a:schemeClr val="tx1"/>
                </a:solidFill>
                <a:latin typeface="Courier New" pitchFamily="49" charset="0"/>
                <a:ea typeface="Monaco" charset="0"/>
                <a:cs typeface="Courier New" pitchFamily="49" charset="0"/>
                <a:sym typeface="Monaco" charset="0"/>
              </a:rPr>
              <a:t>	# </a:t>
            </a:r>
            <a:r>
              <a:rPr lang="en-US" sz="1800" b="1" dirty="0" err="1">
                <a:solidFill>
                  <a:schemeClr val="tx1"/>
                </a:solidFill>
                <a:latin typeface="Courier New" pitchFamily="49" charset="0"/>
                <a:ea typeface="Monaco" charset="0"/>
                <a:cs typeface="Courier New" pitchFamily="49" charset="0"/>
                <a:sym typeface="Monaco" charset="0"/>
              </a:rPr>
              <a:t>eax</a:t>
            </a:r>
            <a:r>
              <a:rPr lang="en-US" sz="1800" b="1" dirty="0">
                <a:solidFill>
                  <a:schemeClr val="tx1"/>
                </a:solidFill>
                <a:latin typeface="Courier New" pitchFamily="49" charset="0"/>
                <a:ea typeface="Monaco" charset="0"/>
                <a:cs typeface="Courier New" pitchFamily="49" charset="0"/>
                <a:sym typeface="Monaco" charset="0"/>
              </a:rPr>
              <a:t> = </a:t>
            </a:r>
            <a:r>
              <a:rPr lang="en-US" sz="1800" b="1" dirty="0" smtClean="0">
                <a:solidFill>
                  <a:schemeClr val="tx1"/>
                </a:solidFill>
                <a:latin typeface="Courier New" pitchFamily="49" charset="0"/>
                <a:ea typeface="Monaco" charset="0"/>
                <a:cs typeface="Courier New" pitchFamily="49" charset="0"/>
                <a:sym typeface="Monaco" charset="0"/>
              </a:rPr>
              <a:t>y</a:t>
            </a:r>
            <a:endParaRPr lang="en-US" sz="1800" b="1" dirty="0">
              <a:solidFill>
                <a:schemeClr val="tx1"/>
              </a:solidFill>
              <a:latin typeface="Courier New" pitchFamily="49" charset="0"/>
              <a:ea typeface="Monaco" charset="0"/>
              <a:cs typeface="Courier New" pitchFamily="49" charset="0"/>
              <a:sym typeface="Monaco" charset="0"/>
            </a:endParaRPr>
          </a:p>
          <a:p>
            <a:pPr algn="l">
              <a:tabLst>
                <a:tab pos="114300" algn="l"/>
                <a:tab pos="3149600" algn="l"/>
                <a:tab pos="4978400" algn="l"/>
                <a:tab pos="114300" algn="l"/>
                <a:tab pos="3149600" algn="l"/>
                <a:tab pos="4978400" algn="l"/>
                <a:tab pos="114300" algn="l"/>
                <a:tab pos="3149600" algn="l"/>
                <a:tab pos="4978400" algn="l"/>
                <a:tab pos="114300" algn="l"/>
                <a:tab pos="3149600" algn="l"/>
                <a:tab pos="49784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xorl</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smtClean="0">
                <a:solidFill>
                  <a:schemeClr val="tx1"/>
                </a:solidFill>
                <a:latin typeface="Courier New" pitchFamily="49" charset="0"/>
                <a:ea typeface="Monaco" charset="0"/>
                <a:cs typeface="Courier New" pitchFamily="49" charset="0"/>
                <a:sym typeface="Monaco" charset="0"/>
              </a:rPr>
              <a:t>8(%</a:t>
            </a:r>
            <a:r>
              <a:rPr lang="en-US" sz="1800" b="1" dirty="0" err="1">
                <a:solidFill>
                  <a:schemeClr val="tx1"/>
                </a:solidFill>
                <a:latin typeface="Courier New" pitchFamily="49" charset="0"/>
                <a:ea typeface="Monaco" charset="0"/>
                <a:cs typeface="Courier New" pitchFamily="49" charset="0"/>
                <a:sym typeface="Monaco" charset="0"/>
              </a:rPr>
              <a:t>ebp</a:t>
            </a:r>
            <a:r>
              <a:rPr lang="en-US" sz="1800" b="1" dirty="0">
                <a:solidFill>
                  <a:schemeClr val="tx1"/>
                </a:solidFill>
                <a:latin typeface="Courier New" pitchFamily="49" charset="0"/>
                <a:ea typeface="Monaco" charset="0"/>
                <a:cs typeface="Courier New" pitchFamily="49" charset="0"/>
                <a:sym typeface="Monaco" charset="0"/>
              </a:rPr>
              <a:t>),%</a:t>
            </a:r>
            <a:r>
              <a:rPr lang="en-US" sz="1800" b="1" dirty="0" err="1">
                <a:solidFill>
                  <a:schemeClr val="tx1"/>
                </a:solidFill>
                <a:latin typeface="Courier New" pitchFamily="49" charset="0"/>
                <a:ea typeface="Monaco" charset="0"/>
                <a:cs typeface="Courier New" pitchFamily="49" charset="0"/>
                <a:sym typeface="Monaco" charset="0"/>
              </a:rPr>
              <a:t>eax</a:t>
            </a:r>
            <a:r>
              <a:rPr lang="en-US" sz="1800" b="1" dirty="0">
                <a:solidFill>
                  <a:schemeClr val="tx1"/>
                </a:solidFill>
                <a:latin typeface="Courier New" pitchFamily="49" charset="0"/>
                <a:ea typeface="Monaco" charset="0"/>
                <a:cs typeface="Courier New" pitchFamily="49" charset="0"/>
                <a:sym typeface="Monaco" charset="0"/>
              </a:rPr>
              <a:t>	# </a:t>
            </a:r>
            <a:r>
              <a:rPr lang="en-US" sz="1800" b="1" dirty="0" err="1">
                <a:solidFill>
                  <a:schemeClr val="tx1"/>
                </a:solidFill>
                <a:latin typeface="Courier New" pitchFamily="49" charset="0"/>
                <a:ea typeface="Monaco" charset="0"/>
                <a:cs typeface="Courier New" pitchFamily="49" charset="0"/>
                <a:sym typeface="Monaco" charset="0"/>
              </a:rPr>
              <a:t>eax</a:t>
            </a:r>
            <a:r>
              <a:rPr lang="en-US" sz="1800" b="1" dirty="0">
                <a:solidFill>
                  <a:schemeClr val="tx1"/>
                </a:solidFill>
                <a:latin typeface="Courier New" pitchFamily="49" charset="0"/>
                <a:ea typeface="Monaco" charset="0"/>
                <a:cs typeface="Courier New" pitchFamily="49" charset="0"/>
                <a:sym typeface="Monaco" charset="0"/>
              </a:rPr>
              <a:t> = </a:t>
            </a:r>
            <a:r>
              <a:rPr lang="en-US" sz="1800" b="1" dirty="0" err="1">
                <a:solidFill>
                  <a:schemeClr val="tx1"/>
                </a:solidFill>
                <a:latin typeface="Courier New" pitchFamily="49" charset="0"/>
                <a:ea typeface="Monaco" charset="0"/>
                <a:cs typeface="Courier New" pitchFamily="49" charset="0"/>
                <a:sym typeface="Monaco" charset="0"/>
              </a:rPr>
              <a:t>x^y</a:t>
            </a:r>
            <a:r>
              <a:rPr lang="en-US" sz="1800" b="1" dirty="0">
                <a:solidFill>
                  <a:schemeClr val="tx1"/>
                </a:solidFill>
                <a:latin typeface="Courier New" pitchFamily="49" charset="0"/>
                <a:ea typeface="Monaco" charset="0"/>
                <a:cs typeface="Courier New" pitchFamily="49" charset="0"/>
                <a:sym typeface="Monaco" charset="0"/>
              </a:rPr>
              <a:t>       (t1)</a:t>
            </a:r>
          </a:p>
          <a:p>
            <a:pPr algn="l">
              <a:tabLst>
                <a:tab pos="114300" algn="l"/>
                <a:tab pos="3149600" algn="l"/>
                <a:tab pos="4978400" algn="l"/>
                <a:tab pos="114300" algn="l"/>
                <a:tab pos="3149600" algn="l"/>
                <a:tab pos="4978400" algn="l"/>
                <a:tab pos="114300" algn="l"/>
                <a:tab pos="3149600" algn="l"/>
                <a:tab pos="4978400" algn="l"/>
                <a:tab pos="114300" algn="l"/>
                <a:tab pos="3149600" algn="l"/>
                <a:tab pos="49784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sarl</a:t>
            </a:r>
            <a:r>
              <a:rPr lang="en-US" sz="1800" b="1" dirty="0">
                <a:solidFill>
                  <a:schemeClr val="tx1"/>
                </a:solidFill>
                <a:latin typeface="Courier New" pitchFamily="49" charset="0"/>
                <a:ea typeface="Monaco" charset="0"/>
                <a:cs typeface="Courier New" pitchFamily="49" charset="0"/>
                <a:sym typeface="Monaco" charset="0"/>
              </a:rPr>
              <a:t> $17,%eax	# </a:t>
            </a:r>
            <a:r>
              <a:rPr lang="en-US" sz="1800" b="1" dirty="0" err="1">
                <a:solidFill>
                  <a:schemeClr val="tx1"/>
                </a:solidFill>
                <a:latin typeface="Courier New" pitchFamily="49" charset="0"/>
                <a:ea typeface="Monaco" charset="0"/>
                <a:cs typeface="Courier New" pitchFamily="49" charset="0"/>
                <a:sym typeface="Monaco" charset="0"/>
              </a:rPr>
              <a:t>eax</a:t>
            </a:r>
            <a:r>
              <a:rPr lang="en-US" sz="1800" b="1" dirty="0">
                <a:solidFill>
                  <a:schemeClr val="tx1"/>
                </a:solidFill>
                <a:latin typeface="Courier New" pitchFamily="49" charset="0"/>
                <a:ea typeface="Monaco" charset="0"/>
                <a:cs typeface="Courier New" pitchFamily="49" charset="0"/>
                <a:sym typeface="Monaco" charset="0"/>
              </a:rPr>
              <a:t> = t1&gt;&gt;17    (t2)</a:t>
            </a:r>
          </a:p>
          <a:p>
            <a:pPr algn="l">
              <a:tabLst>
                <a:tab pos="114300" algn="l"/>
                <a:tab pos="3149600" algn="l"/>
                <a:tab pos="4978400" algn="l"/>
                <a:tab pos="114300" algn="l"/>
                <a:tab pos="3149600" algn="l"/>
                <a:tab pos="4978400" algn="l"/>
                <a:tab pos="114300" algn="l"/>
                <a:tab pos="3149600" algn="l"/>
                <a:tab pos="4978400" algn="l"/>
                <a:tab pos="114300" algn="l"/>
                <a:tab pos="3149600" algn="l"/>
                <a:tab pos="49784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andl</a:t>
            </a:r>
            <a:r>
              <a:rPr lang="en-US" sz="1800" b="1" dirty="0">
                <a:solidFill>
                  <a:schemeClr val="tx1"/>
                </a:solidFill>
                <a:latin typeface="Courier New" pitchFamily="49" charset="0"/>
                <a:ea typeface="Monaco" charset="0"/>
                <a:cs typeface="Courier New" pitchFamily="49" charset="0"/>
                <a:sym typeface="Monaco" charset="0"/>
              </a:rPr>
              <a:t> $8185,%eax	# </a:t>
            </a:r>
            <a:r>
              <a:rPr lang="en-US" sz="1800" b="1" dirty="0" err="1">
                <a:solidFill>
                  <a:schemeClr val="tx1"/>
                </a:solidFill>
                <a:latin typeface="Courier New" pitchFamily="49" charset="0"/>
                <a:ea typeface="Monaco" charset="0"/>
                <a:cs typeface="Courier New" pitchFamily="49" charset="0"/>
                <a:sym typeface="Monaco" charset="0"/>
              </a:rPr>
              <a:t>eax</a:t>
            </a:r>
            <a:r>
              <a:rPr lang="en-US" sz="1800" b="1" dirty="0">
                <a:solidFill>
                  <a:schemeClr val="tx1"/>
                </a:solidFill>
                <a:latin typeface="Courier New" pitchFamily="49" charset="0"/>
                <a:ea typeface="Monaco" charset="0"/>
                <a:cs typeface="Courier New" pitchFamily="49" charset="0"/>
                <a:sym typeface="Monaco" charset="0"/>
              </a:rPr>
              <a:t> = t2 &amp; </a:t>
            </a:r>
            <a:r>
              <a:rPr lang="en-US" sz="1800" b="1" dirty="0" smtClean="0">
                <a:solidFill>
                  <a:schemeClr val="tx1"/>
                </a:solidFill>
                <a:latin typeface="Courier New" pitchFamily="49" charset="0"/>
                <a:ea typeface="Monaco" charset="0"/>
                <a:cs typeface="Courier New" pitchFamily="49" charset="0"/>
                <a:sym typeface="Monaco" charset="0"/>
              </a:rPr>
              <a:t>mask (</a:t>
            </a:r>
            <a:r>
              <a:rPr lang="en-US" sz="1800" b="1" dirty="0" err="1" smtClean="0">
                <a:solidFill>
                  <a:schemeClr val="tx1"/>
                </a:solidFill>
                <a:latin typeface="Courier New" pitchFamily="49" charset="0"/>
                <a:ea typeface="Monaco" charset="0"/>
                <a:cs typeface="Courier New" pitchFamily="49" charset="0"/>
                <a:sym typeface="Monaco" charset="0"/>
              </a:rPr>
              <a:t>rval</a:t>
            </a:r>
            <a:r>
              <a:rPr lang="en-US" sz="1800" b="1" dirty="0" smtClean="0">
                <a:solidFill>
                  <a:schemeClr val="tx1"/>
                </a:solidFill>
                <a:latin typeface="Courier New" pitchFamily="49" charset="0"/>
                <a:ea typeface="Monaco" charset="0"/>
                <a:cs typeface="Courier New" pitchFamily="49" charset="0"/>
                <a:sym typeface="Monaco" charset="0"/>
              </a:rPr>
              <a:t>)</a:t>
            </a:r>
            <a:endParaRPr lang="en-US" sz="1800" b="1" dirty="0">
              <a:solidFill>
                <a:schemeClr val="tx1"/>
              </a:solidFill>
              <a:latin typeface="Courier New" pitchFamily="49" charset="0"/>
              <a:ea typeface="Monaco" charset="0"/>
              <a:cs typeface="Courier New" pitchFamily="49" charset="0"/>
              <a:sym typeface="Monaco" charset="0"/>
            </a:endParaRPr>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4938120" y="2661120"/>
              <a:ext cx="1688040" cy="625320"/>
            </p14:xfrm>
          </p:contentPart>
        </mc:Choice>
        <mc:Fallback>
          <p:pic>
            <p:nvPicPr>
              <p:cNvPr id="2" name="墨迹 1"/>
              <p:cNvPicPr/>
              <p:nvPr/>
            </p:nvPicPr>
            <p:blipFill>
              <a:blip r:embed="rId3"/>
              <a:stretch>
                <a:fillRect/>
              </a:stretch>
            </p:blipFill>
            <p:spPr>
              <a:xfrm>
                <a:off x="4922280" y="2597400"/>
                <a:ext cx="1720080" cy="7527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墨迹 2"/>
              <p14:cNvContentPartPr/>
              <p14:nvPr/>
            </p14:nvContentPartPr>
            <p14:xfrm>
              <a:off x="3232800" y="3857760"/>
              <a:ext cx="1098720" cy="1375560"/>
            </p14:xfrm>
          </p:contentPart>
        </mc:Choice>
        <mc:Fallback>
          <p:pic>
            <p:nvPicPr>
              <p:cNvPr id="3" name="墨迹 2"/>
              <p:cNvPicPr/>
              <p:nvPr/>
            </p:nvPicPr>
            <p:blipFill>
              <a:blip r:embed="rId5"/>
              <a:stretch>
                <a:fillRect/>
              </a:stretch>
            </p:blipFill>
            <p:spPr>
              <a:xfrm>
                <a:off x="3216960" y="3794040"/>
                <a:ext cx="1130400" cy="15026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墨迹 3"/>
              <p14:cNvContentPartPr/>
              <p14:nvPr/>
            </p14:nvContentPartPr>
            <p14:xfrm>
              <a:off x="4188240" y="4447080"/>
              <a:ext cx="223560" cy="750240"/>
            </p14:xfrm>
          </p:contentPart>
        </mc:Choice>
        <mc:Fallback>
          <p:pic>
            <p:nvPicPr>
              <p:cNvPr id="4" name="墨迹 3"/>
              <p:cNvPicPr/>
              <p:nvPr/>
            </p:nvPicPr>
            <p:blipFill>
              <a:blip r:embed="rId7"/>
              <a:stretch>
                <a:fillRect/>
              </a:stretch>
            </p:blipFill>
            <p:spPr>
              <a:xfrm>
                <a:off x="4172400" y="4383360"/>
                <a:ext cx="255240" cy="877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墨迹 4"/>
              <p14:cNvContentPartPr/>
              <p14:nvPr/>
            </p14:nvContentPartPr>
            <p14:xfrm>
              <a:off x="3732840" y="4357800"/>
              <a:ext cx="500400" cy="893160"/>
            </p14:xfrm>
          </p:contentPart>
        </mc:Choice>
        <mc:Fallback>
          <p:pic>
            <p:nvPicPr>
              <p:cNvPr id="5" name="墨迹 4"/>
              <p:cNvPicPr/>
              <p:nvPr/>
            </p:nvPicPr>
            <p:blipFill>
              <a:blip r:embed="rId9"/>
              <a:stretch>
                <a:fillRect/>
              </a:stretch>
            </p:blipFill>
            <p:spPr>
              <a:xfrm>
                <a:off x="3717000" y="4294080"/>
                <a:ext cx="532080" cy="10206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墨迹 5"/>
              <p14:cNvContentPartPr/>
              <p14:nvPr/>
            </p14:nvContentPartPr>
            <p14:xfrm>
              <a:off x="2973600" y="4652280"/>
              <a:ext cx="2482920" cy="786240"/>
            </p14:xfrm>
          </p:contentPart>
        </mc:Choice>
        <mc:Fallback>
          <p:pic>
            <p:nvPicPr>
              <p:cNvPr id="6" name="墨迹 5"/>
              <p:cNvPicPr/>
              <p:nvPr/>
            </p:nvPicPr>
            <p:blipFill>
              <a:blip r:embed="rId11"/>
              <a:stretch>
                <a:fillRect/>
              </a:stretch>
            </p:blipFill>
            <p:spPr>
              <a:xfrm>
                <a:off x="2957760" y="4588920"/>
                <a:ext cx="2514600" cy="9129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墨迹 6"/>
              <p14:cNvContentPartPr/>
              <p14:nvPr/>
            </p14:nvContentPartPr>
            <p14:xfrm>
              <a:off x="4965120" y="3973680"/>
              <a:ext cx="911160" cy="1241640"/>
            </p14:xfrm>
          </p:contentPart>
        </mc:Choice>
        <mc:Fallback>
          <p:pic>
            <p:nvPicPr>
              <p:cNvPr id="7" name="墨迹 6"/>
              <p:cNvPicPr/>
              <p:nvPr/>
            </p:nvPicPr>
            <p:blipFill>
              <a:blip r:embed="rId13"/>
              <a:stretch>
                <a:fillRect/>
              </a:stretch>
            </p:blipFill>
            <p:spPr>
              <a:xfrm>
                <a:off x="4949280" y="3910320"/>
                <a:ext cx="942840" cy="13683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墨迹 7"/>
              <p14:cNvContentPartPr/>
              <p14:nvPr/>
            </p14:nvContentPartPr>
            <p14:xfrm>
              <a:off x="4384440" y="3768480"/>
              <a:ext cx="4099320" cy="2027160"/>
            </p14:xfrm>
          </p:contentPart>
        </mc:Choice>
        <mc:Fallback>
          <p:pic>
            <p:nvPicPr>
              <p:cNvPr id="8" name="墨迹 7"/>
              <p:cNvPicPr/>
              <p:nvPr/>
            </p:nvPicPr>
            <p:blipFill>
              <a:blip r:embed="rId15"/>
              <a:stretch>
                <a:fillRect/>
              </a:stretch>
            </p:blipFill>
            <p:spPr>
              <a:xfrm>
                <a:off x="4368600" y="3704760"/>
                <a:ext cx="4131000" cy="21546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墨迹 8"/>
              <p14:cNvContentPartPr/>
              <p14:nvPr/>
            </p14:nvContentPartPr>
            <p14:xfrm>
              <a:off x="6840360" y="3134160"/>
              <a:ext cx="1250280" cy="2384640"/>
            </p14:xfrm>
          </p:contentPart>
        </mc:Choice>
        <mc:Fallback>
          <p:pic>
            <p:nvPicPr>
              <p:cNvPr id="9" name="墨迹 8"/>
              <p:cNvPicPr/>
              <p:nvPr/>
            </p:nvPicPr>
            <p:blipFill>
              <a:blip r:embed="rId17"/>
              <a:stretch>
                <a:fillRect/>
              </a:stretch>
            </p:blipFill>
            <p:spPr>
              <a:xfrm>
                <a:off x="6824520" y="3070800"/>
                <a:ext cx="1281960" cy="2511720"/>
              </a:xfrm>
              <a:prstGeom prst="rect">
                <a:avLst/>
              </a:prstGeom>
            </p:spPr>
          </p:pic>
        </mc:Fallback>
      </mc:AlternateContent>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21506"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21507" name="Rectangle 3"/>
          <p:cNvSpPr>
            <a:spLocks noGrp="1" noChangeArrowheads="1"/>
          </p:cNvSpPr>
          <p:nvPr>
            <p:ph type="title"/>
          </p:nvPr>
        </p:nvSpPr>
        <p:spPr>
          <a:ln/>
        </p:spPr>
        <p:txBody>
          <a:bodyPr/>
          <a:lstStyle/>
          <a:p>
            <a:pPr marL="119063" indent="-119063"/>
            <a:r>
              <a:rPr lang="en-US"/>
              <a:t>Another Example</a:t>
            </a:r>
          </a:p>
        </p:txBody>
      </p:sp>
      <p:sp>
        <p:nvSpPr>
          <p:cNvPr id="21508" name="Rectangle 4"/>
          <p:cNvSpPr>
            <a:spLocks/>
          </p:cNvSpPr>
          <p:nvPr/>
        </p:nvSpPr>
        <p:spPr bwMode="auto">
          <a:xfrm>
            <a:off x="381000" y="1447800"/>
            <a:ext cx="3746500" cy="2362200"/>
          </a:xfrm>
          <a:prstGeom prst="rect">
            <a:avLst/>
          </a:prstGeom>
          <a:solidFill>
            <a:srgbClr val="CDF1C5"/>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logical(</a:t>
            </a: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x, </a:t>
            </a: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y)</a:t>
            </a: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cs typeface="Courier New" pitchFamily="49" charset="0"/>
                <a:sym typeface="Courier New Bold" charset="0"/>
              </a:rPr>
              <a:t>{</a:t>
            </a: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i="1" dirty="0">
                <a:solidFill>
                  <a:srgbClr val="FF0000"/>
                </a:solidFill>
                <a:latin typeface="Courier New" pitchFamily="49" charset="0"/>
                <a:cs typeface="Courier New" pitchFamily="49" charset="0"/>
                <a:sym typeface="Courier New Bold" charset="0"/>
              </a:rPr>
              <a:t>  </a:t>
            </a:r>
            <a:r>
              <a:rPr lang="en-US" sz="1800" b="1" i="1" dirty="0" err="1">
                <a:solidFill>
                  <a:srgbClr val="FF0000"/>
                </a:solidFill>
                <a:latin typeface="Courier New" pitchFamily="49" charset="0"/>
                <a:cs typeface="Courier New" pitchFamily="49" charset="0"/>
                <a:sym typeface="Courier New Bold" charset="0"/>
              </a:rPr>
              <a:t>int</a:t>
            </a:r>
            <a:r>
              <a:rPr lang="en-US" sz="1800" b="1" i="1" dirty="0">
                <a:solidFill>
                  <a:srgbClr val="FF0000"/>
                </a:solidFill>
                <a:latin typeface="Courier New" pitchFamily="49" charset="0"/>
                <a:cs typeface="Courier New" pitchFamily="49" charset="0"/>
                <a:sym typeface="Courier New Bold" charset="0"/>
              </a:rPr>
              <a:t> t1 = </a:t>
            </a:r>
            <a:r>
              <a:rPr lang="en-US" sz="1800" b="1" i="1" dirty="0" err="1">
                <a:solidFill>
                  <a:srgbClr val="FF0000"/>
                </a:solidFill>
                <a:latin typeface="Courier New" pitchFamily="49" charset="0"/>
                <a:cs typeface="Courier New" pitchFamily="49" charset="0"/>
                <a:sym typeface="Courier New Bold" charset="0"/>
              </a:rPr>
              <a:t>x^y</a:t>
            </a:r>
            <a:r>
              <a:rPr lang="en-US" sz="1800" b="1" i="1" dirty="0">
                <a:solidFill>
                  <a:srgbClr val="FF0000"/>
                </a:solidFill>
                <a:latin typeface="Courier New" pitchFamily="49" charset="0"/>
                <a:cs typeface="Courier New" pitchFamily="49" charset="0"/>
                <a:sym typeface="Courier New Bold" charset="0"/>
              </a:rPr>
              <a:t>;</a:t>
            </a: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t2 = t1 &gt;&gt; 17;</a:t>
            </a: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mask = (1&lt;&lt;13) - 7;</a:t>
            </a: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rval</a:t>
            </a:r>
            <a:r>
              <a:rPr lang="en-US" sz="1800" b="1" dirty="0">
                <a:solidFill>
                  <a:schemeClr val="tx1"/>
                </a:solidFill>
                <a:latin typeface="Courier New" pitchFamily="49" charset="0"/>
                <a:cs typeface="Courier New" pitchFamily="49" charset="0"/>
                <a:sym typeface="Courier New Bold" charset="0"/>
              </a:rPr>
              <a:t> = t2 &amp; mask;</a:t>
            </a: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cs typeface="Courier New" pitchFamily="49" charset="0"/>
                <a:sym typeface="Courier New Bold" charset="0"/>
              </a:rPr>
              <a:t>  return </a:t>
            </a:r>
            <a:r>
              <a:rPr lang="en-US" sz="1800" b="1" dirty="0" err="1">
                <a:solidFill>
                  <a:schemeClr val="tx1"/>
                </a:solidFill>
                <a:latin typeface="Courier New" pitchFamily="49" charset="0"/>
                <a:cs typeface="Courier New" pitchFamily="49" charset="0"/>
                <a:sym typeface="Courier New Bold" charset="0"/>
              </a:rPr>
              <a:t>rval</a:t>
            </a:r>
            <a:r>
              <a:rPr lang="en-US" sz="1800" b="1" dirty="0">
                <a:solidFill>
                  <a:schemeClr val="tx1"/>
                </a:solidFill>
                <a:latin typeface="Courier New" pitchFamily="49" charset="0"/>
                <a:cs typeface="Courier New" pitchFamily="49" charset="0"/>
                <a:sym typeface="Courier New Bold" charset="0"/>
              </a:rPr>
              <a:t>;</a:t>
            </a: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cs typeface="Courier New" pitchFamily="49" charset="0"/>
                <a:sym typeface="Courier New Bold" charset="0"/>
              </a:rPr>
              <a:t>}</a:t>
            </a:r>
          </a:p>
        </p:txBody>
      </p:sp>
      <p:sp>
        <p:nvSpPr>
          <p:cNvPr id="21509" name="Rectangle 5"/>
          <p:cNvSpPr>
            <a:spLocks/>
          </p:cNvSpPr>
          <p:nvPr/>
        </p:nvSpPr>
        <p:spPr bwMode="auto">
          <a:xfrm>
            <a:off x="4432300" y="825500"/>
            <a:ext cx="4127500" cy="3860800"/>
          </a:xfrm>
          <a:prstGeom prst="rect">
            <a:avLst/>
          </a:prstGeom>
          <a:noFill/>
          <a:ln w="12700" cap="flat">
            <a:noFill/>
            <a:miter lim="800000"/>
            <a:headEnd type="none" w="med" len="med"/>
            <a:tailEnd type="none" w="med" len="med"/>
          </a:ln>
        </p:spPr>
        <p:txBody>
          <a:bodyPr lIns="38100" tIns="38100" rIns="38100" bIns="38100"/>
          <a:lstStyle/>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ea typeface="Monaco" charset="0"/>
                <a:cs typeface="Courier New" pitchFamily="49" charset="0"/>
                <a:sym typeface="Monaco" charset="0"/>
              </a:rPr>
              <a:t>logical:</a:t>
            </a: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pushl</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ebp</a:t>
            </a:r>
            <a:endParaRPr lang="en-US" sz="1800" b="1" dirty="0">
              <a:solidFill>
                <a:schemeClr val="tx1"/>
              </a:solidFill>
              <a:latin typeface="Courier New" pitchFamily="49" charset="0"/>
              <a:ea typeface="Monaco" charset="0"/>
              <a:cs typeface="Courier New" pitchFamily="49" charset="0"/>
              <a:sym typeface="Monaco"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movl</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esp,%ebp</a:t>
            </a:r>
            <a:endParaRPr lang="en-US" sz="1800" b="1" dirty="0">
              <a:solidFill>
                <a:schemeClr val="tx1"/>
              </a:solidFill>
              <a:latin typeface="Courier New" pitchFamily="49" charset="0"/>
              <a:ea typeface="Monaco" charset="0"/>
              <a:cs typeface="Courier New" pitchFamily="49" charset="0"/>
              <a:sym typeface="Monaco"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endParaRPr lang="en-US" sz="1800" b="1" dirty="0">
              <a:solidFill>
                <a:schemeClr val="tx1"/>
              </a:solidFill>
              <a:latin typeface="Courier New" pitchFamily="49" charset="0"/>
              <a:ea typeface="Monaco" charset="0"/>
              <a:cs typeface="Courier New" pitchFamily="49" charset="0"/>
              <a:sym typeface="Monaco"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i="1" dirty="0" err="1">
                <a:solidFill>
                  <a:srgbClr val="FF0000"/>
                </a:solidFill>
                <a:latin typeface="Courier New" pitchFamily="49" charset="0"/>
                <a:ea typeface="Monaco" charset="0"/>
                <a:cs typeface="Courier New" pitchFamily="49" charset="0"/>
                <a:sym typeface="Monaco" charset="0"/>
              </a:rPr>
              <a:t>movl</a:t>
            </a:r>
            <a:r>
              <a:rPr lang="en-US" sz="1800" b="1" i="1" dirty="0">
                <a:solidFill>
                  <a:srgbClr val="FF0000"/>
                </a:solidFill>
                <a:latin typeface="Courier New" pitchFamily="49" charset="0"/>
                <a:ea typeface="Monaco" charset="0"/>
                <a:cs typeface="Courier New" pitchFamily="49" charset="0"/>
                <a:sym typeface="Monaco" charset="0"/>
              </a:rPr>
              <a:t> </a:t>
            </a:r>
            <a:r>
              <a:rPr lang="en-US" sz="1800" b="1" i="1" dirty="0" smtClean="0">
                <a:solidFill>
                  <a:srgbClr val="FF0000"/>
                </a:solidFill>
                <a:latin typeface="Courier New" pitchFamily="49" charset="0"/>
                <a:ea typeface="Monaco" charset="0"/>
                <a:cs typeface="Courier New" pitchFamily="49" charset="0"/>
                <a:sym typeface="Monaco" charset="0"/>
              </a:rPr>
              <a:t>12(%</a:t>
            </a:r>
            <a:r>
              <a:rPr lang="en-US" sz="1800" b="1" i="1" dirty="0" err="1">
                <a:solidFill>
                  <a:srgbClr val="FF0000"/>
                </a:solidFill>
                <a:latin typeface="Courier New" pitchFamily="49" charset="0"/>
                <a:ea typeface="Monaco" charset="0"/>
                <a:cs typeface="Courier New" pitchFamily="49" charset="0"/>
                <a:sym typeface="Monaco" charset="0"/>
              </a:rPr>
              <a:t>ebp</a:t>
            </a:r>
            <a:r>
              <a:rPr lang="en-US" sz="1800" b="1" i="1" dirty="0">
                <a:solidFill>
                  <a:srgbClr val="FF0000"/>
                </a:solidFill>
                <a:latin typeface="Courier New" pitchFamily="49" charset="0"/>
                <a:ea typeface="Monaco" charset="0"/>
                <a:cs typeface="Courier New" pitchFamily="49" charset="0"/>
                <a:sym typeface="Monaco" charset="0"/>
              </a:rPr>
              <a:t>),%</a:t>
            </a:r>
            <a:r>
              <a:rPr lang="en-US" sz="1800" b="1" i="1" dirty="0" err="1">
                <a:solidFill>
                  <a:srgbClr val="FF0000"/>
                </a:solidFill>
                <a:latin typeface="Courier New" pitchFamily="49" charset="0"/>
                <a:ea typeface="Monaco" charset="0"/>
                <a:cs typeface="Courier New" pitchFamily="49" charset="0"/>
                <a:sym typeface="Monaco" charset="0"/>
              </a:rPr>
              <a:t>eax</a:t>
            </a:r>
            <a:endParaRPr lang="en-US" sz="1800" b="1" i="1" dirty="0">
              <a:solidFill>
                <a:srgbClr val="FF0000"/>
              </a:solidFill>
              <a:latin typeface="Courier New" pitchFamily="49" charset="0"/>
              <a:ea typeface="Monaco" charset="0"/>
              <a:cs typeface="Courier New" pitchFamily="49" charset="0"/>
              <a:sym typeface="Monaco"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i="1" dirty="0">
                <a:solidFill>
                  <a:srgbClr val="FF0000"/>
                </a:solidFill>
                <a:latin typeface="Courier New" pitchFamily="49" charset="0"/>
                <a:ea typeface="Monaco" charset="0"/>
                <a:cs typeface="Courier New" pitchFamily="49" charset="0"/>
                <a:sym typeface="Monaco" charset="0"/>
              </a:rPr>
              <a:t>	</a:t>
            </a:r>
            <a:r>
              <a:rPr lang="en-US" sz="1800" b="1" i="1" dirty="0" err="1">
                <a:solidFill>
                  <a:srgbClr val="FF0000"/>
                </a:solidFill>
                <a:latin typeface="Courier New" pitchFamily="49" charset="0"/>
                <a:ea typeface="Monaco" charset="0"/>
                <a:cs typeface="Courier New" pitchFamily="49" charset="0"/>
                <a:sym typeface="Monaco" charset="0"/>
              </a:rPr>
              <a:t>xorl</a:t>
            </a:r>
            <a:r>
              <a:rPr lang="en-US" sz="1800" b="1" i="1" dirty="0">
                <a:solidFill>
                  <a:srgbClr val="FF0000"/>
                </a:solidFill>
                <a:latin typeface="Courier New" pitchFamily="49" charset="0"/>
                <a:ea typeface="Monaco" charset="0"/>
                <a:cs typeface="Courier New" pitchFamily="49" charset="0"/>
                <a:sym typeface="Monaco" charset="0"/>
              </a:rPr>
              <a:t> </a:t>
            </a:r>
            <a:r>
              <a:rPr lang="en-US" sz="1800" b="1" i="1" dirty="0" smtClean="0">
                <a:solidFill>
                  <a:srgbClr val="FF0000"/>
                </a:solidFill>
                <a:latin typeface="Courier New" pitchFamily="49" charset="0"/>
                <a:ea typeface="Monaco" charset="0"/>
                <a:cs typeface="Courier New" pitchFamily="49" charset="0"/>
                <a:sym typeface="Monaco" charset="0"/>
              </a:rPr>
              <a:t>8(%</a:t>
            </a:r>
            <a:r>
              <a:rPr lang="en-US" sz="1800" b="1" i="1" dirty="0" err="1">
                <a:solidFill>
                  <a:srgbClr val="FF0000"/>
                </a:solidFill>
                <a:latin typeface="Courier New" pitchFamily="49" charset="0"/>
                <a:ea typeface="Monaco" charset="0"/>
                <a:cs typeface="Courier New" pitchFamily="49" charset="0"/>
                <a:sym typeface="Monaco" charset="0"/>
              </a:rPr>
              <a:t>ebp</a:t>
            </a:r>
            <a:r>
              <a:rPr lang="en-US" sz="1800" b="1" i="1" dirty="0">
                <a:solidFill>
                  <a:srgbClr val="FF0000"/>
                </a:solidFill>
                <a:latin typeface="Courier New" pitchFamily="49" charset="0"/>
                <a:ea typeface="Monaco" charset="0"/>
                <a:cs typeface="Courier New" pitchFamily="49" charset="0"/>
                <a:sym typeface="Monaco" charset="0"/>
              </a:rPr>
              <a:t>),%</a:t>
            </a:r>
            <a:r>
              <a:rPr lang="en-US" sz="1800" b="1" i="1" dirty="0" err="1">
                <a:solidFill>
                  <a:srgbClr val="FF0000"/>
                </a:solidFill>
                <a:latin typeface="Courier New" pitchFamily="49" charset="0"/>
                <a:ea typeface="Monaco" charset="0"/>
                <a:cs typeface="Courier New" pitchFamily="49" charset="0"/>
                <a:sym typeface="Monaco" charset="0"/>
              </a:rPr>
              <a:t>eax</a:t>
            </a:r>
            <a:endParaRPr lang="en-US" sz="1800" b="1" i="1" dirty="0">
              <a:solidFill>
                <a:srgbClr val="FF0000"/>
              </a:solidFill>
              <a:latin typeface="Courier New" pitchFamily="49" charset="0"/>
              <a:ea typeface="Monaco" charset="0"/>
              <a:cs typeface="Courier New" pitchFamily="49" charset="0"/>
              <a:sym typeface="Monaco"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sarl</a:t>
            </a:r>
            <a:r>
              <a:rPr lang="en-US" sz="1800" b="1" dirty="0">
                <a:solidFill>
                  <a:schemeClr val="tx1"/>
                </a:solidFill>
                <a:latin typeface="Courier New" pitchFamily="49" charset="0"/>
                <a:ea typeface="Monaco" charset="0"/>
                <a:cs typeface="Courier New" pitchFamily="49" charset="0"/>
                <a:sym typeface="Monaco" charset="0"/>
              </a:rPr>
              <a:t> $17,%eax</a:t>
            </a:r>
          </a:p>
          <a:p>
            <a:pPr lvl="0"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andl</a:t>
            </a:r>
            <a:r>
              <a:rPr lang="en-US" sz="1800" b="1" dirty="0">
                <a:solidFill>
                  <a:schemeClr val="tx1"/>
                </a:solidFill>
                <a:latin typeface="Courier New" pitchFamily="49" charset="0"/>
                <a:ea typeface="Monaco" charset="0"/>
                <a:cs typeface="Courier New" pitchFamily="49" charset="0"/>
                <a:sym typeface="Monaco" charset="0"/>
              </a:rPr>
              <a:t> $8185,%</a:t>
            </a:r>
            <a:r>
              <a:rPr lang="en-US" sz="1800" b="1" dirty="0" smtClean="0">
                <a:solidFill>
                  <a:schemeClr val="tx1"/>
                </a:solidFill>
                <a:latin typeface="Courier New" pitchFamily="49" charset="0"/>
                <a:ea typeface="Monaco" charset="0"/>
                <a:cs typeface="Courier New" pitchFamily="49" charset="0"/>
                <a:sym typeface="Monaco" charset="0"/>
              </a:rPr>
              <a:t>eax</a:t>
            </a:r>
            <a:endParaRPr lang="en-US" sz="1800" b="1" dirty="0">
              <a:latin typeface="Courier New" pitchFamily="49" charset="0"/>
              <a:ea typeface="Monaco" charset="0"/>
              <a:cs typeface="Courier New" pitchFamily="49" charset="0"/>
              <a:sym typeface="Monaco"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endParaRPr lang="en-US" sz="1800" b="1" dirty="0">
              <a:solidFill>
                <a:schemeClr val="tx1"/>
              </a:solidFill>
              <a:latin typeface="Courier New" pitchFamily="49" charset="0"/>
              <a:ea typeface="Monaco" charset="0"/>
              <a:cs typeface="Courier New" pitchFamily="49" charset="0"/>
              <a:sym typeface="Monaco"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popl</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ebp</a:t>
            </a:r>
            <a:endParaRPr lang="en-US" sz="1800" b="1" dirty="0">
              <a:solidFill>
                <a:schemeClr val="tx1"/>
              </a:solidFill>
              <a:latin typeface="Courier New" pitchFamily="49" charset="0"/>
              <a:ea typeface="Monaco" charset="0"/>
              <a:cs typeface="Courier New" pitchFamily="49" charset="0"/>
              <a:sym typeface="Monaco"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ea typeface="Monaco" charset="0"/>
                <a:cs typeface="Courier New" pitchFamily="49" charset="0"/>
                <a:sym typeface="Monaco" charset="0"/>
              </a:rPr>
              <a:t>	ret</a:t>
            </a:r>
          </a:p>
        </p:txBody>
      </p:sp>
      <p:sp>
        <p:nvSpPr>
          <p:cNvPr id="21510" name="AutoShape 6"/>
          <p:cNvSpPr>
            <a:spLocks/>
          </p:cNvSpPr>
          <p:nvPr/>
        </p:nvSpPr>
        <p:spPr bwMode="auto">
          <a:xfrm>
            <a:off x="7670800" y="2159000"/>
            <a:ext cx="304800" cy="1193800"/>
          </a:xfrm>
          <a:custGeom>
            <a:avLst/>
            <a:gdLst>
              <a:gd name="T0" fmla="*/ 10800 w 21600"/>
              <a:gd name="T1" fmla="*/ 10800 h 21600"/>
            </a:gdLst>
            <a:ahLst/>
            <a:cxnLst>
              <a:cxn ang="0">
                <a:pos x="T0" y="T1"/>
              </a:cxn>
            </a:cxnLst>
            <a:rect l="0" t="0" r="r" b="b"/>
            <a:pathLst>
              <a:path w="21600" h="2160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21511" name="Rectangle 7"/>
          <p:cNvSpPr>
            <a:spLocks/>
          </p:cNvSpPr>
          <p:nvPr/>
        </p:nvSpPr>
        <p:spPr bwMode="auto">
          <a:xfrm>
            <a:off x="8077200" y="2578100"/>
            <a:ext cx="557213" cy="355600"/>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a:solidFill>
                  <a:schemeClr val="tx1"/>
                </a:solidFill>
                <a:latin typeface="Calibri" charset="0"/>
                <a:ea typeface="Calibri" charset="0"/>
                <a:cs typeface="Calibri" charset="0"/>
                <a:sym typeface="Calibri" charset="0"/>
              </a:rPr>
              <a:t>Body</a:t>
            </a:r>
          </a:p>
        </p:txBody>
      </p:sp>
      <p:sp>
        <p:nvSpPr>
          <p:cNvPr id="21512" name="AutoShape 8"/>
          <p:cNvSpPr>
            <a:spLocks/>
          </p:cNvSpPr>
          <p:nvPr/>
        </p:nvSpPr>
        <p:spPr bwMode="auto">
          <a:xfrm>
            <a:off x="7670800" y="1282700"/>
            <a:ext cx="228600" cy="457200"/>
          </a:xfrm>
          <a:custGeom>
            <a:avLst/>
            <a:gdLst>
              <a:gd name="T0" fmla="*/ 10800 w 21600"/>
              <a:gd name="T1" fmla="*/ 10800 h 21600"/>
            </a:gdLst>
            <a:ahLst/>
            <a:cxnLst>
              <a:cxn ang="0">
                <a:pos x="T0" y="T1"/>
              </a:cxn>
            </a:cxnLst>
            <a:rect l="0" t="0" r="r" b="b"/>
            <a:pathLst>
              <a:path w="21600" h="2160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21513" name="Rectangle 9"/>
          <p:cNvSpPr>
            <a:spLocks/>
          </p:cNvSpPr>
          <p:nvPr/>
        </p:nvSpPr>
        <p:spPr bwMode="auto">
          <a:xfrm>
            <a:off x="8013700" y="1193800"/>
            <a:ext cx="382588" cy="635000"/>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a:solidFill>
                  <a:schemeClr val="tx1"/>
                </a:solidFill>
                <a:latin typeface="Calibri" charset="0"/>
                <a:ea typeface="Calibri" charset="0"/>
                <a:cs typeface="Calibri" charset="0"/>
                <a:sym typeface="Calibri" charset="0"/>
              </a:rPr>
              <a:t>Set</a:t>
            </a:r>
            <a:endParaRPr lang="en-US">
              <a:solidFill>
                <a:schemeClr val="tx1"/>
              </a:solidFill>
              <a:latin typeface="Arial Narrow" charset="0"/>
              <a:ea typeface="Lucida Grande" charset="0"/>
              <a:cs typeface="Lucida Grande" charset="0"/>
              <a:sym typeface="Arial Narrow" charset="0"/>
            </a:endParaRPr>
          </a:p>
          <a:p>
            <a:pPr algn="l"/>
            <a:r>
              <a:rPr lang="en-US" sz="1800">
                <a:solidFill>
                  <a:schemeClr val="tx1"/>
                </a:solidFill>
                <a:latin typeface="Calibri" charset="0"/>
                <a:ea typeface="Calibri" charset="0"/>
                <a:cs typeface="Calibri" charset="0"/>
                <a:sym typeface="Calibri" charset="0"/>
              </a:rPr>
              <a:t>Up</a:t>
            </a:r>
          </a:p>
        </p:txBody>
      </p:sp>
      <p:sp>
        <p:nvSpPr>
          <p:cNvPr id="21514" name="AutoShape 10"/>
          <p:cNvSpPr>
            <a:spLocks/>
          </p:cNvSpPr>
          <p:nvPr/>
        </p:nvSpPr>
        <p:spPr bwMode="auto">
          <a:xfrm>
            <a:off x="7670800" y="3429000"/>
            <a:ext cx="304800" cy="685800"/>
          </a:xfrm>
          <a:custGeom>
            <a:avLst/>
            <a:gdLst>
              <a:gd name="T0" fmla="*/ 10800 w 21600"/>
              <a:gd name="T1" fmla="*/ 10800 h 21600"/>
            </a:gdLst>
            <a:ahLst/>
            <a:cxnLst>
              <a:cxn ang="0">
                <a:pos x="T0" y="T1"/>
              </a:cxn>
            </a:cxnLst>
            <a:rect l="0" t="0" r="r" b="b"/>
            <a:pathLst>
              <a:path w="21600" h="2160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21515" name="Rectangle 11"/>
          <p:cNvSpPr>
            <a:spLocks/>
          </p:cNvSpPr>
          <p:nvPr/>
        </p:nvSpPr>
        <p:spPr bwMode="auto">
          <a:xfrm>
            <a:off x="8077200" y="3594100"/>
            <a:ext cx="627063" cy="355600"/>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a:solidFill>
                  <a:schemeClr val="tx1"/>
                </a:solidFill>
                <a:latin typeface="Calibri" charset="0"/>
                <a:ea typeface="Calibri" charset="0"/>
                <a:cs typeface="Calibri" charset="0"/>
                <a:sym typeface="Calibri" charset="0"/>
              </a:rPr>
              <a:t>Finish</a:t>
            </a:r>
          </a:p>
        </p:txBody>
      </p:sp>
      <p:sp>
        <p:nvSpPr>
          <p:cNvPr id="21516" name="Rectangle 12"/>
          <p:cNvSpPr>
            <a:spLocks/>
          </p:cNvSpPr>
          <p:nvPr/>
        </p:nvSpPr>
        <p:spPr bwMode="auto">
          <a:xfrm>
            <a:off x="889000" y="5054600"/>
            <a:ext cx="7035800" cy="1320800"/>
          </a:xfrm>
          <a:prstGeom prst="rect">
            <a:avLst/>
          </a:prstGeom>
          <a:noFill/>
          <a:ln w="12700" cap="flat">
            <a:noFill/>
            <a:miter lim="800000"/>
            <a:headEnd type="none" w="med" len="med"/>
            <a:tailEnd type="none" w="med" len="med"/>
          </a:ln>
        </p:spPr>
        <p:txBody>
          <a:bodyPr lIns="38100" tIns="38100" rIns="38100" bIns="38100"/>
          <a:lstStyle/>
          <a:p>
            <a:pPr algn="l">
              <a:tabLst>
                <a:tab pos="114300" algn="l"/>
                <a:tab pos="3149600" algn="l"/>
                <a:tab pos="4978400" algn="l"/>
                <a:tab pos="114300" algn="l"/>
                <a:tab pos="3149600" algn="l"/>
                <a:tab pos="4978400" algn="l"/>
                <a:tab pos="114300" algn="l"/>
                <a:tab pos="3149600" algn="l"/>
                <a:tab pos="4978400" algn="l"/>
                <a:tab pos="114300" algn="l"/>
                <a:tab pos="3149600" algn="l"/>
                <a:tab pos="49784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i="1" dirty="0" err="1">
                <a:solidFill>
                  <a:srgbClr val="FF0000"/>
                </a:solidFill>
                <a:latin typeface="Courier New" pitchFamily="49" charset="0"/>
                <a:ea typeface="Monaco" charset="0"/>
                <a:cs typeface="Courier New" pitchFamily="49" charset="0"/>
                <a:sym typeface="Monaco" charset="0"/>
              </a:rPr>
              <a:t>movl</a:t>
            </a:r>
            <a:r>
              <a:rPr lang="en-US" sz="1800" b="1" i="1" dirty="0">
                <a:solidFill>
                  <a:srgbClr val="FF0000"/>
                </a:solidFill>
                <a:latin typeface="Courier New" pitchFamily="49" charset="0"/>
                <a:ea typeface="Monaco" charset="0"/>
                <a:cs typeface="Courier New" pitchFamily="49" charset="0"/>
                <a:sym typeface="Monaco" charset="0"/>
              </a:rPr>
              <a:t> </a:t>
            </a:r>
            <a:r>
              <a:rPr lang="en-US" sz="1800" b="1" i="1" dirty="0" smtClean="0">
                <a:solidFill>
                  <a:srgbClr val="FF0000"/>
                </a:solidFill>
                <a:latin typeface="Courier New" pitchFamily="49" charset="0"/>
                <a:ea typeface="Monaco" charset="0"/>
                <a:cs typeface="Courier New" pitchFamily="49" charset="0"/>
                <a:sym typeface="Monaco" charset="0"/>
              </a:rPr>
              <a:t>12(%</a:t>
            </a:r>
            <a:r>
              <a:rPr lang="en-US" sz="1800" b="1" i="1" dirty="0" err="1">
                <a:solidFill>
                  <a:srgbClr val="FF0000"/>
                </a:solidFill>
                <a:latin typeface="Courier New" pitchFamily="49" charset="0"/>
                <a:ea typeface="Monaco" charset="0"/>
                <a:cs typeface="Courier New" pitchFamily="49" charset="0"/>
                <a:sym typeface="Monaco" charset="0"/>
              </a:rPr>
              <a:t>ebp</a:t>
            </a:r>
            <a:r>
              <a:rPr lang="en-US" sz="1800" b="1" i="1" dirty="0">
                <a:solidFill>
                  <a:srgbClr val="FF0000"/>
                </a:solidFill>
                <a:latin typeface="Courier New" pitchFamily="49" charset="0"/>
                <a:ea typeface="Monaco" charset="0"/>
                <a:cs typeface="Courier New" pitchFamily="49" charset="0"/>
                <a:sym typeface="Monaco" charset="0"/>
              </a:rPr>
              <a:t>),%</a:t>
            </a:r>
            <a:r>
              <a:rPr lang="en-US" sz="1800" b="1" i="1" dirty="0" err="1">
                <a:solidFill>
                  <a:srgbClr val="FF0000"/>
                </a:solidFill>
                <a:latin typeface="Courier New" pitchFamily="49" charset="0"/>
                <a:ea typeface="Monaco" charset="0"/>
                <a:cs typeface="Courier New" pitchFamily="49" charset="0"/>
                <a:sym typeface="Monaco" charset="0"/>
              </a:rPr>
              <a:t>eax</a:t>
            </a:r>
            <a:r>
              <a:rPr lang="en-US" sz="1800" b="1" i="1" dirty="0">
                <a:solidFill>
                  <a:srgbClr val="FF0000"/>
                </a:solidFill>
                <a:latin typeface="Courier New" pitchFamily="49" charset="0"/>
                <a:ea typeface="Monaco" charset="0"/>
                <a:cs typeface="Courier New" pitchFamily="49" charset="0"/>
                <a:sym typeface="Monaco" charset="0"/>
              </a:rPr>
              <a:t>	# </a:t>
            </a:r>
            <a:r>
              <a:rPr lang="en-US" sz="1800" b="1" i="1" dirty="0" err="1">
                <a:solidFill>
                  <a:srgbClr val="FF0000"/>
                </a:solidFill>
                <a:latin typeface="Courier New" pitchFamily="49" charset="0"/>
                <a:ea typeface="Monaco" charset="0"/>
                <a:cs typeface="Courier New" pitchFamily="49" charset="0"/>
                <a:sym typeface="Monaco" charset="0"/>
              </a:rPr>
              <a:t>eax</a:t>
            </a:r>
            <a:r>
              <a:rPr lang="en-US" sz="1800" b="1" i="1" dirty="0">
                <a:solidFill>
                  <a:srgbClr val="FF0000"/>
                </a:solidFill>
                <a:latin typeface="Courier New" pitchFamily="49" charset="0"/>
                <a:ea typeface="Monaco" charset="0"/>
                <a:cs typeface="Courier New" pitchFamily="49" charset="0"/>
                <a:sym typeface="Monaco" charset="0"/>
              </a:rPr>
              <a:t> = </a:t>
            </a:r>
            <a:r>
              <a:rPr lang="en-US" sz="1800" b="1" i="1" dirty="0" smtClean="0">
                <a:solidFill>
                  <a:srgbClr val="FF0000"/>
                </a:solidFill>
                <a:latin typeface="Courier New" pitchFamily="49" charset="0"/>
                <a:ea typeface="Monaco" charset="0"/>
                <a:cs typeface="Courier New" pitchFamily="49" charset="0"/>
                <a:sym typeface="Monaco" charset="0"/>
              </a:rPr>
              <a:t>y</a:t>
            </a:r>
            <a:endParaRPr lang="en-US" sz="1800" b="1" i="1" dirty="0">
              <a:solidFill>
                <a:srgbClr val="FF0000"/>
              </a:solidFill>
              <a:latin typeface="Courier New" pitchFamily="49" charset="0"/>
              <a:ea typeface="Monaco" charset="0"/>
              <a:cs typeface="Courier New" pitchFamily="49" charset="0"/>
              <a:sym typeface="Monaco" charset="0"/>
            </a:endParaRPr>
          </a:p>
          <a:p>
            <a:pPr algn="l">
              <a:tabLst>
                <a:tab pos="114300" algn="l"/>
                <a:tab pos="3149600" algn="l"/>
                <a:tab pos="4978400" algn="l"/>
                <a:tab pos="114300" algn="l"/>
                <a:tab pos="3149600" algn="l"/>
                <a:tab pos="4978400" algn="l"/>
                <a:tab pos="114300" algn="l"/>
                <a:tab pos="3149600" algn="l"/>
                <a:tab pos="4978400" algn="l"/>
                <a:tab pos="114300" algn="l"/>
                <a:tab pos="3149600" algn="l"/>
                <a:tab pos="4978400" algn="l"/>
              </a:tabLst>
            </a:pPr>
            <a:r>
              <a:rPr lang="en-US" sz="1800" b="1" i="1" dirty="0">
                <a:solidFill>
                  <a:srgbClr val="FF0000"/>
                </a:solidFill>
                <a:latin typeface="Courier New" pitchFamily="49" charset="0"/>
                <a:ea typeface="Monaco" charset="0"/>
                <a:cs typeface="Courier New" pitchFamily="49" charset="0"/>
                <a:sym typeface="Monaco" charset="0"/>
              </a:rPr>
              <a:t>	</a:t>
            </a:r>
            <a:r>
              <a:rPr lang="en-US" sz="1800" b="1" i="1" dirty="0" err="1">
                <a:solidFill>
                  <a:srgbClr val="FF0000"/>
                </a:solidFill>
                <a:latin typeface="Courier New" pitchFamily="49" charset="0"/>
                <a:ea typeface="Monaco" charset="0"/>
                <a:cs typeface="Courier New" pitchFamily="49" charset="0"/>
                <a:sym typeface="Monaco" charset="0"/>
              </a:rPr>
              <a:t>xorl</a:t>
            </a:r>
            <a:r>
              <a:rPr lang="en-US" sz="1800" b="1" i="1" dirty="0">
                <a:solidFill>
                  <a:srgbClr val="FF0000"/>
                </a:solidFill>
                <a:latin typeface="Courier New" pitchFamily="49" charset="0"/>
                <a:ea typeface="Monaco" charset="0"/>
                <a:cs typeface="Courier New" pitchFamily="49" charset="0"/>
                <a:sym typeface="Monaco" charset="0"/>
              </a:rPr>
              <a:t> </a:t>
            </a:r>
            <a:r>
              <a:rPr lang="en-US" sz="1800" b="1" i="1" dirty="0" smtClean="0">
                <a:solidFill>
                  <a:srgbClr val="FF0000"/>
                </a:solidFill>
                <a:latin typeface="Courier New" pitchFamily="49" charset="0"/>
                <a:ea typeface="Monaco" charset="0"/>
                <a:cs typeface="Courier New" pitchFamily="49" charset="0"/>
                <a:sym typeface="Monaco" charset="0"/>
              </a:rPr>
              <a:t>8(%</a:t>
            </a:r>
            <a:r>
              <a:rPr lang="en-US" sz="1800" b="1" i="1" dirty="0" err="1">
                <a:solidFill>
                  <a:srgbClr val="FF0000"/>
                </a:solidFill>
                <a:latin typeface="Courier New" pitchFamily="49" charset="0"/>
                <a:ea typeface="Monaco" charset="0"/>
                <a:cs typeface="Courier New" pitchFamily="49" charset="0"/>
                <a:sym typeface="Monaco" charset="0"/>
              </a:rPr>
              <a:t>ebp</a:t>
            </a:r>
            <a:r>
              <a:rPr lang="en-US" sz="1800" b="1" i="1" dirty="0">
                <a:solidFill>
                  <a:srgbClr val="FF0000"/>
                </a:solidFill>
                <a:latin typeface="Courier New" pitchFamily="49" charset="0"/>
                <a:ea typeface="Monaco" charset="0"/>
                <a:cs typeface="Courier New" pitchFamily="49" charset="0"/>
                <a:sym typeface="Monaco" charset="0"/>
              </a:rPr>
              <a:t>),%</a:t>
            </a:r>
            <a:r>
              <a:rPr lang="en-US" sz="1800" b="1" i="1" dirty="0" err="1">
                <a:solidFill>
                  <a:srgbClr val="FF0000"/>
                </a:solidFill>
                <a:latin typeface="Courier New" pitchFamily="49" charset="0"/>
                <a:ea typeface="Monaco" charset="0"/>
                <a:cs typeface="Courier New" pitchFamily="49" charset="0"/>
                <a:sym typeface="Monaco" charset="0"/>
              </a:rPr>
              <a:t>eax</a:t>
            </a:r>
            <a:r>
              <a:rPr lang="en-US" sz="1800" b="1" i="1" dirty="0">
                <a:solidFill>
                  <a:srgbClr val="FF0000"/>
                </a:solidFill>
                <a:latin typeface="Courier New" pitchFamily="49" charset="0"/>
                <a:ea typeface="Monaco" charset="0"/>
                <a:cs typeface="Courier New" pitchFamily="49" charset="0"/>
                <a:sym typeface="Monaco" charset="0"/>
              </a:rPr>
              <a:t>	# </a:t>
            </a:r>
            <a:r>
              <a:rPr lang="en-US" sz="1800" b="1" i="1" dirty="0" err="1">
                <a:solidFill>
                  <a:srgbClr val="FF0000"/>
                </a:solidFill>
                <a:latin typeface="Courier New" pitchFamily="49" charset="0"/>
                <a:ea typeface="Monaco" charset="0"/>
                <a:cs typeface="Courier New" pitchFamily="49" charset="0"/>
                <a:sym typeface="Monaco" charset="0"/>
              </a:rPr>
              <a:t>eax</a:t>
            </a:r>
            <a:r>
              <a:rPr lang="en-US" sz="1800" b="1" i="1" dirty="0">
                <a:solidFill>
                  <a:srgbClr val="FF0000"/>
                </a:solidFill>
                <a:latin typeface="Courier New" pitchFamily="49" charset="0"/>
                <a:ea typeface="Monaco" charset="0"/>
                <a:cs typeface="Courier New" pitchFamily="49" charset="0"/>
                <a:sym typeface="Monaco" charset="0"/>
              </a:rPr>
              <a:t> = </a:t>
            </a:r>
            <a:r>
              <a:rPr lang="en-US" sz="1800" b="1" i="1" dirty="0" err="1">
                <a:solidFill>
                  <a:srgbClr val="FF0000"/>
                </a:solidFill>
                <a:latin typeface="Courier New" pitchFamily="49" charset="0"/>
                <a:ea typeface="Monaco" charset="0"/>
                <a:cs typeface="Courier New" pitchFamily="49" charset="0"/>
                <a:sym typeface="Monaco" charset="0"/>
              </a:rPr>
              <a:t>x^y</a:t>
            </a:r>
            <a:r>
              <a:rPr lang="en-US" sz="1800" b="1" i="1" dirty="0">
                <a:solidFill>
                  <a:srgbClr val="FF0000"/>
                </a:solidFill>
                <a:latin typeface="Courier New" pitchFamily="49" charset="0"/>
                <a:ea typeface="Monaco" charset="0"/>
                <a:cs typeface="Courier New" pitchFamily="49" charset="0"/>
                <a:sym typeface="Monaco" charset="0"/>
              </a:rPr>
              <a:t>       (t1)</a:t>
            </a:r>
          </a:p>
          <a:p>
            <a:pPr algn="l">
              <a:tabLst>
                <a:tab pos="114300" algn="l"/>
                <a:tab pos="3149600" algn="l"/>
                <a:tab pos="4978400" algn="l"/>
                <a:tab pos="114300" algn="l"/>
                <a:tab pos="3149600" algn="l"/>
                <a:tab pos="4978400" algn="l"/>
                <a:tab pos="114300" algn="l"/>
                <a:tab pos="3149600" algn="l"/>
                <a:tab pos="4978400" algn="l"/>
                <a:tab pos="114300" algn="l"/>
                <a:tab pos="3149600" algn="l"/>
                <a:tab pos="49784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sarl</a:t>
            </a:r>
            <a:r>
              <a:rPr lang="en-US" sz="1800" b="1" dirty="0">
                <a:solidFill>
                  <a:schemeClr val="tx1"/>
                </a:solidFill>
                <a:latin typeface="Courier New" pitchFamily="49" charset="0"/>
                <a:ea typeface="Monaco" charset="0"/>
                <a:cs typeface="Courier New" pitchFamily="49" charset="0"/>
                <a:sym typeface="Monaco" charset="0"/>
              </a:rPr>
              <a:t> $17,%eax	# </a:t>
            </a:r>
            <a:r>
              <a:rPr lang="en-US" sz="1800" b="1" dirty="0" err="1">
                <a:solidFill>
                  <a:schemeClr val="tx1"/>
                </a:solidFill>
                <a:latin typeface="Courier New" pitchFamily="49" charset="0"/>
                <a:ea typeface="Monaco" charset="0"/>
                <a:cs typeface="Courier New" pitchFamily="49" charset="0"/>
                <a:sym typeface="Monaco" charset="0"/>
              </a:rPr>
              <a:t>eax</a:t>
            </a:r>
            <a:r>
              <a:rPr lang="en-US" sz="1800" b="1" dirty="0">
                <a:solidFill>
                  <a:schemeClr val="tx1"/>
                </a:solidFill>
                <a:latin typeface="Courier New" pitchFamily="49" charset="0"/>
                <a:ea typeface="Monaco" charset="0"/>
                <a:cs typeface="Courier New" pitchFamily="49" charset="0"/>
                <a:sym typeface="Monaco" charset="0"/>
              </a:rPr>
              <a:t> = t1&gt;&gt;17    (t2)</a:t>
            </a:r>
          </a:p>
          <a:p>
            <a:pPr algn="l">
              <a:tabLst>
                <a:tab pos="114300" algn="l"/>
                <a:tab pos="3149600" algn="l"/>
                <a:tab pos="4978400" algn="l"/>
                <a:tab pos="114300" algn="l"/>
                <a:tab pos="3149600" algn="l"/>
                <a:tab pos="4978400" algn="l"/>
                <a:tab pos="114300" algn="l"/>
                <a:tab pos="3149600" algn="l"/>
                <a:tab pos="4978400" algn="l"/>
                <a:tab pos="114300" algn="l"/>
                <a:tab pos="3149600" algn="l"/>
                <a:tab pos="49784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andl</a:t>
            </a:r>
            <a:r>
              <a:rPr lang="en-US" sz="1800" b="1" dirty="0">
                <a:solidFill>
                  <a:schemeClr val="tx1"/>
                </a:solidFill>
                <a:latin typeface="Courier New" pitchFamily="49" charset="0"/>
                <a:ea typeface="Monaco" charset="0"/>
                <a:cs typeface="Courier New" pitchFamily="49" charset="0"/>
                <a:sym typeface="Monaco" charset="0"/>
              </a:rPr>
              <a:t> $8185,%eax	# </a:t>
            </a:r>
            <a:r>
              <a:rPr lang="en-US" sz="1800" b="1" dirty="0" err="1">
                <a:solidFill>
                  <a:schemeClr val="tx1"/>
                </a:solidFill>
                <a:latin typeface="Courier New" pitchFamily="49" charset="0"/>
                <a:ea typeface="Monaco" charset="0"/>
                <a:cs typeface="Courier New" pitchFamily="49" charset="0"/>
                <a:sym typeface="Monaco" charset="0"/>
              </a:rPr>
              <a:t>eax</a:t>
            </a:r>
            <a:r>
              <a:rPr lang="en-US" sz="1800" b="1" dirty="0">
                <a:solidFill>
                  <a:schemeClr val="tx1"/>
                </a:solidFill>
                <a:latin typeface="Courier New" pitchFamily="49" charset="0"/>
                <a:ea typeface="Monaco" charset="0"/>
                <a:cs typeface="Courier New" pitchFamily="49" charset="0"/>
                <a:sym typeface="Monaco" charset="0"/>
              </a:rPr>
              <a:t> = t2 &amp; </a:t>
            </a:r>
            <a:r>
              <a:rPr lang="en-US" sz="1800" b="1" dirty="0" smtClean="0">
                <a:solidFill>
                  <a:schemeClr val="tx1"/>
                </a:solidFill>
                <a:latin typeface="Courier New" pitchFamily="49" charset="0"/>
                <a:ea typeface="Monaco" charset="0"/>
                <a:cs typeface="Courier New" pitchFamily="49" charset="0"/>
                <a:sym typeface="Monaco" charset="0"/>
              </a:rPr>
              <a:t>mask (</a:t>
            </a:r>
            <a:r>
              <a:rPr lang="en-US" sz="1800" b="1" dirty="0" err="1" smtClean="0">
                <a:solidFill>
                  <a:schemeClr val="tx1"/>
                </a:solidFill>
                <a:latin typeface="Courier New" pitchFamily="49" charset="0"/>
                <a:ea typeface="Monaco" charset="0"/>
                <a:cs typeface="Courier New" pitchFamily="49" charset="0"/>
                <a:sym typeface="Monaco" charset="0"/>
              </a:rPr>
              <a:t>rval</a:t>
            </a:r>
            <a:r>
              <a:rPr lang="en-US" sz="1800" b="1" dirty="0" smtClean="0">
                <a:solidFill>
                  <a:schemeClr val="tx1"/>
                </a:solidFill>
                <a:latin typeface="Courier New" pitchFamily="49" charset="0"/>
                <a:ea typeface="Monaco" charset="0"/>
                <a:cs typeface="Courier New" pitchFamily="49" charset="0"/>
                <a:sym typeface="Monaco" charset="0"/>
              </a:rPr>
              <a:t>)</a:t>
            </a:r>
            <a:endParaRPr lang="en-US" sz="1800" b="1" dirty="0">
              <a:solidFill>
                <a:schemeClr val="tx1"/>
              </a:solidFill>
              <a:latin typeface="Courier New" pitchFamily="49" charset="0"/>
              <a:ea typeface="Monaco" charset="0"/>
              <a:cs typeface="Courier New" pitchFamily="49" charset="0"/>
              <a:sym typeface="Monaco"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21506"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21507" name="Rectangle 3"/>
          <p:cNvSpPr>
            <a:spLocks noGrp="1" noChangeArrowheads="1"/>
          </p:cNvSpPr>
          <p:nvPr>
            <p:ph type="title"/>
          </p:nvPr>
        </p:nvSpPr>
        <p:spPr>
          <a:ln/>
        </p:spPr>
        <p:txBody>
          <a:bodyPr/>
          <a:lstStyle/>
          <a:p>
            <a:pPr marL="119063" indent="-119063"/>
            <a:r>
              <a:rPr lang="en-US"/>
              <a:t>Another Example</a:t>
            </a:r>
          </a:p>
        </p:txBody>
      </p:sp>
      <p:sp>
        <p:nvSpPr>
          <p:cNvPr id="21508" name="Rectangle 4"/>
          <p:cNvSpPr>
            <a:spLocks/>
          </p:cNvSpPr>
          <p:nvPr/>
        </p:nvSpPr>
        <p:spPr bwMode="auto">
          <a:xfrm>
            <a:off x="368300" y="1447800"/>
            <a:ext cx="3746500" cy="2362200"/>
          </a:xfrm>
          <a:prstGeom prst="rect">
            <a:avLst/>
          </a:prstGeom>
          <a:solidFill>
            <a:srgbClr val="CDF1C5"/>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logical(</a:t>
            </a: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x, </a:t>
            </a: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y)</a:t>
            </a: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cs typeface="Courier New" pitchFamily="49" charset="0"/>
                <a:sym typeface="Courier New Bold" charset="0"/>
              </a:rPr>
              <a:t>{</a:t>
            </a: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t1 = </a:t>
            </a:r>
            <a:r>
              <a:rPr lang="en-US" sz="1800" b="1" dirty="0" err="1">
                <a:solidFill>
                  <a:schemeClr val="tx1"/>
                </a:solidFill>
                <a:latin typeface="Courier New" pitchFamily="49" charset="0"/>
                <a:cs typeface="Courier New" pitchFamily="49" charset="0"/>
                <a:sym typeface="Courier New Bold" charset="0"/>
              </a:rPr>
              <a:t>x^y</a:t>
            </a:r>
            <a:r>
              <a:rPr lang="en-US" sz="1800" b="1" dirty="0">
                <a:solidFill>
                  <a:schemeClr val="tx1"/>
                </a:solidFill>
                <a:latin typeface="Courier New" pitchFamily="49" charset="0"/>
                <a:cs typeface="Courier New" pitchFamily="49" charset="0"/>
                <a:sym typeface="Courier New Bold" charset="0"/>
              </a:rPr>
              <a:t>;</a:t>
            </a: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i="1" dirty="0">
                <a:solidFill>
                  <a:srgbClr val="FF0000"/>
                </a:solidFill>
                <a:latin typeface="Courier New" pitchFamily="49" charset="0"/>
                <a:cs typeface="Courier New" pitchFamily="49" charset="0"/>
                <a:sym typeface="Courier New Bold" charset="0"/>
              </a:rPr>
              <a:t>  </a:t>
            </a:r>
            <a:r>
              <a:rPr lang="en-US" sz="1800" b="1" i="1" dirty="0" err="1">
                <a:solidFill>
                  <a:srgbClr val="FF0000"/>
                </a:solidFill>
                <a:latin typeface="Courier New" pitchFamily="49" charset="0"/>
                <a:cs typeface="Courier New" pitchFamily="49" charset="0"/>
                <a:sym typeface="Courier New Bold" charset="0"/>
              </a:rPr>
              <a:t>int</a:t>
            </a:r>
            <a:r>
              <a:rPr lang="en-US" sz="1800" b="1" i="1" dirty="0">
                <a:solidFill>
                  <a:srgbClr val="FF0000"/>
                </a:solidFill>
                <a:latin typeface="Courier New" pitchFamily="49" charset="0"/>
                <a:cs typeface="Courier New" pitchFamily="49" charset="0"/>
                <a:sym typeface="Courier New Bold" charset="0"/>
              </a:rPr>
              <a:t> t2 = t1 &gt;&gt; 17;</a:t>
            </a: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mask = (1&lt;&lt;13) - 7;</a:t>
            </a: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rval</a:t>
            </a:r>
            <a:r>
              <a:rPr lang="en-US" sz="1800" b="1" dirty="0">
                <a:solidFill>
                  <a:schemeClr val="tx1"/>
                </a:solidFill>
                <a:latin typeface="Courier New" pitchFamily="49" charset="0"/>
                <a:cs typeface="Courier New" pitchFamily="49" charset="0"/>
                <a:sym typeface="Courier New Bold" charset="0"/>
              </a:rPr>
              <a:t> = t2 &amp; mask;</a:t>
            </a: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cs typeface="Courier New" pitchFamily="49" charset="0"/>
                <a:sym typeface="Courier New Bold" charset="0"/>
              </a:rPr>
              <a:t>  return </a:t>
            </a:r>
            <a:r>
              <a:rPr lang="en-US" sz="1800" b="1" dirty="0" err="1">
                <a:solidFill>
                  <a:schemeClr val="tx1"/>
                </a:solidFill>
                <a:latin typeface="Courier New" pitchFamily="49" charset="0"/>
                <a:cs typeface="Courier New" pitchFamily="49" charset="0"/>
                <a:sym typeface="Courier New Bold" charset="0"/>
              </a:rPr>
              <a:t>rval</a:t>
            </a:r>
            <a:r>
              <a:rPr lang="en-US" sz="1800" b="1" dirty="0">
                <a:solidFill>
                  <a:schemeClr val="tx1"/>
                </a:solidFill>
                <a:latin typeface="Courier New" pitchFamily="49" charset="0"/>
                <a:cs typeface="Courier New" pitchFamily="49" charset="0"/>
                <a:sym typeface="Courier New Bold" charset="0"/>
              </a:rPr>
              <a:t>;</a:t>
            </a: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cs typeface="Courier New" pitchFamily="49" charset="0"/>
                <a:sym typeface="Courier New Bold" charset="0"/>
              </a:rPr>
              <a:t>}</a:t>
            </a:r>
          </a:p>
        </p:txBody>
      </p:sp>
      <p:sp>
        <p:nvSpPr>
          <p:cNvPr id="21509" name="Rectangle 5"/>
          <p:cNvSpPr>
            <a:spLocks/>
          </p:cNvSpPr>
          <p:nvPr/>
        </p:nvSpPr>
        <p:spPr bwMode="auto">
          <a:xfrm>
            <a:off x="4419600" y="825500"/>
            <a:ext cx="4127500" cy="3860800"/>
          </a:xfrm>
          <a:prstGeom prst="rect">
            <a:avLst/>
          </a:prstGeom>
          <a:noFill/>
          <a:ln w="12700" cap="flat">
            <a:noFill/>
            <a:miter lim="800000"/>
            <a:headEnd type="none" w="med" len="med"/>
            <a:tailEnd type="none" w="med" len="med"/>
          </a:ln>
        </p:spPr>
        <p:txBody>
          <a:bodyPr lIns="38100" tIns="38100" rIns="38100" bIns="38100"/>
          <a:lstStyle/>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ea typeface="Monaco" charset="0"/>
                <a:cs typeface="Courier New" pitchFamily="49" charset="0"/>
                <a:sym typeface="Monaco" charset="0"/>
              </a:rPr>
              <a:t>logical:</a:t>
            </a: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pushl</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ebp</a:t>
            </a:r>
            <a:endParaRPr lang="en-US" sz="1800" b="1" dirty="0">
              <a:solidFill>
                <a:schemeClr val="tx1"/>
              </a:solidFill>
              <a:latin typeface="Courier New" pitchFamily="49" charset="0"/>
              <a:ea typeface="Monaco" charset="0"/>
              <a:cs typeface="Courier New" pitchFamily="49" charset="0"/>
              <a:sym typeface="Monaco"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movl</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esp,%ebp</a:t>
            </a:r>
            <a:endParaRPr lang="en-US" sz="1800" b="1" dirty="0">
              <a:solidFill>
                <a:schemeClr val="tx1"/>
              </a:solidFill>
              <a:latin typeface="Courier New" pitchFamily="49" charset="0"/>
              <a:ea typeface="Monaco" charset="0"/>
              <a:cs typeface="Courier New" pitchFamily="49" charset="0"/>
              <a:sym typeface="Monaco"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endParaRPr lang="en-US" sz="1800" b="1" dirty="0">
              <a:solidFill>
                <a:schemeClr val="tx1"/>
              </a:solidFill>
              <a:latin typeface="Courier New" pitchFamily="49" charset="0"/>
              <a:ea typeface="Monaco" charset="0"/>
              <a:cs typeface="Courier New" pitchFamily="49" charset="0"/>
              <a:sym typeface="Monaco"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movl</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smtClean="0">
                <a:solidFill>
                  <a:schemeClr val="tx1"/>
                </a:solidFill>
                <a:latin typeface="Courier New" pitchFamily="49" charset="0"/>
                <a:ea typeface="Monaco" charset="0"/>
                <a:cs typeface="Courier New" pitchFamily="49" charset="0"/>
                <a:sym typeface="Monaco" charset="0"/>
              </a:rPr>
              <a:t>12(%</a:t>
            </a:r>
            <a:r>
              <a:rPr lang="en-US" sz="1800" b="1" dirty="0" err="1">
                <a:solidFill>
                  <a:schemeClr val="tx1"/>
                </a:solidFill>
                <a:latin typeface="Courier New" pitchFamily="49" charset="0"/>
                <a:ea typeface="Monaco" charset="0"/>
                <a:cs typeface="Courier New" pitchFamily="49" charset="0"/>
                <a:sym typeface="Monaco" charset="0"/>
              </a:rPr>
              <a:t>ebp</a:t>
            </a:r>
            <a:r>
              <a:rPr lang="en-US" sz="1800" b="1" dirty="0">
                <a:solidFill>
                  <a:schemeClr val="tx1"/>
                </a:solidFill>
                <a:latin typeface="Courier New" pitchFamily="49" charset="0"/>
                <a:ea typeface="Monaco" charset="0"/>
                <a:cs typeface="Courier New" pitchFamily="49" charset="0"/>
                <a:sym typeface="Monaco" charset="0"/>
              </a:rPr>
              <a:t>),%</a:t>
            </a:r>
            <a:r>
              <a:rPr lang="en-US" sz="1800" b="1" dirty="0" err="1">
                <a:solidFill>
                  <a:schemeClr val="tx1"/>
                </a:solidFill>
                <a:latin typeface="Courier New" pitchFamily="49" charset="0"/>
                <a:ea typeface="Monaco" charset="0"/>
                <a:cs typeface="Courier New" pitchFamily="49" charset="0"/>
                <a:sym typeface="Monaco" charset="0"/>
              </a:rPr>
              <a:t>eax</a:t>
            </a:r>
            <a:endParaRPr lang="en-US" sz="1800" b="1" dirty="0">
              <a:solidFill>
                <a:schemeClr val="tx1"/>
              </a:solidFill>
              <a:latin typeface="Courier New" pitchFamily="49" charset="0"/>
              <a:ea typeface="Monaco" charset="0"/>
              <a:cs typeface="Courier New" pitchFamily="49" charset="0"/>
              <a:sym typeface="Monaco"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xorl</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smtClean="0">
                <a:solidFill>
                  <a:schemeClr val="tx1"/>
                </a:solidFill>
                <a:latin typeface="Courier New" pitchFamily="49" charset="0"/>
                <a:ea typeface="Monaco" charset="0"/>
                <a:cs typeface="Courier New" pitchFamily="49" charset="0"/>
                <a:sym typeface="Monaco" charset="0"/>
              </a:rPr>
              <a:t>8(%</a:t>
            </a:r>
            <a:r>
              <a:rPr lang="en-US" sz="1800" b="1" dirty="0" err="1">
                <a:solidFill>
                  <a:schemeClr val="tx1"/>
                </a:solidFill>
                <a:latin typeface="Courier New" pitchFamily="49" charset="0"/>
                <a:ea typeface="Monaco" charset="0"/>
                <a:cs typeface="Courier New" pitchFamily="49" charset="0"/>
                <a:sym typeface="Monaco" charset="0"/>
              </a:rPr>
              <a:t>ebp</a:t>
            </a:r>
            <a:r>
              <a:rPr lang="en-US" sz="1800" b="1" dirty="0">
                <a:solidFill>
                  <a:schemeClr val="tx1"/>
                </a:solidFill>
                <a:latin typeface="Courier New" pitchFamily="49" charset="0"/>
                <a:ea typeface="Monaco" charset="0"/>
                <a:cs typeface="Courier New" pitchFamily="49" charset="0"/>
                <a:sym typeface="Monaco" charset="0"/>
              </a:rPr>
              <a:t>),%</a:t>
            </a:r>
            <a:r>
              <a:rPr lang="en-US" sz="1800" b="1" dirty="0" err="1">
                <a:solidFill>
                  <a:schemeClr val="tx1"/>
                </a:solidFill>
                <a:latin typeface="Courier New" pitchFamily="49" charset="0"/>
                <a:ea typeface="Monaco" charset="0"/>
                <a:cs typeface="Courier New" pitchFamily="49" charset="0"/>
                <a:sym typeface="Monaco" charset="0"/>
              </a:rPr>
              <a:t>eax</a:t>
            </a:r>
            <a:endParaRPr lang="en-US" sz="1800" b="1" dirty="0">
              <a:solidFill>
                <a:schemeClr val="tx1"/>
              </a:solidFill>
              <a:latin typeface="Courier New" pitchFamily="49" charset="0"/>
              <a:ea typeface="Monaco" charset="0"/>
              <a:cs typeface="Courier New" pitchFamily="49" charset="0"/>
              <a:sym typeface="Monaco"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i="1" dirty="0">
                <a:solidFill>
                  <a:srgbClr val="FF0000"/>
                </a:solidFill>
                <a:latin typeface="Courier New" pitchFamily="49" charset="0"/>
                <a:ea typeface="Monaco" charset="0"/>
                <a:cs typeface="Courier New" pitchFamily="49" charset="0"/>
                <a:sym typeface="Monaco" charset="0"/>
              </a:rPr>
              <a:t>	</a:t>
            </a:r>
            <a:r>
              <a:rPr lang="en-US" sz="1800" b="1" i="1" dirty="0" err="1">
                <a:solidFill>
                  <a:srgbClr val="FF0000"/>
                </a:solidFill>
                <a:latin typeface="Courier New" pitchFamily="49" charset="0"/>
                <a:ea typeface="Monaco" charset="0"/>
                <a:cs typeface="Courier New" pitchFamily="49" charset="0"/>
                <a:sym typeface="Monaco" charset="0"/>
              </a:rPr>
              <a:t>sarl</a:t>
            </a:r>
            <a:r>
              <a:rPr lang="en-US" sz="1800" b="1" i="1" dirty="0">
                <a:solidFill>
                  <a:srgbClr val="FF0000"/>
                </a:solidFill>
                <a:latin typeface="Courier New" pitchFamily="49" charset="0"/>
                <a:ea typeface="Monaco" charset="0"/>
                <a:cs typeface="Courier New" pitchFamily="49" charset="0"/>
                <a:sym typeface="Monaco" charset="0"/>
              </a:rPr>
              <a:t> $17,%eax</a:t>
            </a:r>
          </a:p>
          <a:p>
            <a:pPr lvl="0"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andl</a:t>
            </a:r>
            <a:r>
              <a:rPr lang="en-US" sz="1800" b="1" dirty="0">
                <a:solidFill>
                  <a:schemeClr val="tx1"/>
                </a:solidFill>
                <a:latin typeface="Courier New" pitchFamily="49" charset="0"/>
                <a:ea typeface="Monaco" charset="0"/>
                <a:cs typeface="Courier New" pitchFamily="49" charset="0"/>
                <a:sym typeface="Monaco" charset="0"/>
              </a:rPr>
              <a:t> $8185,%</a:t>
            </a:r>
            <a:r>
              <a:rPr lang="en-US" sz="1800" b="1" dirty="0" smtClean="0">
                <a:solidFill>
                  <a:schemeClr val="tx1"/>
                </a:solidFill>
                <a:latin typeface="Courier New" pitchFamily="49" charset="0"/>
                <a:ea typeface="Monaco" charset="0"/>
                <a:cs typeface="Courier New" pitchFamily="49" charset="0"/>
                <a:sym typeface="Monaco" charset="0"/>
              </a:rPr>
              <a:t>eax</a:t>
            </a:r>
            <a:endParaRPr lang="en-US" sz="1800" b="1" dirty="0">
              <a:latin typeface="Courier New" pitchFamily="49" charset="0"/>
              <a:ea typeface="Monaco" charset="0"/>
              <a:cs typeface="Courier New" pitchFamily="49" charset="0"/>
              <a:sym typeface="Monaco"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endParaRPr lang="en-US" sz="1800" b="1" dirty="0">
              <a:solidFill>
                <a:schemeClr val="tx1"/>
              </a:solidFill>
              <a:latin typeface="Courier New" pitchFamily="49" charset="0"/>
              <a:ea typeface="Monaco" charset="0"/>
              <a:cs typeface="Courier New" pitchFamily="49" charset="0"/>
              <a:sym typeface="Monaco"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popl</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ebp</a:t>
            </a:r>
            <a:endParaRPr lang="en-US" sz="1800" b="1" dirty="0">
              <a:solidFill>
                <a:schemeClr val="tx1"/>
              </a:solidFill>
              <a:latin typeface="Courier New" pitchFamily="49" charset="0"/>
              <a:ea typeface="Monaco" charset="0"/>
              <a:cs typeface="Courier New" pitchFamily="49" charset="0"/>
              <a:sym typeface="Monaco"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ea typeface="Monaco" charset="0"/>
                <a:cs typeface="Courier New" pitchFamily="49" charset="0"/>
                <a:sym typeface="Monaco" charset="0"/>
              </a:rPr>
              <a:t>	ret</a:t>
            </a:r>
          </a:p>
        </p:txBody>
      </p:sp>
      <p:sp>
        <p:nvSpPr>
          <p:cNvPr id="21510" name="AutoShape 6"/>
          <p:cNvSpPr>
            <a:spLocks/>
          </p:cNvSpPr>
          <p:nvPr/>
        </p:nvSpPr>
        <p:spPr bwMode="auto">
          <a:xfrm>
            <a:off x="7670800" y="2159000"/>
            <a:ext cx="304800" cy="1193800"/>
          </a:xfrm>
          <a:custGeom>
            <a:avLst/>
            <a:gdLst>
              <a:gd name="T0" fmla="*/ 10800 w 21600"/>
              <a:gd name="T1" fmla="*/ 10800 h 21600"/>
            </a:gdLst>
            <a:ahLst/>
            <a:cxnLst>
              <a:cxn ang="0">
                <a:pos x="T0" y="T1"/>
              </a:cxn>
            </a:cxnLst>
            <a:rect l="0" t="0" r="r" b="b"/>
            <a:pathLst>
              <a:path w="21600" h="2160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21511" name="Rectangle 7"/>
          <p:cNvSpPr>
            <a:spLocks/>
          </p:cNvSpPr>
          <p:nvPr/>
        </p:nvSpPr>
        <p:spPr bwMode="auto">
          <a:xfrm>
            <a:off x="8077200" y="2578100"/>
            <a:ext cx="557213" cy="355600"/>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a:solidFill>
                  <a:schemeClr val="tx1"/>
                </a:solidFill>
                <a:latin typeface="Calibri" charset="0"/>
                <a:ea typeface="Calibri" charset="0"/>
                <a:cs typeface="Calibri" charset="0"/>
                <a:sym typeface="Calibri" charset="0"/>
              </a:rPr>
              <a:t>Body</a:t>
            </a:r>
          </a:p>
        </p:txBody>
      </p:sp>
      <p:sp>
        <p:nvSpPr>
          <p:cNvPr id="21512" name="AutoShape 8"/>
          <p:cNvSpPr>
            <a:spLocks/>
          </p:cNvSpPr>
          <p:nvPr/>
        </p:nvSpPr>
        <p:spPr bwMode="auto">
          <a:xfrm>
            <a:off x="7670800" y="1282700"/>
            <a:ext cx="228600" cy="457200"/>
          </a:xfrm>
          <a:custGeom>
            <a:avLst/>
            <a:gdLst>
              <a:gd name="T0" fmla="*/ 10800 w 21600"/>
              <a:gd name="T1" fmla="*/ 10800 h 21600"/>
            </a:gdLst>
            <a:ahLst/>
            <a:cxnLst>
              <a:cxn ang="0">
                <a:pos x="T0" y="T1"/>
              </a:cxn>
            </a:cxnLst>
            <a:rect l="0" t="0" r="r" b="b"/>
            <a:pathLst>
              <a:path w="21600" h="2160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21513" name="Rectangle 9"/>
          <p:cNvSpPr>
            <a:spLocks/>
          </p:cNvSpPr>
          <p:nvPr/>
        </p:nvSpPr>
        <p:spPr bwMode="auto">
          <a:xfrm>
            <a:off x="8013700" y="1193800"/>
            <a:ext cx="382588" cy="635000"/>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a:solidFill>
                  <a:schemeClr val="tx1"/>
                </a:solidFill>
                <a:latin typeface="Calibri" charset="0"/>
                <a:ea typeface="Calibri" charset="0"/>
                <a:cs typeface="Calibri" charset="0"/>
                <a:sym typeface="Calibri" charset="0"/>
              </a:rPr>
              <a:t>Set</a:t>
            </a:r>
            <a:endParaRPr lang="en-US">
              <a:solidFill>
                <a:schemeClr val="tx1"/>
              </a:solidFill>
              <a:latin typeface="Arial Narrow" charset="0"/>
              <a:ea typeface="Lucida Grande" charset="0"/>
              <a:cs typeface="Lucida Grande" charset="0"/>
              <a:sym typeface="Arial Narrow" charset="0"/>
            </a:endParaRPr>
          </a:p>
          <a:p>
            <a:pPr algn="l"/>
            <a:r>
              <a:rPr lang="en-US" sz="1800">
                <a:solidFill>
                  <a:schemeClr val="tx1"/>
                </a:solidFill>
                <a:latin typeface="Calibri" charset="0"/>
                <a:ea typeface="Calibri" charset="0"/>
                <a:cs typeface="Calibri" charset="0"/>
                <a:sym typeface="Calibri" charset="0"/>
              </a:rPr>
              <a:t>Up</a:t>
            </a:r>
          </a:p>
        </p:txBody>
      </p:sp>
      <p:sp>
        <p:nvSpPr>
          <p:cNvPr id="21514" name="AutoShape 10"/>
          <p:cNvSpPr>
            <a:spLocks/>
          </p:cNvSpPr>
          <p:nvPr/>
        </p:nvSpPr>
        <p:spPr bwMode="auto">
          <a:xfrm>
            <a:off x="7670800" y="3429000"/>
            <a:ext cx="304800" cy="685800"/>
          </a:xfrm>
          <a:custGeom>
            <a:avLst/>
            <a:gdLst>
              <a:gd name="T0" fmla="*/ 10800 w 21600"/>
              <a:gd name="T1" fmla="*/ 10800 h 21600"/>
            </a:gdLst>
            <a:ahLst/>
            <a:cxnLst>
              <a:cxn ang="0">
                <a:pos x="T0" y="T1"/>
              </a:cxn>
            </a:cxnLst>
            <a:rect l="0" t="0" r="r" b="b"/>
            <a:pathLst>
              <a:path w="21600" h="2160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21515" name="Rectangle 11"/>
          <p:cNvSpPr>
            <a:spLocks/>
          </p:cNvSpPr>
          <p:nvPr/>
        </p:nvSpPr>
        <p:spPr bwMode="auto">
          <a:xfrm>
            <a:off x="8077200" y="3594100"/>
            <a:ext cx="627063" cy="355600"/>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a:solidFill>
                  <a:schemeClr val="tx1"/>
                </a:solidFill>
                <a:latin typeface="Calibri" charset="0"/>
                <a:ea typeface="Calibri" charset="0"/>
                <a:cs typeface="Calibri" charset="0"/>
                <a:sym typeface="Calibri" charset="0"/>
              </a:rPr>
              <a:t>Finish</a:t>
            </a:r>
          </a:p>
        </p:txBody>
      </p:sp>
      <p:sp>
        <p:nvSpPr>
          <p:cNvPr id="21516" name="Rectangle 12"/>
          <p:cNvSpPr>
            <a:spLocks/>
          </p:cNvSpPr>
          <p:nvPr/>
        </p:nvSpPr>
        <p:spPr bwMode="auto">
          <a:xfrm>
            <a:off x="889000" y="5054600"/>
            <a:ext cx="7035800" cy="1320800"/>
          </a:xfrm>
          <a:prstGeom prst="rect">
            <a:avLst/>
          </a:prstGeom>
          <a:noFill/>
          <a:ln w="12700" cap="flat">
            <a:noFill/>
            <a:miter lim="800000"/>
            <a:headEnd type="none" w="med" len="med"/>
            <a:tailEnd type="none" w="med" len="med"/>
          </a:ln>
        </p:spPr>
        <p:txBody>
          <a:bodyPr lIns="38100" tIns="38100" rIns="38100" bIns="38100"/>
          <a:lstStyle/>
          <a:p>
            <a:pPr algn="l">
              <a:tabLst>
                <a:tab pos="114300" algn="l"/>
                <a:tab pos="3149600" algn="l"/>
                <a:tab pos="4978400" algn="l"/>
                <a:tab pos="114300" algn="l"/>
                <a:tab pos="3149600" algn="l"/>
                <a:tab pos="4978400" algn="l"/>
                <a:tab pos="114300" algn="l"/>
                <a:tab pos="3149600" algn="l"/>
                <a:tab pos="4978400" algn="l"/>
                <a:tab pos="114300" algn="l"/>
                <a:tab pos="3149600" algn="l"/>
                <a:tab pos="49784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movl</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smtClean="0">
                <a:solidFill>
                  <a:schemeClr val="tx1"/>
                </a:solidFill>
                <a:latin typeface="Courier New" pitchFamily="49" charset="0"/>
                <a:ea typeface="Monaco" charset="0"/>
                <a:cs typeface="Courier New" pitchFamily="49" charset="0"/>
                <a:sym typeface="Monaco" charset="0"/>
              </a:rPr>
              <a:t>12(%</a:t>
            </a:r>
            <a:r>
              <a:rPr lang="en-US" sz="1800" b="1" dirty="0" err="1">
                <a:solidFill>
                  <a:schemeClr val="tx1"/>
                </a:solidFill>
                <a:latin typeface="Courier New" pitchFamily="49" charset="0"/>
                <a:ea typeface="Monaco" charset="0"/>
                <a:cs typeface="Courier New" pitchFamily="49" charset="0"/>
                <a:sym typeface="Monaco" charset="0"/>
              </a:rPr>
              <a:t>ebp</a:t>
            </a:r>
            <a:r>
              <a:rPr lang="en-US" sz="1800" b="1" dirty="0">
                <a:solidFill>
                  <a:schemeClr val="tx1"/>
                </a:solidFill>
                <a:latin typeface="Courier New" pitchFamily="49" charset="0"/>
                <a:ea typeface="Monaco" charset="0"/>
                <a:cs typeface="Courier New" pitchFamily="49" charset="0"/>
                <a:sym typeface="Monaco" charset="0"/>
              </a:rPr>
              <a:t>),%</a:t>
            </a:r>
            <a:r>
              <a:rPr lang="en-US" sz="1800" b="1" dirty="0" err="1">
                <a:solidFill>
                  <a:schemeClr val="tx1"/>
                </a:solidFill>
                <a:latin typeface="Courier New" pitchFamily="49" charset="0"/>
                <a:ea typeface="Monaco" charset="0"/>
                <a:cs typeface="Courier New" pitchFamily="49" charset="0"/>
                <a:sym typeface="Monaco" charset="0"/>
              </a:rPr>
              <a:t>eax</a:t>
            </a:r>
            <a:r>
              <a:rPr lang="en-US" sz="1800" b="1" dirty="0">
                <a:solidFill>
                  <a:schemeClr val="tx1"/>
                </a:solidFill>
                <a:latin typeface="Courier New" pitchFamily="49" charset="0"/>
                <a:ea typeface="Monaco" charset="0"/>
                <a:cs typeface="Courier New" pitchFamily="49" charset="0"/>
                <a:sym typeface="Monaco" charset="0"/>
              </a:rPr>
              <a:t>	# </a:t>
            </a:r>
            <a:r>
              <a:rPr lang="en-US" sz="1800" b="1" dirty="0" err="1">
                <a:solidFill>
                  <a:schemeClr val="tx1"/>
                </a:solidFill>
                <a:latin typeface="Courier New" pitchFamily="49" charset="0"/>
                <a:ea typeface="Monaco" charset="0"/>
                <a:cs typeface="Courier New" pitchFamily="49" charset="0"/>
                <a:sym typeface="Monaco" charset="0"/>
              </a:rPr>
              <a:t>eax</a:t>
            </a:r>
            <a:r>
              <a:rPr lang="en-US" sz="1800" b="1" dirty="0">
                <a:solidFill>
                  <a:schemeClr val="tx1"/>
                </a:solidFill>
                <a:latin typeface="Courier New" pitchFamily="49" charset="0"/>
                <a:ea typeface="Monaco" charset="0"/>
                <a:cs typeface="Courier New" pitchFamily="49" charset="0"/>
                <a:sym typeface="Monaco" charset="0"/>
              </a:rPr>
              <a:t> = </a:t>
            </a:r>
            <a:r>
              <a:rPr lang="en-US" sz="1800" b="1" dirty="0" smtClean="0">
                <a:solidFill>
                  <a:schemeClr val="tx1"/>
                </a:solidFill>
                <a:latin typeface="Courier New" pitchFamily="49" charset="0"/>
                <a:ea typeface="Monaco" charset="0"/>
                <a:cs typeface="Courier New" pitchFamily="49" charset="0"/>
                <a:sym typeface="Monaco" charset="0"/>
              </a:rPr>
              <a:t>y</a:t>
            </a:r>
            <a:endParaRPr lang="en-US" sz="1800" b="1" dirty="0">
              <a:solidFill>
                <a:schemeClr val="tx1"/>
              </a:solidFill>
              <a:latin typeface="Courier New" pitchFamily="49" charset="0"/>
              <a:ea typeface="Monaco" charset="0"/>
              <a:cs typeface="Courier New" pitchFamily="49" charset="0"/>
              <a:sym typeface="Monaco" charset="0"/>
            </a:endParaRPr>
          </a:p>
          <a:p>
            <a:pPr algn="l">
              <a:tabLst>
                <a:tab pos="114300" algn="l"/>
                <a:tab pos="3149600" algn="l"/>
                <a:tab pos="4978400" algn="l"/>
                <a:tab pos="114300" algn="l"/>
                <a:tab pos="3149600" algn="l"/>
                <a:tab pos="4978400" algn="l"/>
                <a:tab pos="114300" algn="l"/>
                <a:tab pos="3149600" algn="l"/>
                <a:tab pos="4978400" algn="l"/>
                <a:tab pos="114300" algn="l"/>
                <a:tab pos="3149600" algn="l"/>
                <a:tab pos="49784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xorl</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smtClean="0">
                <a:solidFill>
                  <a:schemeClr val="tx1"/>
                </a:solidFill>
                <a:latin typeface="Courier New" pitchFamily="49" charset="0"/>
                <a:ea typeface="Monaco" charset="0"/>
                <a:cs typeface="Courier New" pitchFamily="49" charset="0"/>
                <a:sym typeface="Monaco" charset="0"/>
              </a:rPr>
              <a:t>8(%</a:t>
            </a:r>
            <a:r>
              <a:rPr lang="en-US" sz="1800" b="1" dirty="0" err="1">
                <a:solidFill>
                  <a:schemeClr val="tx1"/>
                </a:solidFill>
                <a:latin typeface="Courier New" pitchFamily="49" charset="0"/>
                <a:ea typeface="Monaco" charset="0"/>
                <a:cs typeface="Courier New" pitchFamily="49" charset="0"/>
                <a:sym typeface="Monaco" charset="0"/>
              </a:rPr>
              <a:t>ebp</a:t>
            </a:r>
            <a:r>
              <a:rPr lang="en-US" sz="1800" b="1" dirty="0">
                <a:solidFill>
                  <a:schemeClr val="tx1"/>
                </a:solidFill>
                <a:latin typeface="Courier New" pitchFamily="49" charset="0"/>
                <a:ea typeface="Monaco" charset="0"/>
                <a:cs typeface="Courier New" pitchFamily="49" charset="0"/>
                <a:sym typeface="Monaco" charset="0"/>
              </a:rPr>
              <a:t>),%</a:t>
            </a:r>
            <a:r>
              <a:rPr lang="en-US" sz="1800" b="1" dirty="0" err="1">
                <a:solidFill>
                  <a:schemeClr val="tx1"/>
                </a:solidFill>
                <a:latin typeface="Courier New" pitchFamily="49" charset="0"/>
                <a:ea typeface="Monaco" charset="0"/>
                <a:cs typeface="Courier New" pitchFamily="49" charset="0"/>
                <a:sym typeface="Monaco" charset="0"/>
              </a:rPr>
              <a:t>eax</a:t>
            </a:r>
            <a:r>
              <a:rPr lang="en-US" sz="1800" b="1" dirty="0">
                <a:solidFill>
                  <a:schemeClr val="tx1"/>
                </a:solidFill>
                <a:latin typeface="Courier New" pitchFamily="49" charset="0"/>
                <a:ea typeface="Monaco" charset="0"/>
                <a:cs typeface="Courier New" pitchFamily="49" charset="0"/>
                <a:sym typeface="Monaco" charset="0"/>
              </a:rPr>
              <a:t>	# </a:t>
            </a:r>
            <a:r>
              <a:rPr lang="en-US" sz="1800" b="1" dirty="0" err="1">
                <a:solidFill>
                  <a:schemeClr val="tx1"/>
                </a:solidFill>
                <a:latin typeface="Courier New" pitchFamily="49" charset="0"/>
                <a:ea typeface="Monaco" charset="0"/>
                <a:cs typeface="Courier New" pitchFamily="49" charset="0"/>
                <a:sym typeface="Monaco" charset="0"/>
              </a:rPr>
              <a:t>eax</a:t>
            </a:r>
            <a:r>
              <a:rPr lang="en-US" sz="1800" b="1" dirty="0">
                <a:solidFill>
                  <a:schemeClr val="tx1"/>
                </a:solidFill>
                <a:latin typeface="Courier New" pitchFamily="49" charset="0"/>
                <a:ea typeface="Monaco" charset="0"/>
                <a:cs typeface="Courier New" pitchFamily="49" charset="0"/>
                <a:sym typeface="Monaco" charset="0"/>
              </a:rPr>
              <a:t> = </a:t>
            </a:r>
            <a:r>
              <a:rPr lang="en-US" sz="1800" b="1" dirty="0" err="1">
                <a:solidFill>
                  <a:schemeClr val="tx1"/>
                </a:solidFill>
                <a:latin typeface="Courier New" pitchFamily="49" charset="0"/>
                <a:ea typeface="Monaco" charset="0"/>
                <a:cs typeface="Courier New" pitchFamily="49" charset="0"/>
                <a:sym typeface="Monaco" charset="0"/>
              </a:rPr>
              <a:t>x^y</a:t>
            </a:r>
            <a:r>
              <a:rPr lang="en-US" sz="1800" b="1" dirty="0">
                <a:solidFill>
                  <a:schemeClr val="tx1"/>
                </a:solidFill>
                <a:latin typeface="Courier New" pitchFamily="49" charset="0"/>
                <a:ea typeface="Monaco" charset="0"/>
                <a:cs typeface="Courier New" pitchFamily="49" charset="0"/>
                <a:sym typeface="Monaco" charset="0"/>
              </a:rPr>
              <a:t>       (t1)</a:t>
            </a:r>
          </a:p>
          <a:p>
            <a:pPr algn="l">
              <a:tabLst>
                <a:tab pos="114300" algn="l"/>
                <a:tab pos="3149600" algn="l"/>
                <a:tab pos="4978400" algn="l"/>
                <a:tab pos="114300" algn="l"/>
                <a:tab pos="3149600" algn="l"/>
                <a:tab pos="4978400" algn="l"/>
                <a:tab pos="114300" algn="l"/>
                <a:tab pos="3149600" algn="l"/>
                <a:tab pos="4978400" algn="l"/>
                <a:tab pos="114300" algn="l"/>
                <a:tab pos="3149600" algn="l"/>
                <a:tab pos="4978400" algn="l"/>
              </a:tabLst>
            </a:pPr>
            <a:r>
              <a:rPr lang="en-US" sz="1800" b="1" i="1" dirty="0">
                <a:solidFill>
                  <a:srgbClr val="FF0000"/>
                </a:solidFill>
                <a:latin typeface="Courier New" pitchFamily="49" charset="0"/>
                <a:ea typeface="Monaco" charset="0"/>
                <a:cs typeface="Courier New" pitchFamily="49" charset="0"/>
                <a:sym typeface="Monaco" charset="0"/>
              </a:rPr>
              <a:t>	</a:t>
            </a:r>
            <a:r>
              <a:rPr lang="en-US" sz="1800" b="1" i="1" dirty="0" err="1">
                <a:solidFill>
                  <a:srgbClr val="FF0000"/>
                </a:solidFill>
                <a:latin typeface="Courier New" pitchFamily="49" charset="0"/>
                <a:ea typeface="Monaco" charset="0"/>
                <a:cs typeface="Courier New" pitchFamily="49" charset="0"/>
                <a:sym typeface="Monaco" charset="0"/>
              </a:rPr>
              <a:t>sarl</a:t>
            </a:r>
            <a:r>
              <a:rPr lang="en-US" sz="1800" b="1" i="1" dirty="0">
                <a:solidFill>
                  <a:srgbClr val="FF0000"/>
                </a:solidFill>
                <a:latin typeface="Courier New" pitchFamily="49" charset="0"/>
                <a:ea typeface="Monaco" charset="0"/>
                <a:cs typeface="Courier New" pitchFamily="49" charset="0"/>
                <a:sym typeface="Monaco" charset="0"/>
              </a:rPr>
              <a:t> $17,%eax	# </a:t>
            </a:r>
            <a:r>
              <a:rPr lang="en-US" sz="1800" b="1" i="1" dirty="0" err="1">
                <a:solidFill>
                  <a:srgbClr val="FF0000"/>
                </a:solidFill>
                <a:latin typeface="Courier New" pitchFamily="49" charset="0"/>
                <a:ea typeface="Monaco" charset="0"/>
                <a:cs typeface="Courier New" pitchFamily="49" charset="0"/>
                <a:sym typeface="Monaco" charset="0"/>
              </a:rPr>
              <a:t>eax</a:t>
            </a:r>
            <a:r>
              <a:rPr lang="en-US" sz="1800" b="1" i="1" dirty="0">
                <a:solidFill>
                  <a:srgbClr val="FF0000"/>
                </a:solidFill>
                <a:latin typeface="Courier New" pitchFamily="49" charset="0"/>
                <a:ea typeface="Monaco" charset="0"/>
                <a:cs typeface="Courier New" pitchFamily="49" charset="0"/>
                <a:sym typeface="Monaco" charset="0"/>
              </a:rPr>
              <a:t> = t1&gt;&gt;17    (t2)</a:t>
            </a:r>
          </a:p>
          <a:p>
            <a:pPr algn="l">
              <a:tabLst>
                <a:tab pos="114300" algn="l"/>
                <a:tab pos="3149600" algn="l"/>
                <a:tab pos="4978400" algn="l"/>
                <a:tab pos="114300" algn="l"/>
                <a:tab pos="3149600" algn="l"/>
                <a:tab pos="4978400" algn="l"/>
                <a:tab pos="114300" algn="l"/>
                <a:tab pos="3149600" algn="l"/>
                <a:tab pos="4978400" algn="l"/>
                <a:tab pos="114300" algn="l"/>
                <a:tab pos="3149600" algn="l"/>
                <a:tab pos="49784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andl</a:t>
            </a:r>
            <a:r>
              <a:rPr lang="en-US" sz="1800" b="1" dirty="0">
                <a:solidFill>
                  <a:schemeClr val="tx1"/>
                </a:solidFill>
                <a:latin typeface="Courier New" pitchFamily="49" charset="0"/>
                <a:ea typeface="Monaco" charset="0"/>
                <a:cs typeface="Courier New" pitchFamily="49" charset="0"/>
                <a:sym typeface="Monaco" charset="0"/>
              </a:rPr>
              <a:t> $8185,%eax	# </a:t>
            </a:r>
            <a:r>
              <a:rPr lang="en-US" sz="1800" b="1" dirty="0" err="1">
                <a:solidFill>
                  <a:schemeClr val="tx1"/>
                </a:solidFill>
                <a:latin typeface="Courier New" pitchFamily="49" charset="0"/>
                <a:ea typeface="Monaco" charset="0"/>
                <a:cs typeface="Courier New" pitchFamily="49" charset="0"/>
                <a:sym typeface="Monaco" charset="0"/>
              </a:rPr>
              <a:t>eax</a:t>
            </a:r>
            <a:r>
              <a:rPr lang="en-US" sz="1800" b="1" dirty="0">
                <a:solidFill>
                  <a:schemeClr val="tx1"/>
                </a:solidFill>
                <a:latin typeface="Courier New" pitchFamily="49" charset="0"/>
                <a:ea typeface="Monaco" charset="0"/>
                <a:cs typeface="Courier New" pitchFamily="49" charset="0"/>
                <a:sym typeface="Monaco" charset="0"/>
              </a:rPr>
              <a:t> = t2 &amp; </a:t>
            </a:r>
            <a:r>
              <a:rPr lang="en-US" sz="1800" b="1" dirty="0" smtClean="0">
                <a:solidFill>
                  <a:schemeClr val="tx1"/>
                </a:solidFill>
                <a:latin typeface="Courier New" pitchFamily="49" charset="0"/>
                <a:ea typeface="Monaco" charset="0"/>
                <a:cs typeface="Courier New" pitchFamily="49" charset="0"/>
                <a:sym typeface="Monaco" charset="0"/>
              </a:rPr>
              <a:t>mask (</a:t>
            </a:r>
            <a:r>
              <a:rPr lang="en-US" sz="1800" b="1" dirty="0" err="1" smtClean="0">
                <a:solidFill>
                  <a:schemeClr val="tx1"/>
                </a:solidFill>
                <a:latin typeface="Courier New" pitchFamily="49" charset="0"/>
                <a:ea typeface="Monaco" charset="0"/>
                <a:cs typeface="Courier New" pitchFamily="49" charset="0"/>
                <a:sym typeface="Monaco" charset="0"/>
              </a:rPr>
              <a:t>rval</a:t>
            </a:r>
            <a:r>
              <a:rPr lang="en-US" sz="1800" b="1" dirty="0" smtClean="0">
                <a:solidFill>
                  <a:schemeClr val="tx1"/>
                </a:solidFill>
                <a:latin typeface="Courier New" pitchFamily="49" charset="0"/>
                <a:ea typeface="Monaco" charset="0"/>
                <a:cs typeface="Courier New" pitchFamily="49" charset="0"/>
                <a:sym typeface="Monaco" charset="0"/>
              </a:rPr>
              <a:t>)</a:t>
            </a:r>
            <a:endParaRPr lang="en-US" sz="1800" b="1" dirty="0">
              <a:solidFill>
                <a:schemeClr val="tx1"/>
              </a:solidFill>
              <a:latin typeface="Courier New" pitchFamily="49" charset="0"/>
              <a:ea typeface="Monaco" charset="0"/>
              <a:cs typeface="Courier New" pitchFamily="49" charset="0"/>
              <a:sym typeface="Monaco"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21506"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21507" name="Rectangle 3"/>
          <p:cNvSpPr>
            <a:spLocks noGrp="1" noChangeArrowheads="1"/>
          </p:cNvSpPr>
          <p:nvPr>
            <p:ph type="title"/>
          </p:nvPr>
        </p:nvSpPr>
        <p:spPr>
          <a:ln/>
        </p:spPr>
        <p:txBody>
          <a:bodyPr/>
          <a:lstStyle/>
          <a:p>
            <a:pPr marL="119063" indent="-119063"/>
            <a:r>
              <a:rPr lang="en-US"/>
              <a:t>Another Example</a:t>
            </a:r>
          </a:p>
        </p:txBody>
      </p:sp>
      <p:sp>
        <p:nvSpPr>
          <p:cNvPr id="21508" name="Rectangle 4"/>
          <p:cNvSpPr>
            <a:spLocks/>
          </p:cNvSpPr>
          <p:nvPr/>
        </p:nvSpPr>
        <p:spPr bwMode="auto">
          <a:xfrm>
            <a:off x="381000" y="1447800"/>
            <a:ext cx="3746500" cy="2362200"/>
          </a:xfrm>
          <a:prstGeom prst="rect">
            <a:avLst/>
          </a:prstGeom>
          <a:solidFill>
            <a:srgbClr val="CDF1C5"/>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logical(</a:t>
            </a: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x, </a:t>
            </a: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y)</a:t>
            </a: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cs typeface="Courier New" pitchFamily="49" charset="0"/>
                <a:sym typeface="Courier New Bold" charset="0"/>
              </a:rPr>
              <a:t>{</a:t>
            </a: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t1 = </a:t>
            </a:r>
            <a:r>
              <a:rPr lang="en-US" sz="1800" b="1" dirty="0" err="1">
                <a:solidFill>
                  <a:schemeClr val="tx1"/>
                </a:solidFill>
                <a:latin typeface="Courier New" pitchFamily="49" charset="0"/>
                <a:cs typeface="Courier New" pitchFamily="49" charset="0"/>
                <a:sym typeface="Courier New Bold" charset="0"/>
              </a:rPr>
              <a:t>x^y</a:t>
            </a:r>
            <a:r>
              <a:rPr lang="en-US" sz="1800" b="1" dirty="0">
                <a:solidFill>
                  <a:schemeClr val="tx1"/>
                </a:solidFill>
                <a:latin typeface="Courier New" pitchFamily="49" charset="0"/>
                <a:cs typeface="Courier New" pitchFamily="49" charset="0"/>
                <a:sym typeface="Courier New Bold" charset="0"/>
              </a:rPr>
              <a:t>;</a:t>
            </a: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t2 = t1 &gt;&gt; 17;</a:t>
            </a: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cs typeface="Courier New" pitchFamily="49" charset="0"/>
                <a:sym typeface="Courier New Bold" charset="0"/>
              </a:rPr>
              <a:t>  </a:t>
            </a:r>
            <a:r>
              <a:rPr lang="en-US" sz="1800" b="1" i="1" dirty="0" err="1">
                <a:solidFill>
                  <a:srgbClr val="FF0000"/>
                </a:solidFill>
                <a:latin typeface="Courier New" pitchFamily="49" charset="0"/>
                <a:cs typeface="Courier New" pitchFamily="49" charset="0"/>
                <a:sym typeface="Courier New Bold" charset="0"/>
              </a:rPr>
              <a:t>int</a:t>
            </a:r>
            <a:r>
              <a:rPr lang="en-US" sz="1800" b="1" i="1" dirty="0">
                <a:solidFill>
                  <a:srgbClr val="FF0000"/>
                </a:solidFill>
                <a:latin typeface="Courier New" pitchFamily="49" charset="0"/>
                <a:cs typeface="Courier New" pitchFamily="49" charset="0"/>
                <a:sym typeface="Courier New Bold" charset="0"/>
              </a:rPr>
              <a:t> mask = (1&lt;&lt;13) - 7;</a:t>
            </a: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i="1" dirty="0">
                <a:solidFill>
                  <a:srgbClr val="FF0000"/>
                </a:solidFill>
                <a:latin typeface="Courier New" pitchFamily="49" charset="0"/>
                <a:cs typeface="Courier New" pitchFamily="49" charset="0"/>
                <a:sym typeface="Courier New Bold" charset="0"/>
              </a:rPr>
              <a:t>  </a:t>
            </a:r>
            <a:r>
              <a:rPr lang="en-US" sz="1800" b="1" i="1" dirty="0" err="1">
                <a:solidFill>
                  <a:srgbClr val="FF0000"/>
                </a:solidFill>
                <a:latin typeface="Courier New" pitchFamily="49" charset="0"/>
                <a:cs typeface="Courier New" pitchFamily="49" charset="0"/>
                <a:sym typeface="Courier New Bold" charset="0"/>
              </a:rPr>
              <a:t>int</a:t>
            </a:r>
            <a:r>
              <a:rPr lang="en-US" sz="1800" b="1" i="1" dirty="0">
                <a:solidFill>
                  <a:srgbClr val="FF0000"/>
                </a:solidFill>
                <a:latin typeface="Courier New" pitchFamily="49" charset="0"/>
                <a:cs typeface="Courier New" pitchFamily="49" charset="0"/>
                <a:sym typeface="Courier New Bold" charset="0"/>
              </a:rPr>
              <a:t> </a:t>
            </a:r>
            <a:r>
              <a:rPr lang="en-US" sz="1800" b="1" i="1" dirty="0" err="1">
                <a:solidFill>
                  <a:srgbClr val="FF0000"/>
                </a:solidFill>
                <a:latin typeface="Courier New" pitchFamily="49" charset="0"/>
                <a:cs typeface="Courier New" pitchFamily="49" charset="0"/>
                <a:sym typeface="Courier New Bold" charset="0"/>
              </a:rPr>
              <a:t>rval</a:t>
            </a:r>
            <a:r>
              <a:rPr lang="en-US" sz="1800" b="1" i="1" dirty="0">
                <a:solidFill>
                  <a:srgbClr val="FF0000"/>
                </a:solidFill>
                <a:latin typeface="Courier New" pitchFamily="49" charset="0"/>
                <a:cs typeface="Courier New" pitchFamily="49" charset="0"/>
                <a:sym typeface="Courier New Bold" charset="0"/>
              </a:rPr>
              <a:t> = t2 &amp; mask;</a:t>
            </a: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cs typeface="Courier New" pitchFamily="49" charset="0"/>
                <a:sym typeface="Courier New Bold" charset="0"/>
              </a:rPr>
              <a:t>  return </a:t>
            </a:r>
            <a:r>
              <a:rPr lang="en-US" sz="1800" b="1" dirty="0" err="1">
                <a:solidFill>
                  <a:schemeClr val="tx1"/>
                </a:solidFill>
                <a:latin typeface="Courier New" pitchFamily="49" charset="0"/>
                <a:cs typeface="Courier New" pitchFamily="49" charset="0"/>
                <a:sym typeface="Courier New Bold" charset="0"/>
              </a:rPr>
              <a:t>rval</a:t>
            </a:r>
            <a:r>
              <a:rPr lang="en-US" sz="1800" b="1" dirty="0">
                <a:solidFill>
                  <a:schemeClr val="tx1"/>
                </a:solidFill>
                <a:latin typeface="Courier New" pitchFamily="49" charset="0"/>
                <a:cs typeface="Courier New" pitchFamily="49" charset="0"/>
                <a:sym typeface="Courier New Bold" charset="0"/>
              </a:rPr>
              <a:t>;</a:t>
            </a: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cs typeface="Courier New" pitchFamily="49" charset="0"/>
                <a:sym typeface="Courier New Bold" charset="0"/>
              </a:rPr>
              <a:t>}</a:t>
            </a:r>
          </a:p>
        </p:txBody>
      </p:sp>
      <p:sp>
        <p:nvSpPr>
          <p:cNvPr id="21509" name="Rectangle 5"/>
          <p:cNvSpPr>
            <a:spLocks/>
          </p:cNvSpPr>
          <p:nvPr/>
        </p:nvSpPr>
        <p:spPr bwMode="auto">
          <a:xfrm>
            <a:off x="4432300" y="825500"/>
            <a:ext cx="4127500" cy="3860800"/>
          </a:xfrm>
          <a:prstGeom prst="rect">
            <a:avLst/>
          </a:prstGeom>
          <a:noFill/>
          <a:ln w="12700" cap="flat">
            <a:noFill/>
            <a:miter lim="800000"/>
            <a:headEnd type="none" w="med" len="med"/>
            <a:tailEnd type="none" w="med" len="med"/>
          </a:ln>
        </p:spPr>
        <p:txBody>
          <a:bodyPr lIns="38100" tIns="38100" rIns="38100" bIns="38100"/>
          <a:lstStyle/>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ea typeface="Monaco" charset="0"/>
                <a:cs typeface="Courier New" pitchFamily="49" charset="0"/>
                <a:sym typeface="Monaco" charset="0"/>
              </a:rPr>
              <a:t>logical:</a:t>
            </a: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pushl</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ebp</a:t>
            </a:r>
            <a:endParaRPr lang="en-US" sz="1800" b="1" dirty="0">
              <a:solidFill>
                <a:schemeClr val="tx1"/>
              </a:solidFill>
              <a:latin typeface="Courier New" pitchFamily="49" charset="0"/>
              <a:ea typeface="Monaco" charset="0"/>
              <a:cs typeface="Courier New" pitchFamily="49" charset="0"/>
              <a:sym typeface="Monaco"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movl</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esp,%ebp</a:t>
            </a:r>
            <a:endParaRPr lang="en-US" sz="1800" b="1" dirty="0">
              <a:solidFill>
                <a:schemeClr val="tx1"/>
              </a:solidFill>
              <a:latin typeface="Courier New" pitchFamily="49" charset="0"/>
              <a:ea typeface="Monaco" charset="0"/>
              <a:cs typeface="Courier New" pitchFamily="49" charset="0"/>
              <a:sym typeface="Monaco"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endParaRPr lang="en-US" sz="1800" b="1" dirty="0">
              <a:solidFill>
                <a:schemeClr val="tx1"/>
              </a:solidFill>
              <a:latin typeface="Courier New" pitchFamily="49" charset="0"/>
              <a:ea typeface="Monaco" charset="0"/>
              <a:cs typeface="Courier New" pitchFamily="49" charset="0"/>
              <a:sym typeface="Monaco"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movl</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smtClean="0">
                <a:solidFill>
                  <a:schemeClr val="tx1"/>
                </a:solidFill>
                <a:latin typeface="Courier New" pitchFamily="49" charset="0"/>
                <a:ea typeface="Monaco" charset="0"/>
                <a:cs typeface="Courier New" pitchFamily="49" charset="0"/>
                <a:sym typeface="Monaco" charset="0"/>
              </a:rPr>
              <a:t>12(%</a:t>
            </a:r>
            <a:r>
              <a:rPr lang="en-US" sz="1800" b="1" dirty="0" err="1">
                <a:solidFill>
                  <a:schemeClr val="tx1"/>
                </a:solidFill>
                <a:latin typeface="Courier New" pitchFamily="49" charset="0"/>
                <a:ea typeface="Monaco" charset="0"/>
                <a:cs typeface="Courier New" pitchFamily="49" charset="0"/>
                <a:sym typeface="Monaco" charset="0"/>
              </a:rPr>
              <a:t>ebp</a:t>
            </a:r>
            <a:r>
              <a:rPr lang="en-US" sz="1800" b="1" dirty="0">
                <a:solidFill>
                  <a:schemeClr val="tx1"/>
                </a:solidFill>
                <a:latin typeface="Courier New" pitchFamily="49" charset="0"/>
                <a:ea typeface="Monaco" charset="0"/>
                <a:cs typeface="Courier New" pitchFamily="49" charset="0"/>
                <a:sym typeface="Monaco" charset="0"/>
              </a:rPr>
              <a:t>),%</a:t>
            </a:r>
            <a:r>
              <a:rPr lang="en-US" sz="1800" b="1" dirty="0" err="1">
                <a:solidFill>
                  <a:schemeClr val="tx1"/>
                </a:solidFill>
                <a:latin typeface="Courier New" pitchFamily="49" charset="0"/>
                <a:ea typeface="Monaco" charset="0"/>
                <a:cs typeface="Courier New" pitchFamily="49" charset="0"/>
                <a:sym typeface="Monaco" charset="0"/>
              </a:rPr>
              <a:t>eax</a:t>
            </a:r>
            <a:endParaRPr lang="en-US" sz="1800" b="1" dirty="0">
              <a:solidFill>
                <a:schemeClr val="tx1"/>
              </a:solidFill>
              <a:latin typeface="Courier New" pitchFamily="49" charset="0"/>
              <a:ea typeface="Monaco" charset="0"/>
              <a:cs typeface="Courier New" pitchFamily="49" charset="0"/>
              <a:sym typeface="Monaco"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xorl</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smtClean="0">
                <a:solidFill>
                  <a:schemeClr val="tx1"/>
                </a:solidFill>
                <a:latin typeface="Courier New" pitchFamily="49" charset="0"/>
                <a:ea typeface="Monaco" charset="0"/>
                <a:cs typeface="Courier New" pitchFamily="49" charset="0"/>
                <a:sym typeface="Monaco" charset="0"/>
              </a:rPr>
              <a:t>8(%</a:t>
            </a:r>
            <a:r>
              <a:rPr lang="en-US" sz="1800" b="1" dirty="0" err="1">
                <a:solidFill>
                  <a:schemeClr val="tx1"/>
                </a:solidFill>
                <a:latin typeface="Courier New" pitchFamily="49" charset="0"/>
                <a:ea typeface="Monaco" charset="0"/>
                <a:cs typeface="Courier New" pitchFamily="49" charset="0"/>
                <a:sym typeface="Monaco" charset="0"/>
              </a:rPr>
              <a:t>ebp</a:t>
            </a:r>
            <a:r>
              <a:rPr lang="en-US" sz="1800" b="1" dirty="0">
                <a:solidFill>
                  <a:schemeClr val="tx1"/>
                </a:solidFill>
                <a:latin typeface="Courier New" pitchFamily="49" charset="0"/>
                <a:ea typeface="Monaco" charset="0"/>
                <a:cs typeface="Courier New" pitchFamily="49" charset="0"/>
                <a:sym typeface="Monaco" charset="0"/>
              </a:rPr>
              <a:t>),%</a:t>
            </a:r>
            <a:r>
              <a:rPr lang="en-US" sz="1800" b="1" dirty="0" err="1">
                <a:solidFill>
                  <a:schemeClr val="tx1"/>
                </a:solidFill>
                <a:latin typeface="Courier New" pitchFamily="49" charset="0"/>
                <a:ea typeface="Monaco" charset="0"/>
                <a:cs typeface="Courier New" pitchFamily="49" charset="0"/>
                <a:sym typeface="Monaco" charset="0"/>
              </a:rPr>
              <a:t>eax</a:t>
            </a:r>
            <a:endParaRPr lang="en-US" sz="1800" b="1" dirty="0">
              <a:solidFill>
                <a:schemeClr val="tx1"/>
              </a:solidFill>
              <a:latin typeface="Courier New" pitchFamily="49" charset="0"/>
              <a:ea typeface="Monaco" charset="0"/>
              <a:cs typeface="Courier New" pitchFamily="49" charset="0"/>
              <a:sym typeface="Monaco"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sarl</a:t>
            </a:r>
            <a:r>
              <a:rPr lang="en-US" sz="1800" b="1" dirty="0">
                <a:solidFill>
                  <a:schemeClr val="tx1"/>
                </a:solidFill>
                <a:latin typeface="Courier New" pitchFamily="49" charset="0"/>
                <a:ea typeface="Monaco" charset="0"/>
                <a:cs typeface="Courier New" pitchFamily="49" charset="0"/>
                <a:sym typeface="Monaco" charset="0"/>
              </a:rPr>
              <a:t> $17,%eax</a:t>
            </a:r>
          </a:p>
          <a:p>
            <a:pPr lvl="0"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i="1" dirty="0">
                <a:solidFill>
                  <a:srgbClr val="FF0000"/>
                </a:solidFill>
                <a:latin typeface="Courier New" pitchFamily="49" charset="0"/>
                <a:ea typeface="Monaco" charset="0"/>
                <a:cs typeface="Courier New" pitchFamily="49" charset="0"/>
                <a:sym typeface="Monaco" charset="0"/>
              </a:rPr>
              <a:t>	</a:t>
            </a:r>
            <a:r>
              <a:rPr lang="en-US" sz="1800" b="1" i="1" dirty="0" err="1">
                <a:solidFill>
                  <a:srgbClr val="FF0000"/>
                </a:solidFill>
                <a:latin typeface="Courier New" pitchFamily="49" charset="0"/>
                <a:ea typeface="Monaco" charset="0"/>
                <a:cs typeface="Courier New" pitchFamily="49" charset="0"/>
                <a:sym typeface="Monaco" charset="0"/>
              </a:rPr>
              <a:t>andl</a:t>
            </a:r>
            <a:r>
              <a:rPr lang="en-US" sz="1800" b="1" i="1" dirty="0">
                <a:solidFill>
                  <a:srgbClr val="FF0000"/>
                </a:solidFill>
                <a:latin typeface="Courier New" pitchFamily="49" charset="0"/>
                <a:ea typeface="Monaco" charset="0"/>
                <a:cs typeface="Courier New" pitchFamily="49" charset="0"/>
                <a:sym typeface="Monaco" charset="0"/>
              </a:rPr>
              <a:t> $8185,%</a:t>
            </a:r>
            <a:r>
              <a:rPr lang="en-US" sz="1800" b="1" i="1" dirty="0" smtClean="0">
                <a:solidFill>
                  <a:srgbClr val="FF0000"/>
                </a:solidFill>
                <a:latin typeface="Courier New" pitchFamily="49" charset="0"/>
                <a:ea typeface="Monaco" charset="0"/>
                <a:cs typeface="Courier New" pitchFamily="49" charset="0"/>
                <a:sym typeface="Monaco" charset="0"/>
              </a:rPr>
              <a:t>eax</a:t>
            </a:r>
            <a:endParaRPr lang="en-US" sz="1800" b="1" i="1" dirty="0">
              <a:solidFill>
                <a:srgbClr val="FF0000"/>
              </a:solidFill>
              <a:latin typeface="Courier New" pitchFamily="49" charset="0"/>
              <a:ea typeface="Monaco" charset="0"/>
              <a:cs typeface="Courier New" pitchFamily="49" charset="0"/>
              <a:sym typeface="Monaco"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endParaRPr lang="en-US" sz="1800" b="1" dirty="0">
              <a:solidFill>
                <a:schemeClr val="tx1"/>
              </a:solidFill>
              <a:latin typeface="Courier New" pitchFamily="49" charset="0"/>
              <a:ea typeface="Monaco" charset="0"/>
              <a:cs typeface="Courier New" pitchFamily="49" charset="0"/>
              <a:sym typeface="Monaco"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popl</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ebp</a:t>
            </a:r>
            <a:endParaRPr lang="en-US" sz="1800" b="1" dirty="0">
              <a:solidFill>
                <a:schemeClr val="tx1"/>
              </a:solidFill>
              <a:latin typeface="Courier New" pitchFamily="49" charset="0"/>
              <a:ea typeface="Monaco" charset="0"/>
              <a:cs typeface="Courier New" pitchFamily="49" charset="0"/>
              <a:sym typeface="Monaco"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a:solidFill>
                  <a:schemeClr val="tx1"/>
                </a:solidFill>
                <a:latin typeface="Courier New" pitchFamily="49" charset="0"/>
                <a:ea typeface="Monaco" charset="0"/>
                <a:cs typeface="Courier New" pitchFamily="49" charset="0"/>
                <a:sym typeface="Monaco" charset="0"/>
              </a:rPr>
              <a:t>	ret</a:t>
            </a:r>
          </a:p>
        </p:txBody>
      </p:sp>
      <p:sp>
        <p:nvSpPr>
          <p:cNvPr id="21510" name="AutoShape 6"/>
          <p:cNvSpPr>
            <a:spLocks/>
          </p:cNvSpPr>
          <p:nvPr/>
        </p:nvSpPr>
        <p:spPr bwMode="auto">
          <a:xfrm>
            <a:off x="7670800" y="2159000"/>
            <a:ext cx="304800" cy="1193800"/>
          </a:xfrm>
          <a:custGeom>
            <a:avLst/>
            <a:gdLst>
              <a:gd name="T0" fmla="*/ 10800 w 21600"/>
              <a:gd name="T1" fmla="*/ 10800 h 21600"/>
            </a:gdLst>
            <a:ahLst/>
            <a:cxnLst>
              <a:cxn ang="0">
                <a:pos x="T0" y="T1"/>
              </a:cxn>
            </a:cxnLst>
            <a:rect l="0" t="0" r="r" b="b"/>
            <a:pathLst>
              <a:path w="21600" h="2160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21511" name="Rectangle 7"/>
          <p:cNvSpPr>
            <a:spLocks/>
          </p:cNvSpPr>
          <p:nvPr/>
        </p:nvSpPr>
        <p:spPr bwMode="auto">
          <a:xfrm>
            <a:off x="8077200" y="2578100"/>
            <a:ext cx="557213" cy="355600"/>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a:solidFill>
                  <a:schemeClr val="tx1"/>
                </a:solidFill>
                <a:latin typeface="Calibri" charset="0"/>
                <a:ea typeface="Calibri" charset="0"/>
                <a:cs typeface="Calibri" charset="0"/>
                <a:sym typeface="Calibri" charset="0"/>
              </a:rPr>
              <a:t>Body</a:t>
            </a:r>
          </a:p>
        </p:txBody>
      </p:sp>
      <p:sp>
        <p:nvSpPr>
          <p:cNvPr id="21512" name="AutoShape 8"/>
          <p:cNvSpPr>
            <a:spLocks/>
          </p:cNvSpPr>
          <p:nvPr/>
        </p:nvSpPr>
        <p:spPr bwMode="auto">
          <a:xfrm>
            <a:off x="7670800" y="1282700"/>
            <a:ext cx="228600" cy="457200"/>
          </a:xfrm>
          <a:custGeom>
            <a:avLst/>
            <a:gdLst>
              <a:gd name="T0" fmla="*/ 10800 w 21600"/>
              <a:gd name="T1" fmla="*/ 10800 h 21600"/>
            </a:gdLst>
            <a:ahLst/>
            <a:cxnLst>
              <a:cxn ang="0">
                <a:pos x="T0" y="T1"/>
              </a:cxn>
            </a:cxnLst>
            <a:rect l="0" t="0" r="r" b="b"/>
            <a:pathLst>
              <a:path w="21600" h="2160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21513" name="Rectangle 9"/>
          <p:cNvSpPr>
            <a:spLocks/>
          </p:cNvSpPr>
          <p:nvPr/>
        </p:nvSpPr>
        <p:spPr bwMode="auto">
          <a:xfrm>
            <a:off x="8013700" y="1193800"/>
            <a:ext cx="382588" cy="635000"/>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a:solidFill>
                  <a:schemeClr val="tx1"/>
                </a:solidFill>
                <a:latin typeface="Calibri" charset="0"/>
                <a:ea typeface="Calibri" charset="0"/>
                <a:cs typeface="Calibri" charset="0"/>
                <a:sym typeface="Calibri" charset="0"/>
              </a:rPr>
              <a:t>Set</a:t>
            </a:r>
            <a:endParaRPr lang="en-US">
              <a:solidFill>
                <a:schemeClr val="tx1"/>
              </a:solidFill>
              <a:latin typeface="Arial Narrow" charset="0"/>
              <a:ea typeface="Lucida Grande" charset="0"/>
              <a:cs typeface="Lucida Grande" charset="0"/>
              <a:sym typeface="Arial Narrow" charset="0"/>
            </a:endParaRPr>
          </a:p>
          <a:p>
            <a:pPr algn="l"/>
            <a:r>
              <a:rPr lang="en-US" sz="1800">
                <a:solidFill>
                  <a:schemeClr val="tx1"/>
                </a:solidFill>
                <a:latin typeface="Calibri" charset="0"/>
                <a:ea typeface="Calibri" charset="0"/>
                <a:cs typeface="Calibri" charset="0"/>
                <a:sym typeface="Calibri" charset="0"/>
              </a:rPr>
              <a:t>Up</a:t>
            </a:r>
          </a:p>
        </p:txBody>
      </p:sp>
      <p:sp>
        <p:nvSpPr>
          <p:cNvPr id="21514" name="AutoShape 10"/>
          <p:cNvSpPr>
            <a:spLocks/>
          </p:cNvSpPr>
          <p:nvPr/>
        </p:nvSpPr>
        <p:spPr bwMode="auto">
          <a:xfrm>
            <a:off x="7670800" y="3429000"/>
            <a:ext cx="304800" cy="685800"/>
          </a:xfrm>
          <a:custGeom>
            <a:avLst/>
            <a:gdLst>
              <a:gd name="T0" fmla="*/ 10800 w 21600"/>
              <a:gd name="T1" fmla="*/ 10800 h 21600"/>
            </a:gdLst>
            <a:ahLst/>
            <a:cxnLst>
              <a:cxn ang="0">
                <a:pos x="T0" y="T1"/>
              </a:cxn>
            </a:cxnLst>
            <a:rect l="0" t="0" r="r" b="b"/>
            <a:pathLst>
              <a:path w="21600" h="2160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21515" name="Rectangle 11"/>
          <p:cNvSpPr>
            <a:spLocks/>
          </p:cNvSpPr>
          <p:nvPr/>
        </p:nvSpPr>
        <p:spPr bwMode="auto">
          <a:xfrm>
            <a:off x="8077200" y="3594100"/>
            <a:ext cx="627063" cy="355600"/>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a:solidFill>
                  <a:schemeClr val="tx1"/>
                </a:solidFill>
                <a:latin typeface="Calibri" charset="0"/>
                <a:ea typeface="Calibri" charset="0"/>
                <a:cs typeface="Calibri" charset="0"/>
                <a:sym typeface="Calibri" charset="0"/>
              </a:rPr>
              <a:t>Finish</a:t>
            </a:r>
          </a:p>
        </p:txBody>
      </p:sp>
      <p:sp>
        <p:nvSpPr>
          <p:cNvPr id="21516" name="Rectangle 12"/>
          <p:cNvSpPr>
            <a:spLocks/>
          </p:cNvSpPr>
          <p:nvPr/>
        </p:nvSpPr>
        <p:spPr bwMode="auto">
          <a:xfrm>
            <a:off x="889000" y="5054600"/>
            <a:ext cx="7035800" cy="1320800"/>
          </a:xfrm>
          <a:prstGeom prst="rect">
            <a:avLst/>
          </a:prstGeom>
          <a:noFill/>
          <a:ln w="12700" cap="flat">
            <a:noFill/>
            <a:miter lim="800000"/>
            <a:headEnd type="none" w="med" len="med"/>
            <a:tailEnd type="none" w="med" len="med"/>
          </a:ln>
        </p:spPr>
        <p:txBody>
          <a:bodyPr lIns="38100" tIns="38100" rIns="38100" bIns="38100"/>
          <a:lstStyle/>
          <a:p>
            <a:pPr algn="l">
              <a:tabLst>
                <a:tab pos="114300" algn="l"/>
                <a:tab pos="3149600" algn="l"/>
                <a:tab pos="4978400" algn="l"/>
                <a:tab pos="114300" algn="l"/>
                <a:tab pos="3149600" algn="l"/>
                <a:tab pos="4978400" algn="l"/>
                <a:tab pos="114300" algn="l"/>
                <a:tab pos="3149600" algn="l"/>
                <a:tab pos="4978400" algn="l"/>
                <a:tab pos="114300" algn="l"/>
                <a:tab pos="3149600" algn="l"/>
                <a:tab pos="49784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movl</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smtClean="0">
                <a:solidFill>
                  <a:schemeClr val="tx1"/>
                </a:solidFill>
                <a:latin typeface="Courier New" pitchFamily="49" charset="0"/>
                <a:ea typeface="Monaco" charset="0"/>
                <a:cs typeface="Courier New" pitchFamily="49" charset="0"/>
                <a:sym typeface="Monaco" charset="0"/>
              </a:rPr>
              <a:t>12(%</a:t>
            </a:r>
            <a:r>
              <a:rPr lang="en-US" sz="1800" b="1" dirty="0" err="1">
                <a:solidFill>
                  <a:schemeClr val="tx1"/>
                </a:solidFill>
                <a:latin typeface="Courier New" pitchFamily="49" charset="0"/>
                <a:ea typeface="Monaco" charset="0"/>
                <a:cs typeface="Courier New" pitchFamily="49" charset="0"/>
                <a:sym typeface="Monaco" charset="0"/>
              </a:rPr>
              <a:t>ebp</a:t>
            </a:r>
            <a:r>
              <a:rPr lang="en-US" sz="1800" b="1" dirty="0">
                <a:solidFill>
                  <a:schemeClr val="tx1"/>
                </a:solidFill>
                <a:latin typeface="Courier New" pitchFamily="49" charset="0"/>
                <a:ea typeface="Monaco" charset="0"/>
                <a:cs typeface="Courier New" pitchFamily="49" charset="0"/>
                <a:sym typeface="Monaco" charset="0"/>
              </a:rPr>
              <a:t>),%</a:t>
            </a:r>
            <a:r>
              <a:rPr lang="en-US" sz="1800" b="1" dirty="0" err="1">
                <a:solidFill>
                  <a:schemeClr val="tx1"/>
                </a:solidFill>
                <a:latin typeface="Courier New" pitchFamily="49" charset="0"/>
                <a:ea typeface="Monaco" charset="0"/>
                <a:cs typeface="Courier New" pitchFamily="49" charset="0"/>
                <a:sym typeface="Monaco" charset="0"/>
              </a:rPr>
              <a:t>eax</a:t>
            </a:r>
            <a:r>
              <a:rPr lang="en-US" sz="1800" b="1" dirty="0">
                <a:solidFill>
                  <a:schemeClr val="tx1"/>
                </a:solidFill>
                <a:latin typeface="Courier New" pitchFamily="49" charset="0"/>
                <a:ea typeface="Monaco" charset="0"/>
                <a:cs typeface="Courier New" pitchFamily="49" charset="0"/>
                <a:sym typeface="Monaco" charset="0"/>
              </a:rPr>
              <a:t>	# </a:t>
            </a:r>
            <a:r>
              <a:rPr lang="en-US" sz="1800" b="1" dirty="0" err="1">
                <a:solidFill>
                  <a:schemeClr val="tx1"/>
                </a:solidFill>
                <a:latin typeface="Courier New" pitchFamily="49" charset="0"/>
                <a:ea typeface="Monaco" charset="0"/>
                <a:cs typeface="Courier New" pitchFamily="49" charset="0"/>
                <a:sym typeface="Monaco" charset="0"/>
              </a:rPr>
              <a:t>eax</a:t>
            </a:r>
            <a:r>
              <a:rPr lang="en-US" sz="1800" b="1" dirty="0">
                <a:solidFill>
                  <a:schemeClr val="tx1"/>
                </a:solidFill>
                <a:latin typeface="Courier New" pitchFamily="49" charset="0"/>
                <a:ea typeface="Monaco" charset="0"/>
                <a:cs typeface="Courier New" pitchFamily="49" charset="0"/>
                <a:sym typeface="Monaco" charset="0"/>
              </a:rPr>
              <a:t> = </a:t>
            </a:r>
            <a:r>
              <a:rPr lang="en-US" sz="1800" b="1" dirty="0" smtClean="0">
                <a:solidFill>
                  <a:schemeClr val="tx1"/>
                </a:solidFill>
                <a:latin typeface="Courier New" pitchFamily="49" charset="0"/>
                <a:ea typeface="Monaco" charset="0"/>
                <a:cs typeface="Courier New" pitchFamily="49" charset="0"/>
                <a:sym typeface="Monaco" charset="0"/>
              </a:rPr>
              <a:t>y</a:t>
            </a:r>
            <a:endParaRPr lang="en-US" sz="1800" b="1" dirty="0">
              <a:solidFill>
                <a:schemeClr val="tx1"/>
              </a:solidFill>
              <a:latin typeface="Courier New" pitchFamily="49" charset="0"/>
              <a:ea typeface="Monaco" charset="0"/>
              <a:cs typeface="Courier New" pitchFamily="49" charset="0"/>
              <a:sym typeface="Monaco" charset="0"/>
            </a:endParaRPr>
          </a:p>
          <a:p>
            <a:pPr algn="l">
              <a:tabLst>
                <a:tab pos="114300" algn="l"/>
                <a:tab pos="3149600" algn="l"/>
                <a:tab pos="4978400" algn="l"/>
                <a:tab pos="114300" algn="l"/>
                <a:tab pos="3149600" algn="l"/>
                <a:tab pos="4978400" algn="l"/>
                <a:tab pos="114300" algn="l"/>
                <a:tab pos="3149600" algn="l"/>
                <a:tab pos="4978400" algn="l"/>
                <a:tab pos="114300" algn="l"/>
                <a:tab pos="3149600" algn="l"/>
                <a:tab pos="49784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xorl</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smtClean="0">
                <a:solidFill>
                  <a:schemeClr val="tx1"/>
                </a:solidFill>
                <a:latin typeface="Courier New" pitchFamily="49" charset="0"/>
                <a:ea typeface="Monaco" charset="0"/>
                <a:cs typeface="Courier New" pitchFamily="49" charset="0"/>
                <a:sym typeface="Monaco" charset="0"/>
              </a:rPr>
              <a:t>8(%</a:t>
            </a:r>
            <a:r>
              <a:rPr lang="en-US" sz="1800" b="1" dirty="0" err="1">
                <a:solidFill>
                  <a:schemeClr val="tx1"/>
                </a:solidFill>
                <a:latin typeface="Courier New" pitchFamily="49" charset="0"/>
                <a:ea typeface="Monaco" charset="0"/>
                <a:cs typeface="Courier New" pitchFamily="49" charset="0"/>
                <a:sym typeface="Monaco" charset="0"/>
              </a:rPr>
              <a:t>ebp</a:t>
            </a:r>
            <a:r>
              <a:rPr lang="en-US" sz="1800" b="1" dirty="0">
                <a:solidFill>
                  <a:schemeClr val="tx1"/>
                </a:solidFill>
                <a:latin typeface="Courier New" pitchFamily="49" charset="0"/>
                <a:ea typeface="Monaco" charset="0"/>
                <a:cs typeface="Courier New" pitchFamily="49" charset="0"/>
                <a:sym typeface="Monaco" charset="0"/>
              </a:rPr>
              <a:t>),%</a:t>
            </a:r>
            <a:r>
              <a:rPr lang="en-US" sz="1800" b="1" dirty="0" err="1">
                <a:solidFill>
                  <a:schemeClr val="tx1"/>
                </a:solidFill>
                <a:latin typeface="Courier New" pitchFamily="49" charset="0"/>
                <a:ea typeface="Monaco" charset="0"/>
                <a:cs typeface="Courier New" pitchFamily="49" charset="0"/>
                <a:sym typeface="Monaco" charset="0"/>
              </a:rPr>
              <a:t>eax</a:t>
            </a:r>
            <a:r>
              <a:rPr lang="en-US" sz="1800" b="1" dirty="0">
                <a:solidFill>
                  <a:schemeClr val="tx1"/>
                </a:solidFill>
                <a:latin typeface="Courier New" pitchFamily="49" charset="0"/>
                <a:ea typeface="Monaco" charset="0"/>
                <a:cs typeface="Courier New" pitchFamily="49" charset="0"/>
                <a:sym typeface="Monaco" charset="0"/>
              </a:rPr>
              <a:t>	# </a:t>
            </a:r>
            <a:r>
              <a:rPr lang="en-US" sz="1800" b="1" dirty="0" err="1">
                <a:solidFill>
                  <a:schemeClr val="tx1"/>
                </a:solidFill>
                <a:latin typeface="Courier New" pitchFamily="49" charset="0"/>
                <a:ea typeface="Monaco" charset="0"/>
                <a:cs typeface="Courier New" pitchFamily="49" charset="0"/>
                <a:sym typeface="Monaco" charset="0"/>
              </a:rPr>
              <a:t>eax</a:t>
            </a:r>
            <a:r>
              <a:rPr lang="en-US" sz="1800" b="1" dirty="0">
                <a:solidFill>
                  <a:schemeClr val="tx1"/>
                </a:solidFill>
                <a:latin typeface="Courier New" pitchFamily="49" charset="0"/>
                <a:ea typeface="Monaco" charset="0"/>
                <a:cs typeface="Courier New" pitchFamily="49" charset="0"/>
                <a:sym typeface="Monaco" charset="0"/>
              </a:rPr>
              <a:t> = </a:t>
            </a:r>
            <a:r>
              <a:rPr lang="en-US" sz="1800" b="1" dirty="0" err="1">
                <a:solidFill>
                  <a:schemeClr val="tx1"/>
                </a:solidFill>
                <a:latin typeface="Courier New" pitchFamily="49" charset="0"/>
                <a:ea typeface="Monaco" charset="0"/>
                <a:cs typeface="Courier New" pitchFamily="49" charset="0"/>
                <a:sym typeface="Monaco" charset="0"/>
              </a:rPr>
              <a:t>x^y</a:t>
            </a:r>
            <a:r>
              <a:rPr lang="en-US" sz="1800" b="1" dirty="0">
                <a:solidFill>
                  <a:schemeClr val="tx1"/>
                </a:solidFill>
                <a:latin typeface="Courier New" pitchFamily="49" charset="0"/>
                <a:ea typeface="Monaco" charset="0"/>
                <a:cs typeface="Courier New" pitchFamily="49" charset="0"/>
                <a:sym typeface="Monaco" charset="0"/>
              </a:rPr>
              <a:t>       (t1)</a:t>
            </a:r>
          </a:p>
          <a:p>
            <a:pPr algn="l">
              <a:tabLst>
                <a:tab pos="114300" algn="l"/>
                <a:tab pos="3149600" algn="l"/>
                <a:tab pos="4978400" algn="l"/>
                <a:tab pos="114300" algn="l"/>
                <a:tab pos="3149600" algn="l"/>
                <a:tab pos="4978400" algn="l"/>
                <a:tab pos="114300" algn="l"/>
                <a:tab pos="3149600" algn="l"/>
                <a:tab pos="4978400" algn="l"/>
                <a:tab pos="114300" algn="l"/>
                <a:tab pos="3149600" algn="l"/>
                <a:tab pos="49784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sarl</a:t>
            </a:r>
            <a:r>
              <a:rPr lang="en-US" sz="1800" b="1" dirty="0">
                <a:solidFill>
                  <a:schemeClr val="tx1"/>
                </a:solidFill>
                <a:latin typeface="Courier New" pitchFamily="49" charset="0"/>
                <a:ea typeface="Monaco" charset="0"/>
                <a:cs typeface="Courier New" pitchFamily="49" charset="0"/>
                <a:sym typeface="Monaco" charset="0"/>
              </a:rPr>
              <a:t> $17,%eax	# </a:t>
            </a:r>
            <a:r>
              <a:rPr lang="en-US" sz="1800" b="1" dirty="0" err="1">
                <a:solidFill>
                  <a:schemeClr val="tx1"/>
                </a:solidFill>
                <a:latin typeface="Courier New" pitchFamily="49" charset="0"/>
                <a:ea typeface="Monaco" charset="0"/>
                <a:cs typeface="Courier New" pitchFamily="49" charset="0"/>
                <a:sym typeface="Monaco" charset="0"/>
              </a:rPr>
              <a:t>eax</a:t>
            </a:r>
            <a:r>
              <a:rPr lang="en-US" sz="1800" b="1" dirty="0">
                <a:solidFill>
                  <a:schemeClr val="tx1"/>
                </a:solidFill>
                <a:latin typeface="Courier New" pitchFamily="49" charset="0"/>
                <a:ea typeface="Monaco" charset="0"/>
                <a:cs typeface="Courier New" pitchFamily="49" charset="0"/>
                <a:sym typeface="Monaco" charset="0"/>
              </a:rPr>
              <a:t> = t1&gt;&gt;17    (t2)</a:t>
            </a:r>
          </a:p>
          <a:p>
            <a:pPr algn="l">
              <a:tabLst>
                <a:tab pos="114300" algn="l"/>
                <a:tab pos="3149600" algn="l"/>
                <a:tab pos="4978400" algn="l"/>
                <a:tab pos="114300" algn="l"/>
                <a:tab pos="3149600" algn="l"/>
                <a:tab pos="4978400" algn="l"/>
                <a:tab pos="114300" algn="l"/>
                <a:tab pos="3149600" algn="l"/>
                <a:tab pos="4978400" algn="l"/>
                <a:tab pos="114300" algn="l"/>
                <a:tab pos="3149600" algn="l"/>
                <a:tab pos="4978400" algn="l"/>
              </a:tabLst>
            </a:pPr>
            <a:r>
              <a:rPr lang="en-US" sz="1800" b="1" i="1" dirty="0">
                <a:solidFill>
                  <a:srgbClr val="FF0000"/>
                </a:solidFill>
                <a:latin typeface="Courier New" pitchFamily="49" charset="0"/>
                <a:ea typeface="Monaco" charset="0"/>
                <a:cs typeface="Courier New" pitchFamily="49" charset="0"/>
                <a:sym typeface="Monaco" charset="0"/>
              </a:rPr>
              <a:t>	</a:t>
            </a:r>
            <a:r>
              <a:rPr lang="en-US" sz="1800" b="1" i="1" dirty="0" err="1">
                <a:solidFill>
                  <a:srgbClr val="FF0000"/>
                </a:solidFill>
                <a:latin typeface="Courier New" pitchFamily="49" charset="0"/>
                <a:ea typeface="Monaco" charset="0"/>
                <a:cs typeface="Courier New" pitchFamily="49" charset="0"/>
                <a:sym typeface="Monaco" charset="0"/>
              </a:rPr>
              <a:t>andl</a:t>
            </a:r>
            <a:r>
              <a:rPr lang="en-US" sz="1800" b="1" i="1" dirty="0">
                <a:solidFill>
                  <a:srgbClr val="FF0000"/>
                </a:solidFill>
                <a:latin typeface="Courier New" pitchFamily="49" charset="0"/>
                <a:ea typeface="Monaco" charset="0"/>
                <a:cs typeface="Courier New" pitchFamily="49" charset="0"/>
                <a:sym typeface="Monaco" charset="0"/>
              </a:rPr>
              <a:t> $8185,%eax	# </a:t>
            </a:r>
            <a:r>
              <a:rPr lang="en-US" sz="1800" b="1" i="1" dirty="0" err="1">
                <a:solidFill>
                  <a:srgbClr val="FF0000"/>
                </a:solidFill>
                <a:latin typeface="Courier New" pitchFamily="49" charset="0"/>
                <a:ea typeface="Monaco" charset="0"/>
                <a:cs typeface="Courier New" pitchFamily="49" charset="0"/>
                <a:sym typeface="Monaco" charset="0"/>
              </a:rPr>
              <a:t>eax</a:t>
            </a:r>
            <a:r>
              <a:rPr lang="en-US" sz="1800" b="1" i="1" dirty="0">
                <a:solidFill>
                  <a:srgbClr val="FF0000"/>
                </a:solidFill>
                <a:latin typeface="Courier New" pitchFamily="49" charset="0"/>
                <a:ea typeface="Monaco" charset="0"/>
                <a:cs typeface="Courier New" pitchFamily="49" charset="0"/>
                <a:sym typeface="Monaco" charset="0"/>
              </a:rPr>
              <a:t> = t2 &amp; </a:t>
            </a:r>
            <a:r>
              <a:rPr lang="en-US" sz="1800" b="1" i="1" dirty="0" smtClean="0">
                <a:solidFill>
                  <a:srgbClr val="FF0000"/>
                </a:solidFill>
                <a:latin typeface="Courier New" pitchFamily="49" charset="0"/>
                <a:ea typeface="Monaco" charset="0"/>
                <a:cs typeface="Courier New" pitchFamily="49" charset="0"/>
                <a:sym typeface="Monaco" charset="0"/>
              </a:rPr>
              <a:t>mask (</a:t>
            </a:r>
            <a:r>
              <a:rPr lang="en-US" sz="1800" b="1" i="1" dirty="0" err="1" smtClean="0">
                <a:solidFill>
                  <a:srgbClr val="FF0000"/>
                </a:solidFill>
                <a:latin typeface="Courier New" pitchFamily="49" charset="0"/>
                <a:ea typeface="Monaco" charset="0"/>
                <a:cs typeface="Courier New" pitchFamily="49" charset="0"/>
                <a:sym typeface="Monaco" charset="0"/>
              </a:rPr>
              <a:t>rval</a:t>
            </a:r>
            <a:r>
              <a:rPr lang="en-US" sz="1800" b="1" i="1" dirty="0" smtClean="0">
                <a:solidFill>
                  <a:srgbClr val="FF0000"/>
                </a:solidFill>
                <a:latin typeface="Courier New" pitchFamily="49" charset="0"/>
                <a:ea typeface="Monaco" charset="0"/>
                <a:cs typeface="Courier New" pitchFamily="49" charset="0"/>
                <a:sym typeface="Monaco" charset="0"/>
              </a:rPr>
              <a:t>)</a:t>
            </a:r>
            <a:endParaRPr lang="en-US" sz="1800" b="1" i="1" dirty="0">
              <a:solidFill>
                <a:srgbClr val="FF0000"/>
              </a:solidFill>
              <a:latin typeface="Courier New" pitchFamily="49" charset="0"/>
              <a:ea typeface="Monaco" charset="0"/>
              <a:cs typeface="Courier New" pitchFamily="49" charset="0"/>
              <a:sym typeface="Monaco" charset="0"/>
            </a:endParaRPr>
          </a:p>
        </p:txBody>
      </p:sp>
      <p:sp>
        <p:nvSpPr>
          <p:cNvPr id="14" name="Rectangle 13"/>
          <p:cNvSpPr>
            <a:spLocks/>
          </p:cNvSpPr>
          <p:nvPr/>
        </p:nvSpPr>
        <p:spPr bwMode="auto">
          <a:xfrm>
            <a:off x="533400" y="4267200"/>
            <a:ext cx="3124200" cy="276999"/>
          </a:xfrm>
          <a:prstGeom prst="rect">
            <a:avLst/>
          </a:prstGeom>
          <a:solidFill>
            <a:srgbClr val="D6D6F4"/>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wrap="square" lIns="0" tIns="0" rIns="0" bIns="0">
            <a:spAutoFit/>
          </a:bodyPr>
          <a:lstStyle/>
          <a:p>
            <a:r>
              <a:rPr lang="en-US" sz="1800">
                <a:solidFill>
                  <a:schemeClr val="tx1"/>
                </a:solidFill>
                <a:latin typeface="Calibri" charset="0"/>
                <a:ea typeface="Calibri" charset="0"/>
                <a:cs typeface="Calibri" charset="0"/>
                <a:sym typeface="Calibri" charset="0"/>
              </a:rPr>
              <a:t>2</a:t>
            </a:r>
            <a:r>
              <a:rPr lang="en-US" sz="1800" baseline="30000">
                <a:solidFill>
                  <a:schemeClr val="tx1"/>
                </a:solidFill>
                <a:latin typeface="Calibri" charset="0"/>
                <a:ea typeface="Calibri" charset="0"/>
                <a:cs typeface="Calibri" charset="0"/>
                <a:sym typeface="Calibri" charset="0"/>
              </a:rPr>
              <a:t>13</a:t>
            </a:r>
            <a:r>
              <a:rPr lang="en-US" sz="1800">
                <a:solidFill>
                  <a:schemeClr val="tx1"/>
                </a:solidFill>
                <a:latin typeface="Calibri" charset="0"/>
                <a:ea typeface="Calibri" charset="0"/>
                <a:cs typeface="Calibri" charset="0"/>
                <a:sym typeface="Calibri" charset="0"/>
              </a:rPr>
              <a:t> = 8192, 2</a:t>
            </a:r>
            <a:r>
              <a:rPr lang="en-US" sz="1800" baseline="30000">
                <a:solidFill>
                  <a:schemeClr val="tx1"/>
                </a:solidFill>
                <a:latin typeface="Calibri" charset="0"/>
                <a:ea typeface="Calibri" charset="0"/>
                <a:cs typeface="Calibri" charset="0"/>
                <a:sym typeface="Calibri" charset="0"/>
              </a:rPr>
              <a:t>13</a:t>
            </a:r>
            <a:r>
              <a:rPr lang="en-US" sz="1800">
                <a:solidFill>
                  <a:schemeClr val="tx1"/>
                </a:solidFill>
                <a:latin typeface="Calibri" charset="0"/>
                <a:ea typeface="Calibri" charset="0"/>
                <a:cs typeface="Calibri" charset="0"/>
                <a:sym typeface="Calibri" charset="0"/>
              </a:rPr>
              <a:t> – 7 = 8185</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32770"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32771" name="Rectangle 3"/>
          <p:cNvSpPr>
            <a:spLocks noGrp="1" noChangeArrowheads="1"/>
          </p:cNvSpPr>
          <p:nvPr>
            <p:ph type="title"/>
          </p:nvPr>
        </p:nvSpPr>
        <p:spPr>
          <a:ln/>
        </p:spPr>
        <p:txBody>
          <a:bodyPr/>
          <a:lstStyle/>
          <a:p>
            <a:pPr marL="119063" indent="-119063"/>
            <a:r>
              <a:rPr lang="en-US"/>
              <a:t>Today</a:t>
            </a:r>
          </a:p>
        </p:txBody>
      </p:sp>
      <p:sp>
        <p:nvSpPr>
          <p:cNvPr id="32772" name="Rectangle 4"/>
          <p:cNvSpPr>
            <a:spLocks noGrp="1" noChangeArrowheads="1"/>
          </p:cNvSpPr>
          <p:nvPr>
            <p:ph type="body" idx="1"/>
          </p:nvPr>
        </p:nvSpPr>
        <p:spPr>
          <a:ln/>
        </p:spPr>
        <p:txBody>
          <a:bodyPr/>
          <a:lstStyle/>
          <a:p>
            <a:r>
              <a:rPr lang="en-US" dirty="0">
                <a:solidFill>
                  <a:srgbClr val="B3B3B3"/>
                </a:solidFill>
              </a:rPr>
              <a:t>Complete addressing mode, address computation (</a:t>
            </a:r>
            <a:r>
              <a:rPr lang="en-US" dirty="0" err="1">
                <a:solidFill>
                  <a:srgbClr val="B3B3B3"/>
                </a:solidFill>
              </a:rPr>
              <a:t>leal</a:t>
            </a:r>
            <a:r>
              <a:rPr lang="en-US" dirty="0">
                <a:solidFill>
                  <a:srgbClr val="B3B3B3"/>
                </a:solidFill>
              </a:rPr>
              <a:t>)</a:t>
            </a:r>
          </a:p>
          <a:p>
            <a:r>
              <a:rPr lang="en-US" dirty="0">
                <a:solidFill>
                  <a:srgbClr val="B3B3B3"/>
                </a:solidFill>
              </a:rPr>
              <a:t>Arithmetic operations</a:t>
            </a:r>
          </a:p>
          <a:p>
            <a:r>
              <a:rPr lang="en-US" dirty="0" smtClean="0"/>
              <a:t>Control</a:t>
            </a:r>
            <a:r>
              <a:rPr lang="en-US" dirty="0"/>
              <a:t>: Condition codes</a:t>
            </a:r>
          </a:p>
          <a:p>
            <a:r>
              <a:rPr lang="en-US" dirty="0">
                <a:solidFill>
                  <a:srgbClr val="B3B3B3"/>
                </a:solidFill>
              </a:rPr>
              <a:t>Conditional branches</a:t>
            </a:r>
          </a:p>
          <a:p>
            <a:r>
              <a:rPr lang="en-US" dirty="0" smtClean="0">
                <a:solidFill>
                  <a:srgbClr val="B3B3B3"/>
                </a:solidFill>
              </a:rPr>
              <a:t>Loops</a:t>
            </a:r>
            <a:endParaRPr lang="en-US" dirty="0">
              <a:solidFill>
                <a:srgbClr val="B3B3B3"/>
              </a:solidFill>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33794"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33795" name="Rectangle 3"/>
          <p:cNvSpPr>
            <a:spLocks noGrp="1" noChangeArrowheads="1"/>
          </p:cNvSpPr>
          <p:nvPr>
            <p:ph type="title"/>
          </p:nvPr>
        </p:nvSpPr>
        <p:spPr>
          <a:ln/>
        </p:spPr>
        <p:txBody>
          <a:bodyPr/>
          <a:lstStyle/>
          <a:p>
            <a:pPr marL="119063" indent="-119063"/>
            <a:r>
              <a:rPr lang="en-US"/>
              <a:t>Processor State (IA32, Partial)</a:t>
            </a:r>
          </a:p>
        </p:txBody>
      </p:sp>
      <p:sp>
        <p:nvSpPr>
          <p:cNvPr id="33796" name="Rectangle 4"/>
          <p:cNvSpPr>
            <a:spLocks noGrp="1" noChangeArrowheads="1"/>
          </p:cNvSpPr>
          <p:nvPr>
            <p:ph type="body" idx="1"/>
          </p:nvPr>
        </p:nvSpPr>
        <p:spPr>
          <a:xfrm>
            <a:off x="381000" y="1397000"/>
            <a:ext cx="3340100" cy="5435600"/>
          </a:xfrm>
          <a:ln/>
        </p:spPr>
        <p:txBody>
          <a:bodyPr/>
          <a:lstStyle/>
          <a:p>
            <a:r>
              <a:rPr lang="en-US"/>
              <a:t>Information about currently executing program</a:t>
            </a:r>
          </a:p>
          <a:p>
            <a:pPr marL="552450" lvl="1"/>
            <a:r>
              <a:rPr lang="en-US"/>
              <a:t>Temporary data</a:t>
            </a:r>
            <a:br>
              <a:rPr lang="en-US"/>
            </a:br>
            <a:r>
              <a:rPr lang="en-US"/>
              <a:t>( </a:t>
            </a:r>
            <a:r>
              <a:rPr lang="en-US">
                <a:latin typeface="Courier New Bold" charset="0"/>
                <a:cs typeface="Courier New Bold" charset="0"/>
                <a:sym typeface="Courier New Bold" charset="0"/>
              </a:rPr>
              <a:t>%eax</a:t>
            </a:r>
            <a:r>
              <a:rPr lang="en-US"/>
              <a:t>, … )</a:t>
            </a:r>
          </a:p>
          <a:p>
            <a:pPr marL="552450" lvl="1"/>
            <a:r>
              <a:rPr lang="en-US"/>
              <a:t>Location of runtime stack</a:t>
            </a:r>
            <a:br>
              <a:rPr lang="en-US"/>
            </a:br>
            <a:r>
              <a:rPr lang="en-US"/>
              <a:t>( </a:t>
            </a:r>
            <a:r>
              <a:rPr lang="en-US">
                <a:latin typeface="Courier New Bold" charset="0"/>
                <a:cs typeface="Courier New Bold" charset="0"/>
                <a:sym typeface="Courier New Bold" charset="0"/>
              </a:rPr>
              <a:t>%ebp</a:t>
            </a:r>
            <a:r>
              <a:rPr lang="en-US"/>
              <a:t>,</a:t>
            </a:r>
            <a:r>
              <a:rPr lang="en-US">
                <a:latin typeface="Courier New Bold" charset="0"/>
                <a:cs typeface="Courier New Bold" charset="0"/>
                <a:sym typeface="Courier New Bold" charset="0"/>
              </a:rPr>
              <a:t>%esp</a:t>
            </a:r>
            <a:r>
              <a:rPr lang="en-US"/>
              <a:t> )</a:t>
            </a:r>
          </a:p>
          <a:p>
            <a:pPr marL="552450" lvl="1"/>
            <a:r>
              <a:rPr lang="en-US"/>
              <a:t>Location of current code control point</a:t>
            </a:r>
            <a:br>
              <a:rPr lang="en-US"/>
            </a:br>
            <a:r>
              <a:rPr lang="en-US"/>
              <a:t>( </a:t>
            </a:r>
            <a:r>
              <a:rPr lang="en-US">
                <a:latin typeface="Courier New Bold" charset="0"/>
                <a:cs typeface="Courier New Bold" charset="0"/>
                <a:sym typeface="Courier New Bold" charset="0"/>
              </a:rPr>
              <a:t>%eip</a:t>
            </a:r>
            <a:r>
              <a:rPr lang="en-US"/>
              <a:t>, … )</a:t>
            </a:r>
          </a:p>
          <a:p>
            <a:pPr marL="552450" lvl="1"/>
            <a:r>
              <a:rPr lang="en-US"/>
              <a:t>Status of recent tests</a:t>
            </a:r>
            <a:br>
              <a:rPr lang="en-US"/>
            </a:br>
            <a:r>
              <a:rPr lang="en-US"/>
              <a:t>( </a:t>
            </a:r>
            <a:r>
              <a:rPr lang="en-US">
                <a:latin typeface="Calibri Bold" charset="0"/>
                <a:ea typeface="Calibri Bold" charset="0"/>
                <a:cs typeface="Calibri Bold" charset="0"/>
                <a:sym typeface="Calibri Bold" charset="0"/>
              </a:rPr>
              <a:t>CF, ZF, SF, OF</a:t>
            </a:r>
            <a:r>
              <a:rPr lang="en-US"/>
              <a:t> )</a:t>
            </a:r>
          </a:p>
        </p:txBody>
      </p:sp>
      <p:sp>
        <p:nvSpPr>
          <p:cNvPr id="33797" name="Rectangle 5"/>
          <p:cNvSpPr>
            <a:spLocks/>
          </p:cNvSpPr>
          <p:nvPr/>
        </p:nvSpPr>
        <p:spPr bwMode="auto">
          <a:xfrm>
            <a:off x="3911600" y="5334000"/>
            <a:ext cx="2540000" cy="381000"/>
          </a:xfrm>
          <a:prstGeom prst="rect">
            <a:avLst/>
          </a:prstGeom>
          <a:solidFill>
            <a:srgbClr val="D6D6F4"/>
          </a:solidFill>
          <a:ln w="25560" cap="flat">
            <a:solidFill>
              <a:schemeClr val="tx1"/>
            </a:solidFill>
            <a:prstDash val="solid"/>
            <a:miter lim="800000"/>
            <a:headEnd type="none" w="med" len="med"/>
            <a:tailEnd type="none" w="med" len="med"/>
          </a:ln>
        </p:spPr>
        <p:txBody>
          <a:bodyPr lIns="38100" tIns="38100" rIns="38100" bIns="38100" anchor="ctr"/>
          <a:lstStyle/>
          <a:p>
            <a:pPr algn="l">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a:solidFill>
                  <a:schemeClr val="tx1"/>
                </a:solidFill>
                <a:latin typeface="Courier New Bold" charset="0"/>
                <a:cs typeface="Courier New Bold" charset="0"/>
                <a:sym typeface="Courier New Bold" charset="0"/>
              </a:rPr>
              <a:t>%eip</a:t>
            </a:r>
          </a:p>
        </p:txBody>
      </p:sp>
      <p:sp>
        <p:nvSpPr>
          <p:cNvPr id="33798" name="Rectangle 6"/>
          <p:cNvSpPr>
            <a:spLocks/>
          </p:cNvSpPr>
          <p:nvPr/>
        </p:nvSpPr>
        <p:spPr bwMode="auto">
          <a:xfrm>
            <a:off x="6996113" y="2362200"/>
            <a:ext cx="1836737" cy="685800"/>
          </a:xfrm>
          <a:prstGeom prst="rect">
            <a:avLst/>
          </a:prstGeom>
          <a:noFill/>
          <a:ln w="19050" cap="flat">
            <a:noFill/>
            <a:miter lim="800000"/>
            <a:headEnd type="none" w="med" len="med"/>
            <a:tailEnd type="none" w="med" len="med"/>
          </a:ln>
        </p:spPr>
        <p:txBody>
          <a:bodyPr wrap="none" lIns="38100" tIns="38100" rIns="38100" bIns="38100">
            <a:spAutoFit/>
          </a:bodyPr>
          <a:lstStyle/>
          <a:p>
            <a:pPr algn="l"/>
            <a:r>
              <a:rPr lang="en-US" sz="2000">
                <a:solidFill>
                  <a:schemeClr val="tx1"/>
                </a:solidFill>
                <a:latin typeface="Calibri Bold" charset="0"/>
                <a:ea typeface="Calibri Bold" charset="0"/>
                <a:cs typeface="Calibri Bold" charset="0"/>
                <a:sym typeface="Calibri Bold" charset="0"/>
              </a:rPr>
              <a:t>General purpose</a:t>
            </a:r>
            <a:endParaRPr lang="en-US">
              <a:solidFill>
                <a:schemeClr val="tx1"/>
              </a:solidFill>
              <a:latin typeface="Arial Narrow Bold" charset="0"/>
              <a:ea typeface="Lucida Grande" charset="0"/>
              <a:cs typeface="Lucida Grande" charset="0"/>
              <a:sym typeface="Arial Narrow Bold" charset="0"/>
            </a:endParaRPr>
          </a:p>
          <a:p>
            <a:pPr algn="l"/>
            <a:r>
              <a:rPr lang="en-US" sz="2000">
                <a:solidFill>
                  <a:schemeClr val="tx1"/>
                </a:solidFill>
                <a:latin typeface="Calibri Bold" charset="0"/>
                <a:ea typeface="Calibri Bold" charset="0"/>
                <a:cs typeface="Calibri Bold" charset="0"/>
                <a:sym typeface="Calibri Bold" charset="0"/>
              </a:rPr>
              <a:t>registers</a:t>
            </a:r>
          </a:p>
        </p:txBody>
      </p:sp>
      <p:sp>
        <p:nvSpPr>
          <p:cNvPr id="33799" name="Rectangle 7"/>
          <p:cNvSpPr>
            <a:spLocks/>
          </p:cNvSpPr>
          <p:nvPr/>
        </p:nvSpPr>
        <p:spPr bwMode="auto">
          <a:xfrm>
            <a:off x="6554788" y="4102100"/>
            <a:ext cx="1898650" cy="381000"/>
          </a:xfrm>
          <a:prstGeom prst="rect">
            <a:avLst/>
          </a:prstGeom>
          <a:noFill/>
          <a:ln w="19050" cap="flat">
            <a:noFill/>
            <a:miter lim="800000"/>
            <a:headEnd type="none" w="med" len="med"/>
            <a:tailEnd type="none" w="med" len="med"/>
          </a:ln>
        </p:spPr>
        <p:txBody>
          <a:bodyPr wrap="none" lIns="38100" tIns="38100" rIns="38100" bIns="38100">
            <a:spAutoFit/>
          </a:bodyPr>
          <a:lstStyle/>
          <a:p>
            <a:r>
              <a:rPr lang="en-US" sz="2000">
                <a:solidFill>
                  <a:schemeClr val="tx1"/>
                </a:solidFill>
                <a:latin typeface="Calibri Bold" charset="0"/>
                <a:ea typeface="Calibri Bold" charset="0"/>
                <a:cs typeface="Calibri Bold" charset="0"/>
                <a:sym typeface="Calibri Bold" charset="0"/>
              </a:rPr>
              <a:t>Current stack top</a:t>
            </a:r>
          </a:p>
        </p:txBody>
      </p:sp>
      <p:sp>
        <p:nvSpPr>
          <p:cNvPr id="33800" name="Rectangle 8"/>
          <p:cNvSpPr>
            <a:spLocks/>
          </p:cNvSpPr>
          <p:nvPr/>
        </p:nvSpPr>
        <p:spPr bwMode="auto">
          <a:xfrm>
            <a:off x="6572250" y="4554538"/>
            <a:ext cx="2163763" cy="381000"/>
          </a:xfrm>
          <a:prstGeom prst="rect">
            <a:avLst/>
          </a:prstGeom>
          <a:noFill/>
          <a:ln w="19050" cap="flat">
            <a:noFill/>
            <a:miter lim="800000"/>
            <a:headEnd type="none" w="med" len="med"/>
            <a:tailEnd type="none" w="med" len="med"/>
          </a:ln>
        </p:spPr>
        <p:txBody>
          <a:bodyPr wrap="none" lIns="38100" tIns="38100" rIns="38100" bIns="38100">
            <a:spAutoFit/>
          </a:bodyPr>
          <a:lstStyle/>
          <a:p>
            <a:r>
              <a:rPr lang="en-US" sz="2000">
                <a:solidFill>
                  <a:schemeClr val="tx1"/>
                </a:solidFill>
                <a:latin typeface="Calibri Bold" charset="0"/>
                <a:ea typeface="Calibri Bold" charset="0"/>
                <a:cs typeface="Calibri Bold" charset="0"/>
                <a:sym typeface="Calibri Bold" charset="0"/>
              </a:rPr>
              <a:t>Current stack frame</a:t>
            </a:r>
          </a:p>
        </p:txBody>
      </p:sp>
      <p:sp>
        <p:nvSpPr>
          <p:cNvPr id="33801" name="Rectangle 9"/>
          <p:cNvSpPr>
            <a:spLocks/>
          </p:cNvSpPr>
          <p:nvPr/>
        </p:nvSpPr>
        <p:spPr bwMode="auto">
          <a:xfrm>
            <a:off x="6570663" y="5313363"/>
            <a:ext cx="2063750" cy="381000"/>
          </a:xfrm>
          <a:prstGeom prst="rect">
            <a:avLst/>
          </a:prstGeom>
          <a:noFill/>
          <a:ln w="19050" cap="flat">
            <a:noFill/>
            <a:miter lim="800000"/>
            <a:headEnd type="none" w="med" len="med"/>
            <a:tailEnd type="none" w="med" len="med"/>
          </a:ln>
        </p:spPr>
        <p:txBody>
          <a:bodyPr wrap="none" lIns="38100" tIns="38100" rIns="38100" bIns="38100">
            <a:spAutoFit/>
          </a:bodyPr>
          <a:lstStyle/>
          <a:p>
            <a:r>
              <a:rPr lang="en-US" sz="2000">
                <a:solidFill>
                  <a:schemeClr val="tx1"/>
                </a:solidFill>
                <a:latin typeface="Calibri Bold" charset="0"/>
                <a:ea typeface="Calibri Bold" charset="0"/>
                <a:cs typeface="Calibri Bold" charset="0"/>
                <a:sym typeface="Calibri Bold" charset="0"/>
              </a:rPr>
              <a:t>Instruction pointer</a:t>
            </a:r>
          </a:p>
        </p:txBody>
      </p:sp>
      <p:sp>
        <p:nvSpPr>
          <p:cNvPr id="33802" name="Rectangle 10"/>
          <p:cNvSpPr>
            <a:spLocks/>
          </p:cNvSpPr>
          <p:nvPr/>
        </p:nvSpPr>
        <p:spPr bwMode="auto">
          <a:xfrm>
            <a:off x="3905250" y="6019800"/>
            <a:ext cx="533400" cy="533400"/>
          </a:xfrm>
          <a:prstGeom prst="rect">
            <a:avLst/>
          </a:prstGeom>
          <a:solidFill>
            <a:srgbClr val="C5FEB8"/>
          </a:solidFill>
          <a:ln w="25560" cap="flat">
            <a:solidFill>
              <a:schemeClr val="tx1"/>
            </a:solidFill>
            <a:prstDash val="solid"/>
            <a:miter lim="800000"/>
            <a:headEnd type="none" w="med" len="med"/>
            <a:tailEnd type="none" w="med" len="med"/>
          </a:ln>
        </p:spPr>
        <p:txBody>
          <a:bodyPr lIns="38100" tIns="38100" rIns="38100" bIns="38100" anchor="ct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a:solidFill>
                  <a:schemeClr val="tx1"/>
                </a:solidFill>
                <a:latin typeface="Courier New Bold" charset="0"/>
                <a:cs typeface="Courier New Bold" charset="0"/>
                <a:sym typeface="Courier New Bold" charset="0"/>
              </a:rPr>
              <a:t>CF</a:t>
            </a:r>
          </a:p>
        </p:txBody>
      </p:sp>
      <p:sp>
        <p:nvSpPr>
          <p:cNvPr id="33803" name="Rectangle 11"/>
          <p:cNvSpPr>
            <a:spLocks/>
          </p:cNvSpPr>
          <p:nvPr/>
        </p:nvSpPr>
        <p:spPr bwMode="auto">
          <a:xfrm>
            <a:off x="4578350" y="6019800"/>
            <a:ext cx="533400" cy="533400"/>
          </a:xfrm>
          <a:prstGeom prst="rect">
            <a:avLst/>
          </a:prstGeom>
          <a:solidFill>
            <a:srgbClr val="C5FEB8"/>
          </a:solidFill>
          <a:ln w="25560" cap="flat">
            <a:solidFill>
              <a:schemeClr val="tx1"/>
            </a:solidFill>
            <a:prstDash val="solid"/>
            <a:miter lim="800000"/>
            <a:headEnd type="none" w="med" len="med"/>
            <a:tailEnd type="none" w="med" len="med"/>
          </a:ln>
        </p:spPr>
        <p:txBody>
          <a:bodyPr lIns="38100" tIns="38100" rIns="38100" bIns="38100" anchor="ct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a:solidFill>
                  <a:schemeClr val="tx1"/>
                </a:solidFill>
                <a:latin typeface="Courier New Bold" charset="0"/>
                <a:cs typeface="Courier New Bold" charset="0"/>
                <a:sym typeface="Courier New Bold" charset="0"/>
              </a:rPr>
              <a:t>ZF</a:t>
            </a:r>
          </a:p>
        </p:txBody>
      </p:sp>
      <p:sp>
        <p:nvSpPr>
          <p:cNvPr id="33804" name="Rectangle 12"/>
          <p:cNvSpPr>
            <a:spLocks/>
          </p:cNvSpPr>
          <p:nvPr/>
        </p:nvSpPr>
        <p:spPr bwMode="auto">
          <a:xfrm>
            <a:off x="5251450" y="6019800"/>
            <a:ext cx="533400" cy="533400"/>
          </a:xfrm>
          <a:prstGeom prst="rect">
            <a:avLst/>
          </a:prstGeom>
          <a:solidFill>
            <a:srgbClr val="C5FEB8"/>
          </a:solidFill>
          <a:ln w="25560" cap="flat">
            <a:solidFill>
              <a:schemeClr val="tx1"/>
            </a:solidFill>
            <a:prstDash val="solid"/>
            <a:miter lim="800000"/>
            <a:headEnd type="none" w="med" len="med"/>
            <a:tailEnd type="none" w="med" len="med"/>
          </a:ln>
        </p:spPr>
        <p:txBody>
          <a:bodyPr lIns="38100" tIns="38100" rIns="38100" bIns="38100" anchor="ct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a:solidFill>
                  <a:schemeClr val="tx1"/>
                </a:solidFill>
                <a:latin typeface="Courier New Bold" charset="0"/>
                <a:cs typeface="Courier New Bold" charset="0"/>
                <a:sym typeface="Courier New Bold" charset="0"/>
              </a:rPr>
              <a:t>SF</a:t>
            </a:r>
          </a:p>
        </p:txBody>
      </p:sp>
      <p:sp>
        <p:nvSpPr>
          <p:cNvPr id="33805" name="Rectangle 13"/>
          <p:cNvSpPr>
            <a:spLocks/>
          </p:cNvSpPr>
          <p:nvPr/>
        </p:nvSpPr>
        <p:spPr bwMode="auto">
          <a:xfrm>
            <a:off x="5924550" y="6019800"/>
            <a:ext cx="533400" cy="533400"/>
          </a:xfrm>
          <a:prstGeom prst="rect">
            <a:avLst/>
          </a:prstGeom>
          <a:solidFill>
            <a:srgbClr val="C5FEB8"/>
          </a:solidFill>
          <a:ln w="25560" cap="flat">
            <a:solidFill>
              <a:schemeClr val="tx1"/>
            </a:solidFill>
            <a:prstDash val="solid"/>
            <a:miter lim="800000"/>
            <a:headEnd type="none" w="med" len="med"/>
            <a:tailEnd type="none" w="med" len="med"/>
          </a:ln>
        </p:spPr>
        <p:txBody>
          <a:bodyPr lIns="38100" tIns="38100" rIns="38100" bIns="38100" anchor="ct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a:solidFill>
                  <a:schemeClr val="tx1"/>
                </a:solidFill>
                <a:latin typeface="Courier New Bold" charset="0"/>
                <a:cs typeface="Courier New Bold" charset="0"/>
                <a:sym typeface="Courier New Bold" charset="0"/>
              </a:rPr>
              <a:t>OF</a:t>
            </a:r>
          </a:p>
        </p:txBody>
      </p:sp>
      <p:sp>
        <p:nvSpPr>
          <p:cNvPr id="33806" name="Rectangle 14"/>
          <p:cNvSpPr>
            <a:spLocks/>
          </p:cNvSpPr>
          <p:nvPr/>
        </p:nvSpPr>
        <p:spPr bwMode="auto">
          <a:xfrm>
            <a:off x="6580188" y="6019800"/>
            <a:ext cx="2654300" cy="444500"/>
          </a:xfrm>
          <a:prstGeom prst="rect">
            <a:avLst/>
          </a:prstGeom>
          <a:noFill/>
          <a:ln w="19050" cap="flat">
            <a:noFill/>
            <a:miter lim="800000"/>
            <a:headEnd type="none" w="med" len="med"/>
            <a:tailEnd type="none" w="med" len="med"/>
          </a:ln>
        </p:spPr>
        <p:txBody>
          <a:bodyPr lIns="38100" tIns="38100" rIns="38100" bIns="38100"/>
          <a:lstStyle/>
          <a:p>
            <a:pPr algn="l"/>
            <a:r>
              <a:rPr lang="en-US" sz="2400">
                <a:solidFill>
                  <a:srgbClr val="C00000"/>
                </a:solidFill>
                <a:latin typeface="Calibri Bold" charset="0"/>
                <a:ea typeface="Calibri Bold" charset="0"/>
                <a:cs typeface="Calibri Bold" charset="0"/>
                <a:sym typeface="Calibri Bold" charset="0"/>
              </a:rPr>
              <a:t>Condition codes</a:t>
            </a:r>
          </a:p>
        </p:txBody>
      </p:sp>
      <p:grpSp>
        <p:nvGrpSpPr>
          <p:cNvPr id="33807" name="Group 15"/>
          <p:cNvGrpSpPr>
            <a:grpSpLocks/>
          </p:cNvGrpSpPr>
          <p:nvPr/>
        </p:nvGrpSpPr>
        <p:grpSpPr bwMode="auto">
          <a:xfrm>
            <a:off x="3911600" y="1370013"/>
            <a:ext cx="2540000" cy="3581400"/>
            <a:chOff x="0" y="0"/>
            <a:chExt cx="1600" cy="2255"/>
          </a:xfrm>
        </p:grpSpPr>
        <p:sp>
          <p:nvSpPr>
            <p:cNvPr id="33808" name="Rectangle 16"/>
            <p:cNvSpPr>
              <a:spLocks/>
            </p:cNvSpPr>
            <p:nvPr/>
          </p:nvSpPr>
          <p:spPr bwMode="auto">
            <a:xfrm>
              <a:off x="0" y="0"/>
              <a:ext cx="1600" cy="240"/>
            </a:xfrm>
            <a:prstGeom prst="rect">
              <a:avLst/>
            </a:prstGeom>
            <a:solidFill>
              <a:srgbClr val="FFFFFF"/>
            </a:solid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%eax</a:t>
              </a:r>
            </a:p>
          </p:txBody>
        </p:sp>
        <p:sp>
          <p:nvSpPr>
            <p:cNvPr id="33809" name="Rectangle 17"/>
            <p:cNvSpPr>
              <a:spLocks/>
            </p:cNvSpPr>
            <p:nvPr/>
          </p:nvSpPr>
          <p:spPr bwMode="auto">
            <a:xfrm>
              <a:off x="0" y="288"/>
              <a:ext cx="1600" cy="240"/>
            </a:xfrm>
            <a:prstGeom prst="rect">
              <a:avLst/>
            </a:prstGeom>
            <a:solidFill>
              <a:srgbClr val="FFFFFF"/>
            </a:solid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%ecx</a:t>
              </a:r>
            </a:p>
          </p:txBody>
        </p:sp>
        <p:sp>
          <p:nvSpPr>
            <p:cNvPr id="33810" name="Rectangle 18"/>
            <p:cNvSpPr>
              <a:spLocks/>
            </p:cNvSpPr>
            <p:nvPr/>
          </p:nvSpPr>
          <p:spPr bwMode="auto">
            <a:xfrm>
              <a:off x="0" y="576"/>
              <a:ext cx="1600" cy="240"/>
            </a:xfrm>
            <a:prstGeom prst="rect">
              <a:avLst/>
            </a:prstGeom>
            <a:solidFill>
              <a:srgbClr val="FFFFFF"/>
            </a:solid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%edx</a:t>
              </a:r>
            </a:p>
          </p:txBody>
        </p:sp>
        <p:sp>
          <p:nvSpPr>
            <p:cNvPr id="33811" name="Rectangle 19"/>
            <p:cNvSpPr>
              <a:spLocks/>
            </p:cNvSpPr>
            <p:nvPr/>
          </p:nvSpPr>
          <p:spPr bwMode="auto">
            <a:xfrm>
              <a:off x="0" y="864"/>
              <a:ext cx="1600" cy="240"/>
            </a:xfrm>
            <a:prstGeom prst="rect">
              <a:avLst/>
            </a:prstGeom>
            <a:solidFill>
              <a:srgbClr val="FFFFFF"/>
            </a:solid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%ebx</a:t>
              </a:r>
            </a:p>
          </p:txBody>
        </p:sp>
        <p:sp>
          <p:nvSpPr>
            <p:cNvPr id="33812" name="Rectangle 20"/>
            <p:cNvSpPr>
              <a:spLocks/>
            </p:cNvSpPr>
            <p:nvPr/>
          </p:nvSpPr>
          <p:spPr bwMode="auto">
            <a:xfrm>
              <a:off x="0" y="1152"/>
              <a:ext cx="1600" cy="240"/>
            </a:xfrm>
            <a:prstGeom prst="rect">
              <a:avLst/>
            </a:prstGeom>
            <a:solidFill>
              <a:srgbClr val="FFFFFF"/>
            </a:solid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%esi</a:t>
              </a:r>
            </a:p>
          </p:txBody>
        </p:sp>
        <p:sp>
          <p:nvSpPr>
            <p:cNvPr id="33813" name="Rectangle 21"/>
            <p:cNvSpPr>
              <a:spLocks/>
            </p:cNvSpPr>
            <p:nvPr/>
          </p:nvSpPr>
          <p:spPr bwMode="auto">
            <a:xfrm>
              <a:off x="0" y="1440"/>
              <a:ext cx="1600" cy="240"/>
            </a:xfrm>
            <a:prstGeom prst="rect">
              <a:avLst/>
            </a:prstGeom>
            <a:solidFill>
              <a:srgbClr val="FFFFFF"/>
            </a:solid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%edi</a:t>
              </a:r>
            </a:p>
          </p:txBody>
        </p:sp>
        <p:sp>
          <p:nvSpPr>
            <p:cNvPr id="33814" name="Rectangle 22"/>
            <p:cNvSpPr>
              <a:spLocks/>
            </p:cNvSpPr>
            <p:nvPr/>
          </p:nvSpPr>
          <p:spPr bwMode="auto">
            <a:xfrm>
              <a:off x="0" y="1728"/>
              <a:ext cx="1600" cy="240"/>
            </a:xfrm>
            <a:prstGeom prst="rect">
              <a:avLst/>
            </a:prstGeom>
            <a:solidFill>
              <a:srgbClr val="EFBFBF"/>
            </a:solid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%esp</a:t>
              </a:r>
            </a:p>
          </p:txBody>
        </p:sp>
        <p:sp>
          <p:nvSpPr>
            <p:cNvPr id="33815" name="Rectangle 23"/>
            <p:cNvSpPr>
              <a:spLocks/>
            </p:cNvSpPr>
            <p:nvPr/>
          </p:nvSpPr>
          <p:spPr bwMode="auto">
            <a:xfrm>
              <a:off x="0" y="2015"/>
              <a:ext cx="1600" cy="240"/>
            </a:xfrm>
            <a:prstGeom prst="rect">
              <a:avLst/>
            </a:prstGeom>
            <a:solidFill>
              <a:srgbClr val="EFBFBF"/>
            </a:solid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%ebp</a:t>
              </a:r>
            </a:p>
          </p:txBody>
        </p:sp>
      </p:grpSp>
      <p:sp>
        <p:nvSpPr>
          <p:cNvPr id="33816" name="AutoShape 24"/>
          <p:cNvSpPr>
            <a:spLocks/>
          </p:cNvSpPr>
          <p:nvPr/>
        </p:nvSpPr>
        <p:spPr bwMode="auto">
          <a:xfrm>
            <a:off x="6553200" y="1371600"/>
            <a:ext cx="269875" cy="2667000"/>
          </a:xfrm>
          <a:custGeom>
            <a:avLst/>
            <a:gdLst>
              <a:gd name="T0" fmla="*/ 10800 w 21600"/>
              <a:gd name="T1" fmla="*/ 10800 h 21600"/>
            </a:gdLst>
            <a:ahLst/>
            <a:cxnLst>
              <a:cxn ang="0">
                <a:pos x="T0" y="T1"/>
              </a:cxn>
            </a:cxnLst>
            <a:rect l="0" t="0" r="r" b="b"/>
            <a:pathLst>
              <a:path w="21600" h="21600">
                <a:moveTo>
                  <a:pt x="0" y="0"/>
                </a:moveTo>
                <a:cubicBezTo>
                  <a:pt x="5965" y="0"/>
                  <a:pt x="10800" y="576"/>
                  <a:pt x="10800" y="1286"/>
                </a:cubicBezTo>
                <a:lnTo>
                  <a:pt x="10800" y="9514"/>
                </a:lnTo>
                <a:cubicBezTo>
                  <a:pt x="10800" y="10224"/>
                  <a:pt x="15635" y="10800"/>
                  <a:pt x="21600" y="10800"/>
                </a:cubicBezTo>
                <a:cubicBezTo>
                  <a:pt x="15635" y="10800"/>
                  <a:pt x="10800" y="11376"/>
                  <a:pt x="10800" y="12086"/>
                </a:cubicBezTo>
                <a:lnTo>
                  <a:pt x="10800" y="20314"/>
                </a:lnTo>
                <a:cubicBezTo>
                  <a:pt x="10800" y="21024"/>
                  <a:pt x="5965" y="21600"/>
                  <a:pt x="0" y="21600"/>
                </a:cubicBezTo>
              </a:path>
            </a:pathLst>
          </a:custGeom>
          <a:noFill/>
          <a:ln w="25400" cap="flat">
            <a:solidFill>
              <a:schemeClr val="tx1"/>
            </a:solidFill>
            <a:prstDash val="solid"/>
            <a:round/>
            <a:headEnd type="none" w="med" len="med"/>
            <a:tailEnd type="none" w="med" len="med"/>
          </a:ln>
        </p:spPr>
        <p:txBody>
          <a:bodyPr lIns="0" tIns="0" rIns="0" bIns="0"/>
          <a:lstStyle/>
          <a:p>
            <a:endParaRPr lang="en-US"/>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375120" y="3902400"/>
              <a:ext cx="5144040" cy="2161080"/>
            </p14:xfrm>
          </p:contentPart>
        </mc:Choice>
        <mc:Fallback>
          <p:pic>
            <p:nvPicPr>
              <p:cNvPr id="2" name="墨迹 1"/>
              <p:cNvPicPr/>
              <p:nvPr/>
            </p:nvPicPr>
            <p:blipFill>
              <a:blip r:embed="rId3"/>
              <a:stretch>
                <a:fillRect/>
              </a:stretch>
            </p:blipFill>
            <p:spPr>
              <a:xfrm>
                <a:off x="359280" y="3838680"/>
                <a:ext cx="5175720" cy="2288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墨迹 2"/>
              <p14:cNvContentPartPr/>
              <p14:nvPr/>
            </p14:nvContentPartPr>
            <p14:xfrm>
              <a:off x="6625800" y="5500800"/>
              <a:ext cx="1938240" cy="18000"/>
            </p14:xfrm>
          </p:contentPart>
        </mc:Choice>
        <mc:Fallback>
          <p:pic>
            <p:nvPicPr>
              <p:cNvPr id="3" name="墨迹 2"/>
              <p:cNvPicPr/>
              <p:nvPr/>
            </p:nvPicPr>
            <p:blipFill>
              <a:blip r:embed="rId5"/>
              <a:stretch>
                <a:fillRect/>
              </a:stretch>
            </p:blipFill>
            <p:spPr>
              <a:xfrm>
                <a:off x="6609960" y="5437080"/>
                <a:ext cx="1969920" cy="145440"/>
              </a:xfrm>
              <a:prstGeom prst="rect">
                <a:avLst/>
              </a:prstGeom>
            </p:spPr>
          </p:pic>
        </mc:Fallback>
      </mc:AlternateContent>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34818"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34819" name="Rectangle 3"/>
          <p:cNvSpPr>
            <a:spLocks noGrp="1" noChangeArrowheads="1"/>
          </p:cNvSpPr>
          <p:nvPr>
            <p:ph type="title"/>
          </p:nvPr>
        </p:nvSpPr>
        <p:spPr>
          <a:ln/>
        </p:spPr>
        <p:txBody>
          <a:bodyPr/>
          <a:lstStyle/>
          <a:p>
            <a:pPr marL="119063" indent="-119063"/>
            <a:r>
              <a:rPr lang="en-US"/>
              <a:t>Condition Codes (Implicit Setting)</a:t>
            </a:r>
          </a:p>
        </p:txBody>
      </p:sp>
      <p:sp>
        <p:nvSpPr>
          <p:cNvPr id="34820" name="Rectangle 4"/>
          <p:cNvSpPr>
            <a:spLocks noGrp="1" noChangeArrowheads="1"/>
          </p:cNvSpPr>
          <p:nvPr>
            <p:ph type="body" idx="1"/>
          </p:nvPr>
        </p:nvSpPr>
        <p:spPr>
          <a:ln/>
        </p:spPr>
        <p:txBody>
          <a:bodyPr/>
          <a:lstStyle/>
          <a:p>
            <a:pPr>
              <a:tabLst>
                <a:tab pos="1225550" algn="l"/>
                <a:tab pos="4060825" algn="l"/>
                <a:tab pos="1225550" algn="l"/>
                <a:tab pos="4060825" algn="l"/>
              </a:tabLst>
            </a:pPr>
            <a:r>
              <a:rPr lang="en-US" dirty="0"/>
              <a:t>Single bit registers</a:t>
            </a:r>
          </a:p>
          <a:p>
            <a:pPr marL="317500" lvl="1" indent="0">
              <a:tabLst>
                <a:tab pos="1225550" algn="l"/>
                <a:tab pos="4060825" algn="l"/>
                <a:tab pos="1225550" algn="l"/>
                <a:tab pos="4060825" algn="l"/>
              </a:tabLst>
            </a:pPr>
            <a:r>
              <a:rPr lang="en-US" dirty="0">
                <a:latin typeface="Calibri Bold" charset="0"/>
                <a:ea typeface="Calibri Bold" charset="0"/>
                <a:cs typeface="Calibri Bold" charset="0"/>
                <a:sym typeface="Calibri Bold" charset="0"/>
              </a:rPr>
              <a:t>CF</a:t>
            </a:r>
            <a:r>
              <a:rPr lang="en-US" dirty="0"/>
              <a:t>	 Carry Flag (for unsigned)	</a:t>
            </a:r>
            <a:r>
              <a:rPr lang="en-US" dirty="0">
                <a:latin typeface="Calibri Bold" charset="0"/>
                <a:ea typeface="Calibri Bold" charset="0"/>
                <a:cs typeface="Calibri Bold" charset="0"/>
                <a:sym typeface="Calibri Bold" charset="0"/>
              </a:rPr>
              <a:t>SF</a:t>
            </a:r>
            <a:r>
              <a:rPr lang="en-US" dirty="0"/>
              <a:t>  Sign Flag (for signed)</a:t>
            </a:r>
          </a:p>
          <a:p>
            <a:pPr marL="317500" lvl="1" indent="0">
              <a:tabLst>
                <a:tab pos="1225550" algn="l"/>
                <a:tab pos="4060825" algn="l"/>
                <a:tab pos="1225550" algn="l"/>
                <a:tab pos="4060825" algn="l"/>
              </a:tabLst>
            </a:pPr>
            <a:r>
              <a:rPr lang="en-US" dirty="0">
                <a:latin typeface="Calibri Bold" charset="0"/>
                <a:ea typeface="Calibri Bold" charset="0"/>
                <a:cs typeface="Calibri Bold" charset="0"/>
                <a:sym typeface="Calibri Bold" charset="0"/>
              </a:rPr>
              <a:t>ZF</a:t>
            </a:r>
            <a:r>
              <a:rPr lang="en-US" dirty="0"/>
              <a:t>	 Zero Flag	</a:t>
            </a:r>
            <a:r>
              <a:rPr lang="en-US" dirty="0">
                <a:latin typeface="Calibri Bold" charset="0"/>
                <a:ea typeface="Calibri Bold" charset="0"/>
                <a:cs typeface="Calibri Bold" charset="0"/>
                <a:sym typeface="Calibri Bold" charset="0"/>
              </a:rPr>
              <a:t>OF</a:t>
            </a:r>
            <a:r>
              <a:rPr lang="en-US" dirty="0"/>
              <a:t>  Overflow Flag (for signed</a:t>
            </a:r>
            <a:r>
              <a:rPr lang="en-US" dirty="0" smtClean="0"/>
              <a:t>)</a:t>
            </a:r>
            <a:endParaRPr lang="en-US" dirty="0"/>
          </a:p>
          <a:p>
            <a:pPr>
              <a:tabLst>
                <a:tab pos="1225550" algn="l"/>
                <a:tab pos="4060825" algn="l"/>
                <a:tab pos="1225550" algn="l"/>
                <a:tab pos="4060825" algn="l"/>
              </a:tabLst>
            </a:pPr>
            <a:r>
              <a:rPr lang="en-US" dirty="0"/>
              <a:t>Implicitly set (think of it as side effect) by arithmetic operations</a:t>
            </a:r>
          </a:p>
          <a:p>
            <a:pPr marL="317500" lvl="1" indent="0">
              <a:buNone/>
              <a:tabLst>
                <a:tab pos="1225550" algn="l"/>
                <a:tab pos="4060825" algn="l"/>
                <a:tab pos="1225550" algn="l"/>
                <a:tab pos="4060825" algn="l"/>
              </a:tabLst>
            </a:pPr>
            <a:r>
              <a:rPr lang="en-US" dirty="0"/>
              <a:t>Example: </a:t>
            </a:r>
            <a:r>
              <a:rPr lang="en-US" dirty="0" err="1">
                <a:latin typeface="Courier New Bold" charset="0"/>
                <a:cs typeface="Courier New Bold" charset="0"/>
                <a:sym typeface="Courier New Bold" charset="0"/>
              </a:rPr>
              <a:t>addl</a:t>
            </a: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addq</a:t>
            </a:r>
            <a:r>
              <a:rPr lang="en-US" dirty="0"/>
              <a:t> </a:t>
            </a:r>
            <a:r>
              <a:rPr lang="en-US" dirty="0" err="1">
                <a:latin typeface="Calibri Italic" charset="0"/>
                <a:ea typeface="Calibri Italic" charset="0"/>
                <a:cs typeface="Calibri Italic" charset="0"/>
                <a:sym typeface="Calibri Italic" charset="0"/>
              </a:rPr>
              <a:t>Src</a:t>
            </a:r>
            <a:r>
              <a:rPr lang="en-US" dirty="0" err="1"/>
              <a:t>,</a:t>
            </a:r>
            <a:r>
              <a:rPr lang="en-US" dirty="0" err="1">
                <a:latin typeface="Calibri Italic" charset="0"/>
                <a:ea typeface="Calibri Italic" charset="0"/>
                <a:cs typeface="Calibri Italic" charset="0"/>
                <a:sym typeface="Calibri Italic" charset="0"/>
              </a:rPr>
              <a:t>Dest</a:t>
            </a:r>
            <a:r>
              <a:rPr lang="en-US" dirty="0"/>
              <a:t> ↔ </a:t>
            </a:r>
            <a:r>
              <a:rPr lang="en-US" dirty="0">
                <a:latin typeface="Courier New Bold" charset="0"/>
                <a:cs typeface="Courier New Bold" charset="0"/>
                <a:sym typeface="Courier New Bold" charset="0"/>
              </a:rPr>
              <a:t>t = </a:t>
            </a:r>
            <a:r>
              <a:rPr lang="en-US" dirty="0" err="1">
                <a:latin typeface="Courier New Bold" charset="0"/>
                <a:cs typeface="Courier New Bold" charset="0"/>
                <a:sym typeface="Courier New Bold" charset="0"/>
              </a:rPr>
              <a:t>a+b</a:t>
            </a:r>
            <a:endParaRPr lang="en-US" dirty="0"/>
          </a:p>
          <a:p>
            <a:pPr marL="317500" lvl="1" indent="0">
              <a:buNone/>
              <a:tabLst>
                <a:tab pos="1225550" algn="l"/>
                <a:tab pos="4060825" algn="l"/>
                <a:tab pos="1225550" algn="l"/>
                <a:tab pos="4060825" algn="l"/>
              </a:tabLst>
            </a:pPr>
            <a:r>
              <a:rPr lang="en-US" dirty="0">
                <a:solidFill>
                  <a:srgbClr val="980002"/>
                </a:solidFill>
                <a:latin typeface="Calibri Bold" charset="0"/>
                <a:ea typeface="Calibri Bold" charset="0"/>
                <a:cs typeface="Calibri Bold" charset="0"/>
                <a:sym typeface="Calibri Bold" charset="0"/>
              </a:rPr>
              <a:t>CF set</a:t>
            </a:r>
            <a:r>
              <a:rPr lang="en-US" dirty="0"/>
              <a:t> if carry out from most significant bit (unsigned overflow)</a:t>
            </a:r>
          </a:p>
          <a:p>
            <a:pPr marL="317500" lvl="1" indent="0">
              <a:buNone/>
              <a:tabLst>
                <a:tab pos="1225550" algn="l"/>
                <a:tab pos="4060825" algn="l"/>
                <a:tab pos="1225550" algn="l"/>
                <a:tab pos="4060825" algn="l"/>
              </a:tabLst>
            </a:pPr>
            <a:r>
              <a:rPr lang="en-US" dirty="0">
                <a:solidFill>
                  <a:srgbClr val="980002"/>
                </a:solidFill>
                <a:latin typeface="Calibri Bold" charset="0"/>
                <a:ea typeface="Calibri Bold" charset="0"/>
                <a:cs typeface="Calibri Bold" charset="0"/>
                <a:sym typeface="Calibri Bold" charset="0"/>
              </a:rPr>
              <a:t>ZF set</a:t>
            </a:r>
            <a:r>
              <a:rPr lang="en-US" dirty="0"/>
              <a:t> if </a:t>
            </a:r>
            <a:r>
              <a:rPr lang="en-US" dirty="0">
                <a:latin typeface="Courier New Bold" charset="0"/>
                <a:cs typeface="Courier New Bold" charset="0"/>
                <a:sym typeface="Courier New Bold" charset="0"/>
              </a:rPr>
              <a:t>t == 0</a:t>
            </a:r>
            <a:endParaRPr lang="en-US" dirty="0"/>
          </a:p>
          <a:p>
            <a:pPr marL="317500" lvl="1" indent="0">
              <a:buNone/>
              <a:tabLst>
                <a:tab pos="1225550" algn="l"/>
                <a:tab pos="4060825" algn="l"/>
                <a:tab pos="1225550" algn="l"/>
                <a:tab pos="4060825" algn="l"/>
              </a:tabLst>
            </a:pPr>
            <a:r>
              <a:rPr lang="en-US" dirty="0">
                <a:solidFill>
                  <a:srgbClr val="980002"/>
                </a:solidFill>
                <a:latin typeface="Calibri Bold" charset="0"/>
                <a:ea typeface="Calibri Bold" charset="0"/>
                <a:cs typeface="Calibri Bold" charset="0"/>
                <a:sym typeface="Calibri Bold" charset="0"/>
              </a:rPr>
              <a:t>SF set</a:t>
            </a:r>
            <a:r>
              <a:rPr lang="en-US" dirty="0"/>
              <a:t> if </a:t>
            </a:r>
            <a:r>
              <a:rPr lang="en-US" dirty="0">
                <a:latin typeface="Courier New Bold" charset="0"/>
                <a:cs typeface="Courier New Bold" charset="0"/>
                <a:sym typeface="Courier New Bold" charset="0"/>
              </a:rPr>
              <a:t>t &lt; 0</a:t>
            </a:r>
            <a:r>
              <a:rPr lang="en-US" dirty="0"/>
              <a:t> (as signed)</a:t>
            </a:r>
          </a:p>
          <a:p>
            <a:pPr marL="317500" lvl="1" indent="0">
              <a:buNone/>
              <a:tabLst>
                <a:tab pos="1225550" algn="l"/>
                <a:tab pos="4060825" algn="l"/>
                <a:tab pos="1225550" algn="l"/>
                <a:tab pos="4060825" algn="l"/>
              </a:tabLst>
            </a:pPr>
            <a:r>
              <a:rPr lang="en-US" dirty="0">
                <a:solidFill>
                  <a:srgbClr val="980002"/>
                </a:solidFill>
                <a:latin typeface="Calibri Bold" charset="0"/>
                <a:ea typeface="Calibri Bold" charset="0"/>
                <a:cs typeface="Calibri Bold" charset="0"/>
                <a:sym typeface="Calibri Bold" charset="0"/>
              </a:rPr>
              <a:t>OF set</a:t>
            </a:r>
            <a:r>
              <a:rPr lang="en-US" dirty="0"/>
              <a:t> if two’s-complement (signed) overflow</a:t>
            </a:r>
            <a:br>
              <a:rPr lang="en-US" dirty="0"/>
            </a:br>
            <a:r>
              <a:rPr lang="en-US" dirty="0">
                <a:latin typeface="Courier New Bold" charset="0"/>
                <a:cs typeface="Courier New Bold" charset="0"/>
                <a:sym typeface="Courier New Bold" charset="0"/>
              </a:rPr>
              <a:t>(a&gt;0 &amp;&amp; b&gt;0 &amp;&amp; t&lt;0) || (a&lt;0 &amp;&amp; b&lt;0 &amp;&amp; t&gt;=0)</a:t>
            </a:r>
            <a:endParaRPr lang="en-US" dirty="0"/>
          </a:p>
          <a:p>
            <a:pPr>
              <a:tabLst>
                <a:tab pos="1225550" algn="l"/>
                <a:tab pos="4060825" algn="l"/>
                <a:tab pos="1225550" algn="l"/>
                <a:tab pos="4060825" algn="l"/>
              </a:tabLst>
            </a:pPr>
            <a:r>
              <a:rPr lang="en-US" dirty="0"/>
              <a:t>Not set by </a:t>
            </a:r>
            <a:r>
              <a:rPr lang="en-US" dirty="0">
                <a:latin typeface="Courier New Bold" charset="0"/>
                <a:cs typeface="Courier New Bold" charset="0"/>
                <a:sym typeface="Courier New Bold" charset="0"/>
              </a:rPr>
              <a:t>lea</a:t>
            </a:r>
            <a:r>
              <a:rPr lang="en-US" dirty="0"/>
              <a:t> instruction</a:t>
            </a:r>
          </a:p>
          <a:p>
            <a:pPr>
              <a:tabLst>
                <a:tab pos="1225550" algn="l"/>
                <a:tab pos="4060825" algn="l"/>
                <a:tab pos="1225550" algn="l"/>
                <a:tab pos="4060825" algn="l"/>
              </a:tabLst>
            </a:pPr>
            <a:r>
              <a:rPr lang="en-US" dirty="0">
                <a:hlinkClick r:id="rId3"/>
              </a:rPr>
              <a:t>Full documentation </a:t>
            </a:r>
            <a:r>
              <a:rPr lang="en-US" dirty="0"/>
              <a:t>(IA32), link on course website</a:t>
            </a:r>
          </a:p>
        </p:txBody>
      </p:sp>
      <mc:AlternateContent xmlns:mc="http://schemas.openxmlformats.org/markup-compatibility/2006">
        <mc:Choice xmlns:p14="http://schemas.microsoft.com/office/powerpoint/2010/main" Requires="p14">
          <p:contentPart p14:bwMode="auto" r:id="rId4">
            <p14:nvContentPartPr>
              <p14:cNvPr id="2" name="墨迹 1"/>
              <p14:cNvContentPartPr/>
              <p14:nvPr/>
            </p14:nvContentPartPr>
            <p14:xfrm>
              <a:off x="937800" y="5920560"/>
              <a:ext cx="360" cy="360"/>
            </p14:xfrm>
          </p:contentPart>
        </mc:Choice>
        <mc:Fallback>
          <p:pic>
            <p:nvPicPr>
              <p:cNvPr id="2" name="墨迹 1"/>
              <p:cNvPicPr/>
              <p:nvPr/>
            </p:nvPicPr>
            <p:blipFill>
              <a:blip r:embed="rId5"/>
              <a:stretch>
                <a:fillRect/>
              </a:stretch>
            </p:blipFill>
            <p:spPr>
              <a:xfrm>
                <a:off x="921960" y="5856840"/>
                <a:ext cx="3204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墨迹 2"/>
              <p14:cNvContentPartPr/>
              <p14:nvPr/>
            </p14:nvContentPartPr>
            <p14:xfrm>
              <a:off x="982440" y="5813280"/>
              <a:ext cx="1723680" cy="411120"/>
            </p14:xfrm>
          </p:contentPart>
        </mc:Choice>
        <mc:Fallback>
          <p:pic>
            <p:nvPicPr>
              <p:cNvPr id="3" name="墨迹 2"/>
              <p:cNvPicPr/>
              <p:nvPr/>
            </p:nvPicPr>
            <p:blipFill>
              <a:blip r:embed="rId7"/>
              <a:stretch>
                <a:fillRect/>
              </a:stretch>
            </p:blipFill>
            <p:spPr>
              <a:xfrm>
                <a:off x="966600" y="5749560"/>
                <a:ext cx="1755360" cy="538200"/>
              </a:xfrm>
              <a:prstGeom prst="rect">
                <a:avLst/>
              </a:prstGeom>
            </p:spPr>
          </p:pic>
        </mc:Fallback>
      </mc:AlternateContent>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14338"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14339" name="Rectangle 3"/>
          <p:cNvSpPr>
            <a:spLocks noGrp="1" noChangeArrowheads="1"/>
          </p:cNvSpPr>
          <p:nvPr>
            <p:ph type="title"/>
          </p:nvPr>
        </p:nvSpPr>
        <p:spPr>
          <a:ln/>
        </p:spPr>
        <p:txBody>
          <a:bodyPr/>
          <a:lstStyle/>
          <a:p>
            <a:pPr marL="119063" indent="-119063"/>
            <a:r>
              <a:rPr lang="en-US" dirty="0"/>
              <a:t>Today</a:t>
            </a:r>
          </a:p>
        </p:txBody>
      </p:sp>
      <p:sp>
        <p:nvSpPr>
          <p:cNvPr id="14340" name="Rectangle 4"/>
          <p:cNvSpPr>
            <a:spLocks noGrp="1" noChangeArrowheads="1"/>
          </p:cNvSpPr>
          <p:nvPr>
            <p:ph type="body" idx="1"/>
          </p:nvPr>
        </p:nvSpPr>
        <p:spPr>
          <a:ln/>
        </p:spPr>
        <p:txBody>
          <a:bodyPr/>
          <a:lstStyle/>
          <a:p>
            <a:r>
              <a:rPr lang="en-US" dirty="0"/>
              <a:t>Complete addressing mode, address computation (</a:t>
            </a:r>
            <a:r>
              <a:rPr lang="en-US" dirty="0" err="1"/>
              <a:t>leal</a:t>
            </a:r>
            <a:r>
              <a:rPr lang="en-US" dirty="0"/>
              <a:t>)</a:t>
            </a:r>
          </a:p>
          <a:p>
            <a:r>
              <a:rPr lang="en-US" dirty="0">
                <a:solidFill>
                  <a:schemeClr val="bg1">
                    <a:lumMod val="50000"/>
                  </a:schemeClr>
                </a:solidFill>
              </a:rPr>
              <a:t>Arithmetic operations</a:t>
            </a:r>
          </a:p>
          <a:p>
            <a:r>
              <a:rPr lang="en-US" dirty="0" smtClean="0">
                <a:solidFill>
                  <a:schemeClr val="bg1">
                    <a:lumMod val="50000"/>
                  </a:schemeClr>
                </a:solidFill>
              </a:rPr>
              <a:t>Control</a:t>
            </a:r>
            <a:r>
              <a:rPr lang="en-US" dirty="0">
                <a:solidFill>
                  <a:schemeClr val="bg1">
                    <a:lumMod val="50000"/>
                  </a:schemeClr>
                </a:solidFill>
              </a:rPr>
              <a:t>: Condition codes</a:t>
            </a:r>
          </a:p>
          <a:p>
            <a:r>
              <a:rPr lang="en-US" dirty="0">
                <a:solidFill>
                  <a:schemeClr val="bg1">
                    <a:lumMod val="50000"/>
                  </a:schemeClr>
                </a:solidFill>
              </a:rPr>
              <a:t>Conditional branches</a:t>
            </a:r>
          </a:p>
          <a:p>
            <a:r>
              <a:rPr lang="en-US" dirty="0">
                <a:solidFill>
                  <a:schemeClr val="bg1">
                    <a:lumMod val="50000"/>
                  </a:schemeClr>
                </a:solidFill>
              </a:rPr>
              <a:t>While loops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35842"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35843" name="Rectangle 3"/>
          <p:cNvSpPr>
            <a:spLocks noGrp="1" noChangeArrowheads="1"/>
          </p:cNvSpPr>
          <p:nvPr>
            <p:ph type="title"/>
          </p:nvPr>
        </p:nvSpPr>
        <p:spPr>
          <a:ln/>
        </p:spPr>
        <p:txBody>
          <a:bodyPr/>
          <a:lstStyle/>
          <a:p>
            <a:pPr marL="119063" indent="-119063"/>
            <a:r>
              <a:rPr lang="en-US"/>
              <a:t>Condition Codes (Explicit Setting: Compare)</a:t>
            </a:r>
          </a:p>
        </p:txBody>
      </p:sp>
      <p:sp>
        <p:nvSpPr>
          <p:cNvPr id="35844" name="Rectangle 4"/>
          <p:cNvSpPr>
            <a:spLocks noGrp="1" noChangeArrowheads="1"/>
          </p:cNvSpPr>
          <p:nvPr>
            <p:ph type="body" idx="1"/>
          </p:nvPr>
        </p:nvSpPr>
        <p:spPr>
          <a:ln/>
        </p:spPr>
        <p:txBody>
          <a:bodyPr/>
          <a:lstStyle/>
          <a:p>
            <a:r>
              <a:rPr lang="en-US"/>
              <a:t>Explicit Setting by Compare Instruction</a:t>
            </a:r>
          </a:p>
          <a:p>
            <a:pPr marL="317500" lvl="1" indent="0"/>
            <a:r>
              <a:rPr lang="en-US">
                <a:latin typeface="Courier New Bold" charset="0"/>
                <a:cs typeface="Courier New Bold" charset="0"/>
                <a:sym typeface="Courier New Bold" charset="0"/>
              </a:rPr>
              <a:t>cmpl/cmpq</a:t>
            </a:r>
            <a:r>
              <a:rPr lang="en-US"/>
              <a:t> </a:t>
            </a:r>
            <a:r>
              <a:rPr lang="en-US">
                <a:latin typeface="Calibri Italic" charset="0"/>
                <a:ea typeface="Calibri Italic" charset="0"/>
                <a:cs typeface="Calibri Italic" charset="0"/>
                <a:sym typeface="Calibri Italic" charset="0"/>
              </a:rPr>
              <a:t>Src2</a:t>
            </a:r>
            <a:r>
              <a:rPr lang="en-US"/>
              <a:t>, </a:t>
            </a:r>
            <a:r>
              <a:rPr lang="en-US">
                <a:latin typeface="Calibri Italic" charset="0"/>
                <a:ea typeface="Calibri Italic" charset="0"/>
                <a:cs typeface="Calibri Italic" charset="0"/>
                <a:sym typeface="Calibri Italic" charset="0"/>
              </a:rPr>
              <a:t>Src1</a:t>
            </a:r>
            <a:endParaRPr lang="en-US"/>
          </a:p>
          <a:p>
            <a:pPr marL="317500" lvl="1" indent="0"/>
            <a:r>
              <a:rPr lang="en-US">
                <a:latin typeface="Courier New Bold" charset="0"/>
                <a:cs typeface="Courier New Bold" charset="0"/>
                <a:sym typeface="Courier New Bold" charset="0"/>
              </a:rPr>
              <a:t>cmpl b,a</a:t>
            </a:r>
            <a:r>
              <a:rPr lang="en-US"/>
              <a:t> like computing </a:t>
            </a:r>
            <a:r>
              <a:rPr lang="en-US">
                <a:latin typeface="Courier New Bold" charset="0"/>
                <a:cs typeface="Courier New Bold" charset="0"/>
                <a:sym typeface="Courier New Bold" charset="0"/>
              </a:rPr>
              <a:t>a-b</a:t>
            </a:r>
            <a:r>
              <a:rPr lang="en-US"/>
              <a:t> without setting destination</a:t>
            </a:r>
          </a:p>
          <a:p>
            <a:pPr marL="317500" lvl="1" indent="0"/>
            <a:endParaRPr lang="en-US"/>
          </a:p>
          <a:p>
            <a:pPr marL="317500" lvl="1" indent="0"/>
            <a:r>
              <a:rPr lang="en-US">
                <a:solidFill>
                  <a:srgbClr val="980002"/>
                </a:solidFill>
                <a:latin typeface="Calibri Bold" charset="0"/>
                <a:ea typeface="Calibri Bold" charset="0"/>
                <a:cs typeface="Calibri Bold" charset="0"/>
                <a:sym typeface="Calibri Bold" charset="0"/>
              </a:rPr>
              <a:t>CF set</a:t>
            </a:r>
            <a:r>
              <a:rPr lang="en-US"/>
              <a:t> if carry out from most significant bit (used for unsigned comparisons)</a:t>
            </a:r>
          </a:p>
          <a:p>
            <a:pPr marL="317500" lvl="1" indent="0"/>
            <a:r>
              <a:rPr lang="en-US">
                <a:solidFill>
                  <a:srgbClr val="980002"/>
                </a:solidFill>
                <a:latin typeface="Calibri Bold" charset="0"/>
                <a:ea typeface="Calibri Bold" charset="0"/>
                <a:cs typeface="Calibri Bold" charset="0"/>
                <a:sym typeface="Calibri Bold" charset="0"/>
              </a:rPr>
              <a:t>ZF set</a:t>
            </a:r>
            <a:r>
              <a:rPr lang="en-US"/>
              <a:t> if </a:t>
            </a:r>
            <a:r>
              <a:rPr lang="en-US">
                <a:latin typeface="Courier New Bold" charset="0"/>
                <a:cs typeface="Courier New Bold" charset="0"/>
                <a:sym typeface="Courier New Bold" charset="0"/>
              </a:rPr>
              <a:t>a == b</a:t>
            </a:r>
            <a:endParaRPr lang="en-US"/>
          </a:p>
          <a:p>
            <a:pPr marL="317500" lvl="1" indent="0"/>
            <a:r>
              <a:rPr lang="en-US">
                <a:solidFill>
                  <a:srgbClr val="980002"/>
                </a:solidFill>
                <a:latin typeface="Calibri Bold" charset="0"/>
                <a:ea typeface="Calibri Bold" charset="0"/>
                <a:cs typeface="Calibri Bold" charset="0"/>
                <a:sym typeface="Calibri Bold" charset="0"/>
              </a:rPr>
              <a:t>SF set</a:t>
            </a:r>
            <a:r>
              <a:rPr lang="en-US"/>
              <a:t> if </a:t>
            </a:r>
            <a:r>
              <a:rPr lang="en-US">
                <a:latin typeface="Courier New Bold" charset="0"/>
                <a:cs typeface="Courier New Bold" charset="0"/>
                <a:sym typeface="Courier New Bold" charset="0"/>
              </a:rPr>
              <a:t>(a-b) &lt; 0</a:t>
            </a:r>
            <a:r>
              <a:rPr lang="en-US"/>
              <a:t> (as signed)</a:t>
            </a:r>
          </a:p>
          <a:p>
            <a:pPr marL="317500" lvl="1" indent="0"/>
            <a:r>
              <a:rPr lang="en-US">
                <a:solidFill>
                  <a:srgbClr val="980002"/>
                </a:solidFill>
                <a:latin typeface="Calibri Bold" charset="0"/>
                <a:ea typeface="Calibri Bold" charset="0"/>
                <a:cs typeface="Calibri Bold" charset="0"/>
                <a:sym typeface="Calibri Bold" charset="0"/>
              </a:rPr>
              <a:t>OF set</a:t>
            </a:r>
            <a:r>
              <a:rPr lang="en-US"/>
              <a:t> if two’s-complement (signed) overflow</a:t>
            </a:r>
            <a:br>
              <a:rPr lang="en-US"/>
            </a:br>
            <a:r>
              <a:rPr lang="en-US">
                <a:latin typeface="Courier New Bold" charset="0"/>
                <a:cs typeface="Courier New Bold" charset="0"/>
                <a:sym typeface="Courier New Bold" charset="0"/>
              </a:rPr>
              <a:t>(a&gt;0 &amp;&amp; b&lt;0 &amp;&amp; (a-b)&lt;0) || (a&lt;0 &amp;&amp; b&gt;0 &amp;&amp; (a-b)&gt;0)</a:t>
            </a:r>
            <a:endParaRPr lang="en-US">
              <a:latin typeface="Courier New Bold" charset="0"/>
              <a:ea typeface="ヒラギノ角ゴ ProN W6" charset="0"/>
              <a:cs typeface="ヒラギノ角ゴ ProN W6" charset="0"/>
              <a:sym typeface="Courier New Bold"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36866"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36867" name="Rectangle 3"/>
          <p:cNvSpPr>
            <a:spLocks noGrp="1" noChangeArrowheads="1"/>
          </p:cNvSpPr>
          <p:nvPr>
            <p:ph type="title"/>
          </p:nvPr>
        </p:nvSpPr>
        <p:spPr>
          <a:ln/>
        </p:spPr>
        <p:txBody>
          <a:bodyPr/>
          <a:lstStyle/>
          <a:p>
            <a:pPr marL="119063" indent="-119063"/>
            <a:r>
              <a:rPr lang="en-US"/>
              <a:t>Condition Codes (Explicit Setting: Test)</a:t>
            </a:r>
          </a:p>
        </p:txBody>
      </p:sp>
      <p:sp>
        <p:nvSpPr>
          <p:cNvPr id="36868" name="Rectangle 4"/>
          <p:cNvSpPr>
            <a:spLocks noGrp="1" noChangeArrowheads="1"/>
          </p:cNvSpPr>
          <p:nvPr>
            <p:ph type="body" idx="1"/>
          </p:nvPr>
        </p:nvSpPr>
        <p:spPr>
          <a:ln/>
        </p:spPr>
        <p:txBody>
          <a:bodyPr/>
          <a:lstStyle/>
          <a:p>
            <a:r>
              <a:rPr lang="en-US"/>
              <a:t>Explicit Setting by Test instruction</a:t>
            </a:r>
          </a:p>
          <a:p>
            <a:pPr marL="317500" lvl="1" indent="0"/>
            <a:r>
              <a:rPr lang="en-US">
                <a:latin typeface="Courier New Bold" charset="0"/>
                <a:cs typeface="Courier New Bold" charset="0"/>
                <a:sym typeface="Courier New Bold" charset="0"/>
              </a:rPr>
              <a:t>testl</a:t>
            </a:r>
            <a:r>
              <a:rPr lang="en-US"/>
              <a:t>/</a:t>
            </a:r>
            <a:r>
              <a:rPr lang="en-US">
                <a:latin typeface="Courier New Bold" charset="0"/>
                <a:cs typeface="Courier New Bold" charset="0"/>
                <a:sym typeface="Courier New Bold" charset="0"/>
              </a:rPr>
              <a:t>testq</a:t>
            </a:r>
            <a:r>
              <a:rPr lang="en-US"/>
              <a:t> </a:t>
            </a:r>
            <a:r>
              <a:rPr lang="en-US">
                <a:latin typeface="Calibri Italic" charset="0"/>
                <a:ea typeface="Calibri Italic" charset="0"/>
                <a:cs typeface="Calibri Italic" charset="0"/>
                <a:sym typeface="Calibri Italic" charset="0"/>
              </a:rPr>
              <a:t>Src2</a:t>
            </a:r>
            <a:r>
              <a:rPr lang="en-US"/>
              <a:t>, </a:t>
            </a:r>
            <a:r>
              <a:rPr lang="en-US">
                <a:latin typeface="Calibri Italic" charset="0"/>
                <a:ea typeface="Calibri Italic" charset="0"/>
                <a:cs typeface="Calibri Italic" charset="0"/>
                <a:sym typeface="Calibri Italic" charset="0"/>
              </a:rPr>
              <a:t>Src1</a:t>
            </a:r>
            <a:r>
              <a:rPr lang="en-US"/>
              <a:t/>
            </a:r>
            <a:br>
              <a:rPr lang="en-US"/>
            </a:br>
            <a:r>
              <a:rPr lang="en-US">
                <a:latin typeface="Courier New Bold" charset="0"/>
                <a:cs typeface="Courier New Bold" charset="0"/>
                <a:sym typeface="Courier New Bold" charset="0"/>
              </a:rPr>
              <a:t>testl b,a</a:t>
            </a:r>
            <a:r>
              <a:rPr lang="en-US"/>
              <a:t> like computing </a:t>
            </a:r>
            <a:r>
              <a:rPr lang="en-US">
                <a:latin typeface="Courier New Bold" charset="0"/>
                <a:cs typeface="Courier New Bold" charset="0"/>
                <a:sym typeface="Courier New Bold" charset="0"/>
              </a:rPr>
              <a:t>a&amp;b</a:t>
            </a:r>
            <a:r>
              <a:rPr lang="en-US"/>
              <a:t> without setting destination </a:t>
            </a:r>
          </a:p>
          <a:p>
            <a:pPr marL="317500" lvl="1" indent="0"/>
            <a:endParaRPr lang="en-US"/>
          </a:p>
          <a:p>
            <a:pPr marL="317500" lvl="1" indent="0"/>
            <a:r>
              <a:rPr lang="en-US"/>
              <a:t>Sets condition codes based on value of </a:t>
            </a:r>
            <a:r>
              <a:rPr lang="en-US">
                <a:latin typeface="Calibri Italic" charset="0"/>
                <a:ea typeface="Calibri Italic" charset="0"/>
                <a:cs typeface="Calibri Italic" charset="0"/>
                <a:sym typeface="Calibri Italic" charset="0"/>
              </a:rPr>
              <a:t>Src1</a:t>
            </a:r>
            <a:r>
              <a:rPr lang="en-US"/>
              <a:t> &amp; </a:t>
            </a:r>
            <a:r>
              <a:rPr lang="en-US">
                <a:latin typeface="Calibri Italic" charset="0"/>
                <a:ea typeface="Calibri Italic" charset="0"/>
                <a:cs typeface="Calibri Italic" charset="0"/>
                <a:sym typeface="Calibri Italic" charset="0"/>
              </a:rPr>
              <a:t>Src2</a:t>
            </a:r>
            <a:endParaRPr lang="en-US"/>
          </a:p>
          <a:p>
            <a:pPr marL="317500" lvl="1" indent="0"/>
            <a:r>
              <a:rPr lang="en-US"/>
              <a:t>Useful to have one of the operands be a mask</a:t>
            </a:r>
          </a:p>
          <a:p>
            <a:pPr marL="317500" lvl="1" indent="0"/>
            <a:endParaRPr lang="en-US"/>
          </a:p>
          <a:p>
            <a:pPr marL="317500" lvl="1" indent="0"/>
            <a:r>
              <a:rPr lang="en-US">
                <a:solidFill>
                  <a:srgbClr val="980002"/>
                </a:solidFill>
                <a:latin typeface="Calibri Bold" charset="0"/>
                <a:ea typeface="Calibri Bold" charset="0"/>
                <a:cs typeface="Calibri Bold" charset="0"/>
                <a:sym typeface="Calibri Bold" charset="0"/>
              </a:rPr>
              <a:t>ZF set</a:t>
            </a:r>
            <a:r>
              <a:rPr lang="en-US"/>
              <a:t> when </a:t>
            </a:r>
            <a:r>
              <a:rPr lang="en-US">
                <a:latin typeface="Courier New Bold" charset="0"/>
                <a:cs typeface="Courier New Bold" charset="0"/>
                <a:sym typeface="Courier New Bold" charset="0"/>
              </a:rPr>
              <a:t>a&amp;b == 0</a:t>
            </a:r>
            <a:endParaRPr lang="en-US"/>
          </a:p>
          <a:p>
            <a:pPr marL="317500" lvl="1" indent="0"/>
            <a:r>
              <a:rPr lang="en-US">
                <a:solidFill>
                  <a:srgbClr val="980002"/>
                </a:solidFill>
                <a:latin typeface="Calibri Bold" charset="0"/>
                <a:ea typeface="Calibri Bold" charset="0"/>
                <a:cs typeface="Calibri Bold" charset="0"/>
                <a:sym typeface="Calibri Bold" charset="0"/>
              </a:rPr>
              <a:t>SF set</a:t>
            </a:r>
            <a:r>
              <a:rPr lang="en-US"/>
              <a:t> when </a:t>
            </a:r>
            <a:r>
              <a:rPr lang="en-US">
                <a:latin typeface="Courier New Bold" charset="0"/>
                <a:cs typeface="Courier New Bold" charset="0"/>
                <a:sym typeface="Courier New Bold" charset="0"/>
              </a:rPr>
              <a:t>a&amp;b &lt; 0</a:t>
            </a:r>
            <a:endParaRPr lang="en-US">
              <a:latin typeface="Courier New Bold" charset="0"/>
              <a:ea typeface="ヒラギノ角ゴ ProN W6" charset="0"/>
              <a:cs typeface="ヒラギノ角ゴ ProN W6" charset="0"/>
              <a:sym typeface="Courier New Bold" charset="0"/>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37890"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37891" name="Rectangle 3"/>
          <p:cNvSpPr>
            <a:spLocks noGrp="1" noChangeArrowheads="1"/>
          </p:cNvSpPr>
          <p:nvPr>
            <p:ph type="title"/>
          </p:nvPr>
        </p:nvSpPr>
        <p:spPr>
          <a:ln/>
        </p:spPr>
        <p:txBody>
          <a:bodyPr/>
          <a:lstStyle/>
          <a:p>
            <a:pPr marL="119063" indent="-119063"/>
            <a:r>
              <a:rPr lang="en-US"/>
              <a:t>Reading Condition Codes</a:t>
            </a:r>
          </a:p>
        </p:txBody>
      </p:sp>
      <p:sp>
        <p:nvSpPr>
          <p:cNvPr id="37892" name="Rectangle 4"/>
          <p:cNvSpPr>
            <a:spLocks noGrp="1" noChangeArrowheads="1"/>
          </p:cNvSpPr>
          <p:nvPr>
            <p:ph type="body" idx="1"/>
          </p:nvPr>
        </p:nvSpPr>
        <p:spPr>
          <a:ln/>
        </p:spPr>
        <p:txBody>
          <a:bodyPr/>
          <a:lstStyle/>
          <a:p>
            <a:r>
              <a:rPr lang="en-US"/>
              <a:t>SetX Instructions</a:t>
            </a:r>
          </a:p>
          <a:p>
            <a:pPr marL="552450" lvl="1"/>
            <a:r>
              <a:rPr lang="en-US"/>
              <a:t>Set single byte based on combinations of condition codes</a:t>
            </a:r>
          </a:p>
        </p:txBody>
      </p:sp>
      <p:graphicFrame>
        <p:nvGraphicFramePr>
          <p:cNvPr id="37893" name="Group 5"/>
          <p:cNvGraphicFramePr>
            <a:graphicFrameLocks noGrp="1"/>
          </p:cNvGraphicFramePr>
          <p:nvPr/>
        </p:nvGraphicFramePr>
        <p:xfrm>
          <a:off x="1295400" y="2493963"/>
          <a:ext cx="6096000" cy="3576320"/>
        </p:xfrm>
        <a:graphic>
          <a:graphicData uri="http://schemas.openxmlformats.org/drawingml/2006/table">
            <a:tbl>
              <a:tblPr/>
              <a:tblGrid>
                <a:gridCol w="1109663">
                  <a:extLst>
                    <a:ext uri="{9D8B030D-6E8A-4147-A177-3AD203B41FA5}">
                      <a16:colId xmlns:a16="http://schemas.microsoft.com/office/drawing/2014/main" val="20000"/>
                    </a:ext>
                  </a:extLst>
                </a:gridCol>
                <a:gridCol w="2216150">
                  <a:extLst>
                    <a:ext uri="{9D8B030D-6E8A-4147-A177-3AD203B41FA5}">
                      <a16:colId xmlns:a16="http://schemas.microsoft.com/office/drawing/2014/main" val="20001"/>
                    </a:ext>
                  </a:extLst>
                </a:gridCol>
                <a:gridCol w="2770187">
                  <a:extLst>
                    <a:ext uri="{9D8B030D-6E8A-4147-A177-3AD203B41FA5}">
                      <a16:colId xmlns:a16="http://schemas.microsoft.com/office/drawing/2014/main" val="20002"/>
                    </a:ext>
                  </a:extLst>
                </a:gridCol>
              </a:tblGrid>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12900" algn="l"/>
                          <a:tab pos="1651000" algn="l"/>
                        </a:tabLst>
                      </a:pPr>
                      <a:r>
                        <a:rPr kumimoji="0" lang="en-US" sz="1800" b="0" i="0" u="none" strike="noStrike" cap="none" normalizeH="0" baseline="0" smtClean="0">
                          <a:ln>
                            <a:noFill/>
                          </a:ln>
                          <a:solidFill>
                            <a:schemeClr val="tx1"/>
                          </a:solidFill>
                          <a:effectLst/>
                          <a:latin typeface="Calibri Bold" charset="0"/>
                          <a:ea typeface="ヒラギノ角ゴ ProN W6" charset="0"/>
                          <a:cs typeface="ヒラギノ角ゴ ProN W6" charset="0"/>
                          <a:sym typeface="Calibri Bold" charset="0"/>
                        </a:rPr>
                        <a:t>SetX</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smtClean="0">
                          <a:ln>
                            <a:noFill/>
                          </a:ln>
                          <a:solidFill>
                            <a:schemeClr val="tx1"/>
                          </a:solidFill>
                          <a:effectLst/>
                          <a:latin typeface="Calibri Bold" charset="0"/>
                          <a:ea typeface="ヒラギノ角ゴ ProN W6" charset="0"/>
                          <a:cs typeface="ヒラギノ角ゴ ProN W6" charset="0"/>
                          <a:sym typeface="Calibri Bold" charset="0"/>
                        </a:rPr>
                        <a:t>Condition</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smtClean="0">
                          <a:ln>
                            <a:noFill/>
                          </a:ln>
                          <a:solidFill>
                            <a:schemeClr val="tx1"/>
                          </a:solidFill>
                          <a:effectLst/>
                          <a:latin typeface="Calibri Bold" charset="0"/>
                          <a:ea typeface="ヒラギノ角ゴ ProN W6" charset="0"/>
                          <a:cs typeface="ヒラギノ角ゴ ProN W6" charset="0"/>
                          <a:sym typeface="Calibri Bold" charset="0"/>
                        </a:rPr>
                        <a:t>Description</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extLst>
                  <a:ext uri="{0D108BD9-81ED-4DB2-BD59-A6C34878D82A}">
                    <a16:rowId xmlns:a16="http://schemas.microsoft.com/office/drawing/2014/main" val="10000"/>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12900" algn="l"/>
                          <a:tab pos="1651000" algn="l"/>
                        </a:tabLst>
                      </a:pPr>
                      <a:r>
                        <a:rPr kumimoji="0" lang="en-US" sz="1800" b="0" i="0" u="none" strike="noStrike" cap="none" normalizeH="0" baseline="0" smtClean="0">
                          <a:ln>
                            <a:noFill/>
                          </a:ln>
                          <a:solidFill>
                            <a:schemeClr val="tx1"/>
                          </a:solidFill>
                          <a:effectLst/>
                          <a:latin typeface="Courier New Bold" charset="0"/>
                          <a:cs typeface="Courier New Bold" charset="0"/>
                          <a:sym typeface="Courier New Bold" charset="0"/>
                        </a:rPr>
                        <a:t>sete</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smtClean="0">
                          <a:ln>
                            <a:noFill/>
                          </a:ln>
                          <a:solidFill>
                            <a:schemeClr val="tx1"/>
                          </a:solidFill>
                          <a:effectLst/>
                          <a:latin typeface="Courier New Bold" charset="0"/>
                          <a:cs typeface="Courier New Bold" charset="0"/>
                          <a:sym typeface="Courier New Bold" charset="0"/>
                        </a:rPr>
                        <a:t>ZF</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smtClean="0">
                          <a:ln>
                            <a:noFill/>
                          </a:ln>
                          <a:solidFill>
                            <a:schemeClr val="tx1"/>
                          </a:solidFill>
                          <a:effectLst/>
                          <a:latin typeface="Calibri Bold" charset="0"/>
                          <a:ea typeface="ヒラギノ角ゴ ProN W6" charset="0"/>
                          <a:cs typeface="ヒラギノ角ゴ ProN W6" charset="0"/>
                          <a:sym typeface="Calibri Bold" charset="0"/>
                        </a:rPr>
                        <a:t>Equal / Zero</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smtClean="0">
                          <a:ln>
                            <a:noFill/>
                          </a:ln>
                          <a:solidFill>
                            <a:schemeClr val="tx1"/>
                          </a:solidFill>
                          <a:effectLst/>
                          <a:latin typeface="Courier New Bold" charset="0"/>
                          <a:cs typeface="Courier New Bold" charset="0"/>
                          <a:sym typeface="Courier New Bold" charset="0"/>
                        </a:rPr>
                        <a:t>setne</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smtClean="0">
                          <a:ln>
                            <a:noFill/>
                          </a:ln>
                          <a:solidFill>
                            <a:schemeClr val="tx1"/>
                          </a:solidFill>
                          <a:effectLst/>
                          <a:latin typeface="Courier New Bold" charset="0"/>
                          <a:cs typeface="Courier New Bold" charset="0"/>
                          <a:sym typeface="Courier New Bold" charset="0"/>
                        </a:rPr>
                        <a:t>~ZF</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smtClean="0">
                          <a:ln>
                            <a:noFill/>
                          </a:ln>
                          <a:solidFill>
                            <a:schemeClr val="tx1"/>
                          </a:solidFill>
                          <a:effectLst/>
                          <a:latin typeface="Calibri Bold" charset="0"/>
                          <a:ea typeface="ヒラギノ角ゴ ProN W6" charset="0"/>
                          <a:cs typeface="ヒラギノ角ゴ ProN W6" charset="0"/>
                          <a:sym typeface="Calibri Bold" charset="0"/>
                        </a:rPr>
                        <a:t>Not Equal / Not Zero</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smtClean="0">
                          <a:ln>
                            <a:noFill/>
                          </a:ln>
                          <a:solidFill>
                            <a:schemeClr val="tx1"/>
                          </a:solidFill>
                          <a:effectLst/>
                          <a:latin typeface="Courier New Bold" charset="0"/>
                          <a:cs typeface="Courier New Bold" charset="0"/>
                          <a:sym typeface="Courier New Bold" charset="0"/>
                        </a:rPr>
                        <a:t>sets</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smtClean="0">
                          <a:ln>
                            <a:noFill/>
                          </a:ln>
                          <a:solidFill>
                            <a:schemeClr val="tx1"/>
                          </a:solidFill>
                          <a:effectLst/>
                          <a:latin typeface="Courier New Bold" charset="0"/>
                          <a:cs typeface="Courier New Bold" charset="0"/>
                          <a:sym typeface="Courier New Bold" charset="0"/>
                        </a:rPr>
                        <a:t>SF</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smtClean="0">
                          <a:ln>
                            <a:noFill/>
                          </a:ln>
                          <a:solidFill>
                            <a:schemeClr val="tx1"/>
                          </a:solidFill>
                          <a:effectLst/>
                          <a:latin typeface="Calibri Bold" charset="0"/>
                          <a:ea typeface="ヒラギノ角ゴ ProN W6" charset="0"/>
                          <a:cs typeface="ヒラギノ角ゴ ProN W6" charset="0"/>
                          <a:sym typeface="Calibri Bold" charset="0"/>
                        </a:rPr>
                        <a:t>Negative</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smtClean="0">
                          <a:ln>
                            <a:noFill/>
                          </a:ln>
                          <a:solidFill>
                            <a:schemeClr val="tx1"/>
                          </a:solidFill>
                          <a:effectLst/>
                          <a:latin typeface="Courier New Bold" charset="0"/>
                          <a:cs typeface="Courier New Bold" charset="0"/>
                          <a:sym typeface="Courier New Bold" charset="0"/>
                        </a:rPr>
                        <a:t>setns</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smtClean="0">
                          <a:ln>
                            <a:noFill/>
                          </a:ln>
                          <a:solidFill>
                            <a:schemeClr val="tx1"/>
                          </a:solidFill>
                          <a:effectLst/>
                          <a:latin typeface="Courier New Bold" charset="0"/>
                          <a:cs typeface="Courier New Bold" charset="0"/>
                          <a:sym typeface="Courier New Bold" charset="0"/>
                        </a:rPr>
                        <a:t>~SF</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smtClean="0">
                          <a:ln>
                            <a:noFill/>
                          </a:ln>
                          <a:solidFill>
                            <a:schemeClr val="tx1"/>
                          </a:solidFill>
                          <a:effectLst/>
                          <a:latin typeface="Calibri Bold" charset="0"/>
                          <a:ea typeface="ヒラギノ角ゴ ProN W6" charset="0"/>
                          <a:cs typeface="ヒラギノ角ゴ ProN W6" charset="0"/>
                          <a:sym typeface="Calibri Bold" charset="0"/>
                        </a:rPr>
                        <a:t>Nonnegative</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smtClean="0">
                          <a:ln>
                            <a:noFill/>
                          </a:ln>
                          <a:solidFill>
                            <a:schemeClr val="tx1"/>
                          </a:solidFill>
                          <a:effectLst/>
                          <a:latin typeface="Courier New Bold" charset="0"/>
                          <a:cs typeface="Courier New Bold" charset="0"/>
                          <a:sym typeface="Courier New Bold" charset="0"/>
                        </a:rPr>
                        <a:t>setg</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smtClean="0">
                          <a:ln>
                            <a:noFill/>
                          </a:ln>
                          <a:solidFill>
                            <a:schemeClr val="tx1"/>
                          </a:solidFill>
                          <a:effectLst/>
                          <a:latin typeface="Courier New Bold" charset="0"/>
                          <a:cs typeface="Courier New Bold" charset="0"/>
                          <a:sym typeface="Courier New Bold" charset="0"/>
                        </a:rPr>
                        <a:t>~(SF^OF)&amp;~ZF</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smtClean="0">
                          <a:ln>
                            <a:noFill/>
                          </a:ln>
                          <a:solidFill>
                            <a:schemeClr val="tx1"/>
                          </a:solidFill>
                          <a:effectLst/>
                          <a:latin typeface="Calibri Bold" charset="0"/>
                          <a:ea typeface="ヒラギノ角ゴ ProN W6" charset="0"/>
                          <a:cs typeface="ヒラギノ角ゴ ProN W6" charset="0"/>
                          <a:sym typeface="Calibri Bold" charset="0"/>
                        </a:rPr>
                        <a:t>Greater (Signed)</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smtClean="0">
                          <a:ln>
                            <a:noFill/>
                          </a:ln>
                          <a:solidFill>
                            <a:schemeClr val="tx1"/>
                          </a:solidFill>
                          <a:effectLst/>
                          <a:latin typeface="Courier New Bold" charset="0"/>
                          <a:cs typeface="Courier New Bold" charset="0"/>
                          <a:sym typeface="Courier New Bold" charset="0"/>
                        </a:rPr>
                        <a:t>setge</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smtClean="0">
                          <a:ln>
                            <a:noFill/>
                          </a:ln>
                          <a:solidFill>
                            <a:schemeClr val="tx1"/>
                          </a:solidFill>
                          <a:effectLst/>
                          <a:latin typeface="Courier New Bold" charset="0"/>
                          <a:cs typeface="Courier New Bold" charset="0"/>
                          <a:sym typeface="Courier New Bold" charset="0"/>
                        </a:rPr>
                        <a:t>~(SF^OF)</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smtClean="0">
                          <a:ln>
                            <a:noFill/>
                          </a:ln>
                          <a:solidFill>
                            <a:schemeClr val="tx1"/>
                          </a:solidFill>
                          <a:effectLst/>
                          <a:latin typeface="Calibri Bold" charset="0"/>
                          <a:ea typeface="ヒラギノ角ゴ ProN W6" charset="0"/>
                          <a:cs typeface="ヒラギノ角ゴ ProN W6" charset="0"/>
                          <a:sym typeface="Calibri Bold" charset="0"/>
                        </a:rPr>
                        <a:t>Greater or Equal (Signed)</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smtClean="0">
                          <a:ln>
                            <a:noFill/>
                          </a:ln>
                          <a:solidFill>
                            <a:schemeClr val="tx1"/>
                          </a:solidFill>
                          <a:effectLst/>
                          <a:latin typeface="Courier New Bold" charset="0"/>
                          <a:cs typeface="Courier New Bold" charset="0"/>
                          <a:sym typeface="Courier New Bold" charset="0"/>
                        </a:rPr>
                        <a:t>setl</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smtClean="0">
                          <a:ln>
                            <a:noFill/>
                          </a:ln>
                          <a:solidFill>
                            <a:schemeClr val="tx1"/>
                          </a:solidFill>
                          <a:effectLst/>
                          <a:latin typeface="Courier New Bold" charset="0"/>
                          <a:cs typeface="Courier New Bold" charset="0"/>
                          <a:sym typeface="Courier New Bold" charset="0"/>
                        </a:rPr>
                        <a:t>(SF^OF)</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smtClean="0">
                          <a:ln>
                            <a:noFill/>
                          </a:ln>
                          <a:solidFill>
                            <a:schemeClr val="tx1"/>
                          </a:solidFill>
                          <a:effectLst/>
                          <a:latin typeface="Calibri Bold" charset="0"/>
                          <a:ea typeface="ヒラギノ角ゴ ProN W6" charset="0"/>
                          <a:cs typeface="ヒラギノ角ゴ ProN W6" charset="0"/>
                          <a:sym typeface="Calibri Bold" charset="0"/>
                        </a:rPr>
                        <a:t>Less (Signed)</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smtClean="0">
                          <a:ln>
                            <a:noFill/>
                          </a:ln>
                          <a:solidFill>
                            <a:schemeClr val="tx1"/>
                          </a:solidFill>
                          <a:effectLst/>
                          <a:latin typeface="Courier New Bold" charset="0"/>
                          <a:cs typeface="Courier New Bold" charset="0"/>
                          <a:sym typeface="Courier New Bold" charset="0"/>
                        </a:rPr>
                        <a:t>setle</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smtClean="0">
                          <a:ln>
                            <a:noFill/>
                          </a:ln>
                          <a:solidFill>
                            <a:schemeClr val="tx1"/>
                          </a:solidFill>
                          <a:effectLst/>
                          <a:latin typeface="Courier New Bold" charset="0"/>
                          <a:cs typeface="Courier New Bold" charset="0"/>
                          <a:sym typeface="Courier New Bold" charset="0"/>
                        </a:rPr>
                        <a:t>(SF^OF)|ZF</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smtClean="0">
                          <a:ln>
                            <a:noFill/>
                          </a:ln>
                          <a:solidFill>
                            <a:schemeClr val="tx1"/>
                          </a:solidFill>
                          <a:effectLst/>
                          <a:latin typeface="Calibri Bold" charset="0"/>
                          <a:ea typeface="ヒラギノ角ゴ ProN W6" charset="0"/>
                          <a:cs typeface="ヒラギノ角ゴ ProN W6" charset="0"/>
                          <a:sym typeface="Calibri Bold" charset="0"/>
                        </a:rPr>
                        <a:t>Less or Equal (Signed)</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smtClean="0">
                          <a:ln>
                            <a:noFill/>
                          </a:ln>
                          <a:solidFill>
                            <a:schemeClr val="tx1"/>
                          </a:solidFill>
                          <a:effectLst/>
                          <a:latin typeface="Courier New Bold" charset="0"/>
                          <a:cs typeface="Courier New Bold" charset="0"/>
                          <a:sym typeface="Courier New Bold" charset="0"/>
                        </a:rPr>
                        <a:t>seta</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smtClean="0">
                          <a:ln>
                            <a:noFill/>
                          </a:ln>
                          <a:solidFill>
                            <a:schemeClr val="tx1"/>
                          </a:solidFill>
                          <a:effectLst/>
                          <a:latin typeface="Courier New Bold" charset="0"/>
                          <a:cs typeface="Courier New Bold" charset="0"/>
                          <a:sym typeface="Courier New Bold" charset="0"/>
                        </a:rPr>
                        <a:t>~CF&amp;~ZF</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smtClean="0">
                          <a:ln>
                            <a:noFill/>
                          </a:ln>
                          <a:solidFill>
                            <a:schemeClr val="tx1"/>
                          </a:solidFill>
                          <a:effectLst/>
                          <a:latin typeface="Calibri Bold" charset="0"/>
                          <a:ea typeface="ヒラギノ角ゴ ProN W6" charset="0"/>
                          <a:cs typeface="ヒラギノ角ゴ ProN W6" charset="0"/>
                          <a:sym typeface="Calibri Bold" charset="0"/>
                        </a:rPr>
                        <a:t>Above (unsigned)</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smtClean="0">
                          <a:ln>
                            <a:noFill/>
                          </a:ln>
                          <a:solidFill>
                            <a:schemeClr val="tx1"/>
                          </a:solidFill>
                          <a:effectLst/>
                          <a:latin typeface="Courier New Bold" charset="0"/>
                          <a:cs typeface="Courier New Bold" charset="0"/>
                          <a:sym typeface="Courier New Bold" charset="0"/>
                        </a:rPr>
                        <a:t>setb</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smtClean="0">
                          <a:ln>
                            <a:noFill/>
                          </a:ln>
                          <a:solidFill>
                            <a:schemeClr val="tx1"/>
                          </a:solidFill>
                          <a:effectLst/>
                          <a:latin typeface="Courier New Bold" charset="0"/>
                          <a:cs typeface="Courier New Bold" charset="0"/>
                          <a:sym typeface="Courier New Bold" charset="0"/>
                        </a:rPr>
                        <a:t>CF</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smtClean="0">
                          <a:ln>
                            <a:noFill/>
                          </a:ln>
                          <a:solidFill>
                            <a:schemeClr val="tx1"/>
                          </a:solidFill>
                          <a:effectLst/>
                          <a:latin typeface="Calibri Bold" charset="0"/>
                          <a:ea typeface="ヒラギノ角ゴ ProN W6" charset="0"/>
                          <a:cs typeface="ヒラギノ角ゴ ProN W6" charset="0"/>
                          <a:sym typeface="Calibri Bold" charset="0"/>
                        </a:rPr>
                        <a:t>Below (unsigned)</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p:cNvSpPr>
          <p:nvPr/>
        </p:nvSpPr>
        <p:spPr bwMode="auto">
          <a:xfrm>
            <a:off x="304800" y="5410200"/>
            <a:ext cx="5791200" cy="1117600"/>
          </a:xfrm>
          <a:prstGeom prst="rect">
            <a:avLst/>
          </a:prstGeom>
          <a:solidFill>
            <a:srgbClr val="FFFFFF"/>
          </a:solidFill>
          <a:ln w="12700" cap="flat">
            <a:solidFill>
              <a:schemeClr val="tx1"/>
            </a:solidFill>
            <a:prstDash val="solid"/>
            <a:miter lim="800000"/>
            <a:headEnd type="none" w="med" len="med"/>
            <a:tailEnd type="none" w="med" len="med"/>
          </a:ln>
        </p:spPr>
        <p:txBody>
          <a:bodyPr lIns="38100" tIns="38100" rIns="38100" bIns="38100"/>
          <a:lstStyle/>
          <a:p>
            <a:pPr algn="l">
              <a:tabLst>
                <a:tab pos="2801938" algn="l"/>
                <a:tab pos="3086100" algn="l"/>
                <a:tab pos="3086100" algn="l"/>
                <a:tab pos="3086100" algn="l"/>
                <a:tab pos="3086100" algn="l"/>
              </a:tabLst>
            </a:pPr>
            <a:r>
              <a:rPr lang="en-US" sz="1800" b="1" dirty="0" err="1">
                <a:solidFill>
                  <a:schemeClr val="tx1"/>
                </a:solidFill>
                <a:latin typeface="Courier New" pitchFamily="49" charset="0"/>
                <a:cs typeface="Courier New" pitchFamily="49" charset="0"/>
                <a:sym typeface="Courier New Bold" charset="0"/>
              </a:rPr>
              <a:t>movl</a:t>
            </a:r>
            <a:r>
              <a:rPr lang="en-US" sz="1800" b="1" dirty="0">
                <a:solidFill>
                  <a:schemeClr val="tx1"/>
                </a:solidFill>
                <a:latin typeface="Courier New" pitchFamily="49" charset="0"/>
                <a:cs typeface="Courier New" pitchFamily="49" charset="0"/>
                <a:sym typeface="Courier New Bold" charset="0"/>
              </a:rPr>
              <a:t> 12(%</a:t>
            </a:r>
            <a:r>
              <a:rPr lang="en-US" sz="1800" b="1" dirty="0" err="1">
                <a:solidFill>
                  <a:schemeClr val="tx1"/>
                </a:solidFill>
                <a:latin typeface="Courier New" pitchFamily="49" charset="0"/>
                <a:cs typeface="Courier New" pitchFamily="49" charset="0"/>
                <a:sym typeface="Courier New Bold" charset="0"/>
              </a:rPr>
              <a:t>ebp</a:t>
            </a:r>
            <a:r>
              <a:rPr lang="en-US" sz="1800" b="1" dirty="0">
                <a:solidFill>
                  <a:schemeClr val="tx1"/>
                </a:solidFill>
                <a:latin typeface="Courier New" pitchFamily="49" charset="0"/>
                <a:cs typeface="Courier New" pitchFamily="49" charset="0"/>
                <a:sym typeface="Courier New Bold" charset="0"/>
              </a:rPr>
              <a:t>),%</a:t>
            </a:r>
            <a:r>
              <a:rPr lang="en-US" sz="1800" b="1" dirty="0" err="1">
                <a:solidFill>
                  <a:schemeClr val="tx1"/>
                </a:solidFill>
                <a:latin typeface="Courier New" pitchFamily="49" charset="0"/>
                <a:cs typeface="Courier New" pitchFamily="49" charset="0"/>
                <a:sym typeface="Courier New Bold" charset="0"/>
              </a:rPr>
              <a:t>eax</a:t>
            </a:r>
            <a:r>
              <a:rPr lang="en-US" sz="1800" b="1" dirty="0">
                <a:solidFill>
                  <a:schemeClr val="tx1"/>
                </a:solidFill>
                <a:latin typeface="Courier New" pitchFamily="49" charset="0"/>
                <a:cs typeface="Courier New" pitchFamily="49" charset="0"/>
                <a:sym typeface="Courier New Bold" charset="0"/>
              </a:rPr>
              <a:t>	# </a:t>
            </a:r>
            <a:r>
              <a:rPr lang="en-US" sz="1800" b="1" dirty="0" err="1">
                <a:solidFill>
                  <a:schemeClr val="tx1"/>
                </a:solidFill>
                <a:latin typeface="Courier New" pitchFamily="49" charset="0"/>
                <a:cs typeface="Courier New" pitchFamily="49" charset="0"/>
                <a:sym typeface="Courier New Bold" charset="0"/>
              </a:rPr>
              <a:t>eax</a:t>
            </a:r>
            <a:r>
              <a:rPr lang="en-US" sz="1800" b="1" dirty="0">
                <a:solidFill>
                  <a:schemeClr val="tx1"/>
                </a:solidFill>
                <a:latin typeface="Courier New" pitchFamily="49" charset="0"/>
                <a:cs typeface="Courier New" pitchFamily="49" charset="0"/>
                <a:sym typeface="Courier New Bold" charset="0"/>
              </a:rPr>
              <a:t> = y</a:t>
            </a:r>
            <a:endParaRPr lang="en-US" sz="2400" b="1" dirty="0">
              <a:solidFill>
                <a:schemeClr val="tx1"/>
              </a:solidFill>
              <a:latin typeface="Courier New" pitchFamily="49" charset="0"/>
              <a:ea typeface="Monaco" charset="0"/>
              <a:cs typeface="Courier New" pitchFamily="49" charset="0"/>
              <a:sym typeface="Courier New Bold" charset="0"/>
            </a:endParaRPr>
          </a:p>
          <a:p>
            <a:pPr algn="l">
              <a:tabLst>
                <a:tab pos="2801938" algn="l"/>
                <a:tab pos="3086100" algn="l"/>
                <a:tab pos="3086100" algn="l"/>
                <a:tab pos="3086100" algn="l"/>
                <a:tab pos="3086100" algn="l"/>
              </a:tabLst>
            </a:pPr>
            <a:r>
              <a:rPr lang="en-US" sz="1800" b="1" dirty="0" err="1">
                <a:solidFill>
                  <a:schemeClr val="tx1"/>
                </a:solidFill>
                <a:latin typeface="Courier New" pitchFamily="49" charset="0"/>
                <a:cs typeface="Courier New" pitchFamily="49" charset="0"/>
                <a:sym typeface="Courier New Bold" charset="0"/>
              </a:rPr>
              <a:t>cmpl</a:t>
            </a: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eax</a:t>
            </a:r>
            <a:r>
              <a:rPr lang="en-US" sz="1800" b="1" dirty="0">
                <a:solidFill>
                  <a:schemeClr val="tx1"/>
                </a:solidFill>
                <a:latin typeface="Courier New" pitchFamily="49" charset="0"/>
                <a:cs typeface="Courier New" pitchFamily="49" charset="0"/>
                <a:sym typeface="Courier New Bold" charset="0"/>
              </a:rPr>
              <a:t>,8(%</a:t>
            </a:r>
            <a:r>
              <a:rPr lang="en-US" sz="1800" b="1" dirty="0" err="1">
                <a:solidFill>
                  <a:schemeClr val="tx1"/>
                </a:solidFill>
                <a:latin typeface="Courier New" pitchFamily="49" charset="0"/>
                <a:cs typeface="Courier New" pitchFamily="49" charset="0"/>
                <a:sym typeface="Courier New Bold" charset="0"/>
              </a:rPr>
              <a:t>ebp</a:t>
            </a:r>
            <a:r>
              <a:rPr lang="en-US" sz="1800" b="1" dirty="0">
                <a:solidFill>
                  <a:schemeClr val="tx1"/>
                </a:solidFill>
                <a:latin typeface="Courier New" pitchFamily="49" charset="0"/>
                <a:cs typeface="Courier New" pitchFamily="49" charset="0"/>
                <a:sym typeface="Courier New Bold" charset="0"/>
              </a:rPr>
              <a:t>)	# Compare x : y</a:t>
            </a:r>
            <a:endParaRPr lang="en-US" sz="2400" b="1" dirty="0">
              <a:solidFill>
                <a:schemeClr val="tx1"/>
              </a:solidFill>
              <a:latin typeface="Courier New" pitchFamily="49" charset="0"/>
              <a:ea typeface="Monaco" charset="0"/>
              <a:cs typeface="Courier New" pitchFamily="49" charset="0"/>
              <a:sym typeface="Courier New Bold" charset="0"/>
            </a:endParaRPr>
          </a:p>
          <a:p>
            <a:pPr algn="l">
              <a:tabLst>
                <a:tab pos="2801938" algn="l"/>
                <a:tab pos="3086100" algn="l"/>
                <a:tab pos="3086100" algn="l"/>
                <a:tab pos="3086100" algn="l"/>
                <a:tab pos="3086100" algn="l"/>
              </a:tabLst>
            </a:pPr>
            <a:r>
              <a:rPr lang="en-US" sz="1800" b="1" dirty="0" err="1">
                <a:solidFill>
                  <a:schemeClr val="tx1"/>
                </a:solidFill>
                <a:latin typeface="Courier New" pitchFamily="49" charset="0"/>
                <a:cs typeface="Courier New" pitchFamily="49" charset="0"/>
                <a:sym typeface="Courier New Bold" charset="0"/>
              </a:rPr>
              <a:t>setg</a:t>
            </a:r>
            <a:r>
              <a:rPr lang="en-US" sz="1800" b="1" dirty="0">
                <a:solidFill>
                  <a:schemeClr val="tx1"/>
                </a:solidFill>
                <a:latin typeface="Courier New" pitchFamily="49" charset="0"/>
                <a:cs typeface="Courier New" pitchFamily="49" charset="0"/>
                <a:sym typeface="Courier New Bold" charset="0"/>
              </a:rPr>
              <a:t> %al	# al = x &gt; y</a:t>
            </a:r>
            <a:endParaRPr lang="en-US" sz="2400" b="1" dirty="0">
              <a:solidFill>
                <a:schemeClr val="tx1"/>
              </a:solidFill>
              <a:latin typeface="Courier New" pitchFamily="49" charset="0"/>
              <a:ea typeface="Monaco" charset="0"/>
              <a:cs typeface="Courier New" pitchFamily="49" charset="0"/>
              <a:sym typeface="Courier New Bold" charset="0"/>
            </a:endParaRPr>
          </a:p>
          <a:p>
            <a:pPr algn="l">
              <a:tabLst>
                <a:tab pos="2801938" algn="l"/>
                <a:tab pos="3086100" algn="l"/>
                <a:tab pos="3086100" algn="l"/>
                <a:tab pos="3086100" algn="l"/>
                <a:tab pos="3086100" algn="l"/>
              </a:tabLst>
            </a:pPr>
            <a:r>
              <a:rPr lang="en-US" sz="1800" b="1" dirty="0" err="1">
                <a:solidFill>
                  <a:schemeClr val="tx1"/>
                </a:solidFill>
                <a:latin typeface="Courier New" pitchFamily="49" charset="0"/>
                <a:cs typeface="Courier New" pitchFamily="49" charset="0"/>
                <a:sym typeface="Courier New Bold" charset="0"/>
              </a:rPr>
              <a:t>movzbl</a:t>
            </a: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al,%eax</a:t>
            </a:r>
            <a:r>
              <a:rPr lang="en-US" sz="1800" b="1" dirty="0">
                <a:solidFill>
                  <a:schemeClr val="tx1"/>
                </a:solidFill>
                <a:latin typeface="Courier New" pitchFamily="49" charset="0"/>
                <a:cs typeface="Courier New" pitchFamily="49" charset="0"/>
                <a:sym typeface="Courier New Bold" charset="0"/>
              </a:rPr>
              <a:t>	# Zero rest of %</a:t>
            </a:r>
            <a:r>
              <a:rPr lang="en-US" sz="1800" b="1" dirty="0" err="1">
                <a:solidFill>
                  <a:schemeClr val="tx1"/>
                </a:solidFill>
                <a:latin typeface="Courier New" pitchFamily="49" charset="0"/>
                <a:cs typeface="Courier New" pitchFamily="49" charset="0"/>
                <a:sym typeface="Courier New Bold" charset="0"/>
              </a:rPr>
              <a:t>eax</a:t>
            </a:r>
            <a:endParaRPr lang="en-US" sz="1800" b="1" dirty="0">
              <a:solidFill>
                <a:schemeClr val="tx1"/>
              </a:solidFill>
              <a:latin typeface="Courier New" pitchFamily="49" charset="0"/>
              <a:cs typeface="Courier New" pitchFamily="49" charset="0"/>
              <a:sym typeface="Courier New Bold" charset="0"/>
            </a:endParaRPr>
          </a:p>
        </p:txBody>
      </p:sp>
      <p:sp>
        <p:nvSpPr>
          <p:cNvPr id="38914" name="Rectangle 2"/>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38915" name="Rectangle 3"/>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38920" name="Rectangle 8"/>
          <p:cNvSpPr>
            <a:spLocks noGrp="1" noChangeArrowheads="1"/>
          </p:cNvSpPr>
          <p:nvPr>
            <p:ph type="title"/>
          </p:nvPr>
        </p:nvSpPr>
        <p:spPr>
          <a:xfrm>
            <a:off x="381000" y="228600"/>
            <a:ext cx="8382000" cy="1143000"/>
          </a:xfrm>
          <a:ln/>
        </p:spPr>
        <p:txBody>
          <a:bodyPr/>
          <a:lstStyle/>
          <a:p>
            <a:pPr marL="119063" indent="-119063"/>
            <a:r>
              <a:rPr lang="en-US" dirty="0"/>
              <a:t>Reading Condition Codes (Cont.)</a:t>
            </a:r>
          </a:p>
        </p:txBody>
      </p:sp>
      <p:sp>
        <p:nvSpPr>
          <p:cNvPr id="38921" name="Rectangle 9"/>
          <p:cNvSpPr>
            <a:spLocks noGrp="1" noChangeArrowheads="1"/>
          </p:cNvSpPr>
          <p:nvPr>
            <p:ph type="body" idx="1"/>
          </p:nvPr>
        </p:nvSpPr>
        <p:spPr>
          <a:xfrm>
            <a:off x="381000" y="1155700"/>
            <a:ext cx="5880100" cy="3327400"/>
          </a:xfrm>
          <a:ln/>
        </p:spPr>
        <p:txBody>
          <a:bodyPr/>
          <a:lstStyle/>
          <a:p>
            <a:r>
              <a:rPr lang="en-US" dirty="0" err="1"/>
              <a:t>SetX</a:t>
            </a:r>
            <a:r>
              <a:rPr lang="en-US" dirty="0"/>
              <a:t> Instructions: </a:t>
            </a:r>
          </a:p>
          <a:p>
            <a:pPr marL="552450" lvl="1"/>
            <a:r>
              <a:rPr lang="en-US" dirty="0"/>
              <a:t>Set single byte based on combination of condition codes</a:t>
            </a:r>
          </a:p>
          <a:p>
            <a:r>
              <a:rPr lang="en-US" dirty="0"/>
              <a:t>One of 8 addressable byte registers</a:t>
            </a:r>
          </a:p>
          <a:p>
            <a:pPr marL="552450" lvl="1"/>
            <a:r>
              <a:rPr lang="en-US" dirty="0"/>
              <a:t>Does not alter remaining 3 bytes</a:t>
            </a:r>
          </a:p>
          <a:p>
            <a:pPr marL="552450" lvl="1"/>
            <a:r>
              <a:rPr lang="en-US" dirty="0"/>
              <a:t>Typically use </a:t>
            </a:r>
            <a:r>
              <a:rPr lang="en-US" dirty="0" err="1">
                <a:latin typeface="Courier New Bold" charset="0"/>
                <a:cs typeface="Courier New Bold" charset="0"/>
                <a:sym typeface="Courier New Bold" charset="0"/>
              </a:rPr>
              <a:t>movzbl</a:t>
            </a:r>
            <a:r>
              <a:rPr lang="en-US" dirty="0"/>
              <a:t> to finish job</a:t>
            </a:r>
          </a:p>
        </p:txBody>
      </p:sp>
      <p:sp>
        <p:nvSpPr>
          <p:cNvPr id="38922" name="Rectangle 10"/>
          <p:cNvSpPr>
            <a:spLocks/>
          </p:cNvSpPr>
          <p:nvPr/>
        </p:nvSpPr>
        <p:spPr bwMode="auto">
          <a:xfrm>
            <a:off x="763588" y="3505200"/>
            <a:ext cx="3124200" cy="12954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gt</a:t>
            </a: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x, </a:t>
            </a: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y)</a:t>
            </a:r>
          </a:p>
          <a:p>
            <a:pPr algn="l"/>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return x &gt; y;</a:t>
            </a:r>
          </a:p>
          <a:p>
            <a:pPr algn="l"/>
            <a:r>
              <a:rPr lang="en-US" sz="1800" b="1" dirty="0">
                <a:solidFill>
                  <a:schemeClr val="tx1"/>
                </a:solidFill>
                <a:latin typeface="Courier New" pitchFamily="49" charset="0"/>
                <a:cs typeface="Courier New" pitchFamily="49" charset="0"/>
                <a:sym typeface="Courier New Bold" charset="0"/>
              </a:rPr>
              <a:t>}</a:t>
            </a:r>
          </a:p>
        </p:txBody>
      </p:sp>
      <p:sp>
        <p:nvSpPr>
          <p:cNvPr id="38923" name="Rectangle 11"/>
          <p:cNvSpPr>
            <a:spLocks/>
          </p:cNvSpPr>
          <p:nvPr/>
        </p:nvSpPr>
        <p:spPr bwMode="auto">
          <a:xfrm>
            <a:off x="277813" y="4795838"/>
            <a:ext cx="1168400" cy="444500"/>
          </a:xfrm>
          <a:prstGeom prst="rect">
            <a:avLst/>
          </a:prstGeom>
          <a:noFill/>
          <a:ln w="25400" cap="flat">
            <a:noFill/>
            <a:miter lim="800000"/>
            <a:headEnd type="none" w="med" len="med"/>
            <a:tailEnd type="none" w="med" len="med"/>
          </a:ln>
        </p:spPr>
        <p:txBody>
          <a:bodyPr lIns="38100" tIns="38100" rIns="38100" bIns="38100"/>
          <a:lstStyle/>
          <a:p>
            <a:r>
              <a:rPr lang="en-US" sz="2400">
                <a:solidFill>
                  <a:schemeClr val="tx1"/>
                </a:solidFill>
                <a:latin typeface="Calibri Bold" charset="0"/>
                <a:ea typeface="Calibri Bold" charset="0"/>
                <a:cs typeface="Calibri Bold" charset="0"/>
                <a:sym typeface="Calibri Bold" charset="0"/>
              </a:rPr>
              <a:t>Body</a:t>
            </a:r>
          </a:p>
        </p:txBody>
      </p:sp>
      <p:graphicFrame>
        <p:nvGraphicFramePr>
          <p:cNvPr id="38924" name="Group 12"/>
          <p:cNvGraphicFramePr>
            <a:graphicFrameLocks noGrp="1"/>
          </p:cNvGraphicFramePr>
          <p:nvPr/>
        </p:nvGraphicFramePr>
        <p:xfrm>
          <a:off x="6388100" y="1143000"/>
          <a:ext cx="2540000" cy="5638800"/>
        </p:xfrm>
        <a:graphic>
          <a:graphicData uri="http://schemas.openxmlformats.org/drawingml/2006/table">
            <a:tbl>
              <a:tblPr/>
              <a:tblGrid>
                <a:gridCol w="1270000">
                  <a:extLst>
                    <a:ext uri="{9D8B030D-6E8A-4147-A177-3AD203B41FA5}">
                      <a16:colId xmlns:a16="http://schemas.microsoft.com/office/drawing/2014/main" val="20000"/>
                    </a:ext>
                  </a:extLst>
                </a:gridCol>
                <a:gridCol w="635000">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28606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smtClean="0">
                          <a:ln>
                            <a:noFill/>
                          </a:ln>
                          <a:solidFill>
                            <a:schemeClr val="tx1"/>
                          </a:solidFill>
                          <a:effectLst/>
                          <a:latin typeface="Courier New Bold" charset="0"/>
                          <a:cs typeface="Courier New Bold" charset="0"/>
                          <a:sym typeface="Courier New Bold" charset="0"/>
                        </a:rPr>
                        <a:t>%eax</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smtClean="0">
                          <a:ln>
                            <a:noFill/>
                          </a:ln>
                          <a:solidFill>
                            <a:schemeClr val="tx1"/>
                          </a:solidFill>
                          <a:effectLst/>
                          <a:latin typeface="Courier New Bold" charset="0"/>
                          <a:cs typeface="Courier New Bold" charset="0"/>
                          <a:sym typeface="Courier New Bold" charset="0"/>
                        </a:rPr>
                        <a:t>%ah</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smtClean="0">
                          <a:ln>
                            <a:noFill/>
                          </a:ln>
                          <a:solidFill>
                            <a:schemeClr val="tx1"/>
                          </a:solidFill>
                          <a:effectLst/>
                          <a:latin typeface="Courier New Bold" charset="0"/>
                          <a:cs typeface="Courier New Bold" charset="0"/>
                          <a:sym typeface="Courier New Bold" charset="0"/>
                        </a:rPr>
                        <a:t>%al</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606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smtClean="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smtClean="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smtClean="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606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smtClean="0">
                          <a:ln>
                            <a:noFill/>
                          </a:ln>
                          <a:solidFill>
                            <a:schemeClr val="tx1"/>
                          </a:solidFill>
                          <a:effectLst/>
                          <a:latin typeface="Courier New Bold" charset="0"/>
                          <a:cs typeface="Courier New Bold" charset="0"/>
                          <a:sym typeface="Courier New Bold" charset="0"/>
                        </a:rPr>
                        <a:t>%ecx</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smtClean="0">
                          <a:ln>
                            <a:noFill/>
                          </a:ln>
                          <a:solidFill>
                            <a:schemeClr val="tx1"/>
                          </a:solidFill>
                          <a:effectLst/>
                          <a:latin typeface="Courier New Bold" charset="0"/>
                          <a:cs typeface="Courier New Bold" charset="0"/>
                          <a:sym typeface="Courier New Bold" charset="0"/>
                        </a:rPr>
                        <a:t>%ch</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smtClean="0">
                          <a:ln>
                            <a:noFill/>
                          </a:ln>
                          <a:solidFill>
                            <a:schemeClr val="tx1"/>
                          </a:solidFill>
                          <a:effectLst/>
                          <a:latin typeface="Courier New Bold" charset="0"/>
                          <a:cs typeface="Courier New Bold" charset="0"/>
                          <a:sym typeface="Courier New Bold" charset="0"/>
                        </a:rPr>
                        <a:t>%cl</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606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smtClean="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smtClean="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smtClean="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606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smtClean="0">
                          <a:ln>
                            <a:noFill/>
                          </a:ln>
                          <a:solidFill>
                            <a:schemeClr val="tx1"/>
                          </a:solidFill>
                          <a:effectLst/>
                          <a:latin typeface="Courier New Bold" charset="0"/>
                          <a:cs typeface="Courier New Bold" charset="0"/>
                          <a:sym typeface="Courier New Bold" charset="0"/>
                        </a:rPr>
                        <a:t>%edx</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smtClean="0">
                          <a:ln>
                            <a:noFill/>
                          </a:ln>
                          <a:solidFill>
                            <a:schemeClr val="tx1"/>
                          </a:solidFill>
                          <a:effectLst/>
                          <a:latin typeface="Courier New Bold" charset="0"/>
                          <a:cs typeface="Courier New Bold" charset="0"/>
                          <a:sym typeface="Courier New Bold" charset="0"/>
                        </a:rPr>
                        <a:t>%dh</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smtClean="0">
                          <a:ln>
                            <a:noFill/>
                          </a:ln>
                          <a:solidFill>
                            <a:schemeClr val="tx1"/>
                          </a:solidFill>
                          <a:effectLst/>
                          <a:latin typeface="Courier New Bold" charset="0"/>
                          <a:cs typeface="Courier New Bold" charset="0"/>
                          <a:sym typeface="Courier New Bold" charset="0"/>
                        </a:rPr>
                        <a:t>%dl</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606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smtClean="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smtClean="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smtClean="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8606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smtClean="0">
                          <a:ln>
                            <a:noFill/>
                          </a:ln>
                          <a:solidFill>
                            <a:schemeClr val="tx1"/>
                          </a:solidFill>
                          <a:effectLst/>
                          <a:latin typeface="Courier New Bold" charset="0"/>
                          <a:cs typeface="Courier New Bold" charset="0"/>
                          <a:sym typeface="Courier New Bold" charset="0"/>
                        </a:rPr>
                        <a:t>%ebx</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smtClean="0">
                          <a:ln>
                            <a:noFill/>
                          </a:ln>
                          <a:solidFill>
                            <a:schemeClr val="tx1"/>
                          </a:solidFill>
                          <a:effectLst/>
                          <a:latin typeface="Courier New Bold" charset="0"/>
                          <a:cs typeface="Courier New Bold" charset="0"/>
                          <a:sym typeface="Courier New Bold" charset="0"/>
                        </a:rPr>
                        <a:t>%bh</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smtClean="0">
                          <a:ln>
                            <a:noFill/>
                          </a:ln>
                          <a:solidFill>
                            <a:schemeClr val="tx1"/>
                          </a:solidFill>
                          <a:effectLst/>
                          <a:latin typeface="Courier New Bold" charset="0"/>
                          <a:cs typeface="Courier New Bold" charset="0"/>
                          <a:sym typeface="Courier New Bold" charset="0"/>
                        </a:rPr>
                        <a:t>%bl</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8606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smtClean="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smtClean="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smtClean="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86068">
                <a:tc gridSpan="3">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smtClean="0">
                          <a:ln>
                            <a:noFill/>
                          </a:ln>
                          <a:solidFill>
                            <a:schemeClr val="tx1"/>
                          </a:solidFill>
                          <a:effectLst/>
                          <a:latin typeface="Courier New Bold" charset="0"/>
                          <a:cs typeface="Courier New Bold" charset="0"/>
                          <a:sym typeface="Courier New Bold" charset="0"/>
                        </a:rPr>
                        <a:t>%esi</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8606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smtClean="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smtClean="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smtClean="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86068">
                <a:tc gridSpan="3">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smtClean="0">
                          <a:ln>
                            <a:noFill/>
                          </a:ln>
                          <a:solidFill>
                            <a:schemeClr val="tx1"/>
                          </a:solidFill>
                          <a:effectLst/>
                          <a:latin typeface="Courier New Bold" charset="0"/>
                          <a:cs typeface="Courier New Bold" charset="0"/>
                          <a:sym typeface="Courier New Bold" charset="0"/>
                        </a:rPr>
                        <a:t>%edi</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r h="28606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smtClean="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smtClean="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smtClean="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86068">
                <a:tc gridSpan="3">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smtClean="0">
                          <a:ln>
                            <a:noFill/>
                          </a:ln>
                          <a:solidFill>
                            <a:schemeClr val="tx1"/>
                          </a:solidFill>
                          <a:effectLst/>
                          <a:latin typeface="Courier New Bold" charset="0"/>
                          <a:cs typeface="Courier New Bold" charset="0"/>
                          <a:sym typeface="Courier New Bold" charset="0"/>
                        </a:rPr>
                        <a:t>%esp</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C7C7"/>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2"/>
                  </a:ext>
                </a:extLst>
              </a:tr>
              <a:tr h="28606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smtClean="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smtClean="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smtClean="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86068">
                <a:tc gridSpan="3">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smtClean="0">
                          <a:ln>
                            <a:noFill/>
                          </a:ln>
                          <a:solidFill>
                            <a:schemeClr val="tx1"/>
                          </a:solidFill>
                          <a:effectLst/>
                          <a:latin typeface="Courier New Bold" charset="0"/>
                          <a:cs typeface="Courier New Bold" charset="0"/>
                          <a:sym typeface="Courier New Bold" charset="0"/>
                        </a:rPr>
                        <a:t>%</a:t>
                      </a:r>
                      <a:r>
                        <a:rPr kumimoji="0" lang="en-US" sz="1800" b="0" i="0" u="none" strike="noStrike" cap="none" normalizeH="0" baseline="0" dirty="0" err="1" smtClean="0">
                          <a:ln>
                            <a:noFill/>
                          </a:ln>
                          <a:solidFill>
                            <a:schemeClr val="tx1"/>
                          </a:solidFill>
                          <a:effectLst/>
                          <a:latin typeface="Courier New Bold" charset="0"/>
                          <a:cs typeface="Courier New Bold" charset="0"/>
                          <a:sym typeface="Courier New Bold" charset="0"/>
                        </a:rPr>
                        <a:t>ebp</a:t>
                      </a:r>
                      <a:endParaRPr kumimoji="0" lang="en-US" sz="1800" b="0" i="0" u="none" strike="noStrike" cap="none" normalizeH="0" baseline="0" dirty="0" smtClean="0">
                        <a:ln>
                          <a:noFill/>
                        </a:ln>
                        <a:solidFill>
                          <a:schemeClr val="tx1"/>
                        </a:solidFill>
                        <a:effectLst/>
                        <a:latin typeface="Courier New Bold" charset="0"/>
                        <a:cs typeface="Courier New Bold" charset="0"/>
                        <a:sym typeface="Courier New Bold"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C7C7"/>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4"/>
                  </a:ext>
                </a:extLst>
              </a:tr>
            </a:tbl>
          </a:graphicData>
        </a:graphic>
      </p:graphicFrame>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39938"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39943" name="Rectangle 7"/>
          <p:cNvSpPr>
            <a:spLocks noGrp="1" noChangeArrowheads="1"/>
          </p:cNvSpPr>
          <p:nvPr>
            <p:ph type="title"/>
          </p:nvPr>
        </p:nvSpPr>
        <p:spPr>
          <a:ln/>
        </p:spPr>
        <p:txBody>
          <a:bodyPr/>
          <a:lstStyle/>
          <a:p>
            <a:pPr marL="119063" indent="-119063"/>
            <a:r>
              <a:rPr lang="en-US"/>
              <a:t>Reading Condition Codes: x86-64</a:t>
            </a:r>
          </a:p>
        </p:txBody>
      </p:sp>
      <p:sp>
        <p:nvSpPr>
          <p:cNvPr id="39944" name="Rectangle 8"/>
          <p:cNvSpPr>
            <a:spLocks/>
          </p:cNvSpPr>
          <p:nvPr/>
        </p:nvSpPr>
        <p:spPr bwMode="auto">
          <a:xfrm>
            <a:off x="611188" y="2762250"/>
            <a:ext cx="3822700" cy="127635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gt</a:t>
            </a:r>
            <a:r>
              <a:rPr lang="en-US" sz="1800" b="1" dirty="0">
                <a:solidFill>
                  <a:schemeClr val="tx1"/>
                </a:solidFill>
                <a:latin typeface="Courier New" pitchFamily="49" charset="0"/>
                <a:cs typeface="Courier New" pitchFamily="49" charset="0"/>
                <a:sym typeface="Courier New Bold" charset="0"/>
              </a:rPr>
              <a:t> (long </a:t>
            </a:r>
            <a:r>
              <a:rPr lang="en-US" sz="1800" b="1" dirty="0" err="1">
                <a:solidFill>
                  <a:schemeClr val="tx1"/>
                </a:solidFill>
                <a:latin typeface="Courier New" pitchFamily="49" charset="0"/>
                <a:cs typeface="Courier New" pitchFamily="49" charset="0"/>
                <a:sym typeface="Courier New Bold" charset="0"/>
              </a:rPr>
              <a:t>x</a:t>
            </a:r>
            <a:r>
              <a:rPr lang="en-US" sz="1800" b="1" dirty="0">
                <a:solidFill>
                  <a:schemeClr val="tx1"/>
                </a:solidFill>
                <a:latin typeface="Courier New" pitchFamily="49" charset="0"/>
                <a:cs typeface="Courier New" pitchFamily="49" charset="0"/>
                <a:sym typeface="Courier New Bold" charset="0"/>
              </a:rPr>
              <a:t>, long </a:t>
            </a:r>
            <a:r>
              <a:rPr lang="en-US" sz="1800" b="1" dirty="0" err="1">
                <a:solidFill>
                  <a:schemeClr val="tx1"/>
                </a:solidFill>
                <a:latin typeface="Courier New" pitchFamily="49" charset="0"/>
                <a:cs typeface="Courier New" pitchFamily="49" charset="0"/>
                <a:sym typeface="Courier New Bold" charset="0"/>
              </a:rPr>
              <a:t>y</a:t>
            </a:r>
            <a:r>
              <a:rPr lang="en-US" sz="1800" b="1" dirty="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return </a:t>
            </a:r>
            <a:r>
              <a:rPr lang="en-US" sz="1800" b="1" dirty="0" err="1">
                <a:solidFill>
                  <a:schemeClr val="tx1"/>
                </a:solidFill>
                <a:latin typeface="Courier New" pitchFamily="49" charset="0"/>
                <a:cs typeface="Courier New" pitchFamily="49" charset="0"/>
                <a:sym typeface="Courier New Bold" charset="0"/>
              </a:rPr>
              <a:t>x</a:t>
            </a:r>
            <a:r>
              <a:rPr lang="en-US" sz="1800" b="1" dirty="0">
                <a:solidFill>
                  <a:schemeClr val="tx1"/>
                </a:solidFill>
                <a:latin typeface="Courier New" pitchFamily="49" charset="0"/>
                <a:cs typeface="Courier New" pitchFamily="49" charset="0"/>
                <a:sym typeface="Courier New Bold" charset="0"/>
              </a:rPr>
              <a:t> &gt; </a:t>
            </a:r>
            <a:r>
              <a:rPr lang="en-US" sz="1800" b="1" dirty="0" err="1">
                <a:solidFill>
                  <a:schemeClr val="tx1"/>
                </a:solidFill>
                <a:latin typeface="Courier New" pitchFamily="49" charset="0"/>
                <a:cs typeface="Courier New" pitchFamily="49" charset="0"/>
                <a:sym typeface="Courier New Bold" charset="0"/>
              </a:rPr>
              <a:t>y</a:t>
            </a:r>
            <a:r>
              <a:rPr lang="en-US" sz="1800" b="1" dirty="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a:t>
            </a:r>
          </a:p>
        </p:txBody>
      </p:sp>
      <p:sp>
        <p:nvSpPr>
          <p:cNvPr id="39945" name="Rectangle 9"/>
          <p:cNvSpPr>
            <a:spLocks/>
          </p:cNvSpPr>
          <p:nvPr/>
        </p:nvSpPr>
        <p:spPr bwMode="auto">
          <a:xfrm>
            <a:off x="457200" y="4800600"/>
            <a:ext cx="2357437" cy="863600"/>
          </a:xfrm>
          <a:prstGeom prst="rect">
            <a:avLst/>
          </a:prstGeom>
          <a:solidFill>
            <a:srgbClr val="FFFFFF"/>
          </a:solidFill>
          <a:ln w="12700" cap="flat">
            <a:solidFill>
              <a:schemeClr val="tx1"/>
            </a:solidFill>
            <a:prstDash val="solid"/>
            <a:miter lim="800000"/>
            <a:headEnd type="none" w="med" len="med"/>
            <a:tailEnd type="none" w="med" len="med"/>
          </a:ln>
        </p:spPr>
        <p:txBody>
          <a:bodyPr lIns="38100" tIns="38100" rIns="38100" bIns="38100"/>
          <a:lstStyle/>
          <a:p>
            <a:pPr algn="l">
              <a:tabLst>
                <a:tab pos="3086100" algn="l"/>
                <a:tab pos="3086100" algn="l"/>
                <a:tab pos="3086100" algn="l"/>
              </a:tabLst>
            </a:pPr>
            <a:r>
              <a:rPr lang="en-US" sz="1800" b="1" dirty="0" err="1" smtClean="0">
                <a:solidFill>
                  <a:schemeClr val="tx1"/>
                </a:solidFill>
                <a:latin typeface="Courier New" pitchFamily="49" charset="0"/>
                <a:cs typeface="Courier New" pitchFamily="49" charset="0"/>
                <a:sym typeface="Courier New Bold" charset="0"/>
              </a:rPr>
              <a:t>cmpl</a:t>
            </a:r>
            <a:r>
              <a:rPr lang="en-US" sz="1800" b="1" dirty="0" smtClean="0">
                <a:solidFill>
                  <a:schemeClr val="tx1"/>
                </a:solidFill>
                <a:latin typeface="Courier New" pitchFamily="49" charset="0"/>
                <a:cs typeface="Courier New" pitchFamily="49" charset="0"/>
                <a:sym typeface="Courier New Bold" charset="0"/>
              </a:rPr>
              <a:t> %</a:t>
            </a:r>
            <a:r>
              <a:rPr lang="en-US" sz="1800" b="1" dirty="0" err="1" smtClean="0">
                <a:solidFill>
                  <a:schemeClr val="tx1"/>
                </a:solidFill>
                <a:latin typeface="Courier New" pitchFamily="49" charset="0"/>
                <a:cs typeface="Courier New" pitchFamily="49" charset="0"/>
                <a:sym typeface="Courier New Bold" charset="0"/>
              </a:rPr>
              <a:t>esi</a:t>
            </a:r>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a:t>
            </a:r>
            <a:r>
              <a:rPr lang="en-US" sz="1800" b="1" dirty="0" err="1">
                <a:solidFill>
                  <a:schemeClr val="tx1"/>
                </a:solidFill>
                <a:latin typeface="Courier New" pitchFamily="49" charset="0"/>
                <a:cs typeface="Courier New" pitchFamily="49" charset="0"/>
                <a:sym typeface="Courier New Bold" charset="0"/>
              </a:rPr>
              <a:t>e</a:t>
            </a:r>
            <a:r>
              <a:rPr lang="en-US" sz="1800" b="1" dirty="0" err="1" smtClean="0">
                <a:solidFill>
                  <a:schemeClr val="tx1"/>
                </a:solidFill>
                <a:latin typeface="Courier New" pitchFamily="49" charset="0"/>
                <a:cs typeface="Courier New" pitchFamily="49" charset="0"/>
                <a:sym typeface="Courier New Bold" charset="0"/>
              </a:rPr>
              <a:t>di</a:t>
            </a:r>
            <a:endParaRPr lang="en-US" sz="2400" b="1" dirty="0">
              <a:solidFill>
                <a:schemeClr val="tx1"/>
              </a:solidFill>
              <a:latin typeface="Courier New" pitchFamily="49" charset="0"/>
              <a:ea typeface="Monaco" charset="0"/>
              <a:cs typeface="Courier New" pitchFamily="49" charset="0"/>
              <a:sym typeface="Courier New Bold" charset="0"/>
            </a:endParaRPr>
          </a:p>
          <a:p>
            <a:pPr algn="l">
              <a:tabLst>
                <a:tab pos="3086100" algn="l"/>
                <a:tab pos="3086100" algn="l"/>
                <a:tab pos="3086100" algn="l"/>
              </a:tabLst>
            </a:pPr>
            <a:r>
              <a:rPr lang="en-US" sz="1800" b="1" dirty="0" err="1">
                <a:solidFill>
                  <a:schemeClr val="tx1"/>
                </a:solidFill>
                <a:latin typeface="Courier New" pitchFamily="49" charset="0"/>
                <a:cs typeface="Courier New" pitchFamily="49" charset="0"/>
                <a:sym typeface="Courier New Bold" charset="0"/>
              </a:rPr>
              <a:t>setg</a:t>
            </a:r>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al</a:t>
            </a:r>
          </a:p>
          <a:p>
            <a:pPr algn="l">
              <a:tabLst>
                <a:tab pos="3086100" algn="l"/>
                <a:tab pos="3086100" algn="l"/>
                <a:tab pos="3086100" algn="l"/>
              </a:tabLst>
            </a:pPr>
            <a:r>
              <a:rPr lang="en-US" sz="1800" b="1" dirty="0" err="1" smtClean="0">
                <a:solidFill>
                  <a:schemeClr val="tx1"/>
                </a:solidFill>
                <a:latin typeface="Courier New" pitchFamily="49" charset="0"/>
                <a:cs typeface="Courier New" pitchFamily="49" charset="0"/>
                <a:sym typeface="Courier New Bold" charset="0"/>
              </a:rPr>
              <a:t>movzbl</a:t>
            </a:r>
            <a:r>
              <a:rPr lang="en-US" sz="1800" b="1" dirty="0" smtClean="0">
                <a:solidFill>
                  <a:schemeClr val="tx1"/>
                </a:solidFill>
                <a:latin typeface="Courier New" pitchFamily="49" charset="0"/>
                <a:cs typeface="Courier New" pitchFamily="49" charset="0"/>
                <a:sym typeface="Courier New Bold" charset="0"/>
              </a:rPr>
              <a:t> %al, %</a:t>
            </a:r>
            <a:r>
              <a:rPr lang="en-US" sz="1800" b="1" dirty="0" err="1" smtClean="0">
                <a:solidFill>
                  <a:schemeClr val="tx1"/>
                </a:solidFill>
                <a:latin typeface="Courier New" pitchFamily="49" charset="0"/>
                <a:cs typeface="Courier New" pitchFamily="49" charset="0"/>
                <a:sym typeface="Courier New Bold" charset="0"/>
              </a:rPr>
              <a:t>eax</a:t>
            </a:r>
            <a:endParaRPr lang="en-US" sz="1800" b="1" dirty="0">
              <a:solidFill>
                <a:schemeClr val="tx1"/>
              </a:solidFill>
              <a:latin typeface="Courier New" pitchFamily="49" charset="0"/>
              <a:cs typeface="Courier New" pitchFamily="49" charset="0"/>
              <a:sym typeface="Courier New Bold" charset="0"/>
            </a:endParaRPr>
          </a:p>
        </p:txBody>
      </p:sp>
      <p:sp>
        <p:nvSpPr>
          <p:cNvPr id="39946" name="Rectangle 10"/>
          <p:cNvSpPr>
            <a:spLocks/>
          </p:cNvSpPr>
          <p:nvPr/>
        </p:nvSpPr>
        <p:spPr bwMode="auto">
          <a:xfrm>
            <a:off x="500062" y="4279900"/>
            <a:ext cx="5367337" cy="444500"/>
          </a:xfrm>
          <a:prstGeom prst="rect">
            <a:avLst/>
          </a:prstGeom>
          <a:noFill/>
          <a:ln w="25400" cap="flat">
            <a:noFill/>
            <a:miter lim="800000"/>
            <a:headEnd type="none" w="med" len="med"/>
            <a:tailEnd type="none" w="med" len="med"/>
          </a:ln>
        </p:spPr>
        <p:txBody>
          <a:bodyPr lIns="38100" tIns="38100" rIns="38100" bIns="38100"/>
          <a:lstStyle/>
          <a:p>
            <a:r>
              <a:rPr lang="en-US" sz="2400" dirty="0" smtClean="0">
                <a:solidFill>
                  <a:schemeClr val="tx1"/>
                </a:solidFill>
                <a:latin typeface="Calibri Bold" charset="0"/>
                <a:ea typeface="Calibri Bold" charset="0"/>
                <a:cs typeface="Calibri Bold" charset="0"/>
                <a:sym typeface="Calibri Bold" charset="0"/>
              </a:rPr>
              <a:t>Bodies</a:t>
            </a:r>
            <a:endParaRPr lang="en-US" sz="2400" dirty="0">
              <a:solidFill>
                <a:schemeClr val="tx1"/>
              </a:solidFill>
              <a:latin typeface="Calibri Bold" charset="0"/>
              <a:ea typeface="Calibri Bold" charset="0"/>
              <a:cs typeface="Calibri Bold" charset="0"/>
              <a:sym typeface="Calibri Bold" charset="0"/>
            </a:endParaRPr>
          </a:p>
        </p:txBody>
      </p:sp>
      <p:sp>
        <p:nvSpPr>
          <p:cNvPr id="39947" name="Rectangle 11"/>
          <p:cNvSpPr>
            <a:spLocks/>
          </p:cNvSpPr>
          <p:nvPr/>
        </p:nvSpPr>
        <p:spPr bwMode="auto">
          <a:xfrm>
            <a:off x="4573588" y="2762250"/>
            <a:ext cx="4051300" cy="1276350"/>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long </a:t>
            </a:r>
            <a:r>
              <a:rPr lang="en-US" sz="1800" b="1" dirty="0" err="1">
                <a:solidFill>
                  <a:schemeClr val="tx1"/>
                </a:solidFill>
                <a:latin typeface="Courier New" pitchFamily="49" charset="0"/>
                <a:cs typeface="Courier New" pitchFamily="49" charset="0"/>
                <a:sym typeface="Courier New Bold" charset="0"/>
              </a:rPr>
              <a:t>lgt</a:t>
            </a:r>
            <a:r>
              <a:rPr lang="en-US" sz="1800" b="1" dirty="0">
                <a:solidFill>
                  <a:schemeClr val="tx1"/>
                </a:solidFill>
                <a:latin typeface="Courier New" pitchFamily="49" charset="0"/>
                <a:cs typeface="Courier New" pitchFamily="49" charset="0"/>
                <a:sym typeface="Courier New Bold" charset="0"/>
              </a:rPr>
              <a:t> (long x, long y)</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return x &gt; y;</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a:t>
            </a:r>
          </a:p>
        </p:txBody>
      </p:sp>
      <p:sp>
        <p:nvSpPr>
          <p:cNvPr id="39948" name="Rectangle 12"/>
          <p:cNvSpPr>
            <a:spLocks noGrp="1" noChangeArrowheads="1"/>
          </p:cNvSpPr>
          <p:nvPr>
            <p:ph type="body" idx="1"/>
          </p:nvPr>
        </p:nvSpPr>
        <p:spPr>
          <a:xfrm>
            <a:off x="381000" y="1397000"/>
            <a:ext cx="8382000" cy="1244600"/>
          </a:xfrm>
          <a:ln/>
        </p:spPr>
        <p:txBody>
          <a:bodyPr/>
          <a:lstStyle/>
          <a:p>
            <a:r>
              <a:rPr lang="en-US"/>
              <a:t>SetX Instructions: </a:t>
            </a:r>
          </a:p>
          <a:p>
            <a:pPr marL="552450" lvl="1"/>
            <a:r>
              <a:rPr lang="en-US"/>
              <a:t>Set single byte based on combination of condition codes</a:t>
            </a:r>
          </a:p>
          <a:p>
            <a:pPr marL="552450" lvl="1"/>
            <a:r>
              <a:rPr lang="en-US"/>
              <a:t>Does not alter remaining 3 bytes</a:t>
            </a:r>
          </a:p>
        </p:txBody>
      </p:sp>
      <p:sp>
        <p:nvSpPr>
          <p:cNvPr id="39950" name="Rectangle 14"/>
          <p:cNvSpPr>
            <a:spLocks/>
          </p:cNvSpPr>
          <p:nvPr/>
        </p:nvSpPr>
        <p:spPr bwMode="auto">
          <a:xfrm>
            <a:off x="569913" y="5794375"/>
            <a:ext cx="5211762" cy="698500"/>
          </a:xfrm>
          <a:prstGeom prst="rect">
            <a:avLst/>
          </a:prstGeom>
          <a:noFill/>
          <a:ln w="19050" cap="flat">
            <a:noFill/>
            <a:miter lim="800000"/>
            <a:headEnd type="none" w="med" len="med"/>
            <a:tailEnd type="none" w="med" len="med"/>
          </a:ln>
        </p:spPr>
        <p:txBody>
          <a:bodyPr wrap="none" lIns="0" tIns="0" rIns="0" bIns="0">
            <a:spAutoFit/>
          </a:bodyPr>
          <a:lstStyle/>
          <a:p>
            <a:pPr algn="l"/>
            <a:r>
              <a:rPr lang="en-US" sz="2000">
                <a:solidFill>
                  <a:schemeClr val="tx1"/>
                </a:solidFill>
                <a:latin typeface="Calibri" charset="0"/>
                <a:ea typeface="Calibri" charset="0"/>
                <a:cs typeface="Calibri" charset="0"/>
                <a:sym typeface="Calibri" charset="0"/>
              </a:rPr>
              <a:t>Is </a:t>
            </a:r>
            <a:r>
              <a:rPr lang="en-US" sz="1800">
                <a:solidFill>
                  <a:schemeClr val="tx1"/>
                </a:solidFill>
                <a:latin typeface="Courier New Bold" charset="0"/>
                <a:cs typeface="Courier New Bold" charset="0"/>
                <a:sym typeface="Courier New Bold" charset="0"/>
              </a:rPr>
              <a:t>%rax</a:t>
            </a:r>
            <a:r>
              <a:rPr lang="en-US" sz="1800">
                <a:solidFill>
                  <a:schemeClr val="tx1"/>
                </a:solidFill>
                <a:latin typeface="Courier New" charset="0"/>
                <a:cs typeface="Courier New" charset="0"/>
                <a:sym typeface="Courier New" charset="0"/>
              </a:rPr>
              <a:t> </a:t>
            </a:r>
            <a:r>
              <a:rPr lang="en-US" sz="2000">
                <a:solidFill>
                  <a:schemeClr val="tx1"/>
                </a:solidFill>
                <a:latin typeface="Calibri" charset="0"/>
                <a:ea typeface="Calibri" charset="0"/>
                <a:cs typeface="Calibri" charset="0"/>
                <a:sym typeface="Calibri" charset="0"/>
              </a:rPr>
              <a:t>zero?</a:t>
            </a:r>
            <a:endParaRPr lang="en-US">
              <a:solidFill>
                <a:schemeClr val="tx1"/>
              </a:solidFill>
              <a:latin typeface="Arial Narrow" charset="0"/>
              <a:ea typeface="Lucida Grande" charset="0"/>
              <a:cs typeface="Lucida Grande" charset="0"/>
              <a:sym typeface="Arial Narrow" charset="0"/>
            </a:endParaRPr>
          </a:p>
          <a:p>
            <a:pPr algn="l"/>
            <a:r>
              <a:rPr lang="en-US" sz="2000">
                <a:solidFill>
                  <a:schemeClr val="tx1"/>
                </a:solidFill>
                <a:latin typeface="Calibri" charset="0"/>
                <a:ea typeface="Calibri" charset="0"/>
                <a:cs typeface="Calibri" charset="0"/>
                <a:sym typeface="Calibri" charset="0"/>
              </a:rPr>
              <a:t>Yes: 32-bit instructions set high order 32 bits to 0!</a:t>
            </a:r>
          </a:p>
        </p:txBody>
      </p:sp>
      <p:sp>
        <p:nvSpPr>
          <p:cNvPr id="16" name="Rectangle 9"/>
          <p:cNvSpPr>
            <a:spLocks/>
          </p:cNvSpPr>
          <p:nvPr/>
        </p:nvSpPr>
        <p:spPr bwMode="auto">
          <a:xfrm>
            <a:off x="3128963" y="4800600"/>
            <a:ext cx="2357437" cy="863600"/>
          </a:xfrm>
          <a:prstGeom prst="rect">
            <a:avLst/>
          </a:prstGeom>
          <a:solidFill>
            <a:srgbClr val="FFFFFF"/>
          </a:solidFill>
          <a:ln w="12700" cap="flat">
            <a:solidFill>
              <a:schemeClr val="tx1"/>
            </a:solidFill>
            <a:prstDash val="solid"/>
            <a:miter lim="800000"/>
            <a:headEnd type="none" w="med" len="med"/>
            <a:tailEnd type="none" w="med" len="med"/>
          </a:ln>
        </p:spPr>
        <p:txBody>
          <a:bodyPr lIns="38100" tIns="38100" rIns="38100" bIns="38100"/>
          <a:lstStyle/>
          <a:p>
            <a:pPr algn="l">
              <a:tabLst>
                <a:tab pos="3086100" algn="l"/>
                <a:tab pos="3086100" algn="l"/>
                <a:tab pos="3086100" algn="l"/>
              </a:tabLst>
            </a:pPr>
            <a:r>
              <a:rPr lang="en-US" sz="1800" b="1" dirty="0" err="1" smtClean="0">
                <a:solidFill>
                  <a:schemeClr val="tx1"/>
                </a:solidFill>
                <a:latin typeface="Courier New" pitchFamily="49" charset="0"/>
                <a:cs typeface="Courier New" pitchFamily="49" charset="0"/>
                <a:sym typeface="Courier New Bold" charset="0"/>
              </a:rPr>
              <a:t>cmpq</a:t>
            </a:r>
            <a:r>
              <a:rPr lang="en-US" sz="1800" b="1" dirty="0" smtClean="0">
                <a:solidFill>
                  <a:schemeClr val="tx1"/>
                </a:solidFill>
                <a:latin typeface="Courier New" pitchFamily="49" charset="0"/>
                <a:cs typeface="Courier New" pitchFamily="49" charset="0"/>
                <a:sym typeface="Courier New Bold" charset="0"/>
              </a:rPr>
              <a:t> </a:t>
            </a:r>
            <a:r>
              <a:rPr lang="en-US" sz="1800" b="1" dirty="0">
                <a:solidFill>
                  <a:schemeClr val="tx1"/>
                </a:solidFill>
                <a:latin typeface="Courier New" pitchFamily="49" charset="0"/>
                <a:cs typeface="Courier New" pitchFamily="49" charset="0"/>
                <a:sym typeface="Courier New Bold" charset="0"/>
              </a:rPr>
              <a:t>%</a:t>
            </a:r>
            <a:r>
              <a:rPr lang="en-US" sz="1800" b="1" dirty="0" err="1">
                <a:solidFill>
                  <a:schemeClr val="tx1"/>
                </a:solidFill>
                <a:latin typeface="Courier New" pitchFamily="49" charset="0"/>
                <a:cs typeface="Courier New" pitchFamily="49" charset="0"/>
                <a:sym typeface="Courier New Bold" charset="0"/>
              </a:rPr>
              <a:t>rsi</a:t>
            </a:r>
            <a:r>
              <a:rPr lang="en-US" sz="1800" b="1" dirty="0">
                <a:solidFill>
                  <a:schemeClr val="tx1"/>
                </a:solidFill>
                <a:latin typeface="Courier New" pitchFamily="49" charset="0"/>
                <a:cs typeface="Courier New" pitchFamily="49" charset="0"/>
                <a:sym typeface="Courier New Bold" charset="0"/>
              </a:rPr>
              <a:t>, %</a:t>
            </a:r>
            <a:r>
              <a:rPr lang="en-US" sz="1800" b="1" dirty="0" err="1" smtClean="0">
                <a:solidFill>
                  <a:schemeClr val="tx1"/>
                </a:solidFill>
                <a:latin typeface="Courier New" pitchFamily="49" charset="0"/>
                <a:cs typeface="Courier New" pitchFamily="49" charset="0"/>
                <a:sym typeface="Courier New Bold" charset="0"/>
              </a:rPr>
              <a:t>rdi</a:t>
            </a:r>
            <a:endParaRPr lang="en-US" sz="2400" b="1" dirty="0">
              <a:solidFill>
                <a:schemeClr val="tx1"/>
              </a:solidFill>
              <a:latin typeface="Courier New" pitchFamily="49" charset="0"/>
              <a:ea typeface="Monaco" charset="0"/>
              <a:cs typeface="Courier New" pitchFamily="49" charset="0"/>
              <a:sym typeface="Courier New Bold" charset="0"/>
            </a:endParaRPr>
          </a:p>
          <a:p>
            <a:pPr algn="l">
              <a:tabLst>
                <a:tab pos="3086100" algn="l"/>
                <a:tab pos="3086100" algn="l"/>
                <a:tab pos="3086100" algn="l"/>
              </a:tabLst>
            </a:pPr>
            <a:r>
              <a:rPr lang="en-US" sz="1800" b="1" dirty="0" err="1">
                <a:solidFill>
                  <a:schemeClr val="tx1"/>
                </a:solidFill>
                <a:latin typeface="Courier New" pitchFamily="49" charset="0"/>
                <a:cs typeface="Courier New" pitchFamily="49" charset="0"/>
                <a:sym typeface="Courier New Bold" charset="0"/>
              </a:rPr>
              <a:t>setg</a:t>
            </a:r>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al</a:t>
            </a:r>
          </a:p>
          <a:p>
            <a:pPr algn="l">
              <a:tabLst>
                <a:tab pos="3086100" algn="l"/>
                <a:tab pos="3086100" algn="l"/>
                <a:tab pos="3086100" algn="l"/>
              </a:tabLst>
            </a:pPr>
            <a:r>
              <a:rPr lang="en-US" sz="1800" b="1" dirty="0" err="1" smtClean="0">
                <a:solidFill>
                  <a:schemeClr val="tx1"/>
                </a:solidFill>
                <a:latin typeface="Courier New" pitchFamily="49" charset="0"/>
                <a:cs typeface="Courier New" pitchFamily="49" charset="0"/>
                <a:sym typeface="Courier New Bold" charset="0"/>
              </a:rPr>
              <a:t>movzbl</a:t>
            </a:r>
            <a:r>
              <a:rPr lang="en-US" sz="1800" b="1" dirty="0" smtClean="0">
                <a:solidFill>
                  <a:schemeClr val="tx1"/>
                </a:solidFill>
                <a:latin typeface="Courier New" pitchFamily="49" charset="0"/>
                <a:cs typeface="Courier New" pitchFamily="49" charset="0"/>
                <a:sym typeface="Courier New Bold" charset="0"/>
              </a:rPr>
              <a:t> %al, %</a:t>
            </a:r>
            <a:r>
              <a:rPr lang="en-US" sz="1800" b="1" dirty="0" err="1" smtClean="0">
                <a:solidFill>
                  <a:schemeClr val="tx1"/>
                </a:solidFill>
                <a:latin typeface="Courier New" pitchFamily="49" charset="0"/>
                <a:cs typeface="Courier New" pitchFamily="49" charset="0"/>
                <a:sym typeface="Courier New Bold" charset="0"/>
              </a:rPr>
              <a:t>eax</a:t>
            </a:r>
            <a:endParaRPr lang="en-US" sz="1800" b="1" dirty="0">
              <a:solidFill>
                <a:schemeClr val="tx1"/>
              </a:solidFill>
              <a:latin typeface="Courier New" pitchFamily="49" charset="0"/>
              <a:cs typeface="Courier New" pitchFamily="49" charset="0"/>
              <a:sym typeface="Courier New Bold"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9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95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50"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41986"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41987" name="Rectangle 3"/>
          <p:cNvSpPr>
            <a:spLocks noGrp="1" noChangeArrowheads="1"/>
          </p:cNvSpPr>
          <p:nvPr>
            <p:ph type="title"/>
          </p:nvPr>
        </p:nvSpPr>
        <p:spPr>
          <a:ln/>
        </p:spPr>
        <p:txBody>
          <a:bodyPr/>
          <a:lstStyle/>
          <a:p>
            <a:pPr marL="119063" indent="-119063"/>
            <a:r>
              <a:rPr lang="en-US"/>
              <a:t>Today</a:t>
            </a:r>
          </a:p>
        </p:txBody>
      </p:sp>
      <p:sp>
        <p:nvSpPr>
          <p:cNvPr id="41988" name="Rectangle 4"/>
          <p:cNvSpPr>
            <a:spLocks noGrp="1" noChangeArrowheads="1"/>
          </p:cNvSpPr>
          <p:nvPr>
            <p:ph type="body" idx="1"/>
          </p:nvPr>
        </p:nvSpPr>
        <p:spPr>
          <a:ln/>
        </p:spPr>
        <p:txBody>
          <a:bodyPr/>
          <a:lstStyle/>
          <a:p>
            <a:r>
              <a:rPr lang="en-US" dirty="0">
                <a:solidFill>
                  <a:srgbClr val="B3B3B3"/>
                </a:solidFill>
              </a:rPr>
              <a:t>Complete addressing mode, address computation (</a:t>
            </a:r>
            <a:r>
              <a:rPr lang="en-US" dirty="0" err="1">
                <a:solidFill>
                  <a:srgbClr val="B3B3B3"/>
                </a:solidFill>
              </a:rPr>
              <a:t>leal</a:t>
            </a:r>
            <a:r>
              <a:rPr lang="en-US" dirty="0">
                <a:solidFill>
                  <a:srgbClr val="B3B3B3"/>
                </a:solidFill>
              </a:rPr>
              <a:t>)</a:t>
            </a:r>
          </a:p>
          <a:p>
            <a:r>
              <a:rPr lang="en-US" dirty="0">
                <a:solidFill>
                  <a:srgbClr val="B3B3B3"/>
                </a:solidFill>
              </a:rPr>
              <a:t>Arithmetic operations</a:t>
            </a:r>
          </a:p>
          <a:p>
            <a:r>
              <a:rPr lang="en-US" dirty="0">
                <a:solidFill>
                  <a:srgbClr val="B3B3B3"/>
                </a:solidFill>
              </a:rPr>
              <a:t>x86-64</a:t>
            </a:r>
          </a:p>
          <a:p>
            <a:r>
              <a:rPr lang="en-US" dirty="0">
                <a:solidFill>
                  <a:srgbClr val="B3B3B3"/>
                </a:solidFill>
              </a:rPr>
              <a:t>Control: Condition codes</a:t>
            </a:r>
          </a:p>
          <a:p>
            <a:r>
              <a:rPr lang="en-US" dirty="0"/>
              <a:t>Conditional </a:t>
            </a:r>
            <a:r>
              <a:rPr lang="en-US" dirty="0" smtClean="0"/>
              <a:t>branches &amp; Moves</a:t>
            </a:r>
            <a:endParaRPr lang="en-US" dirty="0"/>
          </a:p>
          <a:p>
            <a:r>
              <a:rPr lang="en-US" dirty="0" smtClean="0">
                <a:solidFill>
                  <a:srgbClr val="B3B3B3"/>
                </a:solidFill>
              </a:rPr>
              <a:t>Loops</a:t>
            </a:r>
            <a:endParaRPr lang="en-US" dirty="0">
              <a:solidFill>
                <a:srgbClr val="B3B3B3"/>
              </a:solidFill>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40962"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40963" name="Rectangle 3"/>
          <p:cNvSpPr>
            <a:spLocks noGrp="1" noChangeArrowheads="1"/>
          </p:cNvSpPr>
          <p:nvPr>
            <p:ph type="title"/>
          </p:nvPr>
        </p:nvSpPr>
        <p:spPr>
          <a:ln/>
        </p:spPr>
        <p:txBody>
          <a:bodyPr/>
          <a:lstStyle/>
          <a:p>
            <a:pPr marL="119063" indent="-119063"/>
            <a:r>
              <a:rPr lang="en-US"/>
              <a:t>Jumping</a:t>
            </a:r>
          </a:p>
        </p:txBody>
      </p:sp>
      <p:sp>
        <p:nvSpPr>
          <p:cNvPr id="40964" name="Rectangle 4"/>
          <p:cNvSpPr>
            <a:spLocks noGrp="1" noChangeArrowheads="1"/>
          </p:cNvSpPr>
          <p:nvPr>
            <p:ph type="body" idx="1"/>
          </p:nvPr>
        </p:nvSpPr>
        <p:spPr>
          <a:xfrm>
            <a:off x="381000" y="1397000"/>
            <a:ext cx="8382000" cy="863600"/>
          </a:xfrm>
          <a:ln/>
        </p:spPr>
        <p:txBody>
          <a:bodyPr/>
          <a:lstStyle/>
          <a:p>
            <a:r>
              <a:rPr lang="en-US"/>
              <a:t>jX Instructions</a:t>
            </a:r>
          </a:p>
          <a:p>
            <a:pPr marL="552450" lvl="1"/>
            <a:r>
              <a:rPr lang="en-US"/>
              <a:t>Jump to different part of code depending on condition codes</a:t>
            </a:r>
          </a:p>
        </p:txBody>
      </p:sp>
      <p:graphicFrame>
        <p:nvGraphicFramePr>
          <p:cNvPr id="40965" name="Group 5"/>
          <p:cNvGraphicFramePr>
            <a:graphicFrameLocks noGrp="1"/>
          </p:cNvGraphicFramePr>
          <p:nvPr/>
        </p:nvGraphicFramePr>
        <p:xfrm>
          <a:off x="1511300" y="2433638"/>
          <a:ext cx="6096000" cy="3901440"/>
        </p:xfrm>
        <a:graphic>
          <a:graphicData uri="http://schemas.openxmlformats.org/drawingml/2006/table">
            <a:tbl>
              <a:tblPr/>
              <a:tblGrid>
                <a:gridCol w="1109663">
                  <a:extLst>
                    <a:ext uri="{9D8B030D-6E8A-4147-A177-3AD203B41FA5}">
                      <a16:colId xmlns:a16="http://schemas.microsoft.com/office/drawing/2014/main" val="20000"/>
                    </a:ext>
                  </a:extLst>
                </a:gridCol>
                <a:gridCol w="2216150">
                  <a:extLst>
                    <a:ext uri="{9D8B030D-6E8A-4147-A177-3AD203B41FA5}">
                      <a16:colId xmlns:a16="http://schemas.microsoft.com/office/drawing/2014/main" val="20001"/>
                    </a:ext>
                  </a:extLst>
                </a:gridCol>
                <a:gridCol w="2770187">
                  <a:extLst>
                    <a:ext uri="{9D8B030D-6E8A-4147-A177-3AD203B41FA5}">
                      <a16:colId xmlns:a16="http://schemas.microsoft.com/office/drawing/2014/main" val="20002"/>
                    </a:ext>
                  </a:extLst>
                </a:gridCol>
              </a:tblGrid>
              <a:tr h="3762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2000" b="0" i="0" u="none" strike="noStrike" cap="none" normalizeH="0" baseline="0" smtClean="0">
                          <a:ln>
                            <a:noFill/>
                          </a:ln>
                          <a:solidFill>
                            <a:schemeClr val="tx1"/>
                          </a:solidFill>
                          <a:effectLst/>
                          <a:latin typeface="Calibri Bold" charset="0"/>
                          <a:ea typeface="ヒラギノ角ゴ ProN W6" charset="0"/>
                          <a:cs typeface="ヒラギノ角ゴ ProN W6" charset="0"/>
                          <a:sym typeface="Calibri Bold" charset="0"/>
                        </a:rPr>
                        <a:t>jX</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2000" b="0" i="0" u="none" strike="noStrike" cap="none" normalizeH="0" baseline="0" smtClean="0">
                          <a:ln>
                            <a:noFill/>
                          </a:ln>
                          <a:solidFill>
                            <a:schemeClr val="tx1"/>
                          </a:solidFill>
                          <a:effectLst/>
                          <a:latin typeface="Calibri Bold" charset="0"/>
                          <a:ea typeface="ヒラギノ角ゴ ProN W6" charset="0"/>
                          <a:cs typeface="ヒラギノ角ゴ ProN W6" charset="0"/>
                          <a:sym typeface="Calibri Bold" charset="0"/>
                        </a:rPr>
                        <a:t>Condition</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2000" b="0" i="0" u="none" strike="noStrike" cap="none" normalizeH="0" baseline="0" smtClean="0">
                          <a:ln>
                            <a:noFill/>
                          </a:ln>
                          <a:solidFill>
                            <a:schemeClr val="tx1"/>
                          </a:solidFill>
                          <a:effectLst/>
                          <a:latin typeface="Calibri Bold" charset="0"/>
                          <a:ea typeface="ヒラギノ角ゴ ProN W6" charset="0"/>
                          <a:cs typeface="ヒラギノ角ゴ ProN W6" charset="0"/>
                          <a:sym typeface="Calibri Bold" charset="0"/>
                        </a:rPr>
                        <a:t>Description</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extLst>
                  <a:ext uri="{0D108BD9-81ED-4DB2-BD59-A6C34878D82A}">
                    <a16:rowId xmlns:a16="http://schemas.microsoft.com/office/drawing/2014/main" val="10000"/>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12900" algn="l"/>
                          <a:tab pos="1651000" algn="l"/>
                        </a:tabLst>
                      </a:pPr>
                      <a:r>
                        <a:rPr kumimoji="0" lang="en-US" sz="1600" b="0" i="0" u="none" strike="noStrike" cap="none" normalizeH="0" baseline="0" smtClean="0">
                          <a:ln>
                            <a:noFill/>
                          </a:ln>
                          <a:solidFill>
                            <a:schemeClr val="tx1"/>
                          </a:solidFill>
                          <a:effectLst/>
                          <a:latin typeface="Courier New Bold" charset="0"/>
                          <a:cs typeface="Courier New Bold" charset="0"/>
                          <a:sym typeface="Courier New Bold" charset="0"/>
                        </a:rPr>
                        <a:t>jmp</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smtClean="0">
                          <a:ln>
                            <a:noFill/>
                          </a:ln>
                          <a:solidFill>
                            <a:schemeClr val="tx1"/>
                          </a:solidFill>
                          <a:effectLst/>
                          <a:latin typeface="Courier New Bold" charset="0"/>
                          <a:cs typeface="Courier New Bold" charset="0"/>
                          <a:sym typeface="Courier New Bold" charset="0"/>
                        </a:rPr>
                        <a:t>1</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smtClean="0">
                          <a:ln>
                            <a:noFill/>
                          </a:ln>
                          <a:solidFill>
                            <a:schemeClr val="tx1"/>
                          </a:solidFill>
                          <a:effectLst/>
                          <a:latin typeface="Calibri Bold" charset="0"/>
                          <a:ea typeface="ヒラギノ角ゴ ProN W6" charset="0"/>
                          <a:cs typeface="ヒラギノ角ゴ ProN W6" charset="0"/>
                          <a:sym typeface="Calibri Bold" charset="0"/>
                        </a:rPr>
                        <a:t>Unconditional</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12900" algn="l"/>
                          <a:tab pos="1651000" algn="l"/>
                        </a:tabLst>
                      </a:pPr>
                      <a:r>
                        <a:rPr kumimoji="0" lang="en-US" sz="1600" b="0" i="0" u="none" strike="noStrike" cap="none" normalizeH="0" baseline="0" smtClean="0">
                          <a:ln>
                            <a:noFill/>
                          </a:ln>
                          <a:solidFill>
                            <a:schemeClr val="tx1"/>
                          </a:solidFill>
                          <a:effectLst/>
                          <a:latin typeface="Courier New Bold" charset="0"/>
                          <a:cs typeface="Courier New Bold" charset="0"/>
                          <a:sym typeface="Courier New Bold" charset="0"/>
                        </a:rPr>
                        <a:t>je</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smtClean="0">
                          <a:ln>
                            <a:noFill/>
                          </a:ln>
                          <a:solidFill>
                            <a:schemeClr val="tx1"/>
                          </a:solidFill>
                          <a:effectLst/>
                          <a:latin typeface="Courier New Bold" charset="0"/>
                          <a:cs typeface="Courier New Bold" charset="0"/>
                          <a:sym typeface="Courier New Bold" charset="0"/>
                        </a:rPr>
                        <a:t>ZF</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smtClean="0">
                          <a:ln>
                            <a:noFill/>
                          </a:ln>
                          <a:solidFill>
                            <a:schemeClr val="tx1"/>
                          </a:solidFill>
                          <a:effectLst/>
                          <a:latin typeface="Calibri Bold" charset="0"/>
                          <a:ea typeface="ヒラギノ角ゴ ProN W6" charset="0"/>
                          <a:cs typeface="ヒラギノ角ゴ ProN W6" charset="0"/>
                          <a:sym typeface="Calibri Bold" charset="0"/>
                        </a:rPr>
                        <a:t>Equal / Zero</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smtClean="0">
                          <a:ln>
                            <a:noFill/>
                          </a:ln>
                          <a:solidFill>
                            <a:schemeClr val="tx1"/>
                          </a:solidFill>
                          <a:effectLst/>
                          <a:latin typeface="Courier New Bold" charset="0"/>
                          <a:cs typeface="Courier New Bold" charset="0"/>
                          <a:sym typeface="Courier New Bold" charset="0"/>
                        </a:rPr>
                        <a:t>jne</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smtClean="0">
                          <a:ln>
                            <a:noFill/>
                          </a:ln>
                          <a:solidFill>
                            <a:schemeClr val="tx1"/>
                          </a:solidFill>
                          <a:effectLst/>
                          <a:latin typeface="Courier New Bold" charset="0"/>
                          <a:cs typeface="Courier New Bold" charset="0"/>
                          <a:sym typeface="Courier New Bold" charset="0"/>
                        </a:rPr>
                        <a:t>~ZF</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smtClean="0">
                          <a:ln>
                            <a:noFill/>
                          </a:ln>
                          <a:solidFill>
                            <a:schemeClr val="tx1"/>
                          </a:solidFill>
                          <a:effectLst/>
                          <a:latin typeface="Calibri Bold" charset="0"/>
                          <a:ea typeface="ヒラギノ角ゴ ProN W6" charset="0"/>
                          <a:cs typeface="ヒラギノ角ゴ ProN W6" charset="0"/>
                          <a:sym typeface="Calibri Bold" charset="0"/>
                        </a:rPr>
                        <a:t>Not Equal / Not Zero</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smtClean="0">
                          <a:ln>
                            <a:noFill/>
                          </a:ln>
                          <a:solidFill>
                            <a:schemeClr val="tx1"/>
                          </a:solidFill>
                          <a:effectLst/>
                          <a:latin typeface="Courier New Bold" charset="0"/>
                          <a:cs typeface="Courier New Bold" charset="0"/>
                          <a:sym typeface="Courier New Bold" charset="0"/>
                        </a:rPr>
                        <a:t>js</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smtClean="0">
                          <a:ln>
                            <a:noFill/>
                          </a:ln>
                          <a:solidFill>
                            <a:schemeClr val="tx1"/>
                          </a:solidFill>
                          <a:effectLst/>
                          <a:latin typeface="Courier New Bold" charset="0"/>
                          <a:cs typeface="Courier New Bold" charset="0"/>
                          <a:sym typeface="Courier New Bold" charset="0"/>
                        </a:rPr>
                        <a:t>SF</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smtClean="0">
                          <a:ln>
                            <a:noFill/>
                          </a:ln>
                          <a:solidFill>
                            <a:schemeClr val="tx1"/>
                          </a:solidFill>
                          <a:effectLst/>
                          <a:latin typeface="Calibri Bold" charset="0"/>
                          <a:ea typeface="ヒラギノ角ゴ ProN W6" charset="0"/>
                          <a:cs typeface="ヒラギノ角ゴ ProN W6" charset="0"/>
                          <a:sym typeface="Calibri Bold" charset="0"/>
                        </a:rPr>
                        <a:t>Negative</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smtClean="0">
                          <a:ln>
                            <a:noFill/>
                          </a:ln>
                          <a:solidFill>
                            <a:schemeClr val="tx1"/>
                          </a:solidFill>
                          <a:effectLst/>
                          <a:latin typeface="Courier New Bold" charset="0"/>
                          <a:cs typeface="Courier New Bold" charset="0"/>
                          <a:sym typeface="Courier New Bold" charset="0"/>
                        </a:rPr>
                        <a:t>jns</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smtClean="0">
                          <a:ln>
                            <a:noFill/>
                          </a:ln>
                          <a:solidFill>
                            <a:schemeClr val="tx1"/>
                          </a:solidFill>
                          <a:effectLst/>
                          <a:latin typeface="Courier New Bold" charset="0"/>
                          <a:cs typeface="Courier New Bold" charset="0"/>
                          <a:sym typeface="Courier New Bold" charset="0"/>
                        </a:rPr>
                        <a:t>~SF</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smtClean="0">
                          <a:ln>
                            <a:noFill/>
                          </a:ln>
                          <a:solidFill>
                            <a:schemeClr val="tx1"/>
                          </a:solidFill>
                          <a:effectLst/>
                          <a:latin typeface="Calibri Bold" charset="0"/>
                          <a:ea typeface="ヒラギノ角ゴ ProN W6" charset="0"/>
                          <a:cs typeface="ヒラギノ角ゴ ProN W6" charset="0"/>
                          <a:sym typeface="Calibri Bold" charset="0"/>
                        </a:rPr>
                        <a:t>Nonnegative</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smtClean="0">
                          <a:ln>
                            <a:noFill/>
                          </a:ln>
                          <a:solidFill>
                            <a:schemeClr val="tx1"/>
                          </a:solidFill>
                          <a:effectLst/>
                          <a:latin typeface="Courier New Bold" charset="0"/>
                          <a:cs typeface="Courier New Bold" charset="0"/>
                          <a:sym typeface="Courier New Bold" charset="0"/>
                        </a:rPr>
                        <a:t>jg</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smtClean="0">
                          <a:ln>
                            <a:noFill/>
                          </a:ln>
                          <a:solidFill>
                            <a:schemeClr val="tx1"/>
                          </a:solidFill>
                          <a:effectLst/>
                          <a:latin typeface="Courier New Bold" charset="0"/>
                          <a:cs typeface="Courier New Bold" charset="0"/>
                          <a:sym typeface="Courier New Bold" charset="0"/>
                        </a:rPr>
                        <a:t>~(SF^OF)&amp;~ZF</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smtClean="0">
                          <a:ln>
                            <a:noFill/>
                          </a:ln>
                          <a:solidFill>
                            <a:schemeClr val="tx1"/>
                          </a:solidFill>
                          <a:effectLst/>
                          <a:latin typeface="Calibri Bold" charset="0"/>
                          <a:ea typeface="ヒラギノ角ゴ ProN W6" charset="0"/>
                          <a:cs typeface="ヒラギノ角ゴ ProN W6" charset="0"/>
                          <a:sym typeface="Calibri Bold" charset="0"/>
                        </a:rPr>
                        <a:t>Greater (Signed)</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smtClean="0">
                          <a:ln>
                            <a:noFill/>
                          </a:ln>
                          <a:solidFill>
                            <a:schemeClr val="tx1"/>
                          </a:solidFill>
                          <a:effectLst/>
                          <a:latin typeface="Courier New Bold" charset="0"/>
                          <a:cs typeface="Courier New Bold" charset="0"/>
                          <a:sym typeface="Courier New Bold" charset="0"/>
                        </a:rPr>
                        <a:t>jge</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smtClean="0">
                          <a:ln>
                            <a:noFill/>
                          </a:ln>
                          <a:solidFill>
                            <a:schemeClr val="tx1"/>
                          </a:solidFill>
                          <a:effectLst/>
                          <a:latin typeface="Courier New Bold" charset="0"/>
                          <a:cs typeface="Courier New Bold" charset="0"/>
                          <a:sym typeface="Courier New Bold" charset="0"/>
                        </a:rPr>
                        <a:t>~(SF^OF)</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smtClean="0">
                          <a:ln>
                            <a:noFill/>
                          </a:ln>
                          <a:solidFill>
                            <a:schemeClr val="tx1"/>
                          </a:solidFill>
                          <a:effectLst/>
                          <a:latin typeface="Calibri Bold" charset="0"/>
                          <a:ea typeface="ヒラギノ角ゴ ProN W6" charset="0"/>
                          <a:cs typeface="ヒラギノ角ゴ ProN W6" charset="0"/>
                          <a:sym typeface="Calibri Bold" charset="0"/>
                        </a:rPr>
                        <a:t>Greater or Equal (Signed)</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smtClean="0">
                          <a:ln>
                            <a:noFill/>
                          </a:ln>
                          <a:solidFill>
                            <a:schemeClr val="tx1"/>
                          </a:solidFill>
                          <a:effectLst/>
                          <a:latin typeface="Courier New Bold" charset="0"/>
                          <a:cs typeface="Courier New Bold" charset="0"/>
                          <a:sym typeface="Courier New Bold" charset="0"/>
                        </a:rPr>
                        <a:t>jl</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smtClean="0">
                          <a:ln>
                            <a:noFill/>
                          </a:ln>
                          <a:solidFill>
                            <a:schemeClr val="tx1"/>
                          </a:solidFill>
                          <a:effectLst/>
                          <a:latin typeface="Courier New Bold" charset="0"/>
                          <a:cs typeface="Courier New Bold" charset="0"/>
                          <a:sym typeface="Courier New Bold" charset="0"/>
                        </a:rPr>
                        <a:t>(SF^OF)</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smtClean="0">
                          <a:ln>
                            <a:noFill/>
                          </a:ln>
                          <a:solidFill>
                            <a:schemeClr val="tx1"/>
                          </a:solidFill>
                          <a:effectLst/>
                          <a:latin typeface="Calibri Bold" charset="0"/>
                          <a:ea typeface="ヒラギノ角ゴ ProN W6" charset="0"/>
                          <a:cs typeface="ヒラギノ角ゴ ProN W6" charset="0"/>
                          <a:sym typeface="Calibri Bold" charset="0"/>
                        </a:rPr>
                        <a:t>Less (Signed)</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smtClean="0">
                          <a:ln>
                            <a:noFill/>
                          </a:ln>
                          <a:solidFill>
                            <a:schemeClr val="tx1"/>
                          </a:solidFill>
                          <a:effectLst/>
                          <a:latin typeface="Courier New Bold" charset="0"/>
                          <a:cs typeface="Courier New Bold" charset="0"/>
                          <a:sym typeface="Courier New Bold" charset="0"/>
                        </a:rPr>
                        <a:t>jle</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smtClean="0">
                          <a:ln>
                            <a:noFill/>
                          </a:ln>
                          <a:solidFill>
                            <a:schemeClr val="tx1"/>
                          </a:solidFill>
                          <a:effectLst/>
                          <a:latin typeface="Courier New Bold" charset="0"/>
                          <a:cs typeface="Courier New Bold" charset="0"/>
                          <a:sym typeface="Courier New Bold" charset="0"/>
                        </a:rPr>
                        <a:t>(SF^OF)|ZF</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smtClean="0">
                          <a:ln>
                            <a:noFill/>
                          </a:ln>
                          <a:solidFill>
                            <a:schemeClr val="tx1"/>
                          </a:solidFill>
                          <a:effectLst/>
                          <a:latin typeface="Calibri Bold" charset="0"/>
                          <a:ea typeface="ヒラギノ角ゴ ProN W6" charset="0"/>
                          <a:cs typeface="ヒラギノ角ゴ ProN W6" charset="0"/>
                          <a:sym typeface="Calibri Bold" charset="0"/>
                        </a:rPr>
                        <a:t>Less or Equal (Signed)</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smtClean="0">
                          <a:ln>
                            <a:noFill/>
                          </a:ln>
                          <a:solidFill>
                            <a:schemeClr val="tx1"/>
                          </a:solidFill>
                          <a:effectLst/>
                          <a:latin typeface="Courier New Bold" charset="0"/>
                          <a:cs typeface="Courier New Bold" charset="0"/>
                          <a:sym typeface="Courier New Bold" charset="0"/>
                        </a:rPr>
                        <a:t>ja</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smtClean="0">
                          <a:ln>
                            <a:noFill/>
                          </a:ln>
                          <a:solidFill>
                            <a:schemeClr val="tx1"/>
                          </a:solidFill>
                          <a:effectLst/>
                          <a:latin typeface="Courier New Bold" charset="0"/>
                          <a:cs typeface="Courier New Bold" charset="0"/>
                          <a:sym typeface="Courier New Bold" charset="0"/>
                        </a:rPr>
                        <a:t>~CF&amp;~ZF</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smtClean="0">
                          <a:ln>
                            <a:noFill/>
                          </a:ln>
                          <a:solidFill>
                            <a:schemeClr val="tx1"/>
                          </a:solidFill>
                          <a:effectLst/>
                          <a:latin typeface="Calibri Bold" charset="0"/>
                          <a:ea typeface="ヒラギノ角ゴ ProN W6" charset="0"/>
                          <a:cs typeface="ヒラギノ角ゴ ProN W6" charset="0"/>
                          <a:sym typeface="Calibri Bold" charset="0"/>
                        </a:rPr>
                        <a:t>Above (unsigned)</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smtClean="0">
                          <a:ln>
                            <a:noFill/>
                          </a:ln>
                          <a:solidFill>
                            <a:schemeClr val="tx1"/>
                          </a:solidFill>
                          <a:effectLst/>
                          <a:latin typeface="Courier New Bold" charset="0"/>
                          <a:cs typeface="Courier New Bold" charset="0"/>
                          <a:sym typeface="Courier New Bold" charset="0"/>
                        </a:rPr>
                        <a:t>jb</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smtClean="0">
                          <a:ln>
                            <a:noFill/>
                          </a:ln>
                          <a:solidFill>
                            <a:schemeClr val="tx1"/>
                          </a:solidFill>
                          <a:effectLst/>
                          <a:latin typeface="Courier New Bold" charset="0"/>
                          <a:cs typeface="Courier New Bold" charset="0"/>
                          <a:sym typeface="Courier New Bold" charset="0"/>
                        </a:rPr>
                        <a:t>CF</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smtClean="0">
                          <a:ln>
                            <a:noFill/>
                          </a:ln>
                          <a:solidFill>
                            <a:schemeClr val="tx1"/>
                          </a:solidFill>
                          <a:effectLst/>
                          <a:latin typeface="Calibri Bold" charset="0"/>
                          <a:ea typeface="ヒラギノ角ゴ ProN W6" charset="0"/>
                          <a:cs typeface="ヒラギノ角ゴ ProN W6" charset="0"/>
                          <a:sym typeface="Calibri Bold" charset="0"/>
                        </a:rPr>
                        <a:t>Below (unsigned)</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43010"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43011" name="Rectangle 3"/>
          <p:cNvSpPr>
            <a:spLocks noGrp="1" noChangeArrowheads="1"/>
          </p:cNvSpPr>
          <p:nvPr>
            <p:ph type="title"/>
          </p:nvPr>
        </p:nvSpPr>
        <p:spPr>
          <a:ln/>
        </p:spPr>
        <p:txBody>
          <a:bodyPr/>
          <a:lstStyle/>
          <a:p>
            <a:pPr marL="119063" indent="-119063"/>
            <a:r>
              <a:rPr lang="en-US"/>
              <a:t>Conditional Branch Example</a:t>
            </a:r>
          </a:p>
        </p:txBody>
      </p:sp>
      <p:sp>
        <p:nvSpPr>
          <p:cNvPr id="43012" name="Rectangle 4"/>
          <p:cNvSpPr>
            <a:spLocks/>
          </p:cNvSpPr>
          <p:nvPr/>
        </p:nvSpPr>
        <p:spPr bwMode="auto">
          <a:xfrm>
            <a:off x="508000" y="1397000"/>
            <a:ext cx="3670300" cy="29464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absdiff</a:t>
            </a:r>
            <a:r>
              <a:rPr lang="en-US" sz="1800" b="1" dirty="0">
                <a:solidFill>
                  <a:schemeClr val="tx1"/>
                </a:solidFill>
                <a:latin typeface="Courier New" pitchFamily="49" charset="0"/>
                <a:cs typeface="Courier New" pitchFamily="49" charset="0"/>
                <a:sym typeface="Courier New Bold" charset="0"/>
              </a:rPr>
              <a:t>(</a:t>
            </a: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x, </a:t>
            </a: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y)</a:t>
            </a:r>
            <a:endParaRPr lang="en-US" sz="2400" b="1" dirty="0">
              <a:solidFill>
                <a:schemeClr val="tx1"/>
              </a:solidFill>
              <a:latin typeface="Courier New" pitchFamily="49" charset="0"/>
              <a:ea typeface="Monaco"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Monaco"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result;</a:t>
            </a:r>
            <a:endParaRPr lang="en-US" sz="2400" b="1" dirty="0">
              <a:solidFill>
                <a:schemeClr val="tx1"/>
              </a:solidFill>
              <a:latin typeface="Courier New" pitchFamily="49" charset="0"/>
              <a:ea typeface="Monaco"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if (x &gt; y) {</a:t>
            </a:r>
            <a:endParaRPr lang="en-US" sz="2400" b="1" dirty="0">
              <a:solidFill>
                <a:schemeClr val="tx1"/>
              </a:solidFill>
              <a:latin typeface="Courier New" pitchFamily="49" charset="0"/>
              <a:ea typeface="Monaco"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result = x-y;</a:t>
            </a:r>
            <a:endParaRPr lang="en-US" sz="2400" b="1" dirty="0">
              <a:solidFill>
                <a:schemeClr val="tx1"/>
              </a:solidFill>
              <a:latin typeface="Courier New" pitchFamily="49" charset="0"/>
              <a:ea typeface="Monaco"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 else {</a:t>
            </a:r>
            <a:endParaRPr lang="en-US" sz="2400" b="1" dirty="0">
              <a:solidFill>
                <a:schemeClr val="tx1"/>
              </a:solidFill>
              <a:latin typeface="Courier New" pitchFamily="49" charset="0"/>
              <a:ea typeface="Monaco"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result = y-x;</a:t>
            </a:r>
            <a:endParaRPr lang="en-US" sz="2400" b="1" dirty="0">
              <a:solidFill>
                <a:schemeClr val="tx1"/>
              </a:solidFill>
              <a:latin typeface="Courier New" pitchFamily="49" charset="0"/>
              <a:ea typeface="Monaco"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a:t>
            </a:r>
            <a:endParaRPr lang="en-US" sz="2400" b="1" dirty="0">
              <a:solidFill>
                <a:schemeClr val="tx1"/>
              </a:solidFill>
              <a:latin typeface="Courier New" pitchFamily="49" charset="0"/>
              <a:ea typeface="Monaco"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return result;</a:t>
            </a:r>
            <a:endParaRPr lang="en-US" sz="2400" b="1" dirty="0">
              <a:solidFill>
                <a:schemeClr val="tx1"/>
              </a:solidFill>
              <a:latin typeface="Courier New" pitchFamily="49" charset="0"/>
              <a:ea typeface="Monaco"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a:t>
            </a:r>
          </a:p>
        </p:txBody>
      </p:sp>
      <p:sp>
        <p:nvSpPr>
          <p:cNvPr id="43013" name="Rectangle 5"/>
          <p:cNvSpPr>
            <a:spLocks/>
          </p:cNvSpPr>
          <p:nvPr/>
        </p:nvSpPr>
        <p:spPr bwMode="auto">
          <a:xfrm>
            <a:off x="4445000" y="1397000"/>
            <a:ext cx="4394200" cy="4813300"/>
          </a:xfrm>
          <a:prstGeom prst="rect">
            <a:avLst/>
          </a:prstGeom>
          <a:noFill/>
          <a:ln w="12700" cap="flat">
            <a:noFill/>
            <a:miter lim="800000"/>
            <a:headEnd type="none" w="med" len="med"/>
            <a:tailEnd type="none" w="med" len="med"/>
          </a:ln>
        </p:spPr>
        <p:txBody>
          <a:bodyPr lIns="38100" tIns="38100" rIns="38100" bIns="38100"/>
          <a:lstStyle/>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err="1">
                <a:solidFill>
                  <a:schemeClr val="tx1"/>
                </a:solidFill>
                <a:latin typeface="Courier New" pitchFamily="49" charset="0"/>
                <a:ea typeface="Monaco" charset="0"/>
                <a:cs typeface="Courier New" pitchFamily="49" charset="0"/>
                <a:sym typeface="Monaco" charset="0"/>
              </a:rPr>
              <a:t>absdiff</a:t>
            </a:r>
            <a:r>
              <a:rPr lang="en-US" sz="1800" b="1" dirty="0">
                <a:solidFill>
                  <a:schemeClr val="tx1"/>
                </a:solidFill>
                <a:latin typeface="Courier New" pitchFamily="49" charset="0"/>
                <a:ea typeface="Monaco" charset="0"/>
                <a:cs typeface="Courier New" pitchFamily="49" charset="0"/>
                <a:sym typeface="Monaco" charset="0"/>
              </a:rPr>
              <a:t>:</a:t>
            </a:r>
            <a:endParaRPr lang="en-US" b="1" dirty="0">
              <a:solidFill>
                <a:schemeClr val="tx1"/>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pushl</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ebp</a:t>
            </a:r>
            <a:endParaRPr lang="en-US" b="1" dirty="0">
              <a:solidFill>
                <a:schemeClr val="tx1"/>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movl</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esp</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ebp</a:t>
            </a:r>
            <a:endParaRPr lang="en-US" b="1" dirty="0">
              <a:solidFill>
                <a:schemeClr val="tx1"/>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movl</a:t>
            </a:r>
            <a:r>
              <a:rPr lang="en-US" sz="1800" b="1" dirty="0">
                <a:solidFill>
                  <a:schemeClr val="tx1"/>
                </a:solidFill>
                <a:latin typeface="Courier New" pitchFamily="49" charset="0"/>
                <a:ea typeface="Monaco" charset="0"/>
                <a:cs typeface="Courier New" pitchFamily="49" charset="0"/>
                <a:sym typeface="Monaco" charset="0"/>
              </a:rPr>
              <a:t>   8(%</a:t>
            </a:r>
            <a:r>
              <a:rPr lang="en-US" sz="1800" b="1" dirty="0" err="1">
                <a:solidFill>
                  <a:schemeClr val="tx1"/>
                </a:solidFill>
                <a:latin typeface="Courier New" pitchFamily="49" charset="0"/>
                <a:ea typeface="Monaco" charset="0"/>
                <a:cs typeface="Courier New" pitchFamily="49" charset="0"/>
                <a:sym typeface="Monaco" charset="0"/>
              </a:rPr>
              <a:t>ebp</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edx</a:t>
            </a:r>
            <a:endParaRPr lang="en-US" b="1" dirty="0">
              <a:solidFill>
                <a:schemeClr val="tx1"/>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movl</a:t>
            </a:r>
            <a:r>
              <a:rPr lang="en-US" sz="1800" b="1" dirty="0">
                <a:solidFill>
                  <a:schemeClr val="tx1"/>
                </a:solidFill>
                <a:latin typeface="Courier New" pitchFamily="49" charset="0"/>
                <a:ea typeface="Monaco" charset="0"/>
                <a:cs typeface="Courier New" pitchFamily="49" charset="0"/>
                <a:sym typeface="Monaco" charset="0"/>
              </a:rPr>
              <a:t>   12(%</a:t>
            </a:r>
            <a:r>
              <a:rPr lang="en-US" sz="1800" b="1" dirty="0" err="1">
                <a:solidFill>
                  <a:schemeClr val="tx1"/>
                </a:solidFill>
                <a:latin typeface="Courier New" pitchFamily="49" charset="0"/>
                <a:ea typeface="Monaco" charset="0"/>
                <a:cs typeface="Courier New" pitchFamily="49" charset="0"/>
                <a:sym typeface="Monaco" charset="0"/>
              </a:rPr>
              <a:t>ebp</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eax</a:t>
            </a:r>
            <a:endParaRPr lang="en-US" b="1" dirty="0">
              <a:solidFill>
                <a:schemeClr val="tx1"/>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cmpl</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eax</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edx</a:t>
            </a:r>
            <a:endParaRPr lang="en-US" b="1" dirty="0">
              <a:solidFill>
                <a:schemeClr val="tx1"/>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rgbClr val="C00000"/>
                </a:solidFill>
                <a:latin typeface="Courier New" pitchFamily="49" charset="0"/>
                <a:ea typeface="Monaco" charset="0"/>
                <a:cs typeface="Courier New" pitchFamily="49" charset="0"/>
                <a:sym typeface="Monaco" charset="0"/>
              </a:rPr>
              <a:t>jle</a:t>
            </a:r>
            <a:r>
              <a:rPr lang="en-US" sz="1800" b="1" dirty="0">
                <a:solidFill>
                  <a:srgbClr val="C00000"/>
                </a:solidFill>
                <a:latin typeface="Courier New" pitchFamily="49" charset="0"/>
                <a:ea typeface="Monaco" charset="0"/>
                <a:cs typeface="Courier New" pitchFamily="49" charset="0"/>
                <a:sym typeface="Monaco" charset="0"/>
              </a:rPr>
              <a:t>    .</a:t>
            </a:r>
            <a:r>
              <a:rPr lang="en-US" sz="1800" b="1" dirty="0" smtClean="0">
                <a:solidFill>
                  <a:srgbClr val="C00000"/>
                </a:solidFill>
                <a:latin typeface="Courier New" pitchFamily="49" charset="0"/>
                <a:ea typeface="Monaco" charset="0"/>
                <a:cs typeface="Courier New" pitchFamily="49" charset="0"/>
                <a:sym typeface="Monaco" charset="0"/>
              </a:rPr>
              <a:t>L6</a:t>
            </a:r>
            <a:endParaRPr lang="en-US" b="1" dirty="0">
              <a:solidFill>
                <a:srgbClr val="C00000"/>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subl</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eax</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edx</a:t>
            </a:r>
            <a:endParaRPr lang="en-US" b="1" dirty="0">
              <a:solidFill>
                <a:schemeClr val="tx1"/>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movl</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edx</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eax</a:t>
            </a:r>
            <a:endParaRPr lang="en-US" sz="1800" b="1" dirty="0" smtClean="0">
              <a:solidFill>
                <a:schemeClr val="tx1"/>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smtClean="0">
                <a:solidFill>
                  <a:srgbClr val="C00000"/>
                </a:solidFill>
                <a:latin typeface="Courier New" pitchFamily="49" charset="0"/>
                <a:ea typeface="Monaco" charset="0"/>
                <a:cs typeface="Courier New" pitchFamily="49" charset="0"/>
                <a:sym typeface="Monaco" charset="0"/>
              </a:rPr>
              <a:t>jmp</a:t>
            </a:r>
            <a:r>
              <a:rPr lang="en-US" sz="1800" b="1" dirty="0" smtClean="0">
                <a:solidFill>
                  <a:srgbClr val="C00000"/>
                </a:solidFill>
                <a:latin typeface="Courier New" pitchFamily="49" charset="0"/>
                <a:ea typeface="Monaco" charset="0"/>
                <a:cs typeface="Courier New" pitchFamily="49" charset="0"/>
                <a:sym typeface="Monaco" charset="0"/>
              </a:rPr>
              <a:t> .L7</a:t>
            </a:r>
            <a:endParaRPr lang="en-US" b="1" dirty="0">
              <a:solidFill>
                <a:srgbClr val="C00000"/>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rgbClr val="7030A0"/>
                </a:solidFill>
                <a:latin typeface="Courier New" pitchFamily="49" charset="0"/>
                <a:ea typeface="Monaco" charset="0"/>
                <a:cs typeface="Courier New" pitchFamily="49" charset="0"/>
                <a:sym typeface="Monaco" charset="0"/>
              </a:rPr>
              <a:t>.</a:t>
            </a:r>
            <a:r>
              <a:rPr lang="en-US" sz="1800" b="1" dirty="0" smtClean="0">
                <a:solidFill>
                  <a:srgbClr val="7030A0"/>
                </a:solidFill>
                <a:latin typeface="Courier New" pitchFamily="49" charset="0"/>
                <a:ea typeface="Monaco" charset="0"/>
                <a:cs typeface="Courier New" pitchFamily="49" charset="0"/>
                <a:sym typeface="Monaco" charset="0"/>
              </a:rPr>
              <a:t>L6:</a:t>
            </a:r>
            <a:endParaRPr lang="en-US" b="1" dirty="0">
              <a:solidFill>
                <a:srgbClr val="7030A0"/>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subl</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edx</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eax</a:t>
            </a:r>
            <a:endParaRPr lang="en-US" sz="1800" b="1" dirty="0" smtClean="0">
              <a:solidFill>
                <a:schemeClr val="tx1"/>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smtClean="0">
                <a:solidFill>
                  <a:srgbClr val="7030A0"/>
                </a:solidFill>
                <a:latin typeface="Courier New" pitchFamily="49" charset="0"/>
                <a:ea typeface="Monaco" charset="0"/>
                <a:cs typeface="Courier New" pitchFamily="49" charset="0"/>
                <a:sym typeface="Monaco" charset="0"/>
              </a:rPr>
              <a:t>.</a:t>
            </a:r>
            <a:r>
              <a:rPr lang="en-US" sz="1800" b="1" dirty="0">
                <a:solidFill>
                  <a:srgbClr val="7030A0"/>
                </a:solidFill>
                <a:latin typeface="Courier New" pitchFamily="49" charset="0"/>
                <a:ea typeface="Monaco" charset="0"/>
                <a:cs typeface="Courier New" pitchFamily="49" charset="0"/>
                <a:sym typeface="Monaco" charset="0"/>
              </a:rPr>
              <a:t>L7:</a:t>
            </a:r>
            <a:endParaRPr lang="en-US" b="1" dirty="0">
              <a:solidFill>
                <a:srgbClr val="7030A0"/>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popl</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ebp</a:t>
            </a:r>
            <a:endParaRPr lang="en-US" sz="1800" b="1" dirty="0" smtClean="0">
              <a:solidFill>
                <a:schemeClr val="tx1"/>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smtClean="0">
                <a:solidFill>
                  <a:schemeClr val="tx1"/>
                </a:solidFill>
                <a:latin typeface="Courier New" pitchFamily="49" charset="0"/>
                <a:ea typeface="Monaco" charset="0"/>
                <a:cs typeface="Courier New" pitchFamily="49" charset="0"/>
                <a:sym typeface="Monaco" charset="0"/>
              </a:rPr>
              <a:t>ret</a:t>
            </a:r>
            <a:endParaRPr lang="en-US" sz="1800" b="1" dirty="0">
              <a:solidFill>
                <a:schemeClr val="tx1"/>
              </a:solidFill>
              <a:latin typeface="Courier New" pitchFamily="49" charset="0"/>
              <a:ea typeface="Monaco" charset="0"/>
              <a:cs typeface="Courier New" pitchFamily="49" charset="0"/>
              <a:sym typeface="Monaco" charset="0"/>
            </a:endParaRPr>
          </a:p>
        </p:txBody>
      </p:sp>
      <p:sp>
        <p:nvSpPr>
          <p:cNvPr id="43014" name="AutoShape 6"/>
          <p:cNvSpPr>
            <a:spLocks/>
          </p:cNvSpPr>
          <p:nvPr/>
        </p:nvSpPr>
        <p:spPr bwMode="auto">
          <a:xfrm>
            <a:off x="7848600" y="2362200"/>
            <a:ext cx="304800" cy="914400"/>
          </a:xfrm>
          <a:custGeom>
            <a:avLst/>
            <a:gdLst>
              <a:gd name="T0" fmla="*/ 10800 w 21600"/>
              <a:gd name="T1" fmla="*/ 10800 h 21600"/>
            </a:gdLst>
            <a:ahLst/>
            <a:cxnLst>
              <a:cxn ang="0">
                <a:pos x="T0" y="T1"/>
              </a:cxn>
            </a:cxnLst>
            <a:rect l="0" t="0" r="r" b="b"/>
            <a:pathLst>
              <a:path w="21600" h="21600">
                <a:moveTo>
                  <a:pt x="0" y="0"/>
                </a:moveTo>
                <a:cubicBezTo>
                  <a:pt x="5965" y="0"/>
                  <a:pt x="10800" y="604"/>
                  <a:pt x="10800" y="1350"/>
                </a:cubicBezTo>
                <a:lnTo>
                  <a:pt x="10800" y="9450"/>
                </a:lnTo>
                <a:cubicBezTo>
                  <a:pt x="10800" y="10196"/>
                  <a:pt x="15635" y="10800"/>
                  <a:pt x="21600" y="10800"/>
                </a:cubicBezTo>
                <a:cubicBezTo>
                  <a:pt x="15635" y="10800"/>
                  <a:pt x="10800" y="11404"/>
                  <a:pt x="10800" y="12150"/>
                </a:cubicBezTo>
                <a:lnTo>
                  <a:pt x="10800" y="20250"/>
                </a:lnTo>
                <a:cubicBezTo>
                  <a:pt x="10800" y="20996"/>
                  <a:pt x="5965" y="21600"/>
                  <a:pt x="0" y="21600"/>
                </a:cubicBezTo>
              </a:path>
            </a:pathLst>
          </a:cu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43015" name="Rectangle 7"/>
          <p:cNvSpPr>
            <a:spLocks/>
          </p:cNvSpPr>
          <p:nvPr/>
        </p:nvSpPr>
        <p:spPr bwMode="auto">
          <a:xfrm>
            <a:off x="8215313" y="2667000"/>
            <a:ext cx="674687" cy="355600"/>
          </a:xfrm>
          <a:prstGeom prst="rect">
            <a:avLst/>
          </a:prstGeom>
          <a:noFill/>
          <a:ln w="25400" cap="flat">
            <a:noFill/>
            <a:miter lim="800000"/>
            <a:headEnd type="none" w="med" len="med"/>
            <a:tailEnd type="none" w="med" len="med"/>
          </a:ln>
        </p:spPr>
        <p:txBody>
          <a:bodyPr wrap="none" lIns="38100" tIns="38100" rIns="38100" bIns="38100">
            <a:spAutoFit/>
          </a:bodyPr>
          <a:lstStyle/>
          <a:p>
            <a:r>
              <a:rPr lang="en-US" sz="1800" dirty="0">
                <a:solidFill>
                  <a:schemeClr val="tx1"/>
                </a:solidFill>
                <a:latin typeface="Calibri" charset="0"/>
                <a:ea typeface="Calibri" charset="0"/>
                <a:cs typeface="Calibri" charset="0"/>
                <a:sym typeface="Calibri" charset="0"/>
              </a:rPr>
              <a:t>Body1</a:t>
            </a:r>
          </a:p>
        </p:txBody>
      </p:sp>
      <p:sp>
        <p:nvSpPr>
          <p:cNvPr id="43016" name="AutoShape 8"/>
          <p:cNvSpPr>
            <a:spLocks/>
          </p:cNvSpPr>
          <p:nvPr/>
        </p:nvSpPr>
        <p:spPr bwMode="auto">
          <a:xfrm>
            <a:off x="7848600" y="1752600"/>
            <a:ext cx="228600" cy="533400"/>
          </a:xfrm>
          <a:custGeom>
            <a:avLst/>
            <a:gdLst>
              <a:gd name="T0" fmla="*/ 10800 w 21600"/>
              <a:gd name="T1" fmla="*/ 10800 h 21600"/>
            </a:gdLst>
            <a:ahLst/>
            <a:cxnLst>
              <a:cxn ang="0">
                <a:pos x="T0" y="T1"/>
              </a:cxn>
            </a:cxnLst>
            <a:rect l="0" t="0" r="r" b="b"/>
            <a:pathLst>
              <a:path w="21600" h="21600">
                <a:moveTo>
                  <a:pt x="0" y="0"/>
                </a:moveTo>
                <a:cubicBezTo>
                  <a:pt x="5965" y="0"/>
                  <a:pt x="10800" y="1957"/>
                  <a:pt x="10800" y="4371"/>
                </a:cubicBezTo>
                <a:lnTo>
                  <a:pt x="10800" y="6429"/>
                </a:lnTo>
                <a:cubicBezTo>
                  <a:pt x="10800" y="8843"/>
                  <a:pt x="15635" y="10800"/>
                  <a:pt x="21600" y="10800"/>
                </a:cubicBezTo>
                <a:cubicBezTo>
                  <a:pt x="15635" y="10800"/>
                  <a:pt x="10800" y="12757"/>
                  <a:pt x="10800" y="15171"/>
                </a:cubicBezTo>
                <a:lnTo>
                  <a:pt x="10800" y="17229"/>
                </a:lnTo>
                <a:cubicBezTo>
                  <a:pt x="10800" y="19643"/>
                  <a:pt x="5965" y="21600"/>
                  <a:pt x="0" y="21600"/>
                </a:cubicBezTo>
              </a:path>
            </a:pathLst>
          </a:cu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43017" name="Rectangle 9"/>
          <p:cNvSpPr>
            <a:spLocks/>
          </p:cNvSpPr>
          <p:nvPr/>
        </p:nvSpPr>
        <p:spPr bwMode="auto">
          <a:xfrm>
            <a:off x="8215313" y="1828800"/>
            <a:ext cx="622300" cy="355600"/>
          </a:xfrm>
          <a:prstGeom prst="rect">
            <a:avLst/>
          </a:prstGeom>
          <a:noFill/>
          <a:ln w="25400" cap="flat">
            <a:noFill/>
            <a:miter lim="800000"/>
            <a:headEnd type="none" w="med" len="med"/>
            <a:tailEnd type="none" w="med" len="med"/>
          </a:ln>
        </p:spPr>
        <p:txBody>
          <a:bodyPr wrap="none" lIns="38100" tIns="38100" rIns="38100" bIns="38100">
            <a:spAutoFit/>
          </a:bodyPr>
          <a:lstStyle/>
          <a:p>
            <a:r>
              <a:rPr lang="en-US" sz="1800">
                <a:solidFill>
                  <a:schemeClr val="tx1"/>
                </a:solidFill>
                <a:latin typeface="Calibri" charset="0"/>
                <a:ea typeface="Calibri" charset="0"/>
                <a:cs typeface="Calibri" charset="0"/>
                <a:sym typeface="Calibri" charset="0"/>
              </a:rPr>
              <a:t>Setup</a:t>
            </a:r>
          </a:p>
        </p:txBody>
      </p:sp>
      <p:sp>
        <p:nvSpPr>
          <p:cNvPr id="43018" name="AutoShape 10"/>
          <p:cNvSpPr>
            <a:spLocks/>
          </p:cNvSpPr>
          <p:nvPr/>
        </p:nvSpPr>
        <p:spPr bwMode="auto">
          <a:xfrm>
            <a:off x="7848600" y="4419600"/>
            <a:ext cx="304800" cy="457200"/>
          </a:xfrm>
          <a:custGeom>
            <a:avLst/>
            <a:gdLst>
              <a:gd name="T0" fmla="*/ 10800 w 21600"/>
              <a:gd name="T1" fmla="*/ 10800 h 21600"/>
            </a:gdLst>
            <a:ahLst/>
            <a:cxnLst>
              <a:cxn ang="0">
                <a:pos x="T0" y="T1"/>
              </a:cxn>
            </a:cxnLst>
            <a:rect l="0" t="0" r="r" b="b"/>
            <a:pathLst>
              <a:path w="21600" h="21600">
                <a:moveTo>
                  <a:pt x="0" y="0"/>
                </a:moveTo>
                <a:cubicBezTo>
                  <a:pt x="5965" y="0"/>
                  <a:pt x="10800" y="1612"/>
                  <a:pt x="10800" y="3600"/>
                </a:cubicBezTo>
                <a:lnTo>
                  <a:pt x="10800" y="7200"/>
                </a:lnTo>
                <a:cubicBezTo>
                  <a:pt x="10800" y="9188"/>
                  <a:pt x="15635" y="10800"/>
                  <a:pt x="21600" y="10800"/>
                </a:cubicBezTo>
                <a:cubicBezTo>
                  <a:pt x="15635" y="10800"/>
                  <a:pt x="10800" y="12412"/>
                  <a:pt x="10800" y="14400"/>
                </a:cubicBezTo>
                <a:lnTo>
                  <a:pt x="10800" y="18000"/>
                </a:lnTo>
                <a:cubicBezTo>
                  <a:pt x="10800" y="19988"/>
                  <a:pt x="5965" y="21600"/>
                  <a:pt x="0" y="21600"/>
                </a:cubicBezTo>
              </a:path>
            </a:pathLst>
          </a:cu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43019" name="Rectangle 11"/>
          <p:cNvSpPr>
            <a:spLocks/>
          </p:cNvSpPr>
          <p:nvPr/>
        </p:nvSpPr>
        <p:spPr bwMode="auto">
          <a:xfrm>
            <a:off x="8215313" y="5207000"/>
            <a:ext cx="628650" cy="355600"/>
          </a:xfrm>
          <a:prstGeom prst="rect">
            <a:avLst/>
          </a:prstGeom>
          <a:noFill/>
          <a:ln w="25400" cap="flat">
            <a:noFill/>
            <a:miter lim="800000"/>
            <a:headEnd type="none" w="med" len="med"/>
            <a:tailEnd type="none" w="med" len="med"/>
          </a:ln>
        </p:spPr>
        <p:txBody>
          <a:bodyPr wrap="none" lIns="38100" tIns="38100" rIns="38100" bIns="38100">
            <a:spAutoFit/>
          </a:bodyPr>
          <a:lstStyle/>
          <a:p>
            <a:r>
              <a:rPr lang="en-US" sz="1800" dirty="0">
                <a:solidFill>
                  <a:schemeClr val="tx1"/>
                </a:solidFill>
                <a:latin typeface="Calibri" charset="0"/>
                <a:ea typeface="Calibri" charset="0"/>
                <a:cs typeface="Calibri" charset="0"/>
                <a:sym typeface="Calibri" charset="0"/>
              </a:rPr>
              <a:t>Finish</a:t>
            </a:r>
          </a:p>
        </p:txBody>
      </p:sp>
      <p:sp>
        <p:nvSpPr>
          <p:cNvPr id="43020" name="AutoShape 12"/>
          <p:cNvSpPr>
            <a:spLocks/>
          </p:cNvSpPr>
          <p:nvPr/>
        </p:nvSpPr>
        <p:spPr bwMode="auto">
          <a:xfrm>
            <a:off x="7848600" y="5105400"/>
            <a:ext cx="304800" cy="457200"/>
          </a:xfrm>
          <a:custGeom>
            <a:avLst/>
            <a:gdLst>
              <a:gd name="T0" fmla="*/ 10800 w 21600"/>
              <a:gd name="T1" fmla="*/ 10800 h 21600"/>
            </a:gdLst>
            <a:ahLst/>
            <a:cxnLst>
              <a:cxn ang="0">
                <a:pos x="T0" y="T1"/>
              </a:cxn>
            </a:cxnLst>
            <a:rect l="0" t="0" r="r" b="b"/>
            <a:pathLst>
              <a:path w="21600" h="21600">
                <a:moveTo>
                  <a:pt x="0" y="0"/>
                </a:moveTo>
                <a:cubicBezTo>
                  <a:pt x="5965" y="0"/>
                  <a:pt x="10800" y="1612"/>
                  <a:pt x="10800" y="3600"/>
                </a:cubicBezTo>
                <a:lnTo>
                  <a:pt x="10800" y="7200"/>
                </a:lnTo>
                <a:cubicBezTo>
                  <a:pt x="10800" y="9188"/>
                  <a:pt x="15635" y="10800"/>
                  <a:pt x="21600" y="10800"/>
                </a:cubicBezTo>
                <a:cubicBezTo>
                  <a:pt x="15635" y="10800"/>
                  <a:pt x="10800" y="12412"/>
                  <a:pt x="10800" y="14400"/>
                </a:cubicBezTo>
                <a:lnTo>
                  <a:pt x="10800" y="18000"/>
                </a:lnTo>
                <a:cubicBezTo>
                  <a:pt x="10800" y="19988"/>
                  <a:pt x="5965" y="21600"/>
                  <a:pt x="0" y="21600"/>
                </a:cubicBezTo>
              </a:path>
            </a:pathLst>
          </a:cu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43021" name="Rectangle 13"/>
          <p:cNvSpPr>
            <a:spLocks/>
          </p:cNvSpPr>
          <p:nvPr/>
        </p:nvSpPr>
        <p:spPr bwMode="auto">
          <a:xfrm>
            <a:off x="8215313" y="4495800"/>
            <a:ext cx="788677" cy="353943"/>
          </a:xfrm>
          <a:prstGeom prst="rect">
            <a:avLst/>
          </a:prstGeom>
          <a:noFill/>
          <a:ln w="25400" cap="flat">
            <a:noFill/>
            <a:miter lim="800000"/>
            <a:headEnd type="none" w="med" len="med"/>
            <a:tailEnd type="none" w="med" len="med"/>
          </a:ln>
        </p:spPr>
        <p:txBody>
          <a:bodyPr wrap="none" lIns="38100" tIns="38100" rIns="38100" bIns="38100">
            <a:spAutoFit/>
          </a:bodyPr>
          <a:lstStyle/>
          <a:p>
            <a:r>
              <a:rPr lang="en-US" sz="1800" dirty="0" smtClean="0">
                <a:solidFill>
                  <a:schemeClr val="tx1"/>
                </a:solidFill>
                <a:latin typeface="Calibri" charset="0"/>
                <a:ea typeface="Calibri" charset="0"/>
                <a:cs typeface="Calibri" charset="0"/>
                <a:sym typeface="Calibri" charset="0"/>
              </a:rPr>
              <a:t>Body2b</a:t>
            </a:r>
            <a:endParaRPr lang="en-US" sz="1800" dirty="0">
              <a:solidFill>
                <a:schemeClr val="tx1"/>
              </a:solidFill>
              <a:latin typeface="Calibri" charset="0"/>
              <a:ea typeface="Calibri" charset="0"/>
              <a:cs typeface="Calibri" charset="0"/>
              <a:sym typeface="Calibri" charset="0"/>
            </a:endParaRPr>
          </a:p>
        </p:txBody>
      </p:sp>
      <p:sp>
        <p:nvSpPr>
          <p:cNvPr id="15" name="AutoShape 6"/>
          <p:cNvSpPr>
            <a:spLocks/>
          </p:cNvSpPr>
          <p:nvPr/>
        </p:nvSpPr>
        <p:spPr bwMode="auto">
          <a:xfrm>
            <a:off x="7848600" y="3276600"/>
            <a:ext cx="304800" cy="914400"/>
          </a:xfrm>
          <a:custGeom>
            <a:avLst/>
            <a:gdLst>
              <a:gd name="T0" fmla="*/ 10800 w 21600"/>
              <a:gd name="T1" fmla="*/ 10800 h 21600"/>
            </a:gdLst>
            <a:ahLst/>
            <a:cxnLst>
              <a:cxn ang="0">
                <a:pos x="T0" y="T1"/>
              </a:cxn>
            </a:cxnLst>
            <a:rect l="0" t="0" r="r" b="b"/>
            <a:pathLst>
              <a:path w="21600" h="21600">
                <a:moveTo>
                  <a:pt x="0" y="0"/>
                </a:moveTo>
                <a:cubicBezTo>
                  <a:pt x="5965" y="0"/>
                  <a:pt x="10800" y="604"/>
                  <a:pt x="10800" y="1350"/>
                </a:cubicBezTo>
                <a:lnTo>
                  <a:pt x="10800" y="9450"/>
                </a:lnTo>
                <a:cubicBezTo>
                  <a:pt x="10800" y="10196"/>
                  <a:pt x="15635" y="10800"/>
                  <a:pt x="21600" y="10800"/>
                </a:cubicBezTo>
                <a:cubicBezTo>
                  <a:pt x="15635" y="10800"/>
                  <a:pt x="10800" y="11404"/>
                  <a:pt x="10800" y="12150"/>
                </a:cubicBezTo>
                <a:lnTo>
                  <a:pt x="10800" y="20250"/>
                </a:lnTo>
                <a:cubicBezTo>
                  <a:pt x="10800" y="20996"/>
                  <a:pt x="5965" y="21600"/>
                  <a:pt x="0" y="21600"/>
                </a:cubicBezTo>
              </a:path>
            </a:pathLst>
          </a:cu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16" name="Rectangle 13"/>
          <p:cNvSpPr>
            <a:spLocks/>
          </p:cNvSpPr>
          <p:nvPr/>
        </p:nvSpPr>
        <p:spPr bwMode="auto">
          <a:xfrm>
            <a:off x="8229600" y="3530600"/>
            <a:ext cx="777457" cy="353943"/>
          </a:xfrm>
          <a:prstGeom prst="rect">
            <a:avLst/>
          </a:prstGeom>
          <a:noFill/>
          <a:ln w="25400" cap="flat">
            <a:noFill/>
            <a:miter lim="800000"/>
            <a:headEnd type="none" w="med" len="med"/>
            <a:tailEnd type="none" w="med" len="med"/>
          </a:ln>
        </p:spPr>
        <p:txBody>
          <a:bodyPr wrap="none" lIns="38100" tIns="38100" rIns="38100" bIns="38100">
            <a:spAutoFit/>
          </a:bodyPr>
          <a:lstStyle/>
          <a:p>
            <a:r>
              <a:rPr lang="en-US" sz="1800" dirty="0" smtClean="0">
                <a:solidFill>
                  <a:schemeClr val="tx1"/>
                </a:solidFill>
                <a:latin typeface="Calibri" charset="0"/>
                <a:ea typeface="Calibri" charset="0"/>
                <a:cs typeface="Calibri" charset="0"/>
                <a:sym typeface="Calibri" charset="0"/>
              </a:rPr>
              <a:t>Body2a</a:t>
            </a:r>
            <a:endParaRPr lang="en-US" sz="1800" dirty="0">
              <a:solidFill>
                <a:schemeClr val="tx1"/>
              </a:solidFill>
              <a:latin typeface="Calibri" charset="0"/>
              <a:ea typeface="Calibri" charset="0"/>
              <a:cs typeface="Calibri" charset="0"/>
              <a:sym typeface="Calibri" charset="0"/>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44034"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44035" name="Rectangle 3"/>
          <p:cNvSpPr>
            <a:spLocks noGrp="1" noChangeArrowheads="1"/>
          </p:cNvSpPr>
          <p:nvPr>
            <p:ph type="title"/>
          </p:nvPr>
        </p:nvSpPr>
        <p:spPr>
          <a:ln/>
        </p:spPr>
        <p:txBody>
          <a:bodyPr/>
          <a:lstStyle/>
          <a:p>
            <a:pPr marL="119063" indent="-119063"/>
            <a:r>
              <a:rPr lang="en-US"/>
              <a:t>Conditional Branch Example (Cont.)</a:t>
            </a:r>
          </a:p>
        </p:txBody>
      </p:sp>
      <p:sp>
        <p:nvSpPr>
          <p:cNvPr id="44036" name="Rectangle 4"/>
          <p:cNvSpPr>
            <a:spLocks/>
          </p:cNvSpPr>
          <p:nvPr/>
        </p:nvSpPr>
        <p:spPr bwMode="auto">
          <a:xfrm>
            <a:off x="508000" y="1143000"/>
            <a:ext cx="3670300" cy="3124200"/>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goto_ad</a:t>
            </a:r>
            <a:r>
              <a:rPr lang="en-US" sz="1800" b="1" dirty="0">
                <a:solidFill>
                  <a:schemeClr val="tx1"/>
                </a:solidFill>
                <a:latin typeface="Courier New" pitchFamily="49" charset="0"/>
                <a:cs typeface="Courier New" pitchFamily="49" charset="0"/>
                <a:sym typeface="Courier New Bold" charset="0"/>
              </a:rPr>
              <a:t>(</a:t>
            </a: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x, </a:t>
            </a: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y)</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result;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if (x &lt;= y) </a:t>
            </a:r>
            <a:r>
              <a:rPr lang="en-US" sz="1800" b="1" dirty="0" err="1">
                <a:solidFill>
                  <a:srgbClr val="C00000"/>
                </a:solidFill>
                <a:latin typeface="Courier New" pitchFamily="49" charset="0"/>
                <a:cs typeface="Courier New" pitchFamily="49" charset="0"/>
                <a:sym typeface="Courier New Bold" charset="0"/>
              </a:rPr>
              <a:t>goto</a:t>
            </a:r>
            <a:r>
              <a:rPr lang="en-US" sz="1800" b="1" dirty="0">
                <a:solidFill>
                  <a:srgbClr val="C00000"/>
                </a:solidFill>
                <a:latin typeface="Courier New" pitchFamily="49" charset="0"/>
                <a:cs typeface="Courier New" pitchFamily="49" charset="0"/>
                <a:sym typeface="Courier New Bold" charset="0"/>
              </a:rPr>
              <a:t> </a:t>
            </a:r>
            <a:r>
              <a:rPr lang="en-US" sz="1800" b="1" dirty="0">
                <a:solidFill>
                  <a:srgbClr val="C00000"/>
                </a:solidFill>
                <a:latin typeface="Courier New" pitchFamily="49" charset="0"/>
                <a:cs typeface="Courier New" pitchFamily="49" charset="0"/>
                <a:sym typeface="Courier New Bold Italic" charset="0"/>
              </a:rPr>
              <a:t>Else</a:t>
            </a:r>
            <a:r>
              <a:rPr lang="en-US" sz="1800" b="1" dirty="0">
                <a:solidFill>
                  <a:srgbClr val="C00000"/>
                </a:solidFill>
                <a:latin typeface="Courier New" pitchFamily="49" charset="0"/>
                <a:cs typeface="Courier New" pitchFamily="49" charset="0"/>
                <a:sym typeface="Courier New Bold" charset="0"/>
              </a:rPr>
              <a:t>;</a:t>
            </a:r>
            <a:endParaRPr lang="en-US" sz="2400" b="1" dirty="0">
              <a:solidFill>
                <a:srgbClr val="C00000"/>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result = x-y</a:t>
            </a:r>
            <a:r>
              <a:rPr lang="en-US" sz="1800" b="1" dirty="0" smtClean="0">
                <a:solidFill>
                  <a:schemeClr val="tx1"/>
                </a:solidFill>
                <a:latin typeface="Courier New" pitchFamily="49" charset="0"/>
                <a:cs typeface="Courier New" pitchFamily="49" charset="0"/>
                <a:sym typeface="Courier New Bold" charset="0"/>
              </a:rPr>
              <a:t>;</a:t>
            </a:r>
          </a:p>
          <a:p>
            <a:pPr algn="l"/>
            <a:r>
              <a:rPr lang="en-US" sz="1800" b="1" dirty="0" smtClean="0">
                <a:solidFill>
                  <a:schemeClr val="tx1"/>
                </a:solidFill>
                <a:latin typeface="Courier New" pitchFamily="49" charset="0"/>
                <a:ea typeface="Lucida Grande" charset="0"/>
                <a:cs typeface="Courier New" pitchFamily="49" charset="0"/>
                <a:sym typeface="Courier New Bold" charset="0"/>
              </a:rPr>
              <a:t>  </a:t>
            </a:r>
            <a:r>
              <a:rPr lang="en-US" sz="1800" b="1" dirty="0" err="1" smtClean="0">
                <a:solidFill>
                  <a:srgbClr val="C00000"/>
                </a:solidFill>
                <a:latin typeface="Courier New" pitchFamily="49" charset="0"/>
                <a:ea typeface="Lucida Grande" charset="0"/>
                <a:cs typeface="Courier New" pitchFamily="49" charset="0"/>
                <a:sym typeface="Courier New Bold" charset="0"/>
              </a:rPr>
              <a:t>goto</a:t>
            </a:r>
            <a:r>
              <a:rPr lang="en-US" sz="1800" b="1" dirty="0" smtClean="0">
                <a:solidFill>
                  <a:srgbClr val="C00000"/>
                </a:solidFill>
                <a:latin typeface="Courier New" pitchFamily="49" charset="0"/>
                <a:ea typeface="Lucida Grande" charset="0"/>
                <a:cs typeface="Courier New" pitchFamily="49" charset="0"/>
                <a:sym typeface="Courier New Bold" charset="0"/>
              </a:rPr>
              <a:t> Exit;</a:t>
            </a:r>
            <a:endParaRPr lang="en-US" sz="2400" b="1" dirty="0">
              <a:solidFill>
                <a:srgbClr val="C00000"/>
              </a:solidFill>
              <a:latin typeface="Courier New" pitchFamily="49" charset="0"/>
              <a:ea typeface="Lucida Grande" charset="0"/>
              <a:cs typeface="Courier New" pitchFamily="49" charset="0"/>
              <a:sym typeface="Arial Narrow Bold" charset="0"/>
            </a:endParaRPr>
          </a:p>
          <a:p>
            <a:pPr algn="l"/>
            <a:r>
              <a:rPr lang="en-US" sz="1800" b="1" dirty="0" smtClean="0">
                <a:solidFill>
                  <a:srgbClr val="7030A0"/>
                </a:solidFill>
                <a:latin typeface="Courier New" pitchFamily="49" charset="0"/>
                <a:cs typeface="Courier New" pitchFamily="49" charset="0"/>
                <a:sym typeface="Courier New Bold Italic" charset="0"/>
              </a:rPr>
              <a:t>Else</a:t>
            </a:r>
            <a:r>
              <a:rPr lang="en-US" sz="1800" b="1" dirty="0">
                <a:solidFill>
                  <a:srgbClr val="7030A0"/>
                </a:solidFill>
                <a:latin typeface="Courier New" pitchFamily="49" charset="0"/>
                <a:cs typeface="Courier New" pitchFamily="49" charset="0"/>
                <a:sym typeface="Courier New Bold Italic" charset="0"/>
              </a:rPr>
              <a:t>:</a:t>
            </a:r>
            <a:endParaRPr lang="en-US" sz="2400" b="1" dirty="0">
              <a:solidFill>
                <a:srgbClr val="7030A0"/>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result = y-x;</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smtClean="0">
                <a:solidFill>
                  <a:srgbClr val="7030A0"/>
                </a:solidFill>
                <a:latin typeface="Courier New" pitchFamily="49" charset="0"/>
                <a:cs typeface="Courier New" pitchFamily="49" charset="0"/>
                <a:sym typeface="Courier New Bold Italic" charset="0"/>
              </a:rPr>
              <a:t>Exit</a:t>
            </a:r>
            <a:r>
              <a:rPr lang="en-US" sz="1800" b="1" dirty="0" smtClean="0">
                <a:solidFill>
                  <a:srgbClr val="7030A0"/>
                </a:solidFill>
                <a:latin typeface="Courier New" pitchFamily="49" charset="0"/>
                <a:cs typeface="Courier New" pitchFamily="49" charset="0"/>
                <a:sym typeface="Courier New Bold" charset="0"/>
              </a:rPr>
              <a:t>:</a:t>
            </a:r>
            <a:endParaRPr lang="en-US" sz="2400" b="1" dirty="0" smtClean="0">
              <a:solidFill>
                <a:srgbClr val="7030A0"/>
              </a:solidFill>
              <a:latin typeface="Courier New" pitchFamily="49" charset="0"/>
              <a:ea typeface="Lucida Grande" charset="0"/>
              <a:cs typeface="Courier New" pitchFamily="49" charset="0"/>
              <a:sym typeface="Arial Narrow Bold" charset="0"/>
            </a:endParaRPr>
          </a:p>
          <a:p>
            <a:pPr algn="l"/>
            <a:r>
              <a:rPr lang="en-US" sz="1800" b="1" dirty="0" smtClean="0">
                <a:solidFill>
                  <a:schemeClr val="tx1"/>
                </a:solidFill>
                <a:latin typeface="Courier New" pitchFamily="49" charset="0"/>
                <a:cs typeface="Courier New" pitchFamily="49" charset="0"/>
                <a:sym typeface="Courier New Bold" charset="0"/>
              </a:rPr>
              <a:t>  return result;</a:t>
            </a:r>
          </a:p>
          <a:p>
            <a:pPr algn="l"/>
            <a:r>
              <a:rPr lang="en-US" sz="1800" b="1" dirty="0">
                <a:solidFill>
                  <a:schemeClr val="tx1"/>
                </a:solidFill>
                <a:latin typeface="Courier New" pitchFamily="49" charset="0"/>
                <a:cs typeface="Courier New" pitchFamily="49" charset="0"/>
                <a:sym typeface="Courier New Bold" charset="0"/>
              </a:rPr>
              <a:t>}</a:t>
            </a:r>
          </a:p>
        </p:txBody>
      </p:sp>
      <p:sp>
        <p:nvSpPr>
          <p:cNvPr id="44037" name="Rectangle 5"/>
          <p:cNvSpPr>
            <a:spLocks noGrp="1" noChangeArrowheads="1"/>
          </p:cNvSpPr>
          <p:nvPr>
            <p:ph type="body" idx="1"/>
          </p:nvPr>
        </p:nvSpPr>
        <p:spPr>
          <a:xfrm>
            <a:off x="381000" y="4343400"/>
            <a:ext cx="3975100" cy="2273300"/>
          </a:xfrm>
          <a:ln/>
        </p:spPr>
        <p:txBody>
          <a:bodyPr/>
          <a:lstStyle/>
          <a:p>
            <a:r>
              <a:rPr lang="en-US"/>
              <a:t>C allows “goto” as means of transferring control</a:t>
            </a:r>
          </a:p>
          <a:p>
            <a:pPr marL="552450" lvl="1"/>
            <a:r>
              <a:rPr lang="en-US"/>
              <a:t>Closer to machine-level programming style</a:t>
            </a:r>
          </a:p>
          <a:p>
            <a:r>
              <a:rPr lang="en-US"/>
              <a:t>Generally considered bad coding style</a:t>
            </a:r>
          </a:p>
        </p:txBody>
      </p:sp>
      <p:grpSp>
        <p:nvGrpSpPr>
          <p:cNvPr id="29" name="Group 28"/>
          <p:cNvGrpSpPr/>
          <p:nvPr/>
        </p:nvGrpSpPr>
        <p:grpSpPr>
          <a:xfrm>
            <a:off x="4445000" y="1397000"/>
            <a:ext cx="4562057" cy="4813300"/>
            <a:chOff x="4445000" y="1397000"/>
            <a:chExt cx="4562057" cy="4813300"/>
          </a:xfrm>
        </p:grpSpPr>
        <p:sp>
          <p:nvSpPr>
            <p:cNvPr id="18" name="Rectangle 5"/>
            <p:cNvSpPr>
              <a:spLocks/>
            </p:cNvSpPr>
            <p:nvPr/>
          </p:nvSpPr>
          <p:spPr bwMode="auto">
            <a:xfrm>
              <a:off x="4445000" y="1397000"/>
              <a:ext cx="4394200" cy="4813300"/>
            </a:xfrm>
            <a:prstGeom prst="rect">
              <a:avLst/>
            </a:prstGeom>
            <a:noFill/>
            <a:ln w="12700" cap="flat">
              <a:noFill/>
              <a:miter lim="800000"/>
              <a:headEnd type="none" w="med" len="med"/>
              <a:tailEnd type="none" w="med" len="med"/>
            </a:ln>
          </p:spPr>
          <p:txBody>
            <a:bodyPr lIns="38100" tIns="38100" rIns="38100" bIns="38100"/>
            <a:lstStyle/>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err="1">
                  <a:solidFill>
                    <a:schemeClr val="tx1"/>
                  </a:solidFill>
                  <a:latin typeface="Courier New" pitchFamily="49" charset="0"/>
                  <a:ea typeface="Monaco" charset="0"/>
                  <a:cs typeface="Courier New" pitchFamily="49" charset="0"/>
                  <a:sym typeface="Monaco" charset="0"/>
                </a:rPr>
                <a:t>absdiff</a:t>
              </a:r>
              <a:r>
                <a:rPr lang="en-US" sz="1800" b="1" dirty="0">
                  <a:solidFill>
                    <a:schemeClr val="tx1"/>
                  </a:solidFill>
                  <a:latin typeface="Courier New" pitchFamily="49" charset="0"/>
                  <a:ea typeface="Monaco" charset="0"/>
                  <a:cs typeface="Courier New" pitchFamily="49" charset="0"/>
                  <a:sym typeface="Monaco" charset="0"/>
                </a:rPr>
                <a:t>:</a:t>
              </a:r>
              <a:endParaRPr lang="en-US" b="1" dirty="0">
                <a:solidFill>
                  <a:schemeClr val="tx1"/>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pushl</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ebp</a:t>
              </a:r>
              <a:endParaRPr lang="en-US" b="1" dirty="0">
                <a:solidFill>
                  <a:schemeClr val="tx1"/>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movl</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esp</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ebp</a:t>
              </a:r>
              <a:endParaRPr lang="en-US" b="1" dirty="0">
                <a:solidFill>
                  <a:schemeClr val="tx1"/>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movl</a:t>
              </a:r>
              <a:r>
                <a:rPr lang="en-US" sz="1800" b="1" dirty="0">
                  <a:solidFill>
                    <a:schemeClr val="tx1"/>
                  </a:solidFill>
                  <a:latin typeface="Courier New" pitchFamily="49" charset="0"/>
                  <a:ea typeface="Monaco" charset="0"/>
                  <a:cs typeface="Courier New" pitchFamily="49" charset="0"/>
                  <a:sym typeface="Monaco" charset="0"/>
                </a:rPr>
                <a:t>   8(%</a:t>
              </a:r>
              <a:r>
                <a:rPr lang="en-US" sz="1800" b="1" dirty="0" err="1">
                  <a:solidFill>
                    <a:schemeClr val="tx1"/>
                  </a:solidFill>
                  <a:latin typeface="Courier New" pitchFamily="49" charset="0"/>
                  <a:ea typeface="Monaco" charset="0"/>
                  <a:cs typeface="Courier New" pitchFamily="49" charset="0"/>
                  <a:sym typeface="Monaco" charset="0"/>
                </a:rPr>
                <a:t>ebp</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edx</a:t>
              </a:r>
              <a:endParaRPr lang="en-US" b="1" dirty="0">
                <a:solidFill>
                  <a:schemeClr val="tx1"/>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movl</a:t>
              </a:r>
              <a:r>
                <a:rPr lang="en-US" sz="1800" b="1" dirty="0">
                  <a:solidFill>
                    <a:schemeClr val="tx1"/>
                  </a:solidFill>
                  <a:latin typeface="Courier New" pitchFamily="49" charset="0"/>
                  <a:ea typeface="Monaco" charset="0"/>
                  <a:cs typeface="Courier New" pitchFamily="49" charset="0"/>
                  <a:sym typeface="Monaco" charset="0"/>
                </a:rPr>
                <a:t>   12(%</a:t>
              </a:r>
              <a:r>
                <a:rPr lang="en-US" sz="1800" b="1" dirty="0" err="1">
                  <a:solidFill>
                    <a:schemeClr val="tx1"/>
                  </a:solidFill>
                  <a:latin typeface="Courier New" pitchFamily="49" charset="0"/>
                  <a:ea typeface="Monaco" charset="0"/>
                  <a:cs typeface="Courier New" pitchFamily="49" charset="0"/>
                  <a:sym typeface="Monaco" charset="0"/>
                </a:rPr>
                <a:t>ebp</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eax</a:t>
              </a:r>
              <a:endParaRPr lang="en-US" b="1" dirty="0">
                <a:solidFill>
                  <a:schemeClr val="tx1"/>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cmpl</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eax</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edx</a:t>
              </a:r>
              <a:endParaRPr lang="en-US" b="1" dirty="0">
                <a:solidFill>
                  <a:schemeClr val="tx1"/>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rgbClr val="C00000"/>
                  </a:solidFill>
                  <a:latin typeface="Courier New" pitchFamily="49" charset="0"/>
                  <a:ea typeface="Monaco" charset="0"/>
                  <a:cs typeface="Courier New" pitchFamily="49" charset="0"/>
                  <a:sym typeface="Monaco" charset="0"/>
                </a:rPr>
                <a:t>jle</a:t>
              </a:r>
              <a:r>
                <a:rPr lang="en-US" sz="1800" b="1" dirty="0">
                  <a:solidFill>
                    <a:srgbClr val="C00000"/>
                  </a:solidFill>
                  <a:latin typeface="Courier New" pitchFamily="49" charset="0"/>
                  <a:ea typeface="Monaco" charset="0"/>
                  <a:cs typeface="Courier New" pitchFamily="49" charset="0"/>
                  <a:sym typeface="Monaco" charset="0"/>
                </a:rPr>
                <a:t>    .</a:t>
              </a:r>
              <a:r>
                <a:rPr lang="en-US" sz="1800" b="1" dirty="0" smtClean="0">
                  <a:solidFill>
                    <a:srgbClr val="C00000"/>
                  </a:solidFill>
                  <a:latin typeface="Courier New" pitchFamily="49" charset="0"/>
                  <a:ea typeface="Monaco" charset="0"/>
                  <a:cs typeface="Courier New" pitchFamily="49" charset="0"/>
                  <a:sym typeface="Monaco" charset="0"/>
                </a:rPr>
                <a:t>L6</a:t>
              </a:r>
              <a:endParaRPr lang="en-US" b="1" dirty="0">
                <a:solidFill>
                  <a:srgbClr val="C00000"/>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subl</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eax</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edx</a:t>
              </a:r>
              <a:endParaRPr lang="en-US" b="1" dirty="0">
                <a:solidFill>
                  <a:schemeClr val="tx1"/>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movl</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edx</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eax</a:t>
              </a:r>
              <a:endParaRPr lang="en-US" sz="1800" b="1" dirty="0" smtClean="0">
                <a:solidFill>
                  <a:schemeClr val="tx1"/>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smtClean="0">
                  <a:solidFill>
                    <a:srgbClr val="C00000"/>
                  </a:solidFill>
                  <a:latin typeface="Courier New" pitchFamily="49" charset="0"/>
                  <a:ea typeface="Monaco" charset="0"/>
                  <a:cs typeface="Courier New" pitchFamily="49" charset="0"/>
                  <a:sym typeface="Monaco" charset="0"/>
                </a:rPr>
                <a:t>jmp</a:t>
              </a:r>
              <a:r>
                <a:rPr lang="en-US" sz="1800" b="1" dirty="0" smtClean="0">
                  <a:solidFill>
                    <a:srgbClr val="C00000"/>
                  </a:solidFill>
                  <a:latin typeface="Courier New" pitchFamily="49" charset="0"/>
                  <a:ea typeface="Monaco" charset="0"/>
                  <a:cs typeface="Courier New" pitchFamily="49" charset="0"/>
                  <a:sym typeface="Monaco" charset="0"/>
                </a:rPr>
                <a:t> .L7</a:t>
              </a:r>
              <a:endParaRPr lang="en-US" b="1" dirty="0">
                <a:solidFill>
                  <a:srgbClr val="C00000"/>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rgbClr val="7030A0"/>
                  </a:solidFill>
                  <a:latin typeface="Courier New" pitchFamily="49" charset="0"/>
                  <a:ea typeface="Monaco" charset="0"/>
                  <a:cs typeface="Courier New" pitchFamily="49" charset="0"/>
                  <a:sym typeface="Monaco" charset="0"/>
                </a:rPr>
                <a:t>.</a:t>
              </a:r>
              <a:r>
                <a:rPr lang="en-US" sz="1800" b="1" dirty="0" smtClean="0">
                  <a:solidFill>
                    <a:srgbClr val="7030A0"/>
                  </a:solidFill>
                  <a:latin typeface="Courier New" pitchFamily="49" charset="0"/>
                  <a:ea typeface="Monaco" charset="0"/>
                  <a:cs typeface="Courier New" pitchFamily="49" charset="0"/>
                  <a:sym typeface="Monaco" charset="0"/>
                </a:rPr>
                <a:t>L6:</a:t>
              </a:r>
              <a:endParaRPr lang="en-US" b="1" dirty="0">
                <a:solidFill>
                  <a:srgbClr val="7030A0"/>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subl</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edx</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eax</a:t>
              </a:r>
              <a:endParaRPr lang="en-US" sz="1800" b="1" dirty="0" smtClean="0">
                <a:solidFill>
                  <a:schemeClr val="tx1"/>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smtClean="0">
                  <a:solidFill>
                    <a:srgbClr val="7030A0"/>
                  </a:solidFill>
                  <a:latin typeface="Courier New" pitchFamily="49" charset="0"/>
                  <a:ea typeface="Monaco" charset="0"/>
                  <a:cs typeface="Courier New" pitchFamily="49" charset="0"/>
                  <a:sym typeface="Monaco" charset="0"/>
                </a:rPr>
                <a:t>.</a:t>
              </a:r>
              <a:r>
                <a:rPr lang="en-US" sz="1800" b="1" dirty="0">
                  <a:solidFill>
                    <a:srgbClr val="7030A0"/>
                  </a:solidFill>
                  <a:latin typeface="Courier New" pitchFamily="49" charset="0"/>
                  <a:ea typeface="Monaco" charset="0"/>
                  <a:cs typeface="Courier New" pitchFamily="49" charset="0"/>
                  <a:sym typeface="Monaco" charset="0"/>
                </a:rPr>
                <a:t>L7:</a:t>
              </a:r>
              <a:endParaRPr lang="en-US" b="1" dirty="0">
                <a:solidFill>
                  <a:srgbClr val="7030A0"/>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popl</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ebp</a:t>
              </a:r>
              <a:endParaRPr lang="en-US" sz="1800" b="1" dirty="0" smtClean="0">
                <a:solidFill>
                  <a:schemeClr val="tx1"/>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smtClean="0">
                  <a:solidFill>
                    <a:schemeClr val="tx1"/>
                  </a:solidFill>
                  <a:latin typeface="Courier New" pitchFamily="49" charset="0"/>
                  <a:ea typeface="Monaco" charset="0"/>
                  <a:cs typeface="Courier New" pitchFamily="49" charset="0"/>
                  <a:sym typeface="Monaco" charset="0"/>
                </a:rPr>
                <a:t>ret</a:t>
              </a:r>
              <a:endParaRPr lang="en-US" sz="1800" b="1" dirty="0">
                <a:solidFill>
                  <a:schemeClr val="tx1"/>
                </a:solidFill>
                <a:latin typeface="Courier New" pitchFamily="49" charset="0"/>
                <a:ea typeface="Monaco" charset="0"/>
                <a:cs typeface="Courier New" pitchFamily="49" charset="0"/>
                <a:sym typeface="Monaco" charset="0"/>
              </a:endParaRPr>
            </a:p>
          </p:txBody>
        </p:sp>
        <p:sp>
          <p:nvSpPr>
            <p:cNvPr id="19" name="AutoShape 6"/>
            <p:cNvSpPr>
              <a:spLocks/>
            </p:cNvSpPr>
            <p:nvPr/>
          </p:nvSpPr>
          <p:spPr bwMode="auto">
            <a:xfrm>
              <a:off x="7848600" y="2362200"/>
              <a:ext cx="304800" cy="914400"/>
            </a:xfrm>
            <a:custGeom>
              <a:avLst/>
              <a:gdLst>
                <a:gd name="T0" fmla="*/ 10800 w 21600"/>
                <a:gd name="T1" fmla="*/ 10800 h 21600"/>
              </a:gdLst>
              <a:ahLst/>
              <a:cxnLst>
                <a:cxn ang="0">
                  <a:pos x="T0" y="T1"/>
                </a:cxn>
              </a:cxnLst>
              <a:rect l="0" t="0" r="r" b="b"/>
              <a:pathLst>
                <a:path w="21600" h="21600">
                  <a:moveTo>
                    <a:pt x="0" y="0"/>
                  </a:moveTo>
                  <a:cubicBezTo>
                    <a:pt x="5965" y="0"/>
                    <a:pt x="10800" y="604"/>
                    <a:pt x="10800" y="1350"/>
                  </a:cubicBezTo>
                  <a:lnTo>
                    <a:pt x="10800" y="9450"/>
                  </a:lnTo>
                  <a:cubicBezTo>
                    <a:pt x="10800" y="10196"/>
                    <a:pt x="15635" y="10800"/>
                    <a:pt x="21600" y="10800"/>
                  </a:cubicBezTo>
                  <a:cubicBezTo>
                    <a:pt x="15635" y="10800"/>
                    <a:pt x="10800" y="11404"/>
                    <a:pt x="10800" y="12150"/>
                  </a:cubicBezTo>
                  <a:lnTo>
                    <a:pt x="10800" y="20250"/>
                  </a:lnTo>
                  <a:cubicBezTo>
                    <a:pt x="10800" y="20996"/>
                    <a:pt x="5965" y="21600"/>
                    <a:pt x="0" y="21600"/>
                  </a:cubicBezTo>
                </a:path>
              </a:pathLst>
            </a:cu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20" name="Rectangle 7"/>
            <p:cNvSpPr>
              <a:spLocks/>
            </p:cNvSpPr>
            <p:nvPr/>
          </p:nvSpPr>
          <p:spPr bwMode="auto">
            <a:xfrm>
              <a:off x="8215313" y="2667000"/>
              <a:ext cx="674687" cy="355600"/>
            </a:xfrm>
            <a:prstGeom prst="rect">
              <a:avLst/>
            </a:prstGeom>
            <a:noFill/>
            <a:ln w="25400" cap="flat">
              <a:noFill/>
              <a:miter lim="800000"/>
              <a:headEnd type="none" w="med" len="med"/>
              <a:tailEnd type="none" w="med" len="med"/>
            </a:ln>
          </p:spPr>
          <p:txBody>
            <a:bodyPr wrap="none" lIns="38100" tIns="38100" rIns="38100" bIns="38100">
              <a:spAutoFit/>
            </a:bodyPr>
            <a:lstStyle/>
            <a:p>
              <a:r>
                <a:rPr lang="en-US" sz="1800" dirty="0">
                  <a:solidFill>
                    <a:schemeClr val="tx1"/>
                  </a:solidFill>
                  <a:latin typeface="Calibri" charset="0"/>
                  <a:ea typeface="Calibri" charset="0"/>
                  <a:cs typeface="Calibri" charset="0"/>
                  <a:sym typeface="Calibri" charset="0"/>
                </a:rPr>
                <a:t>Body1</a:t>
              </a:r>
            </a:p>
          </p:txBody>
        </p:sp>
        <p:sp>
          <p:nvSpPr>
            <p:cNvPr id="21" name="AutoShape 8"/>
            <p:cNvSpPr>
              <a:spLocks/>
            </p:cNvSpPr>
            <p:nvPr/>
          </p:nvSpPr>
          <p:spPr bwMode="auto">
            <a:xfrm>
              <a:off x="7848600" y="1752600"/>
              <a:ext cx="228600" cy="533400"/>
            </a:xfrm>
            <a:custGeom>
              <a:avLst/>
              <a:gdLst>
                <a:gd name="T0" fmla="*/ 10800 w 21600"/>
                <a:gd name="T1" fmla="*/ 10800 h 21600"/>
              </a:gdLst>
              <a:ahLst/>
              <a:cxnLst>
                <a:cxn ang="0">
                  <a:pos x="T0" y="T1"/>
                </a:cxn>
              </a:cxnLst>
              <a:rect l="0" t="0" r="r" b="b"/>
              <a:pathLst>
                <a:path w="21600" h="21600">
                  <a:moveTo>
                    <a:pt x="0" y="0"/>
                  </a:moveTo>
                  <a:cubicBezTo>
                    <a:pt x="5965" y="0"/>
                    <a:pt x="10800" y="1957"/>
                    <a:pt x="10800" y="4371"/>
                  </a:cubicBezTo>
                  <a:lnTo>
                    <a:pt x="10800" y="6429"/>
                  </a:lnTo>
                  <a:cubicBezTo>
                    <a:pt x="10800" y="8843"/>
                    <a:pt x="15635" y="10800"/>
                    <a:pt x="21600" y="10800"/>
                  </a:cubicBezTo>
                  <a:cubicBezTo>
                    <a:pt x="15635" y="10800"/>
                    <a:pt x="10800" y="12757"/>
                    <a:pt x="10800" y="15171"/>
                  </a:cubicBezTo>
                  <a:lnTo>
                    <a:pt x="10800" y="17229"/>
                  </a:lnTo>
                  <a:cubicBezTo>
                    <a:pt x="10800" y="19643"/>
                    <a:pt x="5965" y="21600"/>
                    <a:pt x="0" y="21600"/>
                  </a:cubicBezTo>
                </a:path>
              </a:pathLst>
            </a:cu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22" name="Rectangle 9"/>
            <p:cNvSpPr>
              <a:spLocks/>
            </p:cNvSpPr>
            <p:nvPr/>
          </p:nvSpPr>
          <p:spPr bwMode="auto">
            <a:xfrm>
              <a:off x="8215313" y="1828800"/>
              <a:ext cx="622300" cy="355600"/>
            </a:xfrm>
            <a:prstGeom prst="rect">
              <a:avLst/>
            </a:prstGeom>
            <a:noFill/>
            <a:ln w="25400" cap="flat">
              <a:noFill/>
              <a:miter lim="800000"/>
              <a:headEnd type="none" w="med" len="med"/>
              <a:tailEnd type="none" w="med" len="med"/>
            </a:ln>
          </p:spPr>
          <p:txBody>
            <a:bodyPr wrap="none" lIns="38100" tIns="38100" rIns="38100" bIns="38100">
              <a:spAutoFit/>
            </a:bodyPr>
            <a:lstStyle/>
            <a:p>
              <a:r>
                <a:rPr lang="en-US" sz="1800">
                  <a:solidFill>
                    <a:schemeClr val="tx1"/>
                  </a:solidFill>
                  <a:latin typeface="Calibri" charset="0"/>
                  <a:ea typeface="Calibri" charset="0"/>
                  <a:cs typeface="Calibri" charset="0"/>
                  <a:sym typeface="Calibri" charset="0"/>
                </a:rPr>
                <a:t>Setup</a:t>
              </a:r>
            </a:p>
          </p:txBody>
        </p:sp>
        <p:sp>
          <p:nvSpPr>
            <p:cNvPr id="23" name="AutoShape 10"/>
            <p:cNvSpPr>
              <a:spLocks/>
            </p:cNvSpPr>
            <p:nvPr/>
          </p:nvSpPr>
          <p:spPr bwMode="auto">
            <a:xfrm>
              <a:off x="7848600" y="4419600"/>
              <a:ext cx="304800" cy="457200"/>
            </a:xfrm>
            <a:custGeom>
              <a:avLst/>
              <a:gdLst>
                <a:gd name="T0" fmla="*/ 10800 w 21600"/>
                <a:gd name="T1" fmla="*/ 10800 h 21600"/>
              </a:gdLst>
              <a:ahLst/>
              <a:cxnLst>
                <a:cxn ang="0">
                  <a:pos x="T0" y="T1"/>
                </a:cxn>
              </a:cxnLst>
              <a:rect l="0" t="0" r="r" b="b"/>
              <a:pathLst>
                <a:path w="21600" h="21600">
                  <a:moveTo>
                    <a:pt x="0" y="0"/>
                  </a:moveTo>
                  <a:cubicBezTo>
                    <a:pt x="5965" y="0"/>
                    <a:pt x="10800" y="1612"/>
                    <a:pt x="10800" y="3600"/>
                  </a:cubicBezTo>
                  <a:lnTo>
                    <a:pt x="10800" y="7200"/>
                  </a:lnTo>
                  <a:cubicBezTo>
                    <a:pt x="10800" y="9188"/>
                    <a:pt x="15635" y="10800"/>
                    <a:pt x="21600" y="10800"/>
                  </a:cubicBezTo>
                  <a:cubicBezTo>
                    <a:pt x="15635" y="10800"/>
                    <a:pt x="10800" y="12412"/>
                    <a:pt x="10800" y="14400"/>
                  </a:cubicBezTo>
                  <a:lnTo>
                    <a:pt x="10800" y="18000"/>
                  </a:lnTo>
                  <a:cubicBezTo>
                    <a:pt x="10800" y="19988"/>
                    <a:pt x="5965" y="21600"/>
                    <a:pt x="0" y="21600"/>
                  </a:cubicBezTo>
                </a:path>
              </a:pathLst>
            </a:cu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24" name="Rectangle 11"/>
            <p:cNvSpPr>
              <a:spLocks/>
            </p:cNvSpPr>
            <p:nvPr/>
          </p:nvSpPr>
          <p:spPr bwMode="auto">
            <a:xfrm>
              <a:off x="8215313" y="5207000"/>
              <a:ext cx="628650" cy="355600"/>
            </a:xfrm>
            <a:prstGeom prst="rect">
              <a:avLst/>
            </a:prstGeom>
            <a:noFill/>
            <a:ln w="25400" cap="flat">
              <a:noFill/>
              <a:miter lim="800000"/>
              <a:headEnd type="none" w="med" len="med"/>
              <a:tailEnd type="none" w="med" len="med"/>
            </a:ln>
          </p:spPr>
          <p:txBody>
            <a:bodyPr wrap="none" lIns="38100" tIns="38100" rIns="38100" bIns="38100">
              <a:spAutoFit/>
            </a:bodyPr>
            <a:lstStyle/>
            <a:p>
              <a:r>
                <a:rPr lang="en-US" sz="1800" dirty="0">
                  <a:solidFill>
                    <a:schemeClr val="tx1"/>
                  </a:solidFill>
                  <a:latin typeface="Calibri" charset="0"/>
                  <a:ea typeface="Calibri" charset="0"/>
                  <a:cs typeface="Calibri" charset="0"/>
                  <a:sym typeface="Calibri" charset="0"/>
                </a:rPr>
                <a:t>Finish</a:t>
              </a:r>
            </a:p>
          </p:txBody>
        </p:sp>
        <p:sp>
          <p:nvSpPr>
            <p:cNvPr id="25" name="AutoShape 12"/>
            <p:cNvSpPr>
              <a:spLocks/>
            </p:cNvSpPr>
            <p:nvPr/>
          </p:nvSpPr>
          <p:spPr bwMode="auto">
            <a:xfrm>
              <a:off x="7848600" y="5105400"/>
              <a:ext cx="304800" cy="457200"/>
            </a:xfrm>
            <a:custGeom>
              <a:avLst/>
              <a:gdLst>
                <a:gd name="T0" fmla="*/ 10800 w 21600"/>
                <a:gd name="T1" fmla="*/ 10800 h 21600"/>
              </a:gdLst>
              <a:ahLst/>
              <a:cxnLst>
                <a:cxn ang="0">
                  <a:pos x="T0" y="T1"/>
                </a:cxn>
              </a:cxnLst>
              <a:rect l="0" t="0" r="r" b="b"/>
              <a:pathLst>
                <a:path w="21600" h="21600">
                  <a:moveTo>
                    <a:pt x="0" y="0"/>
                  </a:moveTo>
                  <a:cubicBezTo>
                    <a:pt x="5965" y="0"/>
                    <a:pt x="10800" y="1612"/>
                    <a:pt x="10800" y="3600"/>
                  </a:cubicBezTo>
                  <a:lnTo>
                    <a:pt x="10800" y="7200"/>
                  </a:lnTo>
                  <a:cubicBezTo>
                    <a:pt x="10800" y="9188"/>
                    <a:pt x="15635" y="10800"/>
                    <a:pt x="21600" y="10800"/>
                  </a:cubicBezTo>
                  <a:cubicBezTo>
                    <a:pt x="15635" y="10800"/>
                    <a:pt x="10800" y="12412"/>
                    <a:pt x="10800" y="14400"/>
                  </a:cubicBezTo>
                  <a:lnTo>
                    <a:pt x="10800" y="18000"/>
                  </a:lnTo>
                  <a:cubicBezTo>
                    <a:pt x="10800" y="19988"/>
                    <a:pt x="5965" y="21600"/>
                    <a:pt x="0" y="21600"/>
                  </a:cubicBezTo>
                </a:path>
              </a:pathLst>
            </a:cu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26" name="Rectangle 13"/>
            <p:cNvSpPr>
              <a:spLocks/>
            </p:cNvSpPr>
            <p:nvPr/>
          </p:nvSpPr>
          <p:spPr bwMode="auto">
            <a:xfrm>
              <a:off x="8215313" y="4495800"/>
              <a:ext cx="788677" cy="353943"/>
            </a:xfrm>
            <a:prstGeom prst="rect">
              <a:avLst/>
            </a:prstGeom>
            <a:noFill/>
            <a:ln w="25400" cap="flat">
              <a:noFill/>
              <a:miter lim="800000"/>
              <a:headEnd type="none" w="med" len="med"/>
              <a:tailEnd type="none" w="med" len="med"/>
            </a:ln>
          </p:spPr>
          <p:txBody>
            <a:bodyPr wrap="none" lIns="38100" tIns="38100" rIns="38100" bIns="38100">
              <a:spAutoFit/>
            </a:bodyPr>
            <a:lstStyle/>
            <a:p>
              <a:r>
                <a:rPr lang="en-US" sz="1800" dirty="0" smtClean="0">
                  <a:solidFill>
                    <a:schemeClr val="tx1"/>
                  </a:solidFill>
                  <a:latin typeface="Calibri" charset="0"/>
                  <a:ea typeface="Calibri" charset="0"/>
                  <a:cs typeface="Calibri" charset="0"/>
                  <a:sym typeface="Calibri" charset="0"/>
                </a:rPr>
                <a:t>Body2b</a:t>
              </a:r>
              <a:endParaRPr lang="en-US" sz="1800" dirty="0">
                <a:solidFill>
                  <a:schemeClr val="tx1"/>
                </a:solidFill>
                <a:latin typeface="Calibri" charset="0"/>
                <a:ea typeface="Calibri" charset="0"/>
                <a:cs typeface="Calibri" charset="0"/>
                <a:sym typeface="Calibri" charset="0"/>
              </a:endParaRPr>
            </a:p>
          </p:txBody>
        </p:sp>
        <p:sp>
          <p:nvSpPr>
            <p:cNvPr id="27" name="AutoShape 6"/>
            <p:cNvSpPr>
              <a:spLocks/>
            </p:cNvSpPr>
            <p:nvPr/>
          </p:nvSpPr>
          <p:spPr bwMode="auto">
            <a:xfrm>
              <a:off x="7848600" y="3276600"/>
              <a:ext cx="304800" cy="914400"/>
            </a:xfrm>
            <a:custGeom>
              <a:avLst/>
              <a:gdLst>
                <a:gd name="T0" fmla="*/ 10800 w 21600"/>
                <a:gd name="T1" fmla="*/ 10800 h 21600"/>
              </a:gdLst>
              <a:ahLst/>
              <a:cxnLst>
                <a:cxn ang="0">
                  <a:pos x="T0" y="T1"/>
                </a:cxn>
              </a:cxnLst>
              <a:rect l="0" t="0" r="r" b="b"/>
              <a:pathLst>
                <a:path w="21600" h="21600">
                  <a:moveTo>
                    <a:pt x="0" y="0"/>
                  </a:moveTo>
                  <a:cubicBezTo>
                    <a:pt x="5965" y="0"/>
                    <a:pt x="10800" y="604"/>
                    <a:pt x="10800" y="1350"/>
                  </a:cubicBezTo>
                  <a:lnTo>
                    <a:pt x="10800" y="9450"/>
                  </a:lnTo>
                  <a:cubicBezTo>
                    <a:pt x="10800" y="10196"/>
                    <a:pt x="15635" y="10800"/>
                    <a:pt x="21600" y="10800"/>
                  </a:cubicBezTo>
                  <a:cubicBezTo>
                    <a:pt x="15635" y="10800"/>
                    <a:pt x="10800" y="11404"/>
                    <a:pt x="10800" y="12150"/>
                  </a:cubicBezTo>
                  <a:lnTo>
                    <a:pt x="10800" y="20250"/>
                  </a:lnTo>
                  <a:cubicBezTo>
                    <a:pt x="10800" y="20996"/>
                    <a:pt x="5965" y="21600"/>
                    <a:pt x="0" y="21600"/>
                  </a:cubicBezTo>
                </a:path>
              </a:pathLst>
            </a:cu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28" name="Rectangle 13"/>
            <p:cNvSpPr>
              <a:spLocks/>
            </p:cNvSpPr>
            <p:nvPr/>
          </p:nvSpPr>
          <p:spPr bwMode="auto">
            <a:xfrm>
              <a:off x="8229600" y="3530600"/>
              <a:ext cx="777457" cy="353943"/>
            </a:xfrm>
            <a:prstGeom prst="rect">
              <a:avLst/>
            </a:prstGeom>
            <a:noFill/>
            <a:ln w="25400" cap="flat">
              <a:noFill/>
              <a:miter lim="800000"/>
              <a:headEnd type="none" w="med" len="med"/>
              <a:tailEnd type="none" w="med" len="med"/>
            </a:ln>
          </p:spPr>
          <p:txBody>
            <a:bodyPr wrap="none" lIns="38100" tIns="38100" rIns="38100" bIns="38100">
              <a:spAutoFit/>
            </a:bodyPr>
            <a:lstStyle/>
            <a:p>
              <a:r>
                <a:rPr lang="en-US" sz="1800" dirty="0" smtClean="0">
                  <a:solidFill>
                    <a:schemeClr val="tx1"/>
                  </a:solidFill>
                  <a:latin typeface="Calibri" charset="0"/>
                  <a:ea typeface="Calibri" charset="0"/>
                  <a:cs typeface="Calibri" charset="0"/>
                  <a:sym typeface="Calibri" charset="0"/>
                </a:rPr>
                <a:t>Body2a</a:t>
              </a:r>
              <a:endParaRPr lang="en-US" sz="1800" dirty="0">
                <a:solidFill>
                  <a:schemeClr val="tx1"/>
                </a:solidFill>
                <a:latin typeface="Calibri" charset="0"/>
                <a:ea typeface="Calibri" charset="0"/>
                <a:cs typeface="Calibri" charset="0"/>
                <a:sym typeface="Calibri" charset="0"/>
              </a:endParaRPr>
            </a:p>
          </p:txBody>
        </p:sp>
      </p:gr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45058"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45059" name="Rectangle 3"/>
          <p:cNvSpPr>
            <a:spLocks noGrp="1" noChangeArrowheads="1"/>
          </p:cNvSpPr>
          <p:nvPr>
            <p:ph type="title"/>
          </p:nvPr>
        </p:nvSpPr>
        <p:spPr>
          <a:ln/>
        </p:spPr>
        <p:txBody>
          <a:bodyPr/>
          <a:lstStyle/>
          <a:p>
            <a:pPr marL="119063" indent="-119063"/>
            <a:r>
              <a:rPr lang="en-US"/>
              <a:t>Conditional Branch Example (Cont.)</a:t>
            </a:r>
          </a:p>
        </p:txBody>
      </p:sp>
      <p:sp>
        <p:nvSpPr>
          <p:cNvPr id="7" name="Rectangle 4"/>
          <p:cNvSpPr>
            <a:spLocks/>
          </p:cNvSpPr>
          <p:nvPr/>
        </p:nvSpPr>
        <p:spPr bwMode="auto">
          <a:xfrm>
            <a:off x="508000" y="1143000"/>
            <a:ext cx="3670300" cy="3124200"/>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goto_ad</a:t>
            </a:r>
            <a:r>
              <a:rPr lang="en-US" sz="1800" b="1" dirty="0">
                <a:solidFill>
                  <a:schemeClr val="tx1"/>
                </a:solidFill>
                <a:latin typeface="Courier New" pitchFamily="49" charset="0"/>
                <a:cs typeface="Courier New" pitchFamily="49" charset="0"/>
                <a:sym typeface="Courier New Bold" charset="0"/>
              </a:rPr>
              <a:t>(</a:t>
            </a: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x, </a:t>
            </a: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y)</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result;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a:solidFill>
                  <a:srgbClr val="C00000"/>
                </a:solidFill>
                <a:latin typeface="Courier New" pitchFamily="49" charset="0"/>
                <a:cs typeface="Courier New" pitchFamily="49" charset="0"/>
                <a:sym typeface="Courier New Bold" charset="0"/>
              </a:rPr>
              <a:t>if (x &lt;= y) </a:t>
            </a:r>
            <a:r>
              <a:rPr lang="en-US" sz="1800" b="1" dirty="0" err="1">
                <a:solidFill>
                  <a:srgbClr val="C00000"/>
                </a:solidFill>
                <a:latin typeface="Courier New" pitchFamily="49" charset="0"/>
                <a:cs typeface="Courier New" pitchFamily="49" charset="0"/>
                <a:sym typeface="Courier New Bold" charset="0"/>
              </a:rPr>
              <a:t>goto</a:t>
            </a:r>
            <a:r>
              <a:rPr lang="en-US" sz="1800" b="1" dirty="0">
                <a:solidFill>
                  <a:srgbClr val="C00000"/>
                </a:solidFill>
                <a:latin typeface="Courier New" pitchFamily="49" charset="0"/>
                <a:cs typeface="Courier New" pitchFamily="49" charset="0"/>
                <a:sym typeface="Courier New Bold" charset="0"/>
              </a:rPr>
              <a:t> </a:t>
            </a:r>
            <a:r>
              <a:rPr lang="en-US" sz="1800" b="1" dirty="0">
                <a:solidFill>
                  <a:srgbClr val="C00000"/>
                </a:solidFill>
                <a:latin typeface="Courier New" pitchFamily="49" charset="0"/>
                <a:cs typeface="Courier New" pitchFamily="49" charset="0"/>
                <a:sym typeface="Courier New Bold Italic" charset="0"/>
              </a:rPr>
              <a:t>Else</a:t>
            </a:r>
            <a:r>
              <a:rPr lang="en-US" sz="1800" b="1" dirty="0">
                <a:solidFill>
                  <a:srgbClr val="C00000"/>
                </a:solidFill>
                <a:latin typeface="Courier New" pitchFamily="49" charset="0"/>
                <a:cs typeface="Courier New" pitchFamily="49" charset="0"/>
                <a:sym typeface="Courier New Bold" charset="0"/>
              </a:rPr>
              <a:t>;</a:t>
            </a:r>
            <a:endParaRPr lang="en-US" sz="2400" b="1" dirty="0">
              <a:solidFill>
                <a:srgbClr val="C00000"/>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result = x-y</a:t>
            </a:r>
            <a:r>
              <a:rPr lang="en-US" sz="1800" b="1" dirty="0" smtClean="0">
                <a:solidFill>
                  <a:schemeClr val="tx1"/>
                </a:solidFill>
                <a:latin typeface="Courier New" pitchFamily="49" charset="0"/>
                <a:cs typeface="Courier New" pitchFamily="49" charset="0"/>
                <a:sym typeface="Courier New Bold" charset="0"/>
              </a:rPr>
              <a:t>;</a:t>
            </a:r>
          </a:p>
          <a:p>
            <a:pPr algn="l"/>
            <a:r>
              <a:rPr lang="en-US" sz="1800" b="1" dirty="0" smtClean="0">
                <a:solidFill>
                  <a:schemeClr val="tx1"/>
                </a:solidFill>
                <a:latin typeface="Courier New" pitchFamily="49" charset="0"/>
                <a:ea typeface="Lucida Grande" charset="0"/>
                <a:cs typeface="Courier New" pitchFamily="49" charset="0"/>
                <a:sym typeface="Courier New Bold" charset="0"/>
              </a:rPr>
              <a:t>  </a:t>
            </a:r>
            <a:r>
              <a:rPr lang="en-US" sz="1800" b="1" dirty="0" err="1" smtClean="0">
                <a:solidFill>
                  <a:schemeClr val="tx1"/>
                </a:solidFill>
                <a:latin typeface="Courier New" pitchFamily="49" charset="0"/>
                <a:ea typeface="Lucida Grande" charset="0"/>
                <a:cs typeface="Courier New" pitchFamily="49" charset="0"/>
                <a:sym typeface="Courier New Bold" charset="0"/>
              </a:rPr>
              <a:t>goto</a:t>
            </a:r>
            <a:r>
              <a:rPr lang="en-US" sz="1800" b="1" dirty="0" smtClean="0">
                <a:solidFill>
                  <a:schemeClr val="tx1"/>
                </a:solidFill>
                <a:latin typeface="Courier New" pitchFamily="49" charset="0"/>
                <a:ea typeface="Lucida Grande" charset="0"/>
                <a:cs typeface="Courier New" pitchFamily="49" charset="0"/>
                <a:sym typeface="Courier New Bold" charset="0"/>
              </a:rPr>
              <a:t> Exit;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smtClean="0">
                <a:solidFill>
                  <a:schemeClr val="tx1"/>
                </a:solidFill>
                <a:latin typeface="Courier New" pitchFamily="49" charset="0"/>
                <a:cs typeface="Courier New" pitchFamily="49" charset="0"/>
                <a:sym typeface="Courier New Bold Italic" charset="0"/>
              </a:rPr>
              <a:t>Else</a:t>
            </a:r>
            <a:r>
              <a:rPr lang="en-US" sz="1800" b="1" dirty="0">
                <a:solidFill>
                  <a:schemeClr val="tx1"/>
                </a:solidFill>
                <a:latin typeface="Courier New" pitchFamily="49" charset="0"/>
                <a:cs typeface="Courier New" pitchFamily="49" charset="0"/>
                <a:sym typeface="Courier New Bold Italic" charset="0"/>
              </a:rPr>
              <a: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result = y-x;</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smtClean="0">
                <a:solidFill>
                  <a:schemeClr val="tx1"/>
                </a:solidFill>
                <a:latin typeface="Courier New" pitchFamily="49" charset="0"/>
                <a:cs typeface="Courier New" pitchFamily="49" charset="0"/>
                <a:sym typeface="Courier New Bold Italic" charset="0"/>
              </a:rPr>
              <a:t>Exit</a:t>
            </a:r>
            <a:r>
              <a:rPr lang="en-US" sz="1800" b="1" dirty="0" smtClean="0">
                <a:solidFill>
                  <a:schemeClr val="tx1"/>
                </a:solidFill>
                <a:latin typeface="Courier New" pitchFamily="49" charset="0"/>
                <a:cs typeface="Courier New" pitchFamily="49" charset="0"/>
                <a:sym typeface="Courier New Bold" charset="0"/>
              </a:rPr>
              <a:t>:</a:t>
            </a:r>
            <a:endParaRPr lang="en-US" sz="2400" b="1" dirty="0" smtClean="0">
              <a:solidFill>
                <a:schemeClr val="tx1"/>
              </a:solidFill>
              <a:latin typeface="Courier New" pitchFamily="49" charset="0"/>
              <a:ea typeface="Lucida Grande" charset="0"/>
              <a:cs typeface="Courier New" pitchFamily="49" charset="0"/>
              <a:sym typeface="Arial Narrow Bold" charset="0"/>
            </a:endParaRPr>
          </a:p>
          <a:p>
            <a:pPr algn="l"/>
            <a:r>
              <a:rPr lang="en-US" sz="1800" b="1" dirty="0" smtClean="0">
                <a:solidFill>
                  <a:schemeClr val="tx1"/>
                </a:solidFill>
                <a:latin typeface="Courier New" pitchFamily="49" charset="0"/>
                <a:cs typeface="Courier New" pitchFamily="49" charset="0"/>
                <a:sym typeface="Courier New Bold" charset="0"/>
              </a:rPr>
              <a:t>  return result;</a:t>
            </a:r>
          </a:p>
          <a:p>
            <a:pPr algn="l"/>
            <a:r>
              <a:rPr lang="en-US" sz="1800" b="1" dirty="0">
                <a:solidFill>
                  <a:schemeClr val="tx1"/>
                </a:solidFill>
                <a:latin typeface="Courier New" pitchFamily="49" charset="0"/>
                <a:cs typeface="Courier New" pitchFamily="49" charset="0"/>
                <a:sym typeface="Courier New Bold" charset="0"/>
              </a:rPr>
              <a:t>}</a:t>
            </a:r>
          </a:p>
        </p:txBody>
      </p:sp>
      <p:grpSp>
        <p:nvGrpSpPr>
          <p:cNvPr id="8" name="Group 7"/>
          <p:cNvGrpSpPr/>
          <p:nvPr/>
        </p:nvGrpSpPr>
        <p:grpSpPr>
          <a:xfrm>
            <a:off x="4445000" y="1397000"/>
            <a:ext cx="4578087" cy="4813300"/>
            <a:chOff x="4445000" y="1397000"/>
            <a:chExt cx="4578087" cy="4813300"/>
          </a:xfrm>
        </p:grpSpPr>
        <p:sp>
          <p:nvSpPr>
            <p:cNvPr id="9" name="Rectangle 5"/>
            <p:cNvSpPr>
              <a:spLocks/>
            </p:cNvSpPr>
            <p:nvPr/>
          </p:nvSpPr>
          <p:spPr bwMode="auto">
            <a:xfrm>
              <a:off x="4445000" y="1397000"/>
              <a:ext cx="4394200" cy="4813300"/>
            </a:xfrm>
            <a:prstGeom prst="rect">
              <a:avLst/>
            </a:prstGeom>
            <a:noFill/>
            <a:ln w="12700" cap="flat">
              <a:noFill/>
              <a:miter lim="800000"/>
              <a:headEnd type="none" w="med" len="med"/>
              <a:tailEnd type="none" w="med" len="med"/>
            </a:ln>
          </p:spPr>
          <p:txBody>
            <a:bodyPr lIns="38100" tIns="38100" rIns="38100" bIns="38100"/>
            <a:lstStyle/>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err="1">
                  <a:solidFill>
                    <a:schemeClr val="tx1"/>
                  </a:solidFill>
                  <a:latin typeface="Courier New" pitchFamily="49" charset="0"/>
                  <a:ea typeface="Monaco" charset="0"/>
                  <a:cs typeface="Courier New" pitchFamily="49" charset="0"/>
                  <a:sym typeface="Monaco" charset="0"/>
                </a:rPr>
                <a:t>absdiff</a:t>
              </a:r>
              <a:r>
                <a:rPr lang="en-US" sz="1800" b="1" dirty="0">
                  <a:solidFill>
                    <a:schemeClr val="tx1"/>
                  </a:solidFill>
                  <a:latin typeface="Courier New" pitchFamily="49" charset="0"/>
                  <a:ea typeface="Monaco" charset="0"/>
                  <a:cs typeface="Courier New" pitchFamily="49" charset="0"/>
                  <a:sym typeface="Monaco" charset="0"/>
                </a:rPr>
                <a:t>:</a:t>
              </a:r>
              <a:endParaRPr lang="en-US" b="1" dirty="0">
                <a:solidFill>
                  <a:schemeClr val="tx1"/>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pushl</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ebp</a:t>
              </a:r>
              <a:endParaRPr lang="en-US" b="1" dirty="0">
                <a:solidFill>
                  <a:schemeClr val="tx1"/>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movl</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esp</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ebp</a:t>
              </a:r>
              <a:endParaRPr lang="en-US" b="1" dirty="0">
                <a:solidFill>
                  <a:schemeClr val="tx1"/>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movl</a:t>
              </a:r>
              <a:r>
                <a:rPr lang="en-US" sz="1800" b="1" dirty="0">
                  <a:solidFill>
                    <a:schemeClr val="tx1"/>
                  </a:solidFill>
                  <a:latin typeface="Courier New" pitchFamily="49" charset="0"/>
                  <a:ea typeface="Monaco" charset="0"/>
                  <a:cs typeface="Courier New" pitchFamily="49" charset="0"/>
                  <a:sym typeface="Monaco" charset="0"/>
                </a:rPr>
                <a:t>   8(%</a:t>
              </a:r>
              <a:r>
                <a:rPr lang="en-US" sz="1800" b="1" dirty="0" err="1">
                  <a:solidFill>
                    <a:schemeClr val="tx1"/>
                  </a:solidFill>
                  <a:latin typeface="Courier New" pitchFamily="49" charset="0"/>
                  <a:ea typeface="Monaco" charset="0"/>
                  <a:cs typeface="Courier New" pitchFamily="49" charset="0"/>
                  <a:sym typeface="Monaco" charset="0"/>
                </a:rPr>
                <a:t>ebp</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edx</a:t>
              </a:r>
              <a:endParaRPr lang="en-US" b="1" dirty="0">
                <a:solidFill>
                  <a:schemeClr val="tx1"/>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movl</a:t>
              </a:r>
              <a:r>
                <a:rPr lang="en-US" sz="1800" b="1" dirty="0">
                  <a:solidFill>
                    <a:schemeClr val="tx1"/>
                  </a:solidFill>
                  <a:latin typeface="Courier New" pitchFamily="49" charset="0"/>
                  <a:ea typeface="Monaco" charset="0"/>
                  <a:cs typeface="Courier New" pitchFamily="49" charset="0"/>
                  <a:sym typeface="Monaco" charset="0"/>
                </a:rPr>
                <a:t>   12(%</a:t>
              </a:r>
              <a:r>
                <a:rPr lang="en-US" sz="1800" b="1" dirty="0" err="1">
                  <a:solidFill>
                    <a:schemeClr val="tx1"/>
                  </a:solidFill>
                  <a:latin typeface="Courier New" pitchFamily="49" charset="0"/>
                  <a:ea typeface="Monaco" charset="0"/>
                  <a:cs typeface="Courier New" pitchFamily="49" charset="0"/>
                  <a:sym typeface="Monaco" charset="0"/>
                </a:rPr>
                <a:t>ebp</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eax</a:t>
              </a:r>
              <a:endParaRPr lang="en-US" b="1" dirty="0">
                <a:solidFill>
                  <a:schemeClr val="tx1"/>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rgbClr val="C00000"/>
                  </a:solidFill>
                  <a:latin typeface="Courier New" pitchFamily="49" charset="0"/>
                  <a:ea typeface="Monaco" charset="0"/>
                  <a:cs typeface="Courier New" pitchFamily="49" charset="0"/>
                  <a:sym typeface="Monaco" charset="0"/>
                </a:rPr>
                <a:t>	</a:t>
              </a:r>
              <a:r>
                <a:rPr lang="en-US" sz="1800" b="1" dirty="0" err="1">
                  <a:solidFill>
                    <a:srgbClr val="C00000"/>
                  </a:solidFill>
                  <a:latin typeface="Courier New" pitchFamily="49" charset="0"/>
                  <a:ea typeface="Monaco" charset="0"/>
                  <a:cs typeface="Courier New" pitchFamily="49" charset="0"/>
                  <a:sym typeface="Monaco" charset="0"/>
                </a:rPr>
                <a:t>cmpl</a:t>
              </a:r>
              <a:r>
                <a:rPr lang="en-US" sz="1800" b="1" dirty="0">
                  <a:solidFill>
                    <a:srgbClr val="C00000"/>
                  </a:solidFill>
                  <a:latin typeface="Courier New" pitchFamily="49" charset="0"/>
                  <a:ea typeface="Monaco" charset="0"/>
                  <a:cs typeface="Courier New" pitchFamily="49" charset="0"/>
                  <a:sym typeface="Monaco" charset="0"/>
                </a:rPr>
                <a:t>   %</a:t>
              </a:r>
              <a:r>
                <a:rPr lang="en-US" sz="1800" b="1" dirty="0" err="1">
                  <a:solidFill>
                    <a:srgbClr val="C00000"/>
                  </a:solidFill>
                  <a:latin typeface="Courier New" pitchFamily="49" charset="0"/>
                  <a:ea typeface="Monaco" charset="0"/>
                  <a:cs typeface="Courier New" pitchFamily="49" charset="0"/>
                  <a:sym typeface="Monaco" charset="0"/>
                </a:rPr>
                <a:t>eax</a:t>
              </a:r>
              <a:r>
                <a:rPr lang="en-US" sz="1800" b="1" dirty="0">
                  <a:solidFill>
                    <a:srgbClr val="C00000"/>
                  </a:solidFill>
                  <a:latin typeface="Courier New" pitchFamily="49" charset="0"/>
                  <a:ea typeface="Monaco" charset="0"/>
                  <a:cs typeface="Courier New" pitchFamily="49" charset="0"/>
                  <a:sym typeface="Monaco" charset="0"/>
                </a:rPr>
                <a:t>, %</a:t>
              </a:r>
              <a:r>
                <a:rPr lang="en-US" sz="1800" b="1" dirty="0" err="1">
                  <a:solidFill>
                    <a:srgbClr val="C00000"/>
                  </a:solidFill>
                  <a:latin typeface="Courier New" pitchFamily="49" charset="0"/>
                  <a:ea typeface="Monaco" charset="0"/>
                  <a:cs typeface="Courier New" pitchFamily="49" charset="0"/>
                  <a:sym typeface="Monaco" charset="0"/>
                </a:rPr>
                <a:t>edx</a:t>
              </a:r>
              <a:endParaRPr lang="en-US" b="1" dirty="0">
                <a:solidFill>
                  <a:srgbClr val="C00000"/>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rgbClr val="C00000"/>
                  </a:solidFill>
                  <a:latin typeface="Courier New" pitchFamily="49" charset="0"/>
                  <a:ea typeface="Monaco" charset="0"/>
                  <a:cs typeface="Courier New" pitchFamily="49" charset="0"/>
                  <a:sym typeface="Monaco" charset="0"/>
                </a:rPr>
                <a:t>	</a:t>
              </a:r>
              <a:r>
                <a:rPr lang="en-US" sz="1800" b="1" dirty="0" err="1">
                  <a:solidFill>
                    <a:srgbClr val="C00000"/>
                  </a:solidFill>
                  <a:latin typeface="Courier New" pitchFamily="49" charset="0"/>
                  <a:ea typeface="Monaco" charset="0"/>
                  <a:cs typeface="Courier New" pitchFamily="49" charset="0"/>
                  <a:sym typeface="Monaco" charset="0"/>
                </a:rPr>
                <a:t>jle</a:t>
              </a:r>
              <a:r>
                <a:rPr lang="en-US" sz="1800" b="1" dirty="0">
                  <a:solidFill>
                    <a:srgbClr val="C00000"/>
                  </a:solidFill>
                  <a:latin typeface="Courier New" pitchFamily="49" charset="0"/>
                  <a:ea typeface="Monaco" charset="0"/>
                  <a:cs typeface="Courier New" pitchFamily="49" charset="0"/>
                  <a:sym typeface="Monaco" charset="0"/>
                </a:rPr>
                <a:t>    .</a:t>
              </a:r>
              <a:r>
                <a:rPr lang="en-US" sz="1800" b="1" dirty="0" smtClean="0">
                  <a:solidFill>
                    <a:srgbClr val="C00000"/>
                  </a:solidFill>
                  <a:latin typeface="Courier New" pitchFamily="49" charset="0"/>
                  <a:ea typeface="Monaco" charset="0"/>
                  <a:cs typeface="Courier New" pitchFamily="49" charset="0"/>
                  <a:sym typeface="Monaco" charset="0"/>
                </a:rPr>
                <a:t>L6</a:t>
              </a:r>
              <a:endParaRPr lang="en-US" b="1" dirty="0">
                <a:solidFill>
                  <a:srgbClr val="C00000"/>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subl</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eax</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edx</a:t>
              </a:r>
              <a:endParaRPr lang="en-US" b="1" dirty="0">
                <a:solidFill>
                  <a:schemeClr val="tx1"/>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movl</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edx</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eax</a:t>
              </a:r>
              <a:endParaRPr lang="en-US" sz="1800" b="1" dirty="0" smtClean="0">
                <a:solidFill>
                  <a:schemeClr val="tx1"/>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jmp</a:t>
              </a:r>
              <a:r>
                <a:rPr lang="en-US" sz="1800" b="1" dirty="0" smtClean="0">
                  <a:solidFill>
                    <a:schemeClr val="tx1"/>
                  </a:solidFill>
                  <a:latin typeface="Courier New" pitchFamily="49" charset="0"/>
                  <a:ea typeface="Monaco" charset="0"/>
                  <a:cs typeface="Courier New" pitchFamily="49" charset="0"/>
                  <a:sym typeface="Monaco" charset="0"/>
                </a:rPr>
                <a:t> .L7</a:t>
              </a:r>
              <a:endParaRPr lang="en-US" b="1" dirty="0">
                <a:solidFill>
                  <a:schemeClr val="tx1"/>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a:t>
              </a:r>
              <a:r>
                <a:rPr lang="en-US" sz="1800" b="1" dirty="0" smtClean="0">
                  <a:solidFill>
                    <a:schemeClr val="tx1"/>
                  </a:solidFill>
                  <a:latin typeface="Courier New" pitchFamily="49" charset="0"/>
                  <a:ea typeface="Monaco" charset="0"/>
                  <a:cs typeface="Courier New" pitchFamily="49" charset="0"/>
                  <a:sym typeface="Monaco" charset="0"/>
                </a:rPr>
                <a:t>L6:</a:t>
              </a:r>
              <a:endParaRPr lang="en-US" b="1" dirty="0">
                <a:solidFill>
                  <a:schemeClr val="tx1"/>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subl</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edx</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eax</a:t>
              </a:r>
              <a:endParaRPr lang="en-US" sz="1800" b="1" dirty="0" smtClean="0">
                <a:solidFill>
                  <a:schemeClr val="tx1"/>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smtClean="0">
                  <a:solidFill>
                    <a:schemeClr val="tx1"/>
                  </a:solidFill>
                  <a:latin typeface="Courier New" pitchFamily="49" charset="0"/>
                  <a:ea typeface="Monaco" charset="0"/>
                  <a:cs typeface="Courier New" pitchFamily="49" charset="0"/>
                  <a:sym typeface="Monaco" charset="0"/>
                </a:rPr>
                <a:t>.</a:t>
              </a:r>
              <a:r>
                <a:rPr lang="en-US" sz="1800" b="1" dirty="0">
                  <a:solidFill>
                    <a:schemeClr val="tx1"/>
                  </a:solidFill>
                  <a:latin typeface="Courier New" pitchFamily="49" charset="0"/>
                  <a:ea typeface="Monaco" charset="0"/>
                  <a:cs typeface="Courier New" pitchFamily="49" charset="0"/>
                  <a:sym typeface="Monaco" charset="0"/>
                </a:rPr>
                <a:t>L7:</a:t>
              </a:r>
              <a:endParaRPr lang="en-US" b="1" dirty="0">
                <a:solidFill>
                  <a:schemeClr val="tx1"/>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popl</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ebp</a:t>
              </a:r>
              <a:endParaRPr lang="en-US" sz="1800" b="1" dirty="0" smtClean="0">
                <a:solidFill>
                  <a:schemeClr val="tx1"/>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smtClean="0">
                  <a:solidFill>
                    <a:schemeClr val="tx1"/>
                  </a:solidFill>
                  <a:latin typeface="Courier New" pitchFamily="49" charset="0"/>
                  <a:ea typeface="Monaco" charset="0"/>
                  <a:cs typeface="Courier New" pitchFamily="49" charset="0"/>
                  <a:sym typeface="Monaco" charset="0"/>
                </a:rPr>
                <a:t>ret</a:t>
              </a:r>
              <a:endParaRPr lang="en-US" sz="1800" b="1" dirty="0">
                <a:solidFill>
                  <a:schemeClr val="tx1"/>
                </a:solidFill>
                <a:latin typeface="Courier New" pitchFamily="49" charset="0"/>
                <a:ea typeface="Monaco" charset="0"/>
                <a:cs typeface="Courier New" pitchFamily="49" charset="0"/>
                <a:sym typeface="Monaco" charset="0"/>
              </a:endParaRPr>
            </a:p>
          </p:txBody>
        </p:sp>
        <p:sp>
          <p:nvSpPr>
            <p:cNvPr id="10" name="AutoShape 6"/>
            <p:cNvSpPr>
              <a:spLocks/>
            </p:cNvSpPr>
            <p:nvPr/>
          </p:nvSpPr>
          <p:spPr bwMode="auto">
            <a:xfrm>
              <a:off x="7848600" y="2362200"/>
              <a:ext cx="304800" cy="914400"/>
            </a:xfrm>
            <a:custGeom>
              <a:avLst/>
              <a:gdLst>
                <a:gd name="T0" fmla="*/ 10800 w 21600"/>
                <a:gd name="T1" fmla="*/ 10800 h 21600"/>
              </a:gdLst>
              <a:ahLst/>
              <a:cxnLst>
                <a:cxn ang="0">
                  <a:pos x="T0" y="T1"/>
                </a:cxn>
              </a:cxnLst>
              <a:rect l="0" t="0" r="r" b="b"/>
              <a:pathLst>
                <a:path w="21600" h="21600">
                  <a:moveTo>
                    <a:pt x="0" y="0"/>
                  </a:moveTo>
                  <a:cubicBezTo>
                    <a:pt x="5965" y="0"/>
                    <a:pt x="10800" y="604"/>
                    <a:pt x="10800" y="1350"/>
                  </a:cubicBezTo>
                  <a:lnTo>
                    <a:pt x="10800" y="9450"/>
                  </a:lnTo>
                  <a:cubicBezTo>
                    <a:pt x="10800" y="10196"/>
                    <a:pt x="15635" y="10800"/>
                    <a:pt x="21600" y="10800"/>
                  </a:cubicBezTo>
                  <a:cubicBezTo>
                    <a:pt x="15635" y="10800"/>
                    <a:pt x="10800" y="11404"/>
                    <a:pt x="10800" y="12150"/>
                  </a:cubicBezTo>
                  <a:lnTo>
                    <a:pt x="10800" y="20250"/>
                  </a:lnTo>
                  <a:cubicBezTo>
                    <a:pt x="10800" y="20996"/>
                    <a:pt x="5965" y="21600"/>
                    <a:pt x="0" y="21600"/>
                  </a:cubicBezTo>
                </a:path>
              </a:pathLst>
            </a:custGeom>
            <a:noFill/>
            <a:ln w="25400" cap="flat">
              <a:solidFill>
                <a:schemeClr val="tx1"/>
              </a:solidFill>
              <a:prstDash val="solid"/>
              <a:round/>
              <a:headEnd type="none" w="med" len="med"/>
              <a:tailEnd type="none" w="med" len="med"/>
            </a:ln>
          </p:spPr>
          <p:txBody>
            <a:bodyPr lIns="0" tIns="0" rIns="0" bIns="0"/>
            <a:lstStyle/>
            <a:p>
              <a:endParaRPr lang="en-US" b="1"/>
            </a:p>
          </p:txBody>
        </p:sp>
        <p:sp>
          <p:nvSpPr>
            <p:cNvPr id="11" name="Rectangle 7"/>
            <p:cNvSpPr>
              <a:spLocks/>
            </p:cNvSpPr>
            <p:nvPr/>
          </p:nvSpPr>
          <p:spPr bwMode="auto">
            <a:xfrm>
              <a:off x="8215313" y="2667000"/>
              <a:ext cx="674687" cy="355600"/>
            </a:xfrm>
            <a:prstGeom prst="rect">
              <a:avLst/>
            </a:prstGeom>
            <a:noFill/>
            <a:ln w="25400" cap="flat">
              <a:noFill/>
              <a:miter lim="800000"/>
              <a:headEnd type="none" w="med" len="med"/>
              <a:tailEnd type="none" w="med" len="med"/>
            </a:ln>
          </p:spPr>
          <p:txBody>
            <a:bodyPr wrap="none" lIns="38100" tIns="38100" rIns="38100" bIns="38100">
              <a:spAutoFit/>
            </a:bodyPr>
            <a:lstStyle/>
            <a:p>
              <a:r>
                <a:rPr lang="en-US" sz="1800" b="1" dirty="0">
                  <a:solidFill>
                    <a:schemeClr val="tx1"/>
                  </a:solidFill>
                  <a:latin typeface="Calibri" charset="0"/>
                  <a:ea typeface="Calibri" charset="0"/>
                  <a:cs typeface="Calibri" charset="0"/>
                  <a:sym typeface="Calibri" charset="0"/>
                </a:rPr>
                <a:t>Body1</a:t>
              </a:r>
            </a:p>
          </p:txBody>
        </p:sp>
        <p:sp>
          <p:nvSpPr>
            <p:cNvPr id="12" name="AutoShape 8"/>
            <p:cNvSpPr>
              <a:spLocks/>
            </p:cNvSpPr>
            <p:nvPr/>
          </p:nvSpPr>
          <p:spPr bwMode="auto">
            <a:xfrm>
              <a:off x="7848600" y="1752600"/>
              <a:ext cx="228600" cy="533400"/>
            </a:xfrm>
            <a:custGeom>
              <a:avLst/>
              <a:gdLst>
                <a:gd name="T0" fmla="*/ 10800 w 21600"/>
                <a:gd name="T1" fmla="*/ 10800 h 21600"/>
              </a:gdLst>
              <a:ahLst/>
              <a:cxnLst>
                <a:cxn ang="0">
                  <a:pos x="T0" y="T1"/>
                </a:cxn>
              </a:cxnLst>
              <a:rect l="0" t="0" r="r" b="b"/>
              <a:pathLst>
                <a:path w="21600" h="21600">
                  <a:moveTo>
                    <a:pt x="0" y="0"/>
                  </a:moveTo>
                  <a:cubicBezTo>
                    <a:pt x="5965" y="0"/>
                    <a:pt x="10800" y="1957"/>
                    <a:pt x="10800" y="4371"/>
                  </a:cubicBezTo>
                  <a:lnTo>
                    <a:pt x="10800" y="6429"/>
                  </a:lnTo>
                  <a:cubicBezTo>
                    <a:pt x="10800" y="8843"/>
                    <a:pt x="15635" y="10800"/>
                    <a:pt x="21600" y="10800"/>
                  </a:cubicBezTo>
                  <a:cubicBezTo>
                    <a:pt x="15635" y="10800"/>
                    <a:pt x="10800" y="12757"/>
                    <a:pt x="10800" y="15171"/>
                  </a:cubicBezTo>
                  <a:lnTo>
                    <a:pt x="10800" y="17229"/>
                  </a:lnTo>
                  <a:cubicBezTo>
                    <a:pt x="10800" y="19643"/>
                    <a:pt x="5965" y="21600"/>
                    <a:pt x="0" y="21600"/>
                  </a:cubicBezTo>
                </a:path>
              </a:pathLst>
            </a:custGeom>
            <a:noFill/>
            <a:ln w="25400" cap="flat">
              <a:solidFill>
                <a:schemeClr val="tx1"/>
              </a:solidFill>
              <a:prstDash val="solid"/>
              <a:round/>
              <a:headEnd type="none" w="med" len="med"/>
              <a:tailEnd type="none" w="med" len="med"/>
            </a:ln>
          </p:spPr>
          <p:txBody>
            <a:bodyPr lIns="0" tIns="0" rIns="0" bIns="0"/>
            <a:lstStyle/>
            <a:p>
              <a:endParaRPr lang="en-US" b="1"/>
            </a:p>
          </p:txBody>
        </p:sp>
        <p:sp>
          <p:nvSpPr>
            <p:cNvPr id="13" name="Rectangle 9"/>
            <p:cNvSpPr>
              <a:spLocks/>
            </p:cNvSpPr>
            <p:nvPr/>
          </p:nvSpPr>
          <p:spPr bwMode="auto">
            <a:xfrm>
              <a:off x="8215313" y="1828800"/>
              <a:ext cx="622300" cy="355600"/>
            </a:xfrm>
            <a:prstGeom prst="rect">
              <a:avLst/>
            </a:prstGeom>
            <a:noFill/>
            <a:ln w="25400" cap="flat">
              <a:noFill/>
              <a:miter lim="800000"/>
              <a:headEnd type="none" w="med" len="med"/>
              <a:tailEnd type="none" w="med" len="med"/>
            </a:ln>
          </p:spPr>
          <p:txBody>
            <a:bodyPr wrap="none" lIns="38100" tIns="38100" rIns="38100" bIns="38100">
              <a:spAutoFit/>
            </a:bodyPr>
            <a:lstStyle/>
            <a:p>
              <a:r>
                <a:rPr lang="en-US" sz="1800" b="1">
                  <a:solidFill>
                    <a:schemeClr val="tx1"/>
                  </a:solidFill>
                  <a:latin typeface="Calibri" charset="0"/>
                  <a:ea typeface="Calibri" charset="0"/>
                  <a:cs typeface="Calibri" charset="0"/>
                  <a:sym typeface="Calibri" charset="0"/>
                </a:rPr>
                <a:t>Setup</a:t>
              </a:r>
            </a:p>
          </p:txBody>
        </p:sp>
        <p:sp>
          <p:nvSpPr>
            <p:cNvPr id="14" name="AutoShape 10"/>
            <p:cNvSpPr>
              <a:spLocks/>
            </p:cNvSpPr>
            <p:nvPr/>
          </p:nvSpPr>
          <p:spPr bwMode="auto">
            <a:xfrm>
              <a:off x="7848600" y="4419600"/>
              <a:ext cx="304800" cy="457200"/>
            </a:xfrm>
            <a:custGeom>
              <a:avLst/>
              <a:gdLst>
                <a:gd name="T0" fmla="*/ 10800 w 21600"/>
                <a:gd name="T1" fmla="*/ 10800 h 21600"/>
              </a:gdLst>
              <a:ahLst/>
              <a:cxnLst>
                <a:cxn ang="0">
                  <a:pos x="T0" y="T1"/>
                </a:cxn>
              </a:cxnLst>
              <a:rect l="0" t="0" r="r" b="b"/>
              <a:pathLst>
                <a:path w="21600" h="21600">
                  <a:moveTo>
                    <a:pt x="0" y="0"/>
                  </a:moveTo>
                  <a:cubicBezTo>
                    <a:pt x="5965" y="0"/>
                    <a:pt x="10800" y="1612"/>
                    <a:pt x="10800" y="3600"/>
                  </a:cubicBezTo>
                  <a:lnTo>
                    <a:pt x="10800" y="7200"/>
                  </a:lnTo>
                  <a:cubicBezTo>
                    <a:pt x="10800" y="9188"/>
                    <a:pt x="15635" y="10800"/>
                    <a:pt x="21600" y="10800"/>
                  </a:cubicBezTo>
                  <a:cubicBezTo>
                    <a:pt x="15635" y="10800"/>
                    <a:pt x="10800" y="12412"/>
                    <a:pt x="10800" y="14400"/>
                  </a:cubicBezTo>
                  <a:lnTo>
                    <a:pt x="10800" y="18000"/>
                  </a:lnTo>
                  <a:cubicBezTo>
                    <a:pt x="10800" y="19988"/>
                    <a:pt x="5965" y="21600"/>
                    <a:pt x="0" y="21600"/>
                  </a:cubicBezTo>
                </a:path>
              </a:pathLst>
            </a:custGeom>
            <a:noFill/>
            <a:ln w="25400" cap="flat">
              <a:solidFill>
                <a:schemeClr val="tx1"/>
              </a:solidFill>
              <a:prstDash val="solid"/>
              <a:round/>
              <a:headEnd type="none" w="med" len="med"/>
              <a:tailEnd type="none" w="med" len="med"/>
            </a:ln>
          </p:spPr>
          <p:txBody>
            <a:bodyPr lIns="0" tIns="0" rIns="0" bIns="0"/>
            <a:lstStyle/>
            <a:p>
              <a:endParaRPr lang="en-US" b="1"/>
            </a:p>
          </p:txBody>
        </p:sp>
        <p:sp>
          <p:nvSpPr>
            <p:cNvPr id="15" name="Rectangle 11"/>
            <p:cNvSpPr>
              <a:spLocks/>
            </p:cNvSpPr>
            <p:nvPr/>
          </p:nvSpPr>
          <p:spPr bwMode="auto">
            <a:xfrm>
              <a:off x="8215313" y="5207000"/>
              <a:ext cx="628650" cy="355600"/>
            </a:xfrm>
            <a:prstGeom prst="rect">
              <a:avLst/>
            </a:prstGeom>
            <a:noFill/>
            <a:ln w="25400" cap="flat">
              <a:noFill/>
              <a:miter lim="800000"/>
              <a:headEnd type="none" w="med" len="med"/>
              <a:tailEnd type="none" w="med" len="med"/>
            </a:ln>
          </p:spPr>
          <p:txBody>
            <a:bodyPr wrap="none" lIns="38100" tIns="38100" rIns="38100" bIns="38100">
              <a:spAutoFit/>
            </a:bodyPr>
            <a:lstStyle/>
            <a:p>
              <a:r>
                <a:rPr lang="en-US" sz="1800" b="1" dirty="0">
                  <a:solidFill>
                    <a:schemeClr val="tx1"/>
                  </a:solidFill>
                  <a:latin typeface="Calibri" charset="0"/>
                  <a:ea typeface="Calibri" charset="0"/>
                  <a:cs typeface="Calibri" charset="0"/>
                  <a:sym typeface="Calibri" charset="0"/>
                </a:rPr>
                <a:t>Finish</a:t>
              </a:r>
            </a:p>
          </p:txBody>
        </p:sp>
        <p:sp>
          <p:nvSpPr>
            <p:cNvPr id="16" name="AutoShape 12"/>
            <p:cNvSpPr>
              <a:spLocks/>
            </p:cNvSpPr>
            <p:nvPr/>
          </p:nvSpPr>
          <p:spPr bwMode="auto">
            <a:xfrm>
              <a:off x="7848600" y="5105400"/>
              <a:ext cx="304800" cy="457200"/>
            </a:xfrm>
            <a:custGeom>
              <a:avLst/>
              <a:gdLst>
                <a:gd name="T0" fmla="*/ 10800 w 21600"/>
                <a:gd name="T1" fmla="*/ 10800 h 21600"/>
              </a:gdLst>
              <a:ahLst/>
              <a:cxnLst>
                <a:cxn ang="0">
                  <a:pos x="T0" y="T1"/>
                </a:cxn>
              </a:cxnLst>
              <a:rect l="0" t="0" r="r" b="b"/>
              <a:pathLst>
                <a:path w="21600" h="21600">
                  <a:moveTo>
                    <a:pt x="0" y="0"/>
                  </a:moveTo>
                  <a:cubicBezTo>
                    <a:pt x="5965" y="0"/>
                    <a:pt x="10800" y="1612"/>
                    <a:pt x="10800" y="3600"/>
                  </a:cubicBezTo>
                  <a:lnTo>
                    <a:pt x="10800" y="7200"/>
                  </a:lnTo>
                  <a:cubicBezTo>
                    <a:pt x="10800" y="9188"/>
                    <a:pt x="15635" y="10800"/>
                    <a:pt x="21600" y="10800"/>
                  </a:cubicBezTo>
                  <a:cubicBezTo>
                    <a:pt x="15635" y="10800"/>
                    <a:pt x="10800" y="12412"/>
                    <a:pt x="10800" y="14400"/>
                  </a:cubicBezTo>
                  <a:lnTo>
                    <a:pt x="10800" y="18000"/>
                  </a:lnTo>
                  <a:cubicBezTo>
                    <a:pt x="10800" y="19988"/>
                    <a:pt x="5965" y="21600"/>
                    <a:pt x="0" y="21600"/>
                  </a:cubicBezTo>
                </a:path>
              </a:pathLst>
            </a:custGeom>
            <a:noFill/>
            <a:ln w="25400" cap="flat">
              <a:solidFill>
                <a:schemeClr val="tx1"/>
              </a:solidFill>
              <a:prstDash val="solid"/>
              <a:round/>
              <a:headEnd type="none" w="med" len="med"/>
              <a:tailEnd type="none" w="med" len="med"/>
            </a:ln>
          </p:spPr>
          <p:txBody>
            <a:bodyPr lIns="0" tIns="0" rIns="0" bIns="0"/>
            <a:lstStyle/>
            <a:p>
              <a:endParaRPr lang="en-US" b="1"/>
            </a:p>
          </p:txBody>
        </p:sp>
        <p:sp>
          <p:nvSpPr>
            <p:cNvPr id="17" name="Rectangle 13"/>
            <p:cNvSpPr>
              <a:spLocks/>
            </p:cNvSpPr>
            <p:nvPr/>
          </p:nvSpPr>
          <p:spPr bwMode="auto">
            <a:xfrm>
              <a:off x="8215313" y="4495800"/>
              <a:ext cx="803105" cy="353943"/>
            </a:xfrm>
            <a:prstGeom prst="rect">
              <a:avLst/>
            </a:prstGeom>
            <a:noFill/>
            <a:ln w="25400" cap="flat">
              <a:noFill/>
              <a:miter lim="800000"/>
              <a:headEnd type="none" w="med" len="med"/>
              <a:tailEnd type="none" w="med" len="med"/>
            </a:ln>
          </p:spPr>
          <p:txBody>
            <a:bodyPr wrap="none" lIns="38100" tIns="38100" rIns="38100" bIns="38100">
              <a:spAutoFit/>
            </a:bodyPr>
            <a:lstStyle/>
            <a:p>
              <a:r>
                <a:rPr lang="en-US" sz="1800" b="1" dirty="0" smtClean="0">
                  <a:solidFill>
                    <a:schemeClr val="tx1"/>
                  </a:solidFill>
                  <a:latin typeface="Calibri" charset="0"/>
                  <a:ea typeface="Calibri" charset="0"/>
                  <a:cs typeface="Calibri" charset="0"/>
                  <a:sym typeface="Calibri" charset="0"/>
                </a:rPr>
                <a:t>Body2b</a:t>
              </a:r>
              <a:endParaRPr lang="en-US" sz="1800" b="1" dirty="0">
                <a:solidFill>
                  <a:schemeClr val="tx1"/>
                </a:solidFill>
                <a:latin typeface="Calibri" charset="0"/>
                <a:ea typeface="Calibri" charset="0"/>
                <a:cs typeface="Calibri" charset="0"/>
                <a:sym typeface="Calibri" charset="0"/>
              </a:endParaRPr>
            </a:p>
          </p:txBody>
        </p:sp>
        <p:sp>
          <p:nvSpPr>
            <p:cNvPr id="18" name="AutoShape 6"/>
            <p:cNvSpPr>
              <a:spLocks/>
            </p:cNvSpPr>
            <p:nvPr/>
          </p:nvSpPr>
          <p:spPr bwMode="auto">
            <a:xfrm>
              <a:off x="7848600" y="3276600"/>
              <a:ext cx="304800" cy="914400"/>
            </a:xfrm>
            <a:custGeom>
              <a:avLst/>
              <a:gdLst>
                <a:gd name="T0" fmla="*/ 10800 w 21600"/>
                <a:gd name="T1" fmla="*/ 10800 h 21600"/>
              </a:gdLst>
              <a:ahLst/>
              <a:cxnLst>
                <a:cxn ang="0">
                  <a:pos x="T0" y="T1"/>
                </a:cxn>
              </a:cxnLst>
              <a:rect l="0" t="0" r="r" b="b"/>
              <a:pathLst>
                <a:path w="21600" h="21600">
                  <a:moveTo>
                    <a:pt x="0" y="0"/>
                  </a:moveTo>
                  <a:cubicBezTo>
                    <a:pt x="5965" y="0"/>
                    <a:pt x="10800" y="604"/>
                    <a:pt x="10800" y="1350"/>
                  </a:cubicBezTo>
                  <a:lnTo>
                    <a:pt x="10800" y="9450"/>
                  </a:lnTo>
                  <a:cubicBezTo>
                    <a:pt x="10800" y="10196"/>
                    <a:pt x="15635" y="10800"/>
                    <a:pt x="21600" y="10800"/>
                  </a:cubicBezTo>
                  <a:cubicBezTo>
                    <a:pt x="15635" y="10800"/>
                    <a:pt x="10800" y="11404"/>
                    <a:pt x="10800" y="12150"/>
                  </a:cubicBezTo>
                  <a:lnTo>
                    <a:pt x="10800" y="20250"/>
                  </a:lnTo>
                  <a:cubicBezTo>
                    <a:pt x="10800" y="20996"/>
                    <a:pt x="5965" y="21600"/>
                    <a:pt x="0" y="21600"/>
                  </a:cubicBezTo>
                </a:path>
              </a:pathLst>
            </a:custGeom>
            <a:noFill/>
            <a:ln w="25400" cap="flat">
              <a:solidFill>
                <a:schemeClr val="tx1"/>
              </a:solidFill>
              <a:prstDash val="solid"/>
              <a:round/>
              <a:headEnd type="none" w="med" len="med"/>
              <a:tailEnd type="none" w="med" len="med"/>
            </a:ln>
          </p:spPr>
          <p:txBody>
            <a:bodyPr lIns="0" tIns="0" rIns="0" bIns="0"/>
            <a:lstStyle/>
            <a:p>
              <a:endParaRPr lang="en-US" b="1"/>
            </a:p>
          </p:txBody>
        </p:sp>
        <p:sp>
          <p:nvSpPr>
            <p:cNvPr id="19" name="Rectangle 13"/>
            <p:cNvSpPr>
              <a:spLocks/>
            </p:cNvSpPr>
            <p:nvPr/>
          </p:nvSpPr>
          <p:spPr bwMode="auto">
            <a:xfrm>
              <a:off x="8229600" y="3530600"/>
              <a:ext cx="793487" cy="353943"/>
            </a:xfrm>
            <a:prstGeom prst="rect">
              <a:avLst/>
            </a:prstGeom>
            <a:noFill/>
            <a:ln w="25400" cap="flat">
              <a:noFill/>
              <a:miter lim="800000"/>
              <a:headEnd type="none" w="med" len="med"/>
              <a:tailEnd type="none" w="med" len="med"/>
            </a:ln>
          </p:spPr>
          <p:txBody>
            <a:bodyPr wrap="none" lIns="38100" tIns="38100" rIns="38100" bIns="38100">
              <a:spAutoFit/>
            </a:bodyPr>
            <a:lstStyle/>
            <a:p>
              <a:r>
                <a:rPr lang="en-US" sz="1800" b="1" dirty="0" smtClean="0">
                  <a:solidFill>
                    <a:schemeClr val="tx1"/>
                  </a:solidFill>
                  <a:latin typeface="Calibri" charset="0"/>
                  <a:ea typeface="Calibri" charset="0"/>
                  <a:cs typeface="Calibri" charset="0"/>
                  <a:sym typeface="Calibri" charset="0"/>
                </a:rPr>
                <a:t>Body2a</a:t>
              </a:r>
              <a:endParaRPr lang="en-US" sz="1800" b="1" dirty="0">
                <a:solidFill>
                  <a:schemeClr val="tx1"/>
                </a:solidFill>
                <a:latin typeface="Calibri" charset="0"/>
                <a:ea typeface="Calibri" charset="0"/>
                <a:cs typeface="Calibri" charset="0"/>
                <a:sym typeface="Calibri" charset="0"/>
              </a:endParaRPr>
            </a:p>
          </p:txBody>
        </p:sp>
      </p:gr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11266"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11267" name="Rectangle 3"/>
          <p:cNvSpPr>
            <a:spLocks noGrp="1" noChangeArrowheads="1"/>
          </p:cNvSpPr>
          <p:nvPr>
            <p:ph type="title"/>
          </p:nvPr>
        </p:nvSpPr>
        <p:spPr>
          <a:ln/>
        </p:spPr>
        <p:txBody>
          <a:bodyPr/>
          <a:lstStyle/>
          <a:p>
            <a:pPr marL="119063" indent="-119063"/>
            <a:r>
              <a:rPr lang="en-US"/>
              <a:t>Complete Memory Addressing Modes</a:t>
            </a:r>
          </a:p>
        </p:txBody>
      </p:sp>
      <p:sp>
        <p:nvSpPr>
          <p:cNvPr id="11268" name="Rectangle 4"/>
          <p:cNvSpPr>
            <a:spLocks noGrp="1" noChangeArrowheads="1"/>
          </p:cNvSpPr>
          <p:nvPr>
            <p:ph type="body" idx="1"/>
          </p:nvPr>
        </p:nvSpPr>
        <p:spPr>
          <a:ln/>
        </p:spPr>
        <p:txBody>
          <a:bodyPr/>
          <a:lstStyle/>
          <a:p>
            <a:pPr>
              <a:tabLst>
                <a:tab pos="860425" algn="l"/>
                <a:tab pos="860425" algn="l"/>
                <a:tab pos="860425" algn="l"/>
              </a:tabLst>
            </a:pPr>
            <a:r>
              <a:rPr lang="en-US" dirty="0"/>
              <a:t>Most General Form</a:t>
            </a:r>
          </a:p>
          <a:p>
            <a:pPr>
              <a:tabLst>
                <a:tab pos="860425" algn="l"/>
                <a:tab pos="860425" algn="l"/>
                <a:tab pos="860425" algn="l"/>
              </a:tabLst>
            </a:pPr>
            <a:r>
              <a:rPr lang="en-US" dirty="0"/>
              <a:t>D(</a:t>
            </a:r>
            <a:r>
              <a:rPr lang="en-US" dirty="0" err="1"/>
              <a:t>Rb,Ri,S</a:t>
            </a:r>
            <a:r>
              <a:rPr lang="en-US" dirty="0"/>
              <a:t>)	</a:t>
            </a:r>
            <a:r>
              <a:rPr lang="en-US" dirty="0" err="1"/>
              <a:t>Mem</a:t>
            </a:r>
            <a:r>
              <a:rPr lang="en-US" dirty="0"/>
              <a:t>[</a:t>
            </a:r>
            <a:r>
              <a:rPr lang="en-US" dirty="0" err="1"/>
              <a:t>Reg</a:t>
            </a:r>
            <a:r>
              <a:rPr lang="en-US" dirty="0"/>
              <a:t>[</a:t>
            </a:r>
            <a:r>
              <a:rPr lang="en-US" dirty="0" err="1"/>
              <a:t>Rb</a:t>
            </a:r>
            <a:r>
              <a:rPr lang="en-US" dirty="0"/>
              <a:t>]+S*</a:t>
            </a:r>
            <a:r>
              <a:rPr lang="en-US" dirty="0" err="1"/>
              <a:t>Reg</a:t>
            </a:r>
            <a:r>
              <a:rPr lang="en-US" dirty="0"/>
              <a:t>[</a:t>
            </a:r>
            <a:r>
              <a:rPr lang="en-US" dirty="0" err="1"/>
              <a:t>Ri</a:t>
            </a:r>
            <a:r>
              <a:rPr lang="en-US" dirty="0"/>
              <a:t>]+ D]</a:t>
            </a:r>
          </a:p>
          <a:p>
            <a:pPr marL="552450" lvl="1">
              <a:tabLst>
                <a:tab pos="860425" algn="l"/>
                <a:tab pos="860425" algn="l"/>
                <a:tab pos="860425" algn="l"/>
              </a:tabLst>
            </a:pPr>
            <a:r>
              <a:rPr lang="en-US" dirty="0"/>
              <a:t>D: 	</a:t>
            </a:r>
            <a:r>
              <a:rPr lang="en-US" dirty="0" smtClean="0"/>
              <a:t>1</a:t>
            </a:r>
            <a:r>
              <a:rPr lang="en-US" dirty="0"/>
              <a:t>, 2, or 4 </a:t>
            </a:r>
            <a:r>
              <a:rPr lang="en-US" dirty="0" smtClean="0"/>
              <a:t>bytes long constant “displacement”</a:t>
            </a:r>
            <a:endParaRPr lang="en-US" dirty="0"/>
          </a:p>
          <a:p>
            <a:pPr marL="552450" lvl="1">
              <a:tabLst>
                <a:tab pos="860425" algn="l"/>
                <a:tab pos="860425" algn="l"/>
                <a:tab pos="860425" algn="l"/>
              </a:tabLst>
            </a:pPr>
            <a:r>
              <a:rPr lang="en-US" dirty="0" err="1"/>
              <a:t>Rb</a:t>
            </a:r>
            <a:r>
              <a:rPr lang="en-US" dirty="0"/>
              <a:t>: </a:t>
            </a:r>
            <a:r>
              <a:rPr lang="en-US" dirty="0" smtClean="0"/>
              <a:t>Base </a:t>
            </a:r>
            <a:r>
              <a:rPr lang="en-US" dirty="0"/>
              <a:t>register: Any of 8 integer registers</a:t>
            </a:r>
          </a:p>
          <a:p>
            <a:pPr marL="552450" lvl="1">
              <a:tabLst>
                <a:tab pos="860425" algn="l"/>
                <a:tab pos="860425" algn="l"/>
                <a:tab pos="860425" algn="l"/>
              </a:tabLst>
            </a:pPr>
            <a:r>
              <a:rPr lang="en-US" dirty="0" err="1"/>
              <a:t>Ri</a:t>
            </a:r>
            <a:r>
              <a:rPr lang="en-US" dirty="0"/>
              <a:t>:	Index register: Any, except for </a:t>
            </a: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esp</a:t>
            </a:r>
            <a:endParaRPr lang="en-US" dirty="0"/>
          </a:p>
          <a:p>
            <a:pPr marL="838200" lvl="2">
              <a:tabLst>
                <a:tab pos="860425" algn="l"/>
                <a:tab pos="860425" algn="l"/>
                <a:tab pos="860425" algn="l"/>
              </a:tabLst>
            </a:pPr>
            <a:r>
              <a:rPr lang="en-US" dirty="0"/>
              <a:t>Unlikely you’d use </a:t>
            </a: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ebp</a:t>
            </a:r>
            <a:r>
              <a:rPr lang="en-US" dirty="0"/>
              <a:t>, either</a:t>
            </a:r>
          </a:p>
          <a:p>
            <a:pPr marL="552450" lvl="1">
              <a:tabLst>
                <a:tab pos="860425" algn="l"/>
                <a:tab pos="860425" algn="l"/>
                <a:tab pos="860425" algn="l"/>
              </a:tabLst>
            </a:pPr>
            <a:r>
              <a:rPr lang="en-US" dirty="0"/>
              <a:t>S</a:t>
            </a:r>
            <a:r>
              <a:rPr lang="en-US"/>
              <a:t>: </a:t>
            </a:r>
            <a:r>
              <a:rPr lang="en-US" smtClean="0"/>
              <a:t>Scale</a:t>
            </a:r>
            <a:r>
              <a:rPr lang="en-US" dirty="0"/>
              <a:t>: 1, 2, 4, or 8 (</a:t>
            </a:r>
            <a:r>
              <a:rPr lang="en-US" dirty="0">
                <a:solidFill>
                  <a:srgbClr val="980002"/>
                </a:solidFill>
                <a:latin typeface="Calibri Bold Italic" charset="0"/>
                <a:ea typeface="Calibri Bold Italic" charset="0"/>
                <a:cs typeface="Calibri Bold Italic" charset="0"/>
                <a:sym typeface="Calibri Bold Italic" charset="0"/>
              </a:rPr>
              <a:t>why these numbers?</a:t>
            </a:r>
            <a:r>
              <a:rPr lang="en-US" dirty="0"/>
              <a:t>)</a:t>
            </a:r>
          </a:p>
          <a:p>
            <a:pPr>
              <a:tabLst>
                <a:tab pos="860425" algn="l"/>
                <a:tab pos="860425" algn="l"/>
                <a:tab pos="860425" algn="l"/>
              </a:tabLst>
            </a:pPr>
            <a:endParaRPr lang="en-US" dirty="0"/>
          </a:p>
          <a:p>
            <a:pPr>
              <a:tabLst>
                <a:tab pos="860425" algn="l"/>
                <a:tab pos="860425" algn="l"/>
                <a:tab pos="860425" algn="l"/>
              </a:tabLst>
            </a:pPr>
            <a:r>
              <a:rPr lang="en-US" dirty="0"/>
              <a:t>Special Cases</a:t>
            </a:r>
          </a:p>
          <a:p>
            <a:pPr>
              <a:tabLst>
                <a:tab pos="860425" algn="l"/>
                <a:tab pos="860425" algn="l"/>
                <a:tab pos="860425" algn="l"/>
              </a:tabLst>
            </a:pPr>
            <a:r>
              <a:rPr lang="en-US" dirty="0"/>
              <a:t>(</a:t>
            </a:r>
            <a:r>
              <a:rPr lang="en-US" dirty="0" err="1"/>
              <a:t>Rb,Ri</a:t>
            </a:r>
            <a:r>
              <a:rPr lang="en-US" dirty="0"/>
              <a:t>)	</a:t>
            </a:r>
            <a:r>
              <a:rPr lang="en-US" dirty="0" err="1"/>
              <a:t>Mem</a:t>
            </a:r>
            <a:r>
              <a:rPr lang="en-US" dirty="0"/>
              <a:t>[</a:t>
            </a:r>
            <a:r>
              <a:rPr lang="en-US" dirty="0" err="1"/>
              <a:t>Reg</a:t>
            </a:r>
            <a:r>
              <a:rPr lang="en-US" dirty="0"/>
              <a:t>[</a:t>
            </a:r>
            <a:r>
              <a:rPr lang="en-US" dirty="0" err="1"/>
              <a:t>Rb</a:t>
            </a:r>
            <a:r>
              <a:rPr lang="en-US" dirty="0"/>
              <a:t>]+</a:t>
            </a:r>
            <a:r>
              <a:rPr lang="en-US" dirty="0" err="1"/>
              <a:t>Reg</a:t>
            </a:r>
            <a:r>
              <a:rPr lang="en-US" dirty="0"/>
              <a:t>[</a:t>
            </a:r>
            <a:r>
              <a:rPr lang="en-US" dirty="0" err="1"/>
              <a:t>Ri</a:t>
            </a:r>
            <a:r>
              <a:rPr lang="en-US" dirty="0"/>
              <a:t>]]</a:t>
            </a:r>
          </a:p>
          <a:p>
            <a:pPr>
              <a:tabLst>
                <a:tab pos="860425" algn="l"/>
                <a:tab pos="860425" algn="l"/>
                <a:tab pos="860425" algn="l"/>
              </a:tabLst>
            </a:pPr>
            <a:r>
              <a:rPr lang="en-US" dirty="0"/>
              <a:t>D(</a:t>
            </a:r>
            <a:r>
              <a:rPr lang="en-US" dirty="0" err="1"/>
              <a:t>Rb,Ri</a:t>
            </a:r>
            <a:r>
              <a:rPr lang="en-US" dirty="0"/>
              <a:t>)	</a:t>
            </a:r>
            <a:r>
              <a:rPr lang="en-US" dirty="0" err="1"/>
              <a:t>Mem</a:t>
            </a:r>
            <a:r>
              <a:rPr lang="en-US" dirty="0"/>
              <a:t>[</a:t>
            </a:r>
            <a:r>
              <a:rPr lang="en-US" dirty="0" err="1"/>
              <a:t>Reg</a:t>
            </a:r>
            <a:r>
              <a:rPr lang="en-US" dirty="0"/>
              <a:t>[</a:t>
            </a:r>
            <a:r>
              <a:rPr lang="en-US" dirty="0" err="1"/>
              <a:t>Rb</a:t>
            </a:r>
            <a:r>
              <a:rPr lang="en-US" dirty="0"/>
              <a:t>]+</a:t>
            </a:r>
            <a:r>
              <a:rPr lang="en-US" dirty="0" err="1"/>
              <a:t>Reg</a:t>
            </a:r>
            <a:r>
              <a:rPr lang="en-US" dirty="0"/>
              <a:t>[</a:t>
            </a:r>
            <a:r>
              <a:rPr lang="en-US" dirty="0" err="1"/>
              <a:t>Ri</a:t>
            </a:r>
            <a:r>
              <a:rPr lang="en-US" dirty="0"/>
              <a:t>]+D]</a:t>
            </a:r>
          </a:p>
          <a:p>
            <a:pPr>
              <a:tabLst>
                <a:tab pos="860425" algn="l"/>
                <a:tab pos="860425" algn="l"/>
                <a:tab pos="860425" algn="l"/>
              </a:tabLst>
            </a:pPr>
            <a:r>
              <a:rPr lang="en-US" dirty="0"/>
              <a:t>(</a:t>
            </a:r>
            <a:r>
              <a:rPr lang="en-US" dirty="0" err="1"/>
              <a:t>Rb,Ri,S</a:t>
            </a:r>
            <a:r>
              <a:rPr lang="en-US" dirty="0"/>
              <a:t>)	</a:t>
            </a:r>
            <a:r>
              <a:rPr lang="en-US" dirty="0" err="1"/>
              <a:t>Mem</a:t>
            </a:r>
            <a:r>
              <a:rPr lang="en-US" dirty="0"/>
              <a:t>[</a:t>
            </a:r>
            <a:r>
              <a:rPr lang="en-US" dirty="0" err="1"/>
              <a:t>Reg</a:t>
            </a:r>
            <a:r>
              <a:rPr lang="en-US" dirty="0"/>
              <a:t>[</a:t>
            </a:r>
            <a:r>
              <a:rPr lang="en-US" dirty="0" err="1"/>
              <a:t>Rb</a:t>
            </a:r>
            <a:r>
              <a:rPr lang="en-US" dirty="0"/>
              <a:t>]+S*</a:t>
            </a:r>
            <a:r>
              <a:rPr lang="en-US" dirty="0" err="1"/>
              <a:t>Reg</a:t>
            </a:r>
            <a:r>
              <a:rPr lang="en-US" dirty="0"/>
              <a:t>[</a:t>
            </a:r>
            <a:r>
              <a:rPr lang="en-US" dirty="0" err="1"/>
              <a:t>Ri</a:t>
            </a:r>
            <a:r>
              <a:rPr lang="en-US" dirty="0"/>
              <a:t>]]</a:t>
            </a:r>
          </a:p>
        </p:txBody>
      </p:sp>
      <mc:AlternateContent xmlns:mc="http://schemas.openxmlformats.org/markup-compatibility/2006">
        <mc:Choice xmlns:p14="http://schemas.microsoft.com/office/powerpoint/2010/main" Requires="p14">
          <p:contentPart p14:bwMode="auto" r:id="rId3">
            <p14:nvContentPartPr>
              <p14:cNvPr id="2" name="墨迹 1"/>
              <p14:cNvContentPartPr/>
              <p14:nvPr/>
            </p14:nvContentPartPr>
            <p14:xfrm>
              <a:off x="1285920" y="4518360"/>
              <a:ext cx="9360" cy="360"/>
            </p14:xfrm>
          </p:contentPart>
        </mc:Choice>
        <mc:Fallback>
          <p:pic>
            <p:nvPicPr>
              <p:cNvPr id="2" name="墨迹 1"/>
              <p:cNvPicPr/>
              <p:nvPr/>
            </p:nvPicPr>
            <p:blipFill>
              <a:blip r:embed="rId4"/>
              <a:stretch>
                <a:fillRect/>
              </a:stretch>
            </p:blipFill>
            <p:spPr>
              <a:xfrm>
                <a:off x="1276560" y="4509000"/>
                <a:ext cx="28080" cy="19080"/>
              </a:xfrm>
              <a:prstGeom prst="rect">
                <a:avLst/>
              </a:prstGeom>
            </p:spPr>
          </p:pic>
        </mc:Fallback>
      </mc:AlternateContent>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45058"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45059" name="Rectangle 3"/>
          <p:cNvSpPr>
            <a:spLocks noGrp="1" noChangeArrowheads="1"/>
          </p:cNvSpPr>
          <p:nvPr>
            <p:ph type="title"/>
          </p:nvPr>
        </p:nvSpPr>
        <p:spPr>
          <a:ln/>
        </p:spPr>
        <p:txBody>
          <a:bodyPr/>
          <a:lstStyle/>
          <a:p>
            <a:pPr marL="119063" indent="-119063"/>
            <a:r>
              <a:rPr lang="en-US"/>
              <a:t>Conditional Branch Example (Cont.)</a:t>
            </a:r>
          </a:p>
        </p:txBody>
      </p:sp>
      <p:sp>
        <p:nvSpPr>
          <p:cNvPr id="7" name="Rectangle 4"/>
          <p:cNvSpPr>
            <a:spLocks/>
          </p:cNvSpPr>
          <p:nvPr/>
        </p:nvSpPr>
        <p:spPr bwMode="auto">
          <a:xfrm>
            <a:off x="508000" y="1143000"/>
            <a:ext cx="3670300" cy="3124200"/>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goto_ad</a:t>
            </a:r>
            <a:r>
              <a:rPr lang="en-US" sz="1800" b="1" dirty="0">
                <a:solidFill>
                  <a:schemeClr val="tx1"/>
                </a:solidFill>
                <a:latin typeface="Courier New" pitchFamily="49" charset="0"/>
                <a:cs typeface="Courier New" pitchFamily="49" charset="0"/>
                <a:sym typeface="Courier New Bold" charset="0"/>
              </a:rPr>
              <a:t>(</a:t>
            </a: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x, </a:t>
            </a: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y)</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result;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a:solidFill>
                  <a:srgbClr val="C00000"/>
                </a:solidFill>
                <a:latin typeface="Courier New" pitchFamily="49" charset="0"/>
                <a:cs typeface="Courier New" pitchFamily="49" charset="0"/>
                <a:sym typeface="Courier New Bold" charset="0"/>
              </a:rPr>
              <a:t>if (x &lt;= y) </a:t>
            </a:r>
            <a:r>
              <a:rPr lang="en-US" sz="1800" b="1" dirty="0" err="1">
                <a:solidFill>
                  <a:srgbClr val="C00000"/>
                </a:solidFill>
                <a:latin typeface="Courier New" pitchFamily="49" charset="0"/>
                <a:cs typeface="Courier New" pitchFamily="49" charset="0"/>
                <a:sym typeface="Courier New Bold" charset="0"/>
              </a:rPr>
              <a:t>goto</a:t>
            </a:r>
            <a:r>
              <a:rPr lang="en-US" sz="1800" b="1" dirty="0">
                <a:solidFill>
                  <a:srgbClr val="C00000"/>
                </a:solidFill>
                <a:latin typeface="Courier New" pitchFamily="49" charset="0"/>
                <a:cs typeface="Courier New" pitchFamily="49" charset="0"/>
                <a:sym typeface="Courier New Bold" charset="0"/>
              </a:rPr>
              <a:t> </a:t>
            </a:r>
            <a:r>
              <a:rPr lang="en-US" sz="1800" b="1" dirty="0">
                <a:solidFill>
                  <a:srgbClr val="C00000"/>
                </a:solidFill>
                <a:latin typeface="Courier New" pitchFamily="49" charset="0"/>
                <a:cs typeface="Courier New" pitchFamily="49" charset="0"/>
                <a:sym typeface="Courier New Bold Italic" charset="0"/>
              </a:rPr>
              <a:t>Else</a:t>
            </a:r>
            <a:r>
              <a:rPr lang="en-US" sz="1800" b="1" dirty="0">
                <a:solidFill>
                  <a:srgbClr val="C00000"/>
                </a:solidFill>
                <a:latin typeface="Courier New" pitchFamily="49" charset="0"/>
                <a:cs typeface="Courier New" pitchFamily="49" charset="0"/>
                <a:sym typeface="Courier New Bold" charset="0"/>
              </a:rPr>
              <a:t>;</a:t>
            </a:r>
            <a:endParaRPr lang="en-US" sz="2400" b="1" dirty="0">
              <a:solidFill>
                <a:srgbClr val="C00000"/>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a:solidFill>
                  <a:srgbClr val="0070C0"/>
                </a:solidFill>
                <a:latin typeface="Courier New" pitchFamily="49" charset="0"/>
                <a:cs typeface="Courier New" pitchFamily="49" charset="0"/>
                <a:sym typeface="Courier New Bold" charset="0"/>
              </a:rPr>
              <a:t>result = x-y</a:t>
            </a:r>
            <a:r>
              <a:rPr lang="en-US" sz="1800" b="1" dirty="0" smtClean="0">
                <a:solidFill>
                  <a:srgbClr val="0070C0"/>
                </a:solidFill>
                <a:latin typeface="Courier New" pitchFamily="49" charset="0"/>
                <a:cs typeface="Courier New" pitchFamily="49" charset="0"/>
                <a:sym typeface="Courier New Bold" charset="0"/>
              </a:rPr>
              <a:t>;</a:t>
            </a:r>
          </a:p>
          <a:p>
            <a:pPr algn="l"/>
            <a:r>
              <a:rPr lang="en-US" sz="1800" b="1" dirty="0" smtClean="0">
                <a:solidFill>
                  <a:srgbClr val="0070C0"/>
                </a:solidFill>
                <a:latin typeface="Courier New" pitchFamily="49" charset="0"/>
                <a:ea typeface="Lucida Grande" charset="0"/>
                <a:cs typeface="Courier New" pitchFamily="49" charset="0"/>
                <a:sym typeface="Courier New Bold" charset="0"/>
              </a:rPr>
              <a:t>  </a:t>
            </a:r>
            <a:r>
              <a:rPr lang="en-US" sz="1800" b="1" dirty="0" err="1" smtClean="0">
                <a:solidFill>
                  <a:srgbClr val="0070C0"/>
                </a:solidFill>
                <a:latin typeface="Courier New" pitchFamily="49" charset="0"/>
                <a:ea typeface="Lucida Grande" charset="0"/>
                <a:cs typeface="Courier New" pitchFamily="49" charset="0"/>
                <a:sym typeface="Courier New Bold" charset="0"/>
              </a:rPr>
              <a:t>goto</a:t>
            </a:r>
            <a:r>
              <a:rPr lang="en-US" sz="1800" b="1" dirty="0" smtClean="0">
                <a:solidFill>
                  <a:srgbClr val="0070C0"/>
                </a:solidFill>
                <a:latin typeface="Courier New" pitchFamily="49" charset="0"/>
                <a:ea typeface="Lucida Grande" charset="0"/>
                <a:cs typeface="Courier New" pitchFamily="49" charset="0"/>
                <a:sym typeface="Courier New Bold" charset="0"/>
              </a:rPr>
              <a:t> Exit;</a:t>
            </a:r>
            <a:endParaRPr lang="en-US" sz="2400" b="1" dirty="0">
              <a:solidFill>
                <a:srgbClr val="0070C0"/>
              </a:solidFill>
              <a:latin typeface="Courier New" pitchFamily="49" charset="0"/>
              <a:ea typeface="Lucida Grande" charset="0"/>
              <a:cs typeface="Courier New" pitchFamily="49" charset="0"/>
              <a:sym typeface="Arial Narrow Bold" charset="0"/>
            </a:endParaRPr>
          </a:p>
          <a:p>
            <a:pPr algn="l"/>
            <a:r>
              <a:rPr lang="en-US" sz="1800" b="1" dirty="0" smtClean="0">
                <a:solidFill>
                  <a:schemeClr val="tx1"/>
                </a:solidFill>
                <a:latin typeface="Courier New" pitchFamily="49" charset="0"/>
                <a:cs typeface="Courier New" pitchFamily="49" charset="0"/>
                <a:sym typeface="Courier New Bold Italic" charset="0"/>
              </a:rPr>
              <a:t>Else</a:t>
            </a:r>
            <a:r>
              <a:rPr lang="en-US" sz="1800" b="1" dirty="0">
                <a:solidFill>
                  <a:schemeClr val="tx1"/>
                </a:solidFill>
                <a:latin typeface="Courier New" pitchFamily="49" charset="0"/>
                <a:cs typeface="Courier New" pitchFamily="49" charset="0"/>
                <a:sym typeface="Courier New Bold Italic" charset="0"/>
              </a:rPr>
              <a: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result = y-x;</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smtClean="0">
                <a:solidFill>
                  <a:schemeClr val="tx1"/>
                </a:solidFill>
                <a:latin typeface="Courier New" pitchFamily="49" charset="0"/>
                <a:cs typeface="Courier New" pitchFamily="49" charset="0"/>
                <a:sym typeface="Courier New Bold Italic" charset="0"/>
              </a:rPr>
              <a:t>Exit</a:t>
            </a:r>
            <a:r>
              <a:rPr lang="en-US" sz="1800" b="1" dirty="0" smtClean="0">
                <a:solidFill>
                  <a:schemeClr val="tx1"/>
                </a:solidFill>
                <a:latin typeface="Courier New" pitchFamily="49" charset="0"/>
                <a:cs typeface="Courier New" pitchFamily="49" charset="0"/>
                <a:sym typeface="Courier New Bold" charset="0"/>
              </a:rPr>
              <a:t>:</a:t>
            </a:r>
            <a:endParaRPr lang="en-US" sz="2400" b="1" dirty="0" smtClean="0">
              <a:solidFill>
                <a:schemeClr val="tx1"/>
              </a:solidFill>
              <a:latin typeface="Courier New" pitchFamily="49" charset="0"/>
              <a:ea typeface="Lucida Grande" charset="0"/>
              <a:cs typeface="Courier New" pitchFamily="49" charset="0"/>
              <a:sym typeface="Arial Narrow Bold" charset="0"/>
            </a:endParaRPr>
          </a:p>
          <a:p>
            <a:pPr algn="l"/>
            <a:r>
              <a:rPr lang="en-US" sz="1800" b="1" dirty="0" smtClean="0">
                <a:solidFill>
                  <a:schemeClr val="tx1"/>
                </a:solidFill>
                <a:latin typeface="Courier New" pitchFamily="49" charset="0"/>
                <a:cs typeface="Courier New" pitchFamily="49" charset="0"/>
                <a:sym typeface="Courier New Bold" charset="0"/>
              </a:rPr>
              <a:t>  return result;</a:t>
            </a:r>
          </a:p>
          <a:p>
            <a:pPr algn="l"/>
            <a:r>
              <a:rPr lang="en-US" sz="1800" b="1" dirty="0">
                <a:solidFill>
                  <a:schemeClr val="tx1"/>
                </a:solidFill>
                <a:latin typeface="Courier New" pitchFamily="49" charset="0"/>
                <a:cs typeface="Courier New" pitchFamily="49" charset="0"/>
                <a:sym typeface="Courier New Bold" charset="0"/>
              </a:rPr>
              <a:t>}</a:t>
            </a:r>
          </a:p>
        </p:txBody>
      </p:sp>
      <p:grpSp>
        <p:nvGrpSpPr>
          <p:cNvPr id="2" name="Group 7"/>
          <p:cNvGrpSpPr/>
          <p:nvPr/>
        </p:nvGrpSpPr>
        <p:grpSpPr>
          <a:xfrm>
            <a:off x="4445000" y="1397000"/>
            <a:ext cx="4578087" cy="4813300"/>
            <a:chOff x="4445000" y="1397000"/>
            <a:chExt cx="4578087" cy="4813300"/>
          </a:xfrm>
        </p:grpSpPr>
        <p:sp>
          <p:nvSpPr>
            <p:cNvPr id="9" name="Rectangle 5"/>
            <p:cNvSpPr>
              <a:spLocks/>
            </p:cNvSpPr>
            <p:nvPr/>
          </p:nvSpPr>
          <p:spPr bwMode="auto">
            <a:xfrm>
              <a:off x="4445000" y="1397000"/>
              <a:ext cx="4394200" cy="4813300"/>
            </a:xfrm>
            <a:prstGeom prst="rect">
              <a:avLst/>
            </a:prstGeom>
            <a:noFill/>
            <a:ln w="12700" cap="flat">
              <a:noFill/>
              <a:miter lim="800000"/>
              <a:headEnd type="none" w="med" len="med"/>
              <a:tailEnd type="none" w="med" len="med"/>
            </a:ln>
          </p:spPr>
          <p:txBody>
            <a:bodyPr lIns="38100" tIns="38100" rIns="38100" bIns="38100"/>
            <a:lstStyle/>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err="1">
                  <a:solidFill>
                    <a:schemeClr val="tx1"/>
                  </a:solidFill>
                  <a:latin typeface="Courier New" pitchFamily="49" charset="0"/>
                  <a:ea typeface="Monaco" charset="0"/>
                  <a:cs typeface="Courier New" pitchFamily="49" charset="0"/>
                  <a:sym typeface="Monaco" charset="0"/>
                </a:rPr>
                <a:t>absdiff</a:t>
              </a:r>
              <a:r>
                <a:rPr lang="en-US" sz="1800" b="1" dirty="0">
                  <a:solidFill>
                    <a:schemeClr val="tx1"/>
                  </a:solidFill>
                  <a:latin typeface="Courier New" pitchFamily="49" charset="0"/>
                  <a:ea typeface="Monaco" charset="0"/>
                  <a:cs typeface="Courier New" pitchFamily="49" charset="0"/>
                  <a:sym typeface="Monaco" charset="0"/>
                </a:rPr>
                <a:t>:</a:t>
              </a:r>
              <a:endParaRPr lang="en-US" b="1" dirty="0">
                <a:solidFill>
                  <a:schemeClr val="tx1"/>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pushl</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ebp</a:t>
              </a:r>
              <a:endParaRPr lang="en-US" b="1" dirty="0">
                <a:solidFill>
                  <a:schemeClr val="tx1"/>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movl</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esp</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ebp</a:t>
              </a:r>
              <a:endParaRPr lang="en-US" b="1" dirty="0">
                <a:solidFill>
                  <a:schemeClr val="tx1"/>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movl</a:t>
              </a:r>
              <a:r>
                <a:rPr lang="en-US" sz="1800" b="1" dirty="0">
                  <a:solidFill>
                    <a:schemeClr val="tx1"/>
                  </a:solidFill>
                  <a:latin typeface="Courier New" pitchFamily="49" charset="0"/>
                  <a:ea typeface="Monaco" charset="0"/>
                  <a:cs typeface="Courier New" pitchFamily="49" charset="0"/>
                  <a:sym typeface="Monaco" charset="0"/>
                </a:rPr>
                <a:t>   8(%</a:t>
              </a:r>
              <a:r>
                <a:rPr lang="en-US" sz="1800" b="1" dirty="0" err="1">
                  <a:solidFill>
                    <a:schemeClr val="tx1"/>
                  </a:solidFill>
                  <a:latin typeface="Courier New" pitchFamily="49" charset="0"/>
                  <a:ea typeface="Monaco" charset="0"/>
                  <a:cs typeface="Courier New" pitchFamily="49" charset="0"/>
                  <a:sym typeface="Monaco" charset="0"/>
                </a:rPr>
                <a:t>ebp</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edx</a:t>
              </a:r>
              <a:endParaRPr lang="en-US" b="1" dirty="0">
                <a:solidFill>
                  <a:schemeClr val="tx1"/>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movl</a:t>
              </a:r>
              <a:r>
                <a:rPr lang="en-US" sz="1800" b="1" dirty="0">
                  <a:solidFill>
                    <a:schemeClr val="tx1"/>
                  </a:solidFill>
                  <a:latin typeface="Courier New" pitchFamily="49" charset="0"/>
                  <a:ea typeface="Monaco" charset="0"/>
                  <a:cs typeface="Courier New" pitchFamily="49" charset="0"/>
                  <a:sym typeface="Monaco" charset="0"/>
                </a:rPr>
                <a:t>   12(%</a:t>
              </a:r>
              <a:r>
                <a:rPr lang="en-US" sz="1800" b="1" dirty="0" err="1">
                  <a:solidFill>
                    <a:schemeClr val="tx1"/>
                  </a:solidFill>
                  <a:latin typeface="Courier New" pitchFamily="49" charset="0"/>
                  <a:ea typeface="Monaco" charset="0"/>
                  <a:cs typeface="Courier New" pitchFamily="49" charset="0"/>
                  <a:sym typeface="Monaco" charset="0"/>
                </a:rPr>
                <a:t>ebp</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eax</a:t>
              </a:r>
              <a:endParaRPr lang="en-US" b="1" dirty="0">
                <a:solidFill>
                  <a:schemeClr val="tx1"/>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rgbClr val="C00000"/>
                  </a:solidFill>
                  <a:latin typeface="Courier New" pitchFamily="49" charset="0"/>
                  <a:ea typeface="Monaco" charset="0"/>
                  <a:cs typeface="Courier New" pitchFamily="49" charset="0"/>
                  <a:sym typeface="Monaco" charset="0"/>
                </a:rPr>
                <a:t>	</a:t>
              </a:r>
              <a:r>
                <a:rPr lang="en-US" sz="1800" b="1" dirty="0" err="1">
                  <a:solidFill>
                    <a:srgbClr val="C00000"/>
                  </a:solidFill>
                  <a:latin typeface="Courier New" pitchFamily="49" charset="0"/>
                  <a:ea typeface="Monaco" charset="0"/>
                  <a:cs typeface="Courier New" pitchFamily="49" charset="0"/>
                  <a:sym typeface="Monaco" charset="0"/>
                </a:rPr>
                <a:t>cmpl</a:t>
              </a:r>
              <a:r>
                <a:rPr lang="en-US" sz="1800" b="1" dirty="0">
                  <a:solidFill>
                    <a:srgbClr val="C00000"/>
                  </a:solidFill>
                  <a:latin typeface="Courier New" pitchFamily="49" charset="0"/>
                  <a:ea typeface="Monaco" charset="0"/>
                  <a:cs typeface="Courier New" pitchFamily="49" charset="0"/>
                  <a:sym typeface="Monaco" charset="0"/>
                </a:rPr>
                <a:t>   %</a:t>
              </a:r>
              <a:r>
                <a:rPr lang="en-US" sz="1800" b="1" dirty="0" err="1">
                  <a:solidFill>
                    <a:srgbClr val="C00000"/>
                  </a:solidFill>
                  <a:latin typeface="Courier New" pitchFamily="49" charset="0"/>
                  <a:ea typeface="Monaco" charset="0"/>
                  <a:cs typeface="Courier New" pitchFamily="49" charset="0"/>
                  <a:sym typeface="Monaco" charset="0"/>
                </a:rPr>
                <a:t>eax</a:t>
              </a:r>
              <a:r>
                <a:rPr lang="en-US" sz="1800" b="1" dirty="0">
                  <a:solidFill>
                    <a:srgbClr val="C00000"/>
                  </a:solidFill>
                  <a:latin typeface="Courier New" pitchFamily="49" charset="0"/>
                  <a:ea typeface="Monaco" charset="0"/>
                  <a:cs typeface="Courier New" pitchFamily="49" charset="0"/>
                  <a:sym typeface="Monaco" charset="0"/>
                </a:rPr>
                <a:t>, %</a:t>
              </a:r>
              <a:r>
                <a:rPr lang="en-US" sz="1800" b="1" dirty="0" err="1">
                  <a:solidFill>
                    <a:srgbClr val="C00000"/>
                  </a:solidFill>
                  <a:latin typeface="Courier New" pitchFamily="49" charset="0"/>
                  <a:ea typeface="Monaco" charset="0"/>
                  <a:cs typeface="Courier New" pitchFamily="49" charset="0"/>
                  <a:sym typeface="Monaco" charset="0"/>
                </a:rPr>
                <a:t>edx</a:t>
              </a:r>
              <a:endParaRPr lang="en-US" b="1" dirty="0">
                <a:solidFill>
                  <a:srgbClr val="C00000"/>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rgbClr val="C00000"/>
                  </a:solidFill>
                  <a:latin typeface="Courier New" pitchFamily="49" charset="0"/>
                  <a:ea typeface="Monaco" charset="0"/>
                  <a:cs typeface="Courier New" pitchFamily="49" charset="0"/>
                  <a:sym typeface="Monaco" charset="0"/>
                </a:rPr>
                <a:t>	</a:t>
              </a:r>
              <a:r>
                <a:rPr lang="en-US" sz="1800" b="1" dirty="0" err="1">
                  <a:solidFill>
                    <a:srgbClr val="C00000"/>
                  </a:solidFill>
                  <a:latin typeface="Courier New" pitchFamily="49" charset="0"/>
                  <a:ea typeface="Monaco" charset="0"/>
                  <a:cs typeface="Courier New" pitchFamily="49" charset="0"/>
                  <a:sym typeface="Monaco" charset="0"/>
                </a:rPr>
                <a:t>jle</a:t>
              </a:r>
              <a:r>
                <a:rPr lang="en-US" sz="1800" b="1" dirty="0">
                  <a:solidFill>
                    <a:srgbClr val="C00000"/>
                  </a:solidFill>
                  <a:latin typeface="Courier New" pitchFamily="49" charset="0"/>
                  <a:ea typeface="Monaco" charset="0"/>
                  <a:cs typeface="Courier New" pitchFamily="49" charset="0"/>
                  <a:sym typeface="Monaco" charset="0"/>
                </a:rPr>
                <a:t>    .</a:t>
              </a:r>
              <a:r>
                <a:rPr lang="en-US" sz="1800" b="1" dirty="0" smtClean="0">
                  <a:solidFill>
                    <a:srgbClr val="C00000"/>
                  </a:solidFill>
                  <a:latin typeface="Courier New" pitchFamily="49" charset="0"/>
                  <a:ea typeface="Monaco" charset="0"/>
                  <a:cs typeface="Courier New" pitchFamily="49" charset="0"/>
                  <a:sym typeface="Monaco" charset="0"/>
                </a:rPr>
                <a:t>L6</a:t>
              </a:r>
              <a:endParaRPr lang="en-US" b="1" dirty="0">
                <a:solidFill>
                  <a:srgbClr val="C00000"/>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rgbClr val="0070C0"/>
                  </a:solidFill>
                  <a:latin typeface="Courier New" pitchFamily="49" charset="0"/>
                  <a:ea typeface="Monaco" charset="0"/>
                  <a:cs typeface="Courier New" pitchFamily="49" charset="0"/>
                  <a:sym typeface="Monaco" charset="0"/>
                </a:rPr>
                <a:t>subl</a:t>
              </a:r>
              <a:r>
                <a:rPr lang="en-US" sz="1800" b="1" dirty="0">
                  <a:solidFill>
                    <a:srgbClr val="0070C0"/>
                  </a:solidFill>
                  <a:latin typeface="Courier New" pitchFamily="49" charset="0"/>
                  <a:ea typeface="Monaco" charset="0"/>
                  <a:cs typeface="Courier New" pitchFamily="49" charset="0"/>
                  <a:sym typeface="Monaco" charset="0"/>
                </a:rPr>
                <a:t>   %</a:t>
              </a:r>
              <a:r>
                <a:rPr lang="en-US" sz="1800" b="1" dirty="0" err="1">
                  <a:solidFill>
                    <a:srgbClr val="0070C0"/>
                  </a:solidFill>
                  <a:latin typeface="Courier New" pitchFamily="49" charset="0"/>
                  <a:ea typeface="Monaco" charset="0"/>
                  <a:cs typeface="Courier New" pitchFamily="49" charset="0"/>
                  <a:sym typeface="Monaco" charset="0"/>
                </a:rPr>
                <a:t>eax</a:t>
              </a:r>
              <a:r>
                <a:rPr lang="en-US" sz="1800" b="1" dirty="0">
                  <a:solidFill>
                    <a:srgbClr val="0070C0"/>
                  </a:solidFill>
                  <a:latin typeface="Courier New" pitchFamily="49" charset="0"/>
                  <a:ea typeface="Monaco" charset="0"/>
                  <a:cs typeface="Courier New" pitchFamily="49" charset="0"/>
                  <a:sym typeface="Monaco" charset="0"/>
                </a:rPr>
                <a:t>, %</a:t>
              </a:r>
              <a:r>
                <a:rPr lang="en-US" sz="1800" b="1" dirty="0" err="1">
                  <a:solidFill>
                    <a:srgbClr val="0070C0"/>
                  </a:solidFill>
                  <a:latin typeface="Courier New" pitchFamily="49" charset="0"/>
                  <a:ea typeface="Monaco" charset="0"/>
                  <a:cs typeface="Courier New" pitchFamily="49" charset="0"/>
                  <a:sym typeface="Monaco" charset="0"/>
                </a:rPr>
                <a:t>edx</a:t>
              </a:r>
              <a:endParaRPr lang="en-US" b="1" dirty="0">
                <a:solidFill>
                  <a:srgbClr val="0070C0"/>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rgbClr val="0070C0"/>
                  </a:solidFill>
                  <a:latin typeface="Courier New" pitchFamily="49" charset="0"/>
                  <a:ea typeface="Monaco" charset="0"/>
                  <a:cs typeface="Courier New" pitchFamily="49" charset="0"/>
                  <a:sym typeface="Monaco" charset="0"/>
                </a:rPr>
                <a:t>	</a:t>
              </a:r>
              <a:r>
                <a:rPr lang="en-US" sz="1800" b="1" dirty="0" err="1">
                  <a:solidFill>
                    <a:srgbClr val="0070C0"/>
                  </a:solidFill>
                  <a:latin typeface="Courier New" pitchFamily="49" charset="0"/>
                  <a:ea typeface="Monaco" charset="0"/>
                  <a:cs typeface="Courier New" pitchFamily="49" charset="0"/>
                  <a:sym typeface="Monaco" charset="0"/>
                </a:rPr>
                <a:t>movl</a:t>
              </a:r>
              <a:r>
                <a:rPr lang="en-US" sz="1800" b="1" dirty="0">
                  <a:solidFill>
                    <a:srgbClr val="0070C0"/>
                  </a:solidFill>
                  <a:latin typeface="Courier New" pitchFamily="49" charset="0"/>
                  <a:ea typeface="Monaco" charset="0"/>
                  <a:cs typeface="Courier New" pitchFamily="49" charset="0"/>
                  <a:sym typeface="Monaco" charset="0"/>
                </a:rPr>
                <a:t>   %</a:t>
              </a:r>
              <a:r>
                <a:rPr lang="en-US" sz="1800" b="1" dirty="0" err="1">
                  <a:solidFill>
                    <a:srgbClr val="0070C0"/>
                  </a:solidFill>
                  <a:latin typeface="Courier New" pitchFamily="49" charset="0"/>
                  <a:ea typeface="Monaco" charset="0"/>
                  <a:cs typeface="Courier New" pitchFamily="49" charset="0"/>
                  <a:sym typeface="Monaco" charset="0"/>
                </a:rPr>
                <a:t>edx</a:t>
              </a:r>
              <a:r>
                <a:rPr lang="en-US" sz="1800" b="1" dirty="0">
                  <a:solidFill>
                    <a:srgbClr val="0070C0"/>
                  </a:solidFill>
                  <a:latin typeface="Courier New" pitchFamily="49" charset="0"/>
                  <a:ea typeface="Monaco" charset="0"/>
                  <a:cs typeface="Courier New" pitchFamily="49" charset="0"/>
                  <a:sym typeface="Monaco" charset="0"/>
                </a:rPr>
                <a:t>, %</a:t>
              </a:r>
              <a:r>
                <a:rPr lang="en-US" sz="1800" b="1" dirty="0" err="1" smtClean="0">
                  <a:solidFill>
                    <a:srgbClr val="0070C0"/>
                  </a:solidFill>
                  <a:latin typeface="Courier New" pitchFamily="49" charset="0"/>
                  <a:ea typeface="Monaco" charset="0"/>
                  <a:cs typeface="Courier New" pitchFamily="49" charset="0"/>
                  <a:sym typeface="Monaco" charset="0"/>
                </a:rPr>
                <a:t>eax</a:t>
              </a:r>
              <a:endParaRPr lang="en-US" sz="1800" b="1" dirty="0" smtClean="0">
                <a:solidFill>
                  <a:srgbClr val="0070C0"/>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rgbClr val="0070C0"/>
                  </a:solidFill>
                  <a:latin typeface="Courier New" pitchFamily="49" charset="0"/>
                  <a:ea typeface="Monaco" charset="0"/>
                  <a:cs typeface="Courier New" pitchFamily="49" charset="0"/>
                  <a:sym typeface="Monaco" charset="0"/>
                </a:rPr>
                <a:t>	</a:t>
              </a:r>
              <a:r>
                <a:rPr lang="en-US" sz="1800" b="1" dirty="0" err="1" smtClean="0">
                  <a:solidFill>
                    <a:srgbClr val="0070C0"/>
                  </a:solidFill>
                  <a:latin typeface="Courier New" pitchFamily="49" charset="0"/>
                  <a:ea typeface="Monaco" charset="0"/>
                  <a:cs typeface="Courier New" pitchFamily="49" charset="0"/>
                  <a:sym typeface="Monaco" charset="0"/>
                </a:rPr>
                <a:t>jmp</a:t>
              </a:r>
              <a:r>
                <a:rPr lang="en-US" sz="1800" b="1" dirty="0" smtClean="0">
                  <a:solidFill>
                    <a:srgbClr val="0070C0"/>
                  </a:solidFill>
                  <a:latin typeface="Courier New" pitchFamily="49" charset="0"/>
                  <a:ea typeface="Monaco" charset="0"/>
                  <a:cs typeface="Courier New" pitchFamily="49" charset="0"/>
                  <a:sym typeface="Monaco" charset="0"/>
                </a:rPr>
                <a:t> .L7</a:t>
              </a:r>
              <a:endParaRPr lang="en-US" b="1" dirty="0">
                <a:solidFill>
                  <a:srgbClr val="0070C0"/>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a:t>
              </a:r>
              <a:r>
                <a:rPr lang="en-US" sz="1800" b="1" dirty="0" smtClean="0">
                  <a:solidFill>
                    <a:schemeClr val="tx1"/>
                  </a:solidFill>
                  <a:latin typeface="Courier New" pitchFamily="49" charset="0"/>
                  <a:ea typeface="Monaco" charset="0"/>
                  <a:cs typeface="Courier New" pitchFamily="49" charset="0"/>
                  <a:sym typeface="Monaco" charset="0"/>
                </a:rPr>
                <a:t>L6:</a:t>
              </a:r>
              <a:endParaRPr lang="en-US" b="1" dirty="0">
                <a:solidFill>
                  <a:schemeClr val="tx1"/>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subl</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edx</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eax</a:t>
              </a:r>
              <a:endParaRPr lang="en-US" sz="1800" b="1" dirty="0" smtClean="0">
                <a:solidFill>
                  <a:schemeClr val="tx1"/>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smtClean="0">
                  <a:solidFill>
                    <a:schemeClr val="tx1"/>
                  </a:solidFill>
                  <a:latin typeface="Courier New" pitchFamily="49" charset="0"/>
                  <a:ea typeface="Monaco" charset="0"/>
                  <a:cs typeface="Courier New" pitchFamily="49" charset="0"/>
                  <a:sym typeface="Monaco" charset="0"/>
                </a:rPr>
                <a:t>.</a:t>
              </a:r>
              <a:r>
                <a:rPr lang="en-US" sz="1800" b="1" dirty="0">
                  <a:solidFill>
                    <a:schemeClr val="tx1"/>
                  </a:solidFill>
                  <a:latin typeface="Courier New" pitchFamily="49" charset="0"/>
                  <a:ea typeface="Monaco" charset="0"/>
                  <a:cs typeface="Courier New" pitchFamily="49" charset="0"/>
                  <a:sym typeface="Monaco" charset="0"/>
                </a:rPr>
                <a:t>L7:</a:t>
              </a:r>
              <a:endParaRPr lang="en-US" b="1" dirty="0">
                <a:solidFill>
                  <a:schemeClr val="tx1"/>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popl</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ebp</a:t>
              </a:r>
              <a:endParaRPr lang="en-US" sz="1800" b="1" dirty="0" smtClean="0">
                <a:solidFill>
                  <a:schemeClr val="tx1"/>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smtClean="0">
                  <a:solidFill>
                    <a:schemeClr val="tx1"/>
                  </a:solidFill>
                  <a:latin typeface="Courier New" pitchFamily="49" charset="0"/>
                  <a:ea typeface="Monaco" charset="0"/>
                  <a:cs typeface="Courier New" pitchFamily="49" charset="0"/>
                  <a:sym typeface="Monaco" charset="0"/>
                </a:rPr>
                <a:t>ret</a:t>
              </a:r>
              <a:endParaRPr lang="en-US" sz="1800" b="1" dirty="0">
                <a:solidFill>
                  <a:schemeClr val="tx1"/>
                </a:solidFill>
                <a:latin typeface="Courier New" pitchFamily="49" charset="0"/>
                <a:ea typeface="Monaco" charset="0"/>
                <a:cs typeface="Courier New" pitchFamily="49" charset="0"/>
                <a:sym typeface="Monaco" charset="0"/>
              </a:endParaRPr>
            </a:p>
          </p:txBody>
        </p:sp>
        <p:sp>
          <p:nvSpPr>
            <p:cNvPr id="10" name="AutoShape 6"/>
            <p:cNvSpPr>
              <a:spLocks/>
            </p:cNvSpPr>
            <p:nvPr/>
          </p:nvSpPr>
          <p:spPr bwMode="auto">
            <a:xfrm>
              <a:off x="7848600" y="2362200"/>
              <a:ext cx="304800" cy="914400"/>
            </a:xfrm>
            <a:custGeom>
              <a:avLst/>
              <a:gdLst>
                <a:gd name="T0" fmla="*/ 10800 w 21600"/>
                <a:gd name="T1" fmla="*/ 10800 h 21600"/>
              </a:gdLst>
              <a:ahLst/>
              <a:cxnLst>
                <a:cxn ang="0">
                  <a:pos x="T0" y="T1"/>
                </a:cxn>
              </a:cxnLst>
              <a:rect l="0" t="0" r="r" b="b"/>
              <a:pathLst>
                <a:path w="21600" h="21600">
                  <a:moveTo>
                    <a:pt x="0" y="0"/>
                  </a:moveTo>
                  <a:cubicBezTo>
                    <a:pt x="5965" y="0"/>
                    <a:pt x="10800" y="604"/>
                    <a:pt x="10800" y="1350"/>
                  </a:cubicBezTo>
                  <a:lnTo>
                    <a:pt x="10800" y="9450"/>
                  </a:lnTo>
                  <a:cubicBezTo>
                    <a:pt x="10800" y="10196"/>
                    <a:pt x="15635" y="10800"/>
                    <a:pt x="21600" y="10800"/>
                  </a:cubicBezTo>
                  <a:cubicBezTo>
                    <a:pt x="15635" y="10800"/>
                    <a:pt x="10800" y="11404"/>
                    <a:pt x="10800" y="12150"/>
                  </a:cubicBezTo>
                  <a:lnTo>
                    <a:pt x="10800" y="20250"/>
                  </a:lnTo>
                  <a:cubicBezTo>
                    <a:pt x="10800" y="20996"/>
                    <a:pt x="5965" y="21600"/>
                    <a:pt x="0" y="21600"/>
                  </a:cubicBezTo>
                </a:path>
              </a:pathLst>
            </a:custGeom>
            <a:noFill/>
            <a:ln w="25400" cap="flat">
              <a:solidFill>
                <a:schemeClr val="tx1"/>
              </a:solidFill>
              <a:prstDash val="solid"/>
              <a:round/>
              <a:headEnd type="none" w="med" len="med"/>
              <a:tailEnd type="none" w="med" len="med"/>
            </a:ln>
          </p:spPr>
          <p:txBody>
            <a:bodyPr lIns="0" tIns="0" rIns="0" bIns="0"/>
            <a:lstStyle/>
            <a:p>
              <a:endParaRPr lang="en-US" b="1"/>
            </a:p>
          </p:txBody>
        </p:sp>
        <p:sp>
          <p:nvSpPr>
            <p:cNvPr id="11" name="Rectangle 7"/>
            <p:cNvSpPr>
              <a:spLocks/>
            </p:cNvSpPr>
            <p:nvPr/>
          </p:nvSpPr>
          <p:spPr bwMode="auto">
            <a:xfrm>
              <a:off x="8215313" y="2667000"/>
              <a:ext cx="674687" cy="355600"/>
            </a:xfrm>
            <a:prstGeom prst="rect">
              <a:avLst/>
            </a:prstGeom>
            <a:noFill/>
            <a:ln w="25400" cap="flat">
              <a:noFill/>
              <a:miter lim="800000"/>
              <a:headEnd type="none" w="med" len="med"/>
              <a:tailEnd type="none" w="med" len="med"/>
            </a:ln>
          </p:spPr>
          <p:txBody>
            <a:bodyPr wrap="none" lIns="38100" tIns="38100" rIns="38100" bIns="38100">
              <a:spAutoFit/>
            </a:bodyPr>
            <a:lstStyle/>
            <a:p>
              <a:r>
                <a:rPr lang="en-US" sz="1800" b="1" dirty="0">
                  <a:solidFill>
                    <a:schemeClr val="tx1"/>
                  </a:solidFill>
                  <a:latin typeface="Calibri" charset="0"/>
                  <a:ea typeface="Calibri" charset="0"/>
                  <a:cs typeface="Calibri" charset="0"/>
                  <a:sym typeface="Calibri" charset="0"/>
                </a:rPr>
                <a:t>Body1</a:t>
              </a:r>
            </a:p>
          </p:txBody>
        </p:sp>
        <p:sp>
          <p:nvSpPr>
            <p:cNvPr id="12" name="AutoShape 8"/>
            <p:cNvSpPr>
              <a:spLocks/>
            </p:cNvSpPr>
            <p:nvPr/>
          </p:nvSpPr>
          <p:spPr bwMode="auto">
            <a:xfrm>
              <a:off x="7848600" y="1752600"/>
              <a:ext cx="228600" cy="533400"/>
            </a:xfrm>
            <a:custGeom>
              <a:avLst/>
              <a:gdLst>
                <a:gd name="T0" fmla="*/ 10800 w 21600"/>
                <a:gd name="T1" fmla="*/ 10800 h 21600"/>
              </a:gdLst>
              <a:ahLst/>
              <a:cxnLst>
                <a:cxn ang="0">
                  <a:pos x="T0" y="T1"/>
                </a:cxn>
              </a:cxnLst>
              <a:rect l="0" t="0" r="r" b="b"/>
              <a:pathLst>
                <a:path w="21600" h="21600">
                  <a:moveTo>
                    <a:pt x="0" y="0"/>
                  </a:moveTo>
                  <a:cubicBezTo>
                    <a:pt x="5965" y="0"/>
                    <a:pt x="10800" y="1957"/>
                    <a:pt x="10800" y="4371"/>
                  </a:cubicBezTo>
                  <a:lnTo>
                    <a:pt x="10800" y="6429"/>
                  </a:lnTo>
                  <a:cubicBezTo>
                    <a:pt x="10800" y="8843"/>
                    <a:pt x="15635" y="10800"/>
                    <a:pt x="21600" y="10800"/>
                  </a:cubicBezTo>
                  <a:cubicBezTo>
                    <a:pt x="15635" y="10800"/>
                    <a:pt x="10800" y="12757"/>
                    <a:pt x="10800" y="15171"/>
                  </a:cubicBezTo>
                  <a:lnTo>
                    <a:pt x="10800" y="17229"/>
                  </a:lnTo>
                  <a:cubicBezTo>
                    <a:pt x="10800" y="19643"/>
                    <a:pt x="5965" y="21600"/>
                    <a:pt x="0" y="21600"/>
                  </a:cubicBezTo>
                </a:path>
              </a:pathLst>
            </a:custGeom>
            <a:noFill/>
            <a:ln w="25400" cap="flat">
              <a:solidFill>
                <a:schemeClr val="tx1"/>
              </a:solidFill>
              <a:prstDash val="solid"/>
              <a:round/>
              <a:headEnd type="none" w="med" len="med"/>
              <a:tailEnd type="none" w="med" len="med"/>
            </a:ln>
          </p:spPr>
          <p:txBody>
            <a:bodyPr lIns="0" tIns="0" rIns="0" bIns="0"/>
            <a:lstStyle/>
            <a:p>
              <a:endParaRPr lang="en-US" b="1"/>
            </a:p>
          </p:txBody>
        </p:sp>
        <p:sp>
          <p:nvSpPr>
            <p:cNvPr id="13" name="Rectangle 9"/>
            <p:cNvSpPr>
              <a:spLocks/>
            </p:cNvSpPr>
            <p:nvPr/>
          </p:nvSpPr>
          <p:spPr bwMode="auto">
            <a:xfrm>
              <a:off x="8215313" y="1828800"/>
              <a:ext cx="622300" cy="355600"/>
            </a:xfrm>
            <a:prstGeom prst="rect">
              <a:avLst/>
            </a:prstGeom>
            <a:noFill/>
            <a:ln w="25400" cap="flat">
              <a:noFill/>
              <a:miter lim="800000"/>
              <a:headEnd type="none" w="med" len="med"/>
              <a:tailEnd type="none" w="med" len="med"/>
            </a:ln>
          </p:spPr>
          <p:txBody>
            <a:bodyPr wrap="none" lIns="38100" tIns="38100" rIns="38100" bIns="38100">
              <a:spAutoFit/>
            </a:bodyPr>
            <a:lstStyle/>
            <a:p>
              <a:r>
                <a:rPr lang="en-US" sz="1800" b="1">
                  <a:solidFill>
                    <a:schemeClr val="tx1"/>
                  </a:solidFill>
                  <a:latin typeface="Calibri" charset="0"/>
                  <a:ea typeface="Calibri" charset="0"/>
                  <a:cs typeface="Calibri" charset="0"/>
                  <a:sym typeface="Calibri" charset="0"/>
                </a:rPr>
                <a:t>Setup</a:t>
              </a:r>
            </a:p>
          </p:txBody>
        </p:sp>
        <p:sp>
          <p:nvSpPr>
            <p:cNvPr id="14" name="AutoShape 10"/>
            <p:cNvSpPr>
              <a:spLocks/>
            </p:cNvSpPr>
            <p:nvPr/>
          </p:nvSpPr>
          <p:spPr bwMode="auto">
            <a:xfrm>
              <a:off x="7848600" y="4419600"/>
              <a:ext cx="304800" cy="457200"/>
            </a:xfrm>
            <a:custGeom>
              <a:avLst/>
              <a:gdLst>
                <a:gd name="T0" fmla="*/ 10800 w 21600"/>
                <a:gd name="T1" fmla="*/ 10800 h 21600"/>
              </a:gdLst>
              <a:ahLst/>
              <a:cxnLst>
                <a:cxn ang="0">
                  <a:pos x="T0" y="T1"/>
                </a:cxn>
              </a:cxnLst>
              <a:rect l="0" t="0" r="r" b="b"/>
              <a:pathLst>
                <a:path w="21600" h="21600">
                  <a:moveTo>
                    <a:pt x="0" y="0"/>
                  </a:moveTo>
                  <a:cubicBezTo>
                    <a:pt x="5965" y="0"/>
                    <a:pt x="10800" y="1612"/>
                    <a:pt x="10800" y="3600"/>
                  </a:cubicBezTo>
                  <a:lnTo>
                    <a:pt x="10800" y="7200"/>
                  </a:lnTo>
                  <a:cubicBezTo>
                    <a:pt x="10800" y="9188"/>
                    <a:pt x="15635" y="10800"/>
                    <a:pt x="21600" y="10800"/>
                  </a:cubicBezTo>
                  <a:cubicBezTo>
                    <a:pt x="15635" y="10800"/>
                    <a:pt x="10800" y="12412"/>
                    <a:pt x="10800" y="14400"/>
                  </a:cubicBezTo>
                  <a:lnTo>
                    <a:pt x="10800" y="18000"/>
                  </a:lnTo>
                  <a:cubicBezTo>
                    <a:pt x="10800" y="19988"/>
                    <a:pt x="5965" y="21600"/>
                    <a:pt x="0" y="21600"/>
                  </a:cubicBezTo>
                </a:path>
              </a:pathLst>
            </a:custGeom>
            <a:noFill/>
            <a:ln w="25400" cap="flat">
              <a:solidFill>
                <a:schemeClr val="tx1"/>
              </a:solidFill>
              <a:prstDash val="solid"/>
              <a:round/>
              <a:headEnd type="none" w="med" len="med"/>
              <a:tailEnd type="none" w="med" len="med"/>
            </a:ln>
          </p:spPr>
          <p:txBody>
            <a:bodyPr lIns="0" tIns="0" rIns="0" bIns="0"/>
            <a:lstStyle/>
            <a:p>
              <a:endParaRPr lang="en-US" b="1"/>
            </a:p>
          </p:txBody>
        </p:sp>
        <p:sp>
          <p:nvSpPr>
            <p:cNvPr id="15" name="Rectangle 11"/>
            <p:cNvSpPr>
              <a:spLocks/>
            </p:cNvSpPr>
            <p:nvPr/>
          </p:nvSpPr>
          <p:spPr bwMode="auto">
            <a:xfrm>
              <a:off x="8215313" y="5207000"/>
              <a:ext cx="628650" cy="355600"/>
            </a:xfrm>
            <a:prstGeom prst="rect">
              <a:avLst/>
            </a:prstGeom>
            <a:noFill/>
            <a:ln w="25400" cap="flat">
              <a:noFill/>
              <a:miter lim="800000"/>
              <a:headEnd type="none" w="med" len="med"/>
              <a:tailEnd type="none" w="med" len="med"/>
            </a:ln>
          </p:spPr>
          <p:txBody>
            <a:bodyPr wrap="none" lIns="38100" tIns="38100" rIns="38100" bIns="38100">
              <a:spAutoFit/>
            </a:bodyPr>
            <a:lstStyle/>
            <a:p>
              <a:r>
                <a:rPr lang="en-US" sz="1800" b="1" dirty="0">
                  <a:solidFill>
                    <a:schemeClr val="tx1"/>
                  </a:solidFill>
                  <a:latin typeface="Calibri" charset="0"/>
                  <a:ea typeface="Calibri" charset="0"/>
                  <a:cs typeface="Calibri" charset="0"/>
                  <a:sym typeface="Calibri" charset="0"/>
                </a:rPr>
                <a:t>Finish</a:t>
              </a:r>
            </a:p>
          </p:txBody>
        </p:sp>
        <p:sp>
          <p:nvSpPr>
            <p:cNvPr id="16" name="AutoShape 12"/>
            <p:cNvSpPr>
              <a:spLocks/>
            </p:cNvSpPr>
            <p:nvPr/>
          </p:nvSpPr>
          <p:spPr bwMode="auto">
            <a:xfrm>
              <a:off x="7848600" y="5105400"/>
              <a:ext cx="304800" cy="457200"/>
            </a:xfrm>
            <a:custGeom>
              <a:avLst/>
              <a:gdLst>
                <a:gd name="T0" fmla="*/ 10800 w 21600"/>
                <a:gd name="T1" fmla="*/ 10800 h 21600"/>
              </a:gdLst>
              <a:ahLst/>
              <a:cxnLst>
                <a:cxn ang="0">
                  <a:pos x="T0" y="T1"/>
                </a:cxn>
              </a:cxnLst>
              <a:rect l="0" t="0" r="r" b="b"/>
              <a:pathLst>
                <a:path w="21600" h="21600">
                  <a:moveTo>
                    <a:pt x="0" y="0"/>
                  </a:moveTo>
                  <a:cubicBezTo>
                    <a:pt x="5965" y="0"/>
                    <a:pt x="10800" y="1612"/>
                    <a:pt x="10800" y="3600"/>
                  </a:cubicBezTo>
                  <a:lnTo>
                    <a:pt x="10800" y="7200"/>
                  </a:lnTo>
                  <a:cubicBezTo>
                    <a:pt x="10800" y="9188"/>
                    <a:pt x="15635" y="10800"/>
                    <a:pt x="21600" y="10800"/>
                  </a:cubicBezTo>
                  <a:cubicBezTo>
                    <a:pt x="15635" y="10800"/>
                    <a:pt x="10800" y="12412"/>
                    <a:pt x="10800" y="14400"/>
                  </a:cubicBezTo>
                  <a:lnTo>
                    <a:pt x="10800" y="18000"/>
                  </a:lnTo>
                  <a:cubicBezTo>
                    <a:pt x="10800" y="19988"/>
                    <a:pt x="5965" y="21600"/>
                    <a:pt x="0" y="21600"/>
                  </a:cubicBezTo>
                </a:path>
              </a:pathLst>
            </a:custGeom>
            <a:noFill/>
            <a:ln w="25400" cap="flat">
              <a:solidFill>
                <a:schemeClr val="tx1"/>
              </a:solidFill>
              <a:prstDash val="solid"/>
              <a:round/>
              <a:headEnd type="none" w="med" len="med"/>
              <a:tailEnd type="none" w="med" len="med"/>
            </a:ln>
          </p:spPr>
          <p:txBody>
            <a:bodyPr lIns="0" tIns="0" rIns="0" bIns="0"/>
            <a:lstStyle/>
            <a:p>
              <a:endParaRPr lang="en-US" b="1"/>
            </a:p>
          </p:txBody>
        </p:sp>
        <p:sp>
          <p:nvSpPr>
            <p:cNvPr id="17" name="Rectangle 13"/>
            <p:cNvSpPr>
              <a:spLocks/>
            </p:cNvSpPr>
            <p:nvPr/>
          </p:nvSpPr>
          <p:spPr bwMode="auto">
            <a:xfrm>
              <a:off x="8215313" y="4495800"/>
              <a:ext cx="803105" cy="353943"/>
            </a:xfrm>
            <a:prstGeom prst="rect">
              <a:avLst/>
            </a:prstGeom>
            <a:noFill/>
            <a:ln w="25400" cap="flat">
              <a:noFill/>
              <a:miter lim="800000"/>
              <a:headEnd type="none" w="med" len="med"/>
              <a:tailEnd type="none" w="med" len="med"/>
            </a:ln>
          </p:spPr>
          <p:txBody>
            <a:bodyPr wrap="none" lIns="38100" tIns="38100" rIns="38100" bIns="38100">
              <a:spAutoFit/>
            </a:bodyPr>
            <a:lstStyle/>
            <a:p>
              <a:r>
                <a:rPr lang="en-US" sz="1800" b="1" dirty="0" smtClean="0">
                  <a:solidFill>
                    <a:schemeClr val="tx1"/>
                  </a:solidFill>
                  <a:latin typeface="Calibri" charset="0"/>
                  <a:ea typeface="Calibri" charset="0"/>
                  <a:cs typeface="Calibri" charset="0"/>
                  <a:sym typeface="Calibri" charset="0"/>
                </a:rPr>
                <a:t>Body2b</a:t>
              </a:r>
              <a:endParaRPr lang="en-US" sz="1800" b="1" dirty="0">
                <a:solidFill>
                  <a:schemeClr val="tx1"/>
                </a:solidFill>
                <a:latin typeface="Calibri" charset="0"/>
                <a:ea typeface="Calibri" charset="0"/>
                <a:cs typeface="Calibri" charset="0"/>
                <a:sym typeface="Calibri" charset="0"/>
              </a:endParaRPr>
            </a:p>
          </p:txBody>
        </p:sp>
        <p:sp>
          <p:nvSpPr>
            <p:cNvPr id="18" name="AutoShape 6"/>
            <p:cNvSpPr>
              <a:spLocks/>
            </p:cNvSpPr>
            <p:nvPr/>
          </p:nvSpPr>
          <p:spPr bwMode="auto">
            <a:xfrm>
              <a:off x="7848600" y="3276600"/>
              <a:ext cx="304800" cy="914400"/>
            </a:xfrm>
            <a:custGeom>
              <a:avLst/>
              <a:gdLst>
                <a:gd name="T0" fmla="*/ 10800 w 21600"/>
                <a:gd name="T1" fmla="*/ 10800 h 21600"/>
              </a:gdLst>
              <a:ahLst/>
              <a:cxnLst>
                <a:cxn ang="0">
                  <a:pos x="T0" y="T1"/>
                </a:cxn>
              </a:cxnLst>
              <a:rect l="0" t="0" r="r" b="b"/>
              <a:pathLst>
                <a:path w="21600" h="21600">
                  <a:moveTo>
                    <a:pt x="0" y="0"/>
                  </a:moveTo>
                  <a:cubicBezTo>
                    <a:pt x="5965" y="0"/>
                    <a:pt x="10800" y="604"/>
                    <a:pt x="10800" y="1350"/>
                  </a:cubicBezTo>
                  <a:lnTo>
                    <a:pt x="10800" y="9450"/>
                  </a:lnTo>
                  <a:cubicBezTo>
                    <a:pt x="10800" y="10196"/>
                    <a:pt x="15635" y="10800"/>
                    <a:pt x="21600" y="10800"/>
                  </a:cubicBezTo>
                  <a:cubicBezTo>
                    <a:pt x="15635" y="10800"/>
                    <a:pt x="10800" y="11404"/>
                    <a:pt x="10800" y="12150"/>
                  </a:cubicBezTo>
                  <a:lnTo>
                    <a:pt x="10800" y="20250"/>
                  </a:lnTo>
                  <a:cubicBezTo>
                    <a:pt x="10800" y="20996"/>
                    <a:pt x="5965" y="21600"/>
                    <a:pt x="0" y="21600"/>
                  </a:cubicBezTo>
                </a:path>
              </a:pathLst>
            </a:custGeom>
            <a:noFill/>
            <a:ln w="25400" cap="flat">
              <a:solidFill>
                <a:schemeClr val="tx1"/>
              </a:solidFill>
              <a:prstDash val="solid"/>
              <a:round/>
              <a:headEnd type="none" w="med" len="med"/>
              <a:tailEnd type="none" w="med" len="med"/>
            </a:ln>
          </p:spPr>
          <p:txBody>
            <a:bodyPr lIns="0" tIns="0" rIns="0" bIns="0"/>
            <a:lstStyle/>
            <a:p>
              <a:endParaRPr lang="en-US" b="1"/>
            </a:p>
          </p:txBody>
        </p:sp>
        <p:sp>
          <p:nvSpPr>
            <p:cNvPr id="19" name="Rectangle 13"/>
            <p:cNvSpPr>
              <a:spLocks/>
            </p:cNvSpPr>
            <p:nvPr/>
          </p:nvSpPr>
          <p:spPr bwMode="auto">
            <a:xfrm>
              <a:off x="8229600" y="3530600"/>
              <a:ext cx="793487" cy="353943"/>
            </a:xfrm>
            <a:prstGeom prst="rect">
              <a:avLst/>
            </a:prstGeom>
            <a:noFill/>
            <a:ln w="25400" cap="flat">
              <a:noFill/>
              <a:miter lim="800000"/>
              <a:headEnd type="none" w="med" len="med"/>
              <a:tailEnd type="none" w="med" len="med"/>
            </a:ln>
          </p:spPr>
          <p:txBody>
            <a:bodyPr wrap="none" lIns="38100" tIns="38100" rIns="38100" bIns="38100">
              <a:spAutoFit/>
            </a:bodyPr>
            <a:lstStyle/>
            <a:p>
              <a:r>
                <a:rPr lang="en-US" sz="1800" b="1" dirty="0" smtClean="0">
                  <a:solidFill>
                    <a:schemeClr val="tx1"/>
                  </a:solidFill>
                  <a:latin typeface="Calibri" charset="0"/>
                  <a:ea typeface="Calibri" charset="0"/>
                  <a:cs typeface="Calibri" charset="0"/>
                  <a:sym typeface="Calibri" charset="0"/>
                </a:rPr>
                <a:t>Body2a</a:t>
              </a:r>
              <a:endParaRPr lang="en-US" sz="1800" b="1" dirty="0">
                <a:solidFill>
                  <a:schemeClr val="tx1"/>
                </a:solidFill>
                <a:latin typeface="Calibri" charset="0"/>
                <a:ea typeface="Calibri" charset="0"/>
                <a:cs typeface="Calibri" charset="0"/>
                <a:sym typeface="Calibri" charset="0"/>
              </a:endParaRPr>
            </a:p>
          </p:txBody>
        </p:sp>
      </p:gr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45058"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45059" name="Rectangle 3"/>
          <p:cNvSpPr>
            <a:spLocks noGrp="1" noChangeArrowheads="1"/>
          </p:cNvSpPr>
          <p:nvPr>
            <p:ph type="title"/>
          </p:nvPr>
        </p:nvSpPr>
        <p:spPr>
          <a:ln/>
        </p:spPr>
        <p:txBody>
          <a:bodyPr/>
          <a:lstStyle/>
          <a:p>
            <a:pPr marL="119063" indent="-119063"/>
            <a:r>
              <a:rPr lang="en-US"/>
              <a:t>Conditional Branch Example (Cont.)</a:t>
            </a:r>
          </a:p>
        </p:txBody>
      </p:sp>
      <p:sp>
        <p:nvSpPr>
          <p:cNvPr id="7" name="Rectangle 4"/>
          <p:cNvSpPr>
            <a:spLocks/>
          </p:cNvSpPr>
          <p:nvPr/>
        </p:nvSpPr>
        <p:spPr bwMode="auto">
          <a:xfrm>
            <a:off x="508000" y="1143000"/>
            <a:ext cx="3670300" cy="3124200"/>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goto_ad</a:t>
            </a:r>
            <a:r>
              <a:rPr lang="en-US" sz="1800" b="1" dirty="0">
                <a:solidFill>
                  <a:schemeClr val="tx1"/>
                </a:solidFill>
                <a:latin typeface="Courier New" pitchFamily="49" charset="0"/>
                <a:cs typeface="Courier New" pitchFamily="49" charset="0"/>
                <a:sym typeface="Courier New Bold" charset="0"/>
              </a:rPr>
              <a:t>(</a:t>
            </a: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x, </a:t>
            </a: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y)</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result;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a:solidFill>
                  <a:srgbClr val="C00000"/>
                </a:solidFill>
                <a:latin typeface="Courier New" pitchFamily="49" charset="0"/>
                <a:cs typeface="Courier New" pitchFamily="49" charset="0"/>
                <a:sym typeface="Courier New Bold" charset="0"/>
              </a:rPr>
              <a:t>if (x &lt;= y) </a:t>
            </a:r>
            <a:r>
              <a:rPr lang="en-US" sz="1800" b="1" dirty="0" err="1">
                <a:solidFill>
                  <a:srgbClr val="C00000"/>
                </a:solidFill>
                <a:latin typeface="Courier New" pitchFamily="49" charset="0"/>
                <a:cs typeface="Courier New" pitchFamily="49" charset="0"/>
                <a:sym typeface="Courier New Bold" charset="0"/>
              </a:rPr>
              <a:t>goto</a:t>
            </a:r>
            <a:r>
              <a:rPr lang="en-US" sz="1800" b="1" dirty="0">
                <a:solidFill>
                  <a:srgbClr val="C00000"/>
                </a:solidFill>
                <a:latin typeface="Courier New" pitchFamily="49" charset="0"/>
                <a:cs typeface="Courier New" pitchFamily="49" charset="0"/>
                <a:sym typeface="Courier New Bold" charset="0"/>
              </a:rPr>
              <a:t> </a:t>
            </a:r>
            <a:r>
              <a:rPr lang="en-US" sz="1800" b="1" dirty="0">
                <a:solidFill>
                  <a:srgbClr val="C00000"/>
                </a:solidFill>
                <a:latin typeface="Courier New" pitchFamily="49" charset="0"/>
                <a:cs typeface="Courier New" pitchFamily="49" charset="0"/>
                <a:sym typeface="Courier New Bold Italic" charset="0"/>
              </a:rPr>
              <a:t>Else</a:t>
            </a:r>
            <a:r>
              <a:rPr lang="en-US" sz="1800" b="1" dirty="0">
                <a:solidFill>
                  <a:srgbClr val="C00000"/>
                </a:solidFill>
                <a:latin typeface="Courier New" pitchFamily="49" charset="0"/>
                <a:cs typeface="Courier New" pitchFamily="49" charset="0"/>
                <a:sym typeface="Courier New Bold" charset="0"/>
              </a:rPr>
              <a:t>;</a:t>
            </a:r>
            <a:endParaRPr lang="en-US" sz="2400" b="1" dirty="0">
              <a:solidFill>
                <a:srgbClr val="C00000"/>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a:solidFill>
                  <a:srgbClr val="0070C0"/>
                </a:solidFill>
                <a:latin typeface="Courier New" pitchFamily="49" charset="0"/>
                <a:cs typeface="Courier New" pitchFamily="49" charset="0"/>
                <a:sym typeface="Courier New Bold" charset="0"/>
              </a:rPr>
              <a:t>result = x-y</a:t>
            </a:r>
            <a:r>
              <a:rPr lang="en-US" sz="1800" b="1" dirty="0" smtClean="0">
                <a:solidFill>
                  <a:srgbClr val="0070C0"/>
                </a:solidFill>
                <a:latin typeface="Courier New" pitchFamily="49" charset="0"/>
                <a:cs typeface="Courier New" pitchFamily="49" charset="0"/>
                <a:sym typeface="Courier New Bold" charset="0"/>
              </a:rPr>
              <a:t>;</a:t>
            </a:r>
          </a:p>
          <a:p>
            <a:pPr algn="l"/>
            <a:r>
              <a:rPr lang="en-US" sz="1800" b="1" dirty="0" smtClean="0">
                <a:solidFill>
                  <a:srgbClr val="0070C0"/>
                </a:solidFill>
                <a:latin typeface="Courier New" pitchFamily="49" charset="0"/>
                <a:ea typeface="Lucida Grande" charset="0"/>
                <a:cs typeface="Courier New" pitchFamily="49" charset="0"/>
                <a:sym typeface="Courier New Bold" charset="0"/>
              </a:rPr>
              <a:t>  </a:t>
            </a:r>
            <a:r>
              <a:rPr lang="en-US" sz="1800" b="1" dirty="0" err="1" smtClean="0">
                <a:solidFill>
                  <a:srgbClr val="0070C0"/>
                </a:solidFill>
                <a:latin typeface="Courier New" pitchFamily="49" charset="0"/>
                <a:ea typeface="Lucida Grande" charset="0"/>
                <a:cs typeface="Courier New" pitchFamily="49" charset="0"/>
                <a:sym typeface="Courier New Bold" charset="0"/>
              </a:rPr>
              <a:t>goto</a:t>
            </a:r>
            <a:r>
              <a:rPr lang="en-US" sz="1800" b="1" dirty="0" smtClean="0">
                <a:solidFill>
                  <a:srgbClr val="0070C0"/>
                </a:solidFill>
                <a:latin typeface="Courier New" pitchFamily="49" charset="0"/>
                <a:ea typeface="Lucida Grande" charset="0"/>
                <a:cs typeface="Courier New" pitchFamily="49" charset="0"/>
                <a:sym typeface="Courier New Bold" charset="0"/>
              </a:rPr>
              <a:t> Exit;</a:t>
            </a:r>
            <a:endParaRPr lang="en-US" sz="2400" b="1" dirty="0">
              <a:solidFill>
                <a:srgbClr val="0070C0"/>
              </a:solidFill>
              <a:latin typeface="Courier New" pitchFamily="49" charset="0"/>
              <a:ea typeface="Lucida Grande" charset="0"/>
              <a:cs typeface="Courier New" pitchFamily="49" charset="0"/>
              <a:sym typeface="Arial Narrow Bold" charset="0"/>
            </a:endParaRPr>
          </a:p>
          <a:p>
            <a:pPr algn="l"/>
            <a:r>
              <a:rPr lang="en-US" sz="1800" b="1" dirty="0" smtClean="0">
                <a:solidFill>
                  <a:schemeClr val="tx1"/>
                </a:solidFill>
                <a:latin typeface="Courier New" pitchFamily="49" charset="0"/>
                <a:cs typeface="Courier New" pitchFamily="49" charset="0"/>
                <a:sym typeface="Courier New Bold Italic" charset="0"/>
              </a:rPr>
              <a:t>Else</a:t>
            </a:r>
            <a:r>
              <a:rPr lang="en-US" sz="1800" b="1" dirty="0">
                <a:solidFill>
                  <a:schemeClr val="tx1"/>
                </a:solidFill>
                <a:latin typeface="Courier New" pitchFamily="49" charset="0"/>
                <a:cs typeface="Courier New" pitchFamily="49" charset="0"/>
                <a:sym typeface="Courier New Bold Italic" charset="0"/>
              </a:rPr>
              <a: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a:solidFill>
                  <a:srgbClr val="7030A0"/>
                </a:solidFill>
                <a:latin typeface="Courier New" pitchFamily="49" charset="0"/>
                <a:cs typeface="Courier New" pitchFamily="49" charset="0"/>
                <a:sym typeface="Courier New Bold" charset="0"/>
              </a:rPr>
              <a:t>result = y-x;</a:t>
            </a:r>
            <a:endParaRPr lang="en-US" sz="2400" b="1" dirty="0">
              <a:solidFill>
                <a:srgbClr val="7030A0"/>
              </a:solidFill>
              <a:latin typeface="Courier New" pitchFamily="49" charset="0"/>
              <a:ea typeface="Lucida Grande" charset="0"/>
              <a:cs typeface="Courier New" pitchFamily="49" charset="0"/>
              <a:sym typeface="Arial Narrow Bold" charset="0"/>
            </a:endParaRPr>
          </a:p>
          <a:p>
            <a:pPr algn="l"/>
            <a:r>
              <a:rPr lang="en-US" sz="1800" b="1" dirty="0" smtClean="0">
                <a:solidFill>
                  <a:schemeClr val="tx1"/>
                </a:solidFill>
                <a:latin typeface="Courier New" pitchFamily="49" charset="0"/>
                <a:cs typeface="Courier New" pitchFamily="49" charset="0"/>
                <a:sym typeface="Courier New Bold Italic" charset="0"/>
              </a:rPr>
              <a:t>Exit</a:t>
            </a:r>
            <a:r>
              <a:rPr lang="en-US" sz="1800" b="1" dirty="0" smtClean="0">
                <a:solidFill>
                  <a:schemeClr val="tx1"/>
                </a:solidFill>
                <a:latin typeface="Courier New" pitchFamily="49" charset="0"/>
                <a:cs typeface="Courier New" pitchFamily="49" charset="0"/>
                <a:sym typeface="Courier New Bold" charset="0"/>
              </a:rPr>
              <a:t>:</a:t>
            </a:r>
            <a:endParaRPr lang="en-US" sz="2400" b="1" dirty="0" smtClean="0">
              <a:solidFill>
                <a:schemeClr val="tx1"/>
              </a:solidFill>
              <a:latin typeface="Courier New" pitchFamily="49" charset="0"/>
              <a:ea typeface="Lucida Grande" charset="0"/>
              <a:cs typeface="Courier New" pitchFamily="49" charset="0"/>
              <a:sym typeface="Arial Narrow Bold" charset="0"/>
            </a:endParaRPr>
          </a:p>
          <a:p>
            <a:pPr algn="l"/>
            <a:r>
              <a:rPr lang="en-US" sz="1800" b="1" dirty="0" smtClean="0">
                <a:solidFill>
                  <a:schemeClr val="tx1"/>
                </a:solidFill>
                <a:latin typeface="Courier New" pitchFamily="49" charset="0"/>
                <a:cs typeface="Courier New" pitchFamily="49" charset="0"/>
                <a:sym typeface="Courier New Bold" charset="0"/>
              </a:rPr>
              <a:t>  return result;</a:t>
            </a:r>
          </a:p>
          <a:p>
            <a:pPr algn="l"/>
            <a:r>
              <a:rPr lang="en-US" sz="1800" b="1" dirty="0">
                <a:solidFill>
                  <a:schemeClr val="tx1"/>
                </a:solidFill>
                <a:latin typeface="Courier New" pitchFamily="49" charset="0"/>
                <a:cs typeface="Courier New" pitchFamily="49" charset="0"/>
                <a:sym typeface="Courier New Bold" charset="0"/>
              </a:rPr>
              <a:t>}</a:t>
            </a:r>
          </a:p>
        </p:txBody>
      </p:sp>
      <p:grpSp>
        <p:nvGrpSpPr>
          <p:cNvPr id="2" name="Group 7"/>
          <p:cNvGrpSpPr/>
          <p:nvPr/>
        </p:nvGrpSpPr>
        <p:grpSpPr>
          <a:xfrm>
            <a:off x="4445000" y="1397000"/>
            <a:ext cx="4578087" cy="4813300"/>
            <a:chOff x="4445000" y="1397000"/>
            <a:chExt cx="4578087" cy="4813300"/>
          </a:xfrm>
        </p:grpSpPr>
        <p:sp>
          <p:nvSpPr>
            <p:cNvPr id="9" name="Rectangle 5"/>
            <p:cNvSpPr>
              <a:spLocks/>
            </p:cNvSpPr>
            <p:nvPr/>
          </p:nvSpPr>
          <p:spPr bwMode="auto">
            <a:xfrm>
              <a:off x="4445000" y="1397000"/>
              <a:ext cx="4394200" cy="4813300"/>
            </a:xfrm>
            <a:prstGeom prst="rect">
              <a:avLst/>
            </a:prstGeom>
            <a:noFill/>
            <a:ln w="12700" cap="flat">
              <a:noFill/>
              <a:miter lim="800000"/>
              <a:headEnd type="none" w="med" len="med"/>
              <a:tailEnd type="none" w="med" len="med"/>
            </a:ln>
          </p:spPr>
          <p:txBody>
            <a:bodyPr lIns="38100" tIns="38100" rIns="38100" bIns="38100"/>
            <a:lstStyle/>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err="1">
                  <a:solidFill>
                    <a:schemeClr val="tx1"/>
                  </a:solidFill>
                  <a:latin typeface="Courier New" pitchFamily="49" charset="0"/>
                  <a:ea typeface="Monaco" charset="0"/>
                  <a:cs typeface="Courier New" pitchFamily="49" charset="0"/>
                  <a:sym typeface="Monaco" charset="0"/>
                </a:rPr>
                <a:t>absdiff</a:t>
              </a:r>
              <a:r>
                <a:rPr lang="en-US" sz="1800" b="1" dirty="0">
                  <a:solidFill>
                    <a:schemeClr val="tx1"/>
                  </a:solidFill>
                  <a:latin typeface="Courier New" pitchFamily="49" charset="0"/>
                  <a:ea typeface="Monaco" charset="0"/>
                  <a:cs typeface="Courier New" pitchFamily="49" charset="0"/>
                  <a:sym typeface="Monaco" charset="0"/>
                </a:rPr>
                <a:t>:</a:t>
              </a:r>
              <a:endParaRPr lang="en-US" b="1" dirty="0">
                <a:solidFill>
                  <a:schemeClr val="tx1"/>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pushl</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ebp</a:t>
              </a:r>
              <a:endParaRPr lang="en-US" b="1" dirty="0">
                <a:solidFill>
                  <a:schemeClr val="tx1"/>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movl</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esp</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ebp</a:t>
              </a:r>
              <a:endParaRPr lang="en-US" b="1" dirty="0">
                <a:solidFill>
                  <a:schemeClr val="tx1"/>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movl</a:t>
              </a:r>
              <a:r>
                <a:rPr lang="en-US" sz="1800" b="1" dirty="0">
                  <a:solidFill>
                    <a:schemeClr val="tx1"/>
                  </a:solidFill>
                  <a:latin typeface="Courier New" pitchFamily="49" charset="0"/>
                  <a:ea typeface="Monaco" charset="0"/>
                  <a:cs typeface="Courier New" pitchFamily="49" charset="0"/>
                  <a:sym typeface="Monaco" charset="0"/>
                </a:rPr>
                <a:t>   8(%</a:t>
              </a:r>
              <a:r>
                <a:rPr lang="en-US" sz="1800" b="1" dirty="0" err="1">
                  <a:solidFill>
                    <a:schemeClr val="tx1"/>
                  </a:solidFill>
                  <a:latin typeface="Courier New" pitchFamily="49" charset="0"/>
                  <a:ea typeface="Monaco" charset="0"/>
                  <a:cs typeface="Courier New" pitchFamily="49" charset="0"/>
                  <a:sym typeface="Monaco" charset="0"/>
                </a:rPr>
                <a:t>ebp</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edx</a:t>
              </a:r>
              <a:endParaRPr lang="en-US" b="1" dirty="0">
                <a:solidFill>
                  <a:schemeClr val="tx1"/>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movl</a:t>
              </a:r>
              <a:r>
                <a:rPr lang="en-US" sz="1800" b="1" dirty="0">
                  <a:solidFill>
                    <a:schemeClr val="tx1"/>
                  </a:solidFill>
                  <a:latin typeface="Courier New" pitchFamily="49" charset="0"/>
                  <a:ea typeface="Monaco" charset="0"/>
                  <a:cs typeface="Courier New" pitchFamily="49" charset="0"/>
                  <a:sym typeface="Monaco" charset="0"/>
                </a:rPr>
                <a:t>   12(%</a:t>
              </a:r>
              <a:r>
                <a:rPr lang="en-US" sz="1800" b="1" dirty="0" err="1">
                  <a:solidFill>
                    <a:schemeClr val="tx1"/>
                  </a:solidFill>
                  <a:latin typeface="Courier New" pitchFamily="49" charset="0"/>
                  <a:ea typeface="Monaco" charset="0"/>
                  <a:cs typeface="Courier New" pitchFamily="49" charset="0"/>
                  <a:sym typeface="Monaco" charset="0"/>
                </a:rPr>
                <a:t>ebp</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eax</a:t>
              </a:r>
              <a:endParaRPr lang="en-US" b="1" dirty="0">
                <a:solidFill>
                  <a:schemeClr val="tx1"/>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rgbClr val="C00000"/>
                  </a:solidFill>
                  <a:latin typeface="Courier New" pitchFamily="49" charset="0"/>
                  <a:ea typeface="Monaco" charset="0"/>
                  <a:cs typeface="Courier New" pitchFamily="49" charset="0"/>
                  <a:sym typeface="Monaco" charset="0"/>
                </a:rPr>
                <a:t>	</a:t>
              </a:r>
              <a:r>
                <a:rPr lang="en-US" sz="1800" b="1" dirty="0" err="1">
                  <a:solidFill>
                    <a:srgbClr val="C00000"/>
                  </a:solidFill>
                  <a:latin typeface="Courier New" pitchFamily="49" charset="0"/>
                  <a:ea typeface="Monaco" charset="0"/>
                  <a:cs typeface="Courier New" pitchFamily="49" charset="0"/>
                  <a:sym typeface="Monaco" charset="0"/>
                </a:rPr>
                <a:t>cmpl</a:t>
              </a:r>
              <a:r>
                <a:rPr lang="en-US" sz="1800" b="1" dirty="0">
                  <a:solidFill>
                    <a:srgbClr val="C00000"/>
                  </a:solidFill>
                  <a:latin typeface="Courier New" pitchFamily="49" charset="0"/>
                  <a:ea typeface="Monaco" charset="0"/>
                  <a:cs typeface="Courier New" pitchFamily="49" charset="0"/>
                  <a:sym typeface="Monaco" charset="0"/>
                </a:rPr>
                <a:t>   %</a:t>
              </a:r>
              <a:r>
                <a:rPr lang="en-US" sz="1800" b="1" dirty="0" err="1">
                  <a:solidFill>
                    <a:srgbClr val="C00000"/>
                  </a:solidFill>
                  <a:latin typeface="Courier New" pitchFamily="49" charset="0"/>
                  <a:ea typeface="Monaco" charset="0"/>
                  <a:cs typeface="Courier New" pitchFamily="49" charset="0"/>
                  <a:sym typeface="Monaco" charset="0"/>
                </a:rPr>
                <a:t>eax</a:t>
              </a:r>
              <a:r>
                <a:rPr lang="en-US" sz="1800" b="1" dirty="0">
                  <a:solidFill>
                    <a:srgbClr val="C00000"/>
                  </a:solidFill>
                  <a:latin typeface="Courier New" pitchFamily="49" charset="0"/>
                  <a:ea typeface="Monaco" charset="0"/>
                  <a:cs typeface="Courier New" pitchFamily="49" charset="0"/>
                  <a:sym typeface="Monaco" charset="0"/>
                </a:rPr>
                <a:t>, %</a:t>
              </a:r>
              <a:r>
                <a:rPr lang="en-US" sz="1800" b="1" dirty="0" err="1">
                  <a:solidFill>
                    <a:srgbClr val="C00000"/>
                  </a:solidFill>
                  <a:latin typeface="Courier New" pitchFamily="49" charset="0"/>
                  <a:ea typeface="Monaco" charset="0"/>
                  <a:cs typeface="Courier New" pitchFamily="49" charset="0"/>
                  <a:sym typeface="Monaco" charset="0"/>
                </a:rPr>
                <a:t>edx</a:t>
              </a:r>
              <a:endParaRPr lang="en-US" b="1" dirty="0">
                <a:solidFill>
                  <a:srgbClr val="C00000"/>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rgbClr val="C00000"/>
                  </a:solidFill>
                  <a:latin typeface="Courier New" pitchFamily="49" charset="0"/>
                  <a:ea typeface="Monaco" charset="0"/>
                  <a:cs typeface="Courier New" pitchFamily="49" charset="0"/>
                  <a:sym typeface="Monaco" charset="0"/>
                </a:rPr>
                <a:t>	</a:t>
              </a:r>
              <a:r>
                <a:rPr lang="en-US" sz="1800" b="1" dirty="0" err="1">
                  <a:solidFill>
                    <a:srgbClr val="C00000"/>
                  </a:solidFill>
                  <a:latin typeface="Courier New" pitchFamily="49" charset="0"/>
                  <a:ea typeface="Monaco" charset="0"/>
                  <a:cs typeface="Courier New" pitchFamily="49" charset="0"/>
                  <a:sym typeface="Monaco" charset="0"/>
                </a:rPr>
                <a:t>jle</a:t>
              </a:r>
              <a:r>
                <a:rPr lang="en-US" sz="1800" b="1" dirty="0">
                  <a:solidFill>
                    <a:srgbClr val="C00000"/>
                  </a:solidFill>
                  <a:latin typeface="Courier New" pitchFamily="49" charset="0"/>
                  <a:ea typeface="Monaco" charset="0"/>
                  <a:cs typeface="Courier New" pitchFamily="49" charset="0"/>
                  <a:sym typeface="Monaco" charset="0"/>
                </a:rPr>
                <a:t>    .</a:t>
              </a:r>
              <a:r>
                <a:rPr lang="en-US" sz="1800" b="1" dirty="0" smtClean="0">
                  <a:solidFill>
                    <a:srgbClr val="C00000"/>
                  </a:solidFill>
                  <a:latin typeface="Courier New" pitchFamily="49" charset="0"/>
                  <a:ea typeface="Monaco" charset="0"/>
                  <a:cs typeface="Courier New" pitchFamily="49" charset="0"/>
                  <a:sym typeface="Monaco" charset="0"/>
                </a:rPr>
                <a:t>L6</a:t>
              </a:r>
              <a:endParaRPr lang="en-US" b="1" dirty="0">
                <a:solidFill>
                  <a:srgbClr val="C00000"/>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rgbClr val="0070C0"/>
                  </a:solidFill>
                  <a:latin typeface="Courier New" pitchFamily="49" charset="0"/>
                  <a:ea typeface="Monaco" charset="0"/>
                  <a:cs typeface="Courier New" pitchFamily="49" charset="0"/>
                  <a:sym typeface="Monaco" charset="0"/>
                </a:rPr>
                <a:t>subl</a:t>
              </a:r>
              <a:r>
                <a:rPr lang="en-US" sz="1800" b="1" dirty="0">
                  <a:solidFill>
                    <a:srgbClr val="0070C0"/>
                  </a:solidFill>
                  <a:latin typeface="Courier New" pitchFamily="49" charset="0"/>
                  <a:ea typeface="Monaco" charset="0"/>
                  <a:cs typeface="Courier New" pitchFamily="49" charset="0"/>
                  <a:sym typeface="Monaco" charset="0"/>
                </a:rPr>
                <a:t>   %</a:t>
              </a:r>
              <a:r>
                <a:rPr lang="en-US" sz="1800" b="1" dirty="0" err="1">
                  <a:solidFill>
                    <a:srgbClr val="0070C0"/>
                  </a:solidFill>
                  <a:latin typeface="Courier New" pitchFamily="49" charset="0"/>
                  <a:ea typeface="Monaco" charset="0"/>
                  <a:cs typeface="Courier New" pitchFamily="49" charset="0"/>
                  <a:sym typeface="Monaco" charset="0"/>
                </a:rPr>
                <a:t>eax</a:t>
              </a:r>
              <a:r>
                <a:rPr lang="en-US" sz="1800" b="1" dirty="0">
                  <a:solidFill>
                    <a:srgbClr val="0070C0"/>
                  </a:solidFill>
                  <a:latin typeface="Courier New" pitchFamily="49" charset="0"/>
                  <a:ea typeface="Monaco" charset="0"/>
                  <a:cs typeface="Courier New" pitchFamily="49" charset="0"/>
                  <a:sym typeface="Monaco" charset="0"/>
                </a:rPr>
                <a:t>, %</a:t>
              </a:r>
              <a:r>
                <a:rPr lang="en-US" sz="1800" b="1" dirty="0" err="1">
                  <a:solidFill>
                    <a:srgbClr val="0070C0"/>
                  </a:solidFill>
                  <a:latin typeface="Courier New" pitchFamily="49" charset="0"/>
                  <a:ea typeface="Monaco" charset="0"/>
                  <a:cs typeface="Courier New" pitchFamily="49" charset="0"/>
                  <a:sym typeface="Monaco" charset="0"/>
                </a:rPr>
                <a:t>edx</a:t>
              </a:r>
              <a:endParaRPr lang="en-US" b="1" dirty="0">
                <a:solidFill>
                  <a:srgbClr val="0070C0"/>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rgbClr val="0070C0"/>
                  </a:solidFill>
                  <a:latin typeface="Courier New" pitchFamily="49" charset="0"/>
                  <a:ea typeface="Monaco" charset="0"/>
                  <a:cs typeface="Courier New" pitchFamily="49" charset="0"/>
                  <a:sym typeface="Monaco" charset="0"/>
                </a:rPr>
                <a:t>	</a:t>
              </a:r>
              <a:r>
                <a:rPr lang="en-US" sz="1800" b="1" dirty="0" err="1">
                  <a:solidFill>
                    <a:srgbClr val="0070C0"/>
                  </a:solidFill>
                  <a:latin typeface="Courier New" pitchFamily="49" charset="0"/>
                  <a:ea typeface="Monaco" charset="0"/>
                  <a:cs typeface="Courier New" pitchFamily="49" charset="0"/>
                  <a:sym typeface="Monaco" charset="0"/>
                </a:rPr>
                <a:t>movl</a:t>
              </a:r>
              <a:r>
                <a:rPr lang="en-US" sz="1800" b="1" dirty="0">
                  <a:solidFill>
                    <a:srgbClr val="0070C0"/>
                  </a:solidFill>
                  <a:latin typeface="Courier New" pitchFamily="49" charset="0"/>
                  <a:ea typeface="Monaco" charset="0"/>
                  <a:cs typeface="Courier New" pitchFamily="49" charset="0"/>
                  <a:sym typeface="Monaco" charset="0"/>
                </a:rPr>
                <a:t>   %</a:t>
              </a:r>
              <a:r>
                <a:rPr lang="en-US" sz="1800" b="1" dirty="0" err="1">
                  <a:solidFill>
                    <a:srgbClr val="0070C0"/>
                  </a:solidFill>
                  <a:latin typeface="Courier New" pitchFamily="49" charset="0"/>
                  <a:ea typeface="Monaco" charset="0"/>
                  <a:cs typeface="Courier New" pitchFamily="49" charset="0"/>
                  <a:sym typeface="Monaco" charset="0"/>
                </a:rPr>
                <a:t>edx</a:t>
              </a:r>
              <a:r>
                <a:rPr lang="en-US" sz="1800" b="1" dirty="0">
                  <a:solidFill>
                    <a:srgbClr val="0070C0"/>
                  </a:solidFill>
                  <a:latin typeface="Courier New" pitchFamily="49" charset="0"/>
                  <a:ea typeface="Monaco" charset="0"/>
                  <a:cs typeface="Courier New" pitchFamily="49" charset="0"/>
                  <a:sym typeface="Monaco" charset="0"/>
                </a:rPr>
                <a:t>, %</a:t>
              </a:r>
              <a:r>
                <a:rPr lang="en-US" sz="1800" b="1" dirty="0" err="1" smtClean="0">
                  <a:solidFill>
                    <a:srgbClr val="0070C0"/>
                  </a:solidFill>
                  <a:latin typeface="Courier New" pitchFamily="49" charset="0"/>
                  <a:ea typeface="Monaco" charset="0"/>
                  <a:cs typeface="Courier New" pitchFamily="49" charset="0"/>
                  <a:sym typeface="Monaco" charset="0"/>
                </a:rPr>
                <a:t>eax</a:t>
              </a:r>
              <a:endParaRPr lang="en-US" sz="1800" b="1" dirty="0" smtClean="0">
                <a:solidFill>
                  <a:srgbClr val="0070C0"/>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rgbClr val="0070C0"/>
                  </a:solidFill>
                  <a:latin typeface="Courier New" pitchFamily="49" charset="0"/>
                  <a:ea typeface="Monaco" charset="0"/>
                  <a:cs typeface="Courier New" pitchFamily="49" charset="0"/>
                  <a:sym typeface="Monaco" charset="0"/>
                </a:rPr>
                <a:t>	</a:t>
              </a:r>
              <a:r>
                <a:rPr lang="en-US" sz="1800" b="1" dirty="0" err="1" smtClean="0">
                  <a:solidFill>
                    <a:srgbClr val="0070C0"/>
                  </a:solidFill>
                  <a:latin typeface="Courier New" pitchFamily="49" charset="0"/>
                  <a:ea typeface="Monaco" charset="0"/>
                  <a:cs typeface="Courier New" pitchFamily="49" charset="0"/>
                  <a:sym typeface="Monaco" charset="0"/>
                </a:rPr>
                <a:t>jmp</a:t>
              </a:r>
              <a:r>
                <a:rPr lang="en-US" sz="1800" b="1" dirty="0" smtClean="0">
                  <a:solidFill>
                    <a:srgbClr val="0070C0"/>
                  </a:solidFill>
                  <a:latin typeface="Courier New" pitchFamily="49" charset="0"/>
                  <a:ea typeface="Monaco" charset="0"/>
                  <a:cs typeface="Courier New" pitchFamily="49" charset="0"/>
                  <a:sym typeface="Monaco" charset="0"/>
                </a:rPr>
                <a:t> .L7</a:t>
              </a:r>
              <a:endParaRPr lang="en-US" b="1" dirty="0">
                <a:solidFill>
                  <a:srgbClr val="0070C0"/>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a:t>
              </a:r>
              <a:r>
                <a:rPr lang="en-US" sz="1800" b="1" dirty="0" smtClean="0">
                  <a:solidFill>
                    <a:schemeClr val="tx1"/>
                  </a:solidFill>
                  <a:latin typeface="Courier New" pitchFamily="49" charset="0"/>
                  <a:ea typeface="Monaco" charset="0"/>
                  <a:cs typeface="Courier New" pitchFamily="49" charset="0"/>
                  <a:sym typeface="Monaco" charset="0"/>
                </a:rPr>
                <a:t>L6:</a:t>
              </a:r>
              <a:endParaRPr lang="en-US" b="1" dirty="0">
                <a:solidFill>
                  <a:schemeClr val="tx1"/>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rgbClr val="7030A0"/>
                  </a:solidFill>
                  <a:latin typeface="Courier New" pitchFamily="49" charset="0"/>
                  <a:ea typeface="Monaco" charset="0"/>
                  <a:cs typeface="Courier New" pitchFamily="49" charset="0"/>
                  <a:sym typeface="Monaco" charset="0"/>
                </a:rPr>
                <a:t>subl</a:t>
              </a:r>
              <a:r>
                <a:rPr lang="en-US" sz="1800" b="1" dirty="0" smtClean="0">
                  <a:solidFill>
                    <a:srgbClr val="7030A0"/>
                  </a:solidFill>
                  <a:latin typeface="Courier New" pitchFamily="49" charset="0"/>
                  <a:ea typeface="Monaco" charset="0"/>
                  <a:cs typeface="Courier New" pitchFamily="49" charset="0"/>
                  <a:sym typeface="Monaco" charset="0"/>
                </a:rPr>
                <a:t> %</a:t>
              </a:r>
              <a:r>
                <a:rPr lang="en-US" sz="1800" b="1" dirty="0" err="1" smtClean="0">
                  <a:solidFill>
                    <a:srgbClr val="7030A0"/>
                  </a:solidFill>
                  <a:latin typeface="Courier New" pitchFamily="49" charset="0"/>
                  <a:ea typeface="Monaco" charset="0"/>
                  <a:cs typeface="Courier New" pitchFamily="49" charset="0"/>
                  <a:sym typeface="Monaco" charset="0"/>
                </a:rPr>
                <a:t>edx</a:t>
              </a:r>
              <a:r>
                <a:rPr lang="en-US" sz="1800" b="1" dirty="0" smtClean="0">
                  <a:solidFill>
                    <a:srgbClr val="7030A0"/>
                  </a:solidFill>
                  <a:latin typeface="Courier New" pitchFamily="49" charset="0"/>
                  <a:ea typeface="Monaco" charset="0"/>
                  <a:cs typeface="Courier New" pitchFamily="49" charset="0"/>
                  <a:sym typeface="Monaco" charset="0"/>
                </a:rPr>
                <a:t>, %</a:t>
              </a:r>
              <a:r>
                <a:rPr lang="en-US" sz="1800" b="1" dirty="0" err="1" smtClean="0">
                  <a:solidFill>
                    <a:srgbClr val="7030A0"/>
                  </a:solidFill>
                  <a:latin typeface="Courier New" pitchFamily="49" charset="0"/>
                  <a:ea typeface="Monaco" charset="0"/>
                  <a:cs typeface="Courier New" pitchFamily="49" charset="0"/>
                  <a:sym typeface="Monaco" charset="0"/>
                </a:rPr>
                <a:t>eax</a:t>
              </a:r>
              <a:endParaRPr lang="en-US" sz="1800" b="1" dirty="0" smtClean="0">
                <a:solidFill>
                  <a:srgbClr val="7030A0"/>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smtClean="0">
                  <a:solidFill>
                    <a:schemeClr val="tx1"/>
                  </a:solidFill>
                  <a:latin typeface="Courier New" pitchFamily="49" charset="0"/>
                  <a:ea typeface="Monaco" charset="0"/>
                  <a:cs typeface="Courier New" pitchFamily="49" charset="0"/>
                  <a:sym typeface="Monaco" charset="0"/>
                </a:rPr>
                <a:t>.</a:t>
              </a:r>
              <a:r>
                <a:rPr lang="en-US" sz="1800" b="1" dirty="0">
                  <a:solidFill>
                    <a:schemeClr val="tx1"/>
                  </a:solidFill>
                  <a:latin typeface="Courier New" pitchFamily="49" charset="0"/>
                  <a:ea typeface="Monaco" charset="0"/>
                  <a:cs typeface="Courier New" pitchFamily="49" charset="0"/>
                  <a:sym typeface="Monaco" charset="0"/>
                </a:rPr>
                <a:t>L7:</a:t>
              </a:r>
              <a:endParaRPr lang="en-US" b="1" dirty="0">
                <a:solidFill>
                  <a:schemeClr val="tx1"/>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popl</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ebp</a:t>
              </a:r>
              <a:endParaRPr lang="en-US" sz="1800" b="1" dirty="0" smtClean="0">
                <a:solidFill>
                  <a:schemeClr val="tx1"/>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smtClean="0">
                  <a:solidFill>
                    <a:schemeClr val="tx1"/>
                  </a:solidFill>
                  <a:latin typeface="Courier New" pitchFamily="49" charset="0"/>
                  <a:ea typeface="Monaco" charset="0"/>
                  <a:cs typeface="Courier New" pitchFamily="49" charset="0"/>
                  <a:sym typeface="Monaco" charset="0"/>
                </a:rPr>
                <a:t>ret</a:t>
              </a:r>
              <a:endParaRPr lang="en-US" sz="1800" b="1" dirty="0">
                <a:solidFill>
                  <a:schemeClr val="tx1"/>
                </a:solidFill>
                <a:latin typeface="Courier New" pitchFamily="49" charset="0"/>
                <a:ea typeface="Monaco" charset="0"/>
                <a:cs typeface="Courier New" pitchFamily="49" charset="0"/>
                <a:sym typeface="Monaco" charset="0"/>
              </a:endParaRPr>
            </a:p>
          </p:txBody>
        </p:sp>
        <p:sp>
          <p:nvSpPr>
            <p:cNvPr id="10" name="AutoShape 6"/>
            <p:cNvSpPr>
              <a:spLocks/>
            </p:cNvSpPr>
            <p:nvPr/>
          </p:nvSpPr>
          <p:spPr bwMode="auto">
            <a:xfrm>
              <a:off x="7848600" y="2362200"/>
              <a:ext cx="304800" cy="914400"/>
            </a:xfrm>
            <a:custGeom>
              <a:avLst/>
              <a:gdLst>
                <a:gd name="T0" fmla="*/ 10800 w 21600"/>
                <a:gd name="T1" fmla="*/ 10800 h 21600"/>
              </a:gdLst>
              <a:ahLst/>
              <a:cxnLst>
                <a:cxn ang="0">
                  <a:pos x="T0" y="T1"/>
                </a:cxn>
              </a:cxnLst>
              <a:rect l="0" t="0" r="r" b="b"/>
              <a:pathLst>
                <a:path w="21600" h="21600">
                  <a:moveTo>
                    <a:pt x="0" y="0"/>
                  </a:moveTo>
                  <a:cubicBezTo>
                    <a:pt x="5965" y="0"/>
                    <a:pt x="10800" y="604"/>
                    <a:pt x="10800" y="1350"/>
                  </a:cubicBezTo>
                  <a:lnTo>
                    <a:pt x="10800" y="9450"/>
                  </a:lnTo>
                  <a:cubicBezTo>
                    <a:pt x="10800" y="10196"/>
                    <a:pt x="15635" y="10800"/>
                    <a:pt x="21600" y="10800"/>
                  </a:cubicBezTo>
                  <a:cubicBezTo>
                    <a:pt x="15635" y="10800"/>
                    <a:pt x="10800" y="11404"/>
                    <a:pt x="10800" y="12150"/>
                  </a:cubicBezTo>
                  <a:lnTo>
                    <a:pt x="10800" y="20250"/>
                  </a:lnTo>
                  <a:cubicBezTo>
                    <a:pt x="10800" y="20996"/>
                    <a:pt x="5965" y="21600"/>
                    <a:pt x="0" y="21600"/>
                  </a:cubicBezTo>
                </a:path>
              </a:pathLst>
            </a:custGeom>
            <a:noFill/>
            <a:ln w="25400" cap="flat">
              <a:solidFill>
                <a:schemeClr val="tx1"/>
              </a:solidFill>
              <a:prstDash val="solid"/>
              <a:round/>
              <a:headEnd type="none" w="med" len="med"/>
              <a:tailEnd type="none" w="med" len="med"/>
            </a:ln>
          </p:spPr>
          <p:txBody>
            <a:bodyPr lIns="0" tIns="0" rIns="0" bIns="0"/>
            <a:lstStyle/>
            <a:p>
              <a:endParaRPr lang="en-US" b="1"/>
            </a:p>
          </p:txBody>
        </p:sp>
        <p:sp>
          <p:nvSpPr>
            <p:cNvPr id="11" name="Rectangle 7"/>
            <p:cNvSpPr>
              <a:spLocks/>
            </p:cNvSpPr>
            <p:nvPr/>
          </p:nvSpPr>
          <p:spPr bwMode="auto">
            <a:xfrm>
              <a:off x="8215313" y="2667000"/>
              <a:ext cx="674687" cy="355600"/>
            </a:xfrm>
            <a:prstGeom prst="rect">
              <a:avLst/>
            </a:prstGeom>
            <a:noFill/>
            <a:ln w="25400" cap="flat">
              <a:noFill/>
              <a:miter lim="800000"/>
              <a:headEnd type="none" w="med" len="med"/>
              <a:tailEnd type="none" w="med" len="med"/>
            </a:ln>
          </p:spPr>
          <p:txBody>
            <a:bodyPr wrap="none" lIns="38100" tIns="38100" rIns="38100" bIns="38100">
              <a:spAutoFit/>
            </a:bodyPr>
            <a:lstStyle/>
            <a:p>
              <a:r>
                <a:rPr lang="en-US" sz="1800" b="1" dirty="0">
                  <a:solidFill>
                    <a:schemeClr val="tx1"/>
                  </a:solidFill>
                  <a:latin typeface="Calibri" charset="0"/>
                  <a:ea typeface="Calibri" charset="0"/>
                  <a:cs typeface="Calibri" charset="0"/>
                  <a:sym typeface="Calibri" charset="0"/>
                </a:rPr>
                <a:t>Body1</a:t>
              </a:r>
            </a:p>
          </p:txBody>
        </p:sp>
        <p:sp>
          <p:nvSpPr>
            <p:cNvPr id="12" name="AutoShape 8"/>
            <p:cNvSpPr>
              <a:spLocks/>
            </p:cNvSpPr>
            <p:nvPr/>
          </p:nvSpPr>
          <p:spPr bwMode="auto">
            <a:xfrm>
              <a:off x="7848600" y="1752600"/>
              <a:ext cx="228600" cy="533400"/>
            </a:xfrm>
            <a:custGeom>
              <a:avLst/>
              <a:gdLst>
                <a:gd name="T0" fmla="*/ 10800 w 21600"/>
                <a:gd name="T1" fmla="*/ 10800 h 21600"/>
              </a:gdLst>
              <a:ahLst/>
              <a:cxnLst>
                <a:cxn ang="0">
                  <a:pos x="T0" y="T1"/>
                </a:cxn>
              </a:cxnLst>
              <a:rect l="0" t="0" r="r" b="b"/>
              <a:pathLst>
                <a:path w="21600" h="21600">
                  <a:moveTo>
                    <a:pt x="0" y="0"/>
                  </a:moveTo>
                  <a:cubicBezTo>
                    <a:pt x="5965" y="0"/>
                    <a:pt x="10800" y="1957"/>
                    <a:pt x="10800" y="4371"/>
                  </a:cubicBezTo>
                  <a:lnTo>
                    <a:pt x="10800" y="6429"/>
                  </a:lnTo>
                  <a:cubicBezTo>
                    <a:pt x="10800" y="8843"/>
                    <a:pt x="15635" y="10800"/>
                    <a:pt x="21600" y="10800"/>
                  </a:cubicBezTo>
                  <a:cubicBezTo>
                    <a:pt x="15635" y="10800"/>
                    <a:pt x="10800" y="12757"/>
                    <a:pt x="10800" y="15171"/>
                  </a:cubicBezTo>
                  <a:lnTo>
                    <a:pt x="10800" y="17229"/>
                  </a:lnTo>
                  <a:cubicBezTo>
                    <a:pt x="10800" y="19643"/>
                    <a:pt x="5965" y="21600"/>
                    <a:pt x="0" y="21600"/>
                  </a:cubicBezTo>
                </a:path>
              </a:pathLst>
            </a:custGeom>
            <a:noFill/>
            <a:ln w="25400" cap="flat">
              <a:solidFill>
                <a:schemeClr val="tx1"/>
              </a:solidFill>
              <a:prstDash val="solid"/>
              <a:round/>
              <a:headEnd type="none" w="med" len="med"/>
              <a:tailEnd type="none" w="med" len="med"/>
            </a:ln>
          </p:spPr>
          <p:txBody>
            <a:bodyPr lIns="0" tIns="0" rIns="0" bIns="0"/>
            <a:lstStyle/>
            <a:p>
              <a:endParaRPr lang="en-US" b="1"/>
            </a:p>
          </p:txBody>
        </p:sp>
        <p:sp>
          <p:nvSpPr>
            <p:cNvPr id="13" name="Rectangle 9"/>
            <p:cNvSpPr>
              <a:spLocks/>
            </p:cNvSpPr>
            <p:nvPr/>
          </p:nvSpPr>
          <p:spPr bwMode="auto">
            <a:xfrm>
              <a:off x="8215313" y="1828800"/>
              <a:ext cx="622300" cy="355600"/>
            </a:xfrm>
            <a:prstGeom prst="rect">
              <a:avLst/>
            </a:prstGeom>
            <a:noFill/>
            <a:ln w="25400" cap="flat">
              <a:noFill/>
              <a:miter lim="800000"/>
              <a:headEnd type="none" w="med" len="med"/>
              <a:tailEnd type="none" w="med" len="med"/>
            </a:ln>
          </p:spPr>
          <p:txBody>
            <a:bodyPr wrap="none" lIns="38100" tIns="38100" rIns="38100" bIns="38100">
              <a:spAutoFit/>
            </a:bodyPr>
            <a:lstStyle/>
            <a:p>
              <a:r>
                <a:rPr lang="en-US" sz="1800" b="1">
                  <a:solidFill>
                    <a:schemeClr val="tx1"/>
                  </a:solidFill>
                  <a:latin typeface="Calibri" charset="0"/>
                  <a:ea typeface="Calibri" charset="0"/>
                  <a:cs typeface="Calibri" charset="0"/>
                  <a:sym typeface="Calibri" charset="0"/>
                </a:rPr>
                <a:t>Setup</a:t>
              </a:r>
            </a:p>
          </p:txBody>
        </p:sp>
        <p:sp>
          <p:nvSpPr>
            <p:cNvPr id="14" name="AutoShape 10"/>
            <p:cNvSpPr>
              <a:spLocks/>
            </p:cNvSpPr>
            <p:nvPr/>
          </p:nvSpPr>
          <p:spPr bwMode="auto">
            <a:xfrm>
              <a:off x="7848600" y="4419600"/>
              <a:ext cx="304800" cy="457200"/>
            </a:xfrm>
            <a:custGeom>
              <a:avLst/>
              <a:gdLst>
                <a:gd name="T0" fmla="*/ 10800 w 21600"/>
                <a:gd name="T1" fmla="*/ 10800 h 21600"/>
              </a:gdLst>
              <a:ahLst/>
              <a:cxnLst>
                <a:cxn ang="0">
                  <a:pos x="T0" y="T1"/>
                </a:cxn>
              </a:cxnLst>
              <a:rect l="0" t="0" r="r" b="b"/>
              <a:pathLst>
                <a:path w="21600" h="21600">
                  <a:moveTo>
                    <a:pt x="0" y="0"/>
                  </a:moveTo>
                  <a:cubicBezTo>
                    <a:pt x="5965" y="0"/>
                    <a:pt x="10800" y="1612"/>
                    <a:pt x="10800" y="3600"/>
                  </a:cubicBezTo>
                  <a:lnTo>
                    <a:pt x="10800" y="7200"/>
                  </a:lnTo>
                  <a:cubicBezTo>
                    <a:pt x="10800" y="9188"/>
                    <a:pt x="15635" y="10800"/>
                    <a:pt x="21600" y="10800"/>
                  </a:cubicBezTo>
                  <a:cubicBezTo>
                    <a:pt x="15635" y="10800"/>
                    <a:pt x="10800" y="12412"/>
                    <a:pt x="10800" y="14400"/>
                  </a:cubicBezTo>
                  <a:lnTo>
                    <a:pt x="10800" y="18000"/>
                  </a:lnTo>
                  <a:cubicBezTo>
                    <a:pt x="10800" y="19988"/>
                    <a:pt x="5965" y="21600"/>
                    <a:pt x="0" y="21600"/>
                  </a:cubicBezTo>
                </a:path>
              </a:pathLst>
            </a:custGeom>
            <a:noFill/>
            <a:ln w="25400" cap="flat">
              <a:solidFill>
                <a:schemeClr val="tx1"/>
              </a:solidFill>
              <a:prstDash val="solid"/>
              <a:round/>
              <a:headEnd type="none" w="med" len="med"/>
              <a:tailEnd type="none" w="med" len="med"/>
            </a:ln>
          </p:spPr>
          <p:txBody>
            <a:bodyPr lIns="0" tIns="0" rIns="0" bIns="0"/>
            <a:lstStyle/>
            <a:p>
              <a:endParaRPr lang="en-US" b="1"/>
            </a:p>
          </p:txBody>
        </p:sp>
        <p:sp>
          <p:nvSpPr>
            <p:cNvPr id="15" name="Rectangle 11"/>
            <p:cNvSpPr>
              <a:spLocks/>
            </p:cNvSpPr>
            <p:nvPr/>
          </p:nvSpPr>
          <p:spPr bwMode="auto">
            <a:xfrm>
              <a:off x="8215313" y="5207000"/>
              <a:ext cx="628650" cy="355600"/>
            </a:xfrm>
            <a:prstGeom prst="rect">
              <a:avLst/>
            </a:prstGeom>
            <a:noFill/>
            <a:ln w="25400" cap="flat">
              <a:noFill/>
              <a:miter lim="800000"/>
              <a:headEnd type="none" w="med" len="med"/>
              <a:tailEnd type="none" w="med" len="med"/>
            </a:ln>
          </p:spPr>
          <p:txBody>
            <a:bodyPr wrap="none" lIns="38100" tIns="38100" rIns="38100" bIns="38100">
              <a:spAutoFit/>
            </a:bodyPr>
            <a:lstStyle/>
            <a:p>
              <a:r>
                <a:rPr lang="en-US" sz="1800" b="1" dirty="0">
                  <a:solidFill>
                    <a:schemeClr val="tx1"/>
                  </a:solidFill>
                  <a:latin typeface="Calibri" charset="0"/>
                  <a:ea typeface="Calibri" charset="0"/>
                  <a:cs typeface="Calibri" charset="0"/>
                  <a:sym typeface="Calibri" charset="0"/>
                </a:rPr>
                <a:t>Finish</a:t>
              </a:r>
            </a:p>
          </p:txBody>
        </p:sp>
        <p:sp>
          <p:nvSpPr>
            <p:cNvPr id="16" name="AutoShape 12"/>
            <p:cNvSpPr>
              <a:spLocks/>
            </p:cNvSpPr>
            <p:nvPr/>
          </p:nvSpPr>
          <p:spPr bwMode="auto">
            <a:xfrm>
              <a:off x="7848600" y="5105400"/>
              <a:ext cx="304800" cy="457200"/>
            </a:xfrm>
            <a:custGeom>
              <a:avLst/>
              <a:gdLst>
                <a:gd name="T0" fmla="*/ 10800 w 21600"/>
                <a:gd name="T1" fmla="*/ 10800 h 21600"/>
              </a:gdLst>
              <a:ahLst/>
              <a:cxnLst>
                <a:cxn ang="0">
                  <a:pos x="T0" y="T1"/>
                </a:cxn>
              </a:cxnLst>
              <a:rect l="0" t="0" r="r" b="b"/>
              <a:pathLst>
                <a:path w="21600" h="21600">
                  <a:moveTo>
                    <a:pt x="0" y="0"/>
                  </a:moveTo>
                  <a:cubicBezTo>
                    <a:pt x="5965" y="0"/>
                    <a:pt x="10800" y="1612"/>
                    <a:pt x="10800" y="3600"/>
                  </a:cubicBezTo>
                  <a:lnTo>
                    <a:pt x="10800" y="7200"/>
                  </a:lnTo>
                  <a:cubicBezTo>
                    <a:pt x="10800" y="9188"/>
                    <a:pt x="15635" y="10800"/>
                    <a:pt x="21600" y="10800"/>
                  </a:cubicBezTo>
                  <a:cubicBezTo>
                    <a:pt x="15635" y="10800"/>
                    <a:pt x="10800" y="12412"/>
                    <a:pt x="10800" y="14400"/>
                  </a:cubicBezTo>
                  <a:lnTo>
                    <a:pt x="10800" y="18000"/>
                  </a:lnTo>
                  <a:cubicBezTo>
                    <a:pt x="10800" y="19988"/>
                    <a:pt x="5965" y="21600"/>
                    <a:pt x="0" y="21600"/>
                  </a:cubicBezTo>
                </a:path>
              </a:pathLst>
            </a:custGeom>
            <a:noFill/>
            <a:ln w="25400" cap="flat">
              <a:solidFill>
                <a:schemeClr val="tx1"/>
              </a:solidFill>
              <a:prstDash val="solid"/>
              <a:round/>
              <a:headEnd type="none" w="med" len="med"/>
              <a:tailEnd type="none" w="med" len="med"/>
            </a:ln>
          </p:spPr>
          <p:txBody>
            <a:bodyPr lIns="0" tIns="0" rIns="0" bIns="0"/>
            <a:lstStyle/>
            <a:p>
              <a:endParaRPr lang="en-US" b="1"/>
            </a:p>
          </p:txBody>
        </p:sp>
        <p:sp>
          <p:nvSpPr>
            <p:cNvPr id="17" name="Rectangle 13"/>
            <p:cNvSpPr>
              <a:spLocks/>
            </p:cNvSpPr>
            <p:nvPr/>
          </p:nvSpPr>
          <p:spPr bwMode="auto">
            <a:xfrm>
              <a:off x="8215313" y="4495800"/>
              <a:ext cx="803105" cy="353943"/>
            </a:xfrm>
            <a:prstGeom prst="rect">
              <a:avLst/>
            </a:prstGeom>
            <a:noFill/>
            <a:ln w="25400" cap="flat">
              <a:noFill/>
              <a:miter lim="800000"/>
              <a:headEnd type="none" w="med" len="med"/>
              <a:tailEnd type="none" w="med" len="med"/>
            </a:ln>
          </p:spPr>
          <p:txBody>
            <a:bodyPr wrap="none" lIns="38100" tIns="38100" rIns="38100" bIns="38100">
              <a:spAutoFit/>
            </a:bodyPr>
            <a:lstStyle/>
            <a:p>
              <a:r>
                <a:rPr lang="en-US" sz="1800" b="1" dirty="0" smtClean="0">
                  <a:solidFill>
                    <a:schemeClr val="tx1"/>
                  </a:solidFill>
                  <a:latin typeface="Calibri" charset="0"/>
                  <a:ea typeface="Calibri" charset="0"/>
                  <a:cs typeface="Calibri" charset="0"/>
                  <a:sym typeface="Calibri" charset="0"/>
                </a:rPr>
                <a:t>Body2b</a:t>
              </a:r>
              <a:endParaRPr lang="en-US" sz="1800" b="1" dirty="0">
                <a:solidFill>
                  <a:schemeClr val="tx1"/>
                </a:solidFill>
                <a:latin typeface="Calibri" charset="0"/>
                <a:ea typeface="Calibri" charset="0"/>
                <a:cs typeface="Calibri" charset="0"/>
                <a:sym typeface="Calibri" charset="0"/>
              </a:endParaRPr>
            </a:p>
          </p:txBody>
        </p:sp>
        <p:sp>
          <p:nvSpPr>
            <p:cNvPr id="18" name="AutoShape 6"/>
            <p:cNvSpPr>
              <a:spLocks/>
            </p:cNvSpPr>
            <p:nvPr/>
          </p:nvSpPr>
          <p:spPr bwMode="auto">
            <a:xfrm>
              <a:off x="7848600" y="3276600"/>
              <a:ext cx="304800" cy="914400"/>
            </a:xfrm>
            <a:custGeom>
              <a:avLst/>
              <a:gdLst>
                <a:gd name="T0" fmla="*/ 10800 w 21600"/>
                <a:gd name="T1" fmla="*/ 10800 h 21600"/>
              </a:gdLst>
              <a:ahLst/>
              <a:cxnLst>
                <a:cxn ang="0">
                  <a:pos x="T0" y="T1"/>
                </a:cxn>
              </a:cxnLst>
              <a:rect l="0" t="0" r="r" b="b"/>
              <a:pathLst>
                <a:path w="21600" h="21600">
                  <a:moveTo>
                    <a:pt x="0" y="0"/>
                  </a:moveTo>
                  <a:cubicBezTo>
                    <a:pt x="5965" y="0"/>
                    <a:pt x="10800" y="604"/>
                    <a:pt x="10800" y="1350"/>
                  </a:cubicBezTo>
                  <a:lnTo>
                    <a:pt x="10800" y="9450"/>
                  </a:lnTo>
                  <a:cubicBezTo>
                    <a:pt x="10800" y="10196"/>
                    <a:pt x="15635" y="10800"/>
                    <a:pt x="21600" y="10800"/>
                  </a:cubicBezTo>
                  <a:cubicBezTo>
                    <a:pt x="15635" y="10800"/>
                    <a:pt x="10800" y="11404"/>
                    <a:pt x="10800" y="12150"/>
                  </a:cubicBezTo>
                  <a:lnTo>
                    <a:pt x="10800" y="20250"/>
                  </a:lnTo>
                  <a:cubicBezTo>
                    <a:pt x="10800" y="20996"/>
                    <a:pt x="5965" y="21600"/>
                    <a:pt x="0" y="21600"/>
                  </a:cubicBezTo>
                </a:path>
              </a:pathLst>
            </a:custGeom>
            <a:noFill/>
            <a:ln w="25400" cap="flat">
              <a:solidFill>
                <a:schemeClr val="tx1"/>
              </a:solidFill>
              <a:prstDash val="solid"/>
              <a:round/>
              <a:headEnd type="none" w="med" len="med"/>
              <a:tailEnd type="none" w="med" len="med"/>
            </a:ln>
          </p:spPr>
          <p:txBody>
            <a:bodyPr lIns="0" tIns="0" rIns="0" bIns="0"/>
            <a:lstStyle/>
            <a:p>
              <a:endParaRPr lang="en-US" b="1"/>
            </a:p>
          </p:txBody>
        </p:sp>
        <p:sp>
          <p:nvSpPr>
            <p:cNvPr id="19" name="Rectangle 13"/>
            <p:cNvSpPr>
              <a:spLocks/>
            </p:cNvSpPr>
            <p:nvPr/>
          </p:nvSpPr>
          <p:spPr bwMode="auto">
            <a:xfrm>
              <a:off x="8229600" y="3530600"/>
              <a:ext cx="793487" cy="353943"/>
            </a:xfrm>
            <a:prstGeom prst="rect">
              <a:avLst/>
            </a:prstGeom>
            <a:noFill/>
            <a:ln w="25400" cap="flat">
              <a:noFill/>
              <a:miter lim="800000"/>
              <a:headEnd type="none" w="med" len="med"/>
              <a:tailEnd type="none" w="med" len="med"/>
            </a:ln>
          </p:spPr>
          <p:txBody>
            <a:bodyPr wrap="none" lIns="38100" tIns="38100" rIns="38100" bIns="38100">
              <a:spAutoFit/>
            </a:bodyPr>
            <a:lstStyle/>
            <a:p>
              <a:r>
                <a:rPr lang="en-US" sz="1800" b="1" dirty="0" smtClean="0">
                  <a:solidFill>
                    <a:schemeClr val="tx1"/>
                  </a:solidFill>
                  <a:latin typeface="Calibri" charset="0"/>
                  <a:ea typeface="Calibri" charset="0"/>
                  <a:cs typeface="Calibri" charset="0"/>
                  <a:sym typeface="Calibri" charset="0"/>
                </a:rPr>
                <a:t>Body2a</a:t>
              </a:r>
              <a:endParaRPr lang="en-US" sz="1800" b="1" dirty="0">
                <a:solidFill>
                  <a:schemeClr val="tx1"/>
                </a:solidFill>
                <a:latin typeface="Calibri" charset="0"/>
                <a:ea typeface="Calibri" charset="0"/>
                <a:cs typeface="Calibri" charset="0"/>
                <a:sym typeface="Calibri" charset="0"/>
              </a:endParaRPr>
            </a:p>
          </p:txBody>
        </p:sp>
      </p:gr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49154"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49155" name="Rectangle 3"/>
          <p:cNvSpPr>
            <a:spLocks/>
          </p:cNvSpPr>
          <p:nvPr/>
        </p:nvSpPr>
        <p:spPr bwMode="auto">
          <a:xfrm>
            <a:off x="366713" y="1416050"/>
            <a:ext cx="29337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a:solidFill>
                  <a:schemeClr val="tx1"/>
                </a:solidFill>
                <a:latin typeface="Calibri Bold" charset="0"/>
                <a:ea typeface="Calibri Bold" charset="0"/>
                <a:cs typeface="Calibri Bold" charset="0"/>
                <a:sym typeface="Calibri Bold" charset="0"/>
              </a:rPr>
              <a:t>C Code</a:t>
            </a:r>
          </a:p>
        </p:txBody>
      </p:sp>
      <p:sp>
        <p:nvSpPr>
          <p:cNvPr id="49156" name="Rectangle 4"/>
          <p:cNvSpPr>
            <a:spLocks/>
          </p:cNvSpPr>
          <p:nvPr/>
        </p:nvSpPr>
        <p:spPr bwMode="auto">
          <a:xfrm>
            <a:off x="457200" y="1887538"/>
            <a:ext cx="5715000" cy="4191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2000" b="1" dirty="0" err="1">
                <a:solidFill>
                  <a:schemeClr val="tx1"/>
                </a:solidFill>
                <a:latin typeface="Courier New" pitchFamily="49" charset="0"/>
                <a:cs typeface="Courier New" pitchFamily="49" charset="0"/>
                <a:sym typeface="Courier New Bold" charset="0"/>
              </a:rPr>
              <a:t>val</a:t>
            </a:r>
            <a:r>
              <a:rPr lang="en-US" sz="2000" b="1" dirty="0">
                <a:solidFill>
                  <a:schemeClr val="tx1"/>
                </a:solidFill>
                <a:latin typeface="Courier New" pitchFamily="49" charset="0"/>
                <a:cs typeface="Courier New" pitchFamily="49" charset="0"/>
                <a:sym typeface="Courier New Bold" charset="0"/>
              </a:rPr>
              <a:t> = </a:t>
            </a:r>
            <a:r>
              <a:rPr lang="en-US" sz="2000" b="1" dirty="0">
                <a:solidFill>
                  <a:schemeClr val="tx1"/>
                </a:solidFill>
                <a:latin typeface="Courier New" pitchFamily="49" charset="0"/>
                <a:ea typeface="Calibri Bold Italic" charset="0"/>
                <a:cs typeface="Courier New" pitchFamily="49" charset="0"/>
                <a:sym typeface="Calibri Bold Italic" charset="0"/>
              </a:rPr>
              <a:t>Test</a:t>
            </a:r>
            <a:r>
              <a:rPr lang="en-US" sz="2000" b="1" dirty="0">
                <a:solidFill>
                  <a:schemeClr val="tx1"/>
                </a:solidFill>
                <a:latin typeface="Courier New" pitchFamily="49" charset="0"/>
                <a:cs typeface="Courier New" pitchFamily="49" charset="0"/>
                <a:sym typeface="Courier New Bold" charset="0"/>
              </a:rPr>
              <a:t> ? </a:t>
            </a:r>
            <a:r>
              <a:rPr lang="en-US" sz="2000" b="1" dirty="0" err="1" smtClean="0">
                <a:solidFill>
                  <a:schemeClr val="tx1"/>
                </a:solidFill>
                <a:latin typeface="Courier New" pitchFamily="49" charset="0"/>
                <a:ea typeface="Calibri Bold Italic" charset="0"/>
                <a:cs typeface="Courier New" pitchFamily="49" charset="0"/>
                <a:sym typeface="Calibri Bold Italic" charset="0"/>
              </a:rPr>
              <a:t>Then_Expr</a:t>
            </a:r>
            <a:r>
              <a:rPr lang="en-US" sz="2000" b="1" dirty="0" smtClean="0">
                <a:solidFill>
                  <a:schemeClr val="tx1"/>
                </a:solidFill>
                <a:latin typeface="Courier New" pitchFamily="49" charset="0"/>
                <a:cs typeface="Courier New" pitchFamily="49" charset="0"/>
                <a:sym typeface="Courier New Bold" charset="0"/>
              </a:rPr>
              <a:t> </a:t>
            </a:r>
            <a:r>
              <a:rPr lang="en-US" sz="2000" b="1" dirty="0">
                <a:solidFill>
                  <a:schemeClr val="tx1"/>
                </a:solidFill>
                <a:latin typeface="Courier New" pitchFamily="49" charset="0"/>
                <a:cs typeface="Courier New" pitchFamily="49" charset="0"/>
                <a:sym typeface="Courier New Bold" charset="0"/>
              </a:rPr>
              <a:t>: </a:t>
            </a:r>
            <a:r>
              <a:rPr lang="en-US" sz="2000" b="1" dirty="0" err="1" smtClean="0">
                <a:solidFill>
                  <a:schemeClr val="tx1"/>
                </a:solidFill>
                <a:latin typeface="Courier New" pitchFamily="49" charset="0"/>
                <a:ea typeface="Calibri Bold Italic" charset="0"/>
                <a:cs typeface="Courier New" pitchFamily="49" charset="0"/>
                <a:sym typeface="Calibri Bold Italic" charset="0"/>
              </a:rPr>
              <a:t>Else_Expr</a:t>
            </a:r>
            <a:r>
              <a:rPr lang="en-US" sz="2000" b="1" dirty="0">
                <a:solidFill>
                  <a:schemeClr val="tx1"/>
                </a:solidFill>
                <a:latin typeface="Courier New" pitchFamily="49" charset="0"/>
                <a:cs typeface="Courier New" pitchFamily="49" charset="0"/>
                <a:sym typeface="Courier New Bold" charset="0"/>
              </a:rPr>
              <a:t>;</a:t>
            </a:r>
          </a:p>
        </p:txBody>
      </p:sp>
      <p:sp>
        <p:nvSpPr>
          <p:cNvPr id="49157" name="Rectangle 5"/>
          <p:cNvSpPr>
            <a:spLocks/>
          </p:cNvSpPr>
          <p:nvPr/>
        </p:nvSpPr>
        <p:spPr bwMode="auto">
          <a:xfrm>
            <a:off x="381000" y="3397250"/>
            <a:ext cx="23114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a:solidFill>
                  <a:schemeClr val="tx1"/>
                </a:solidFill>
                <a:latin typeface="Calibri Bold" charset="0"/>
                <a:ea typeface="Calibri Bold" charset="0"/>
                <a:cs typeface="Calibri Bold" charset="0"/>
                <a:sym typeface="Calibri Bold" charset="0"/>
              </a:rPr>
              <a:t>Goto Version</a:t>
            </a:r>
          </a:p>
        </p:txBody>
      </p:sp>
      <p:sp>
        <p:nvSpPr>
          <p:cNvPr id="49158" name="Rectangle 6"/>
          <p:cNvSpPr>
            <a:spLocks/>
          </p:cNvSpPr>
          <p:nvPr/>
        </p:nvSpPr>
        <p:spPr bwMode="auto">
          <a:xfrm>
            <a:off x="457200" y="3816350"/>
            <a:ext cx="3746500" cy="2355850"/>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tabLst>
                <a:tab pos="279400" algn="l"/>
                <a:tab pos="279400" algn="l"/>
                <a:tab pos="279400" algn="l"/>
                <a:tab pos="279400" algn="l"/>
                <a:tab pos="279400" algn="l"/>
                <a:tab pos="279400" algn="l"/>
                <a:tab pos="279400" algn="l"/>
                <a:tab pos="279400" algn="l"/>
              </a:tabLst>
            </a:pPr>
            <a:r>
              <a:rPr lang="en-US" sz="1800" b="1" dirty="0">
                <a:solidFill>
                  <a:schemeClr val="tx1"/>
                </a:solidFill>
                <a:latin typeface="Courier New" pitchFamily="49" charset="0"/>
                <a:ea typeface="Monaco" charset="0"/>
                <a:cs typeface="Courier New" pitchFamily="49" charset="0"/>
                <a:sym typeface="Courier New Bold" charset="0"/>
              </a:rPr>
              <a:t>	</a:t>
            </a:r>
            <a:r>
              <a:rPr lang="en-US" sz="1800" b="1" dirty="0" err="1">
                <a:solidFill>
                  <a:schemeClr val="tx1"/>
                </a:solidFill>
                <a:latin typeface="Courier New" pitchFamily="49" charset="0"/>
                <a:ea typeface="Monaco" charset="0"/>
                <a:cs typeface="Courier New" pitchFamily="49" charset="0"/>
                <a:sym typeface="Courier New Bold" charset="0"/>
              </a:rPr>
              <a:t>nt</a:t>
            </a:r>
            <a:r>
              <a:rPr lang="en-US" sz="1800" b="1" dirty="0">
                <a:solidFill>
                  <a:schemeClr val="tx1"/>
                </a:solidFill>
                <a:latin typeface="Courier New" pitchFamily="49" charset="0"/>
                <a:ea typeface="Monaco" charset="0"/>
                <a:cs typeface="Courier New" pitchFamily="49" charset="0"/>
                <a:sym typeface="Courier New Bold" charset="0"/>
              </a:rPr>
              <a:t> = </a:t>
            </a:r>
            <a:r>
              <a:rPr lang="en-US" sz="1800" b="1" dirty="0">
                <a:solidFill>
                  <a:schemeClr val="tx1"/>
                </a:solidFill>
                <a:latin typeface="Courier New" pitchFamily="49" charset="0"/>
                <a:ea typeface="Calibri Bold Italic" charset="0"/>
                <a:cs typeface="Courier New" pitchFamily="49" charset="0"/>
                <a:sym typeface="Calibri Bold Italic" charset="0"/>
              </a:rPr>
              <a:t>!Test</a:t>
            </a:r>
            <a:r>
              <a:rPr lang="en-US" sz="1800" b="1" dirty="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tabLst>
                <a:tab pos="279400" algn="l"/>
                <a:tab pos="279400" algn="l"/>
                <a:tab pos="279400" algn="l"/>
                <a:tab pos="279400" algn="l"/>
                <a:tab pos="279400" algn="l"/>
                <a:tab pos="279400" algn="l"/>
                <a:tab pos="279400" algn="l"/>
                <a:tab pos="279400" algn="l"/>
              </a:tabLst>
            </a:pPr>
            <a:r>
              <a:rPr lang="en-US" sz="1800" b="1" dirty="0">
                <a:solidFill>
                  <a:schemeClr val="tx1"/>
                </a:solidFill>
                <a:latin typeface="Courier New" pitchFamily="49" charset="0"/>
                <a:ea typeface="Monaco" charset="0"/>
                <a:cs typeface="Courier New" pitchFamily="49" charset="0"/>
                <a:sym typeface="Courier New Bold" charset="0"/>
              </a:rPr>
              <a:t>	if (</a:t>
            </a:r>
            <a:r>
              <a:rPr lang="en-US" sz="1800" b="1" dirty="0" err="1">
                <a:solidFill>
                  <a:schemeClr val="tx1"/>
                </a:solidFill>
                <a:latin typeface="Courier New" pitchFamily="49" charset="0"/>
                <a:ea typeface="Monaco" charset="0"/>
                <a:cs typeface="Courier New" pitchFamily="49" charset="0"/>
                <a:sym typeface="Courier New Bold" charset="0"/>
              </a:rPr>
              <a:t>nt</a:t>
            </a:r>
            <a:r>
              <a:rPr lang="en-US" sz="1800" b="1" dirty="0">
                <a:solidFill>
                  <a:schemeClr val="tx1"/>
                </a:solidFill>
                <a:latin typeface="Courier New" pitchFamily="49" charset="0"/>
                <a:ea typeface="Monaco" charset="0"/>
                <a:cs typeface="Courier New" pitchFamily="49" charset="0"/>
                <a:sym typeface="Courier New Bold" charset="0"/>
              </a:rPr>
              <a:t>) </a:t>
            </a:r>
            <a:r>
              <a:rPr lang="en-US" sz="1800" b="1" dirty="0" err="1">
                <a:solidFill>
                  <a:schemeClr val="tx1"/>
                </a:solidFill>
                <a:latin typeface="Courier New" pitchFamily="49" charset="0"/>
                <a:ea typeface="Monaco" charset="0"/>
                <a:cs typeface="Courier New" pitchFamily="49" charset="0"/>
                <a:sym typeface="Courier New Bold" charset="0"/>
              </a:rPr>
              <a:t>goto</a:t>
            </a:r>
            <a:r>
              <a:rPr lang="en-US" sz="1800" b="1" dirty="0">
                <a:solidFill>
                  <a:schemeClr val="tx1"/>
                </a:solidFill>
                <a:latin typeface="Courier New" pitchFamily="49" charset="0"/>
                <a:ea typeface="Monaco" charset="0"/>
                <a:cs typeface="Courier New" pitchFamily="49" charset="0"/>
                <a:sym typeface="Courier New Bold" charset="0"/>
              </a:rPr>
              <a:t> </a:t>
            </a:r>
            <a:r>
              <a:rPr lang="en-US" sz="1800" b="1" dirty="0">
                <a:solidFill>
                  <a:schemeClr val="tx1"/>
                </a:solidFill>
                <a:latin typeface="Courier New" pitchFamily="49" charset="0"/>
                <a:cs typeface="Courier New" pitchFamily="49" charset="0"/>
                <a:sym typeface="Courier New Bold Italic" charset="0"/>
              </a:rPr>
              <a:t>Else</a:t>
            </a:r>
            <a:r>
              <a:rPr lang="en-US" sz="1800" b="1" dirty="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tabLst>
                <a:tab pos="279400" algn="l"/>
                <a:tab pos="279400" algn="l"/>
                <a:tab pos="279400" algn="l"/>
                <a:tab pos="279400" algn="l"/>
                <a:tab pos="279400" algn="l"/>
                <a:tab pos="279400" algn="l"/>
                <a:tab pos="279400" algn="l"/>
                <a:tab pos="279400" algn="l"/>
              </a:tabLst>
            </a:pPr>
            <a:r>
              <a:rPr lang="en-US" sz="1800" b="1" dirty="0">
                <a:solidFill>
                  <a:schemeClr val="tx1"/>
                </a:solidFill>
                <a:latin typeface="Courier New" pitchFamily="49" charset="0"/>
                <a:ea typeface="Monaco" charset="0"/>
                <a:cs typeface="Courier New" pitchFamily="49" charset="0"/>
                <a:sym typeface="Courier New Bold" charset="0"/>
              </a:rPr>
              <a:t>	</a:t>
            </a:r>
            <a:r>
              <a:rPr lang="en-US" sz="1800" b="1" dirty="0" err="1">
                <a:solidFill>
                  <a:schemeClr val="tx1"/>
                </a:solidFill>
                <a:latin typeface="Courier New" pitchFamily="49" charset="0"/>
                <a:ea typeface="Monaco" charset="0"/>
                <a:cs typeface="Courier New" pitchFamily="49" charset="0"/>
                <a:sym typeface="Courier New Bold" charset="0"/>
              </a:rPr>
              <a:t>val</a:t>
            </a:r>
            <a:r>
              <a:rPr lang="en-US" sz="1800" b="1" dirty="0">
                <a:solidFill>
                  <a:schemeClr val="tx1"/>
                </a:solidFill>
                <a:latin typeface="Courier New" pitchFamily="49" charset="0"/>
                <a:ea typeface="Monaco" charset="0"/>
                <a:cs typeface="Courier New" pitchFamily="49" charset="0"/>
                <a:sym typeface="Courier New Bold" charset="0"/>
              </a:rPr>
              <a:t> = </a:t>
            </a:r>
            <a:r>
              <a:rPr lang="en-US" sz="1800" b="1" dirty="0" err="1" smtClean="0">
                <a:solidFill>
                  <a:schemeClr val="tx1"/>
                </a:solidFill>
                <a:latin typeface="Courier New" pitchFamily="49" charset="0"/>
                <a:ea typeface="Calibri Bold Italic" charset="0"/>
                <a:cs typeface="Courier New" pitchFamily="49" charset="0"/>
                <a:sym typeface="Calibri Bold Italic" charset="0"/>
              </a:rPr>
              <a:t>Then_Expr</a:t>
            </a:r>
            <a:r>
              <a:rPr lang="en-US" sz="1800" b="1" dirty="0" smtClean="0">
                <a:solidFill>
                  <a:schemeClr val="tx1"/>
                </a:solidFill>
                <a:latin typeface="Courier New" pitchFamily="49" charset="0"/>
                <a:cs typeface="Courier New" pitchFamily="49" charset="0"/>
                <a:sym typeface="Courier New Bold" charset="0"/>
              </a:rPr>
              <a:t>;</a:t>
            </a:r>
          </a:p>
          <a:p>
            <a:pPr algn="l">
              <a:tabLst>
                <a:tab pos="279400" algn="l"/>
                <a:tab pos="279400" algn="l"/>
                <a:tab pos="279400" algn="l"/>
                <a:tab pos="279400" algn="l"/>
                <a:tab pos="279400" algn="l"/>
                <a:tab pos="279400" algn="l"/>
                <a:tab pos="279400" algn="l"/>
                <a:tab pos="279400" algn="l"/>
              </a:tabLst>
            </a:pPr>
            <a:r>
              <a:rPr lang="en-US" sz="1800" b="1" dirty="0">
                <a:solidFill>
                  <a:schemeClr val="tx1"/>
                </a:solidFill>
                <a:latin typeface="Courier New" pitchFamily="49" charset="0"/>
                <a:ea typeface="Lucida Grande" charset="0"/>
                <a:cs typeface="Courier New" pitchFamily="49" charset="0"/>
                <a:sym typeface="Courier New Bold" charset="0"/>
              </a:rPr>
              <a:t> </a:t>
            </a:r>
            <a:r>
              <a:rPr lang="en-US" sz="1800" b="1" dirty="0" smtClean="0">
                <a:solidFill>
                  <a:schemeClr val="tx1"/>
                </a:solidFill>
                <a:latin typeface="Courier New" pitchFamily="49" charset="0"/>
                <a:ea typeface="Lucida Grande" charset="0"/>
                <a:cs typeface="Courier New" pitchFamily="49" charset="0"/>
                <a:sym typeface="Courier New Bold" charset="0"/>
              </a:rPr>
              <a:t> </a:t>
            </a:r>
            <a:r>
              <a:rPr lang="en-US" sz="1800" b="1" dirty="0" err="1" smtClean="0">
                <a:solidFill>
                  <a:schemeClr val="tx1"/>
                </a:solidFill>
                <a:latin typeface="Courier New" pitchFamily="49" charset="0"/>
                <a:ea typeface="Lucida Grande" charset="0"/>
                <a:cs typeface="Courier New" pitchFamily="49" charset="0"/>
                <a:sym typeface="Courier New Bold" charset="0"/>
              </a:rPr>
              <a:t>goto</a:t>
            </a:r>
            <a:r>
              <a:rPr lang="en-US" sz="1800" b="1" dirty="0" smtClean="0">
                <a:solidFill>
                  <a:schemeClr val="tx1"/>
                </a:solidFill>
                <a:latin typeface="Courier New" pitchFamily="49" charset="0"/>
                <a:ea typeface="Lucida Grande" charset="0"/>
                <a:cs typeface="Courier New" pitchFamily="49" charset="0"/>
                <a:sym typeface="Courier New Bold" charset="0"/>
              </a:rPr>
              <a:t> Done;</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tabLst>
                <a:tab pos="279400" algn="l"/>
                <a:tab pos="279400" algn="l"/>
                <a:tab pos="279400" algn="l"/>
                <a:tab pos="279400" algn="l"/>
                <a:tab pos="279400" algn="l"/>
                <a:tab pos="279400" algn="l"/>
                <a:tab pos="279400" algn="l"/>
                <a:tab pos="279400" algn="l"/>
              </a:tabLst>
            </a:pPr>
            <a:r>
              <a:rPr lang="en-US" sz="1800" b="1" dirty="0" smtClean="0">
                <a:solidFill>
                  <a:schemeClr val="tx1"/>
                </a:solidFill>
                <a:latin typeface="Courier New" pitchFamily="49" charset="0"/>
                <a:cs typeface="Courier New" pitchFamily="49" charset="0"/>
                <a:sym typeface="Courier New Bold Italic" charset="0"/>
              </a:rPr>
              <a:t>Else</a:t>
            </a:r>
            <a:r>
              <a:rPr lang="en-US" sz="1800" b="1" dirty="0">
                <a:solidFill>
                  <a:schemeClr val="tx1"/>
                </a:solidFill>
                <a:latin typeface="Courier New" pitchFamily="49" charset="0"/>
                <a:cs typeface="Courier New" pitchFamily="49" charset="0"/>
                <a:sym typeface="Courier New Bold Italic" charset="0"/>
              </a:rPr>
              <a: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tabLst>
                <a:tab pos="279400" algn="l"/>
                <a:tab pos="279400" algn="l"/>
                <a:tab pos="279400" algn="l"/>
                <a:tab pos="279400" algn="l"/>
                <a:tab pos="279400" algn="l"/>
                <a:tab pos="279400" algn="l"/>
                <a:tab pos="279400" algn="l"/>
                <a:tab pos="279400" algn="l"/>
              </a:tabLst>
            </a:pP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val</a:t>
            </a:r>
            <a:r>
              <a:rPr lang="en-US" sz="1800" b="1" dirty="0">
                <a:solidFill>
                  <a:schemeClr val="tx1"/>
                </a:solidFill>
                <a:latin typeface="Courier New" pitchFamily="49" charset="0"/>
                <a:cs typeface="Courier New" pitchFamily="49" charset="0"/>
                <a:sym typeface="Courier New Bold" charset="0"/>
              </a:rPr>
              <a:t> = </a:t>
            </a:r>
            <a:r>
              <a:rPr lang="en-US" sz="1800" b="1" dirty="0" err="1" smtClean="0">
                <a:solidFill>
                  <a:schemeClr val="tx1"/>
                </a:solidFill>
                <a:latin typeface="Courier New" pitchFamily="49" charset="0"/>
                <a:ea typeface="Calibri Bold Italic" charset="0"/>
                <a:cs typeface="Courier New" pitchFamily="49" charset="0"/>
                <a:sym typeface="Calibri Bold Italic" charset="0"/>
              </a:rPr>
              <a:t>Else_Expr</a:t>
            </a:r>
            <a:r>
              <a:rPr lang="en-US" sz="1800" b="1" dirty="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tabLst>
                <a:tab pos="279400" algn="l"/>
                <a:tab pos="279400" algn="l"/>
                <a:tab pos="279400" algn="l"/>
                <a:tab pos="279400" algn="l"/>
                <a:tab pos="279400" algn="l"/>
                <a:tab pos="279400" algn="l"/>
                <a:tab pos="279400" algn="l"/>
                <a:tab pos="279400" algn="l"/>
              </a:tabLst>
            </a:pPr>
            <a:r>
              <a:rPr lang="en-US" sz="1800" b="1" dirty="0" smtClean="0">
                <a:solidFill>
                  <a:schemeClr val="tx1"/>
                </a:solidFill>
                <a:latin typeface="Courier New" pitchFamily="49" charset="0"/>
                <a:cs typeface="Courier New" pitchFamily="49" charset="0"/>
                <a:sym typeface="Courier New Bold Italic" charset="0"/>
              </a:rPr>
              <a:t>Done:</a:t>
            </a:r>
            <a:endParaRPr lang="en-US" sz="2400" b="1" dirty="0" smtClean="0">
              <a:solidFill>
                <a:schemeClr val="tx1"/>
              </a:solidFill>
              <a:latin typeface="Courier New" pitchFamily="49" charset="0"/>
              <a:ea typeface="Lucida Grande" charset="0"/>
              <a:cs typeface="Courier New" pitchFamily="49" charset="0"/>
              <a:sym typeface="Arial Narrow Bold" charset="0"/>
            </a:endParaRPr>
          </a:p>
          <a:p>
            <a:pPr algn="l">
              <a:tabLst>
                <a:tab pos="279400" algn="l"/>
                <a:tab pos="279400" algn="l"/>
                <a:tab pos="279400" algn="l"/>
                <a:tab pos="279400" algn="l"/>
                <a:tab pos="279400" algn="l"/>
                <a:tab pos="279400" algn="l"/>
                <a:tab pos="279400" algn="l"/>
                <a:tab pos="279400" algn="l"/>
              </a:tabLst>
            </a:pPr>
            <a:r>
              <a:rPr lang="en-US" sz="1800" b="1" dirty="0" smtClean="0">
                <a:solidFill>
                  <a:schemeClr val="tx1"/>
                </a:solidFill>
                <a:latin typeface="Courier New" pitchFamily="49" charset="0"/>
                <a:ea typeface="Monaco" charset="0"/>
                <a:cs typeface="Courier New" pitchFamily="49" charset="0"/>
                <a:sym typeface="Courier New Bold" charset="0"/>
              </a:rPr>
              <a:t>	. . .</a:t>
            </a:r>
            <a:endParaRPr lang="en-US" sz="2400" b="1" dirty="0" smtClean="0">
              <a:solidFill>
                <a:schemeClr val="tx1"/>
              </a:solidFill>
              <a:latin typeface="Courier New" pitchFamily="49" charset="0"/>
              <a:ea typeface="Lucida Grande" charset="0"/>
              <a:cs typeface="Courier New" pitchFamily="49" charset="0"/>
              <a:sym typeface="Arial Narrow Bold" charset="0"/>
            </a:endParaRPr>
          </a:p>
        </p:txBody>
      </p:sp>
      <p:sp>
        <p:nvSpPr>
          <p:cNvPr id="49159" name="Rectangle 7"/>
          <p:cNvSpPr>
            <a:spLocks noGrp="1" noChangeArrowheads="1"/>
          </p:cNvSpPr>
          <p:nvPr>
            <p:ph type="title"/>
          </p:nvPr>
        </p:nvSpPr>
        <p:spPr>
          <a:ln/>
        </p:spPr>
        <p:txBody>
          <a:bodyPr/>
          <a:lstStyle/>
          <a:p>
            <a:pPr marL="119063" indent="-119063"/>
            <a:r>
              <a:rPr lang="en-US"/>
              <a:t>General Conditional Expression Translation</a:t>
            </a:r>
          </a:p>
        </p:txBody>
      </p:sp>
      <p:sp>
        <p:nvSpPr>
          <p:cNvPr id="49160" name="Rectangle 8"/>
          <p:cNvSpPr>
            <a:spLocks noGrp="1" noChangeArrowheads="1"/>
          </p:cNvSpPr>
          <p:nvPr>
            <p:ph type="body" idx="1"/>
          </p:nvPr>
        </p:nvSpPr>
        <p:spPr>
          <a:xfrm>
            <a:off x="4330700" y="2794000"/>
            <a:ext cx="4432300" cy="4038600"/>
          </a:xfrm>
          <a:ln/>
        </p:spPr>
        <p:txBody>
          <a:bodyPr/>
          <a:lstStyle/>
          <a:p>
            <a:pPr marL="552450" lvl="1"/>
            <a:r>
              <a:rPr lang="en-US" dirty="0"/>
              <a:t>Test is expression returning integer</a:t>
            </a:r>
          </a:p>
          <a:p>
            <a:pPr marL="838200" lvl="2"/>
            <a:r>
              <a:rPr lang="en-US" dirty="0"/>
              <a:t>= 0 interpreted as false</a:t>
            </a:r>
          </a:p>
          <a:p>
            <a:pPr marL="838200" lvl="2"/>
            <a:r>
              <a:rPr lang="en-US" dirty="0"/>
              <a:t>≠ 0 interpreted as true</a:t>
            </a:r>
          </a:p>
          <a:p>
            <a:pPr marL="552450" lvl="1"/>
            <a:r>
              <a:rPr lang="en-US" dirty="0"/>
              <a:t>Create separate code regions for then &amp; else expressions</a:t>
            </a:r>
          </a:p>
          <a:p>
            <a:pPr marL="552450" lvl="1"/>
            <a:r>
              <a:rPr lang="en-US" dirty="0"/>
              <a:t>Execute appropriate one</a:t>
            </a:r>
          </a:p>
        </p:txBody>
      </p:sp>
      <p:sp>
        <p:nvSpPr>
          <p:cNvPr id="49161" name="Rectangle 9"/>
          <p:cNvSpPr>
            <a:spLocks/>
          </p:cNvSpPr>
          <p:nvPr/>
        </p:nvSpPr>
        <p:spPr bwMode="auto">
          <a:xfrm>
            <a:off x="1193800" y="2540000"/>
            <a:ext cx="3149600" cy="355600"/>
          </a:xfrm>
          <a:prstGeom prst="rect">
            <a:avLst/>
          </a:prstGeom>
          <a:solidFill>
            <a:srgbClr val="99CCF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tabLst>
                <a:tab pos="279400" algn="l"/>
              </a:tabLst>
            </a:pPr>
            <a:r>
              <a:rPr lang="en-US" sz="1800" b="1" dirty="0" err="1">
                <a:solidFill>
                  <a:schemeClr val="tx1"/>
                </a:solidFill>
                <a:latin typeface="Courier New" pitchFamily="49" charset="0"/>
                <a:cs typeface="Courier New" pitchFamily="49" charset="0"/>
                <a:sym typeface="Courier New Bold" charset="0"/>
              </a:rPr>
              <a:t>val</a:t>
            </a:r>
            <a:r>
              <a:rPr lang="en-US" sz="1800" b="1" dirty="0">
                <a:solidFill>
                  <a:schemeClr val="tx1"/>
                </a:solidFill>
                <a:latin typeface="Courier New" pitchFamily="49" charset="0"/>
                <a:cs typeface="Courier New" pitchFamily="49" charset="0"/>
                <a:sym typeface="Courier New Bold" charset="0"/>
              </a:rPr>
              <a:t> = x&gt;y ? x-y : y-x;</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49154"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49155" name="Rectangle 3"/>
          <p:cNvSpPr>
            <a:spLocks/>
          </p:cNvSpPr>
          <p:nvPr/>
        </p:nvSpPr>
        <p:spPr bwMode="auto">
          <a:xfrm>
            <a:off x="5181600" y="2362200"/>
            <a:ext cx="29337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dirty="0">
                <a:solidFill>
                  <a:schemeClr val="tx1"/>
                </a:solidFill>
                <a:latin typeface="Calibri Bold" charset="0"/>
                <a:ea typeface="Calibri Bold" charset="0"/>
                <a:cs typeface="Calibri Bold" charset="0"/>
                <a:sym typeface="Calibri Bold" charset="0"/>
              </a:rPr>
              <a:t>C Code</a:t>
            </a:r>
          </a:p>
        </p:txBody>
      </p:sp>
      <p:sp>
        <p:nvSpPr>
          <p:cNvPr id="49156" name="Rectangle 4"/>
          <p:cNvSpPr>
            <a:spLocks/>
          </p:cNvSpPr>
          <p:nvPr/>
        </p:nvSpPr>
        <p:spPr bwMode="auto">
          <a:xfrm>
            <a:off x="5181600" y="2819400"/>
            <a:ext cx="2514600" cy="1160462"/>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2000" b="1" dirty="0" err="1">
                <a:solidFill>
                  <a:schemeClr val="tx1"/>
                </a:solidFill>
                <a:latin typeface="Courier New" pitchFamily="49" charset="0"/>
                <a:cs typeface="Courier New" pitchFamily="49" charset="0"/>
                <a:sym typeface="Courier New Bold" charset="0"/>
              </a:rPr>
              <a:t>val</a:t>
            </a:r>
            <a:r>
              <a:rPr lang="en-US" sz="2000" b="1" dirty="0">
                <a:solidFill>
                  <a:schemeClr val="tx1"/>
                </a:solidFill>
                <a:latin typeface="Courier New" pitchFamily="49" charset="0"/>
                <a:cs typeface="Courier New" pitchFamily="49" charset="0"/>
                <a:sym typeface="Courier New Bold" charset="0"/>
              </a:rPr>
              <a:t> = </a:t>
            </a:r>
            <a:r>
              <a:rPr lang="en-US" sz="2000" b="1" dirty="0">
                <a:solidFill>
                  <a:schemeClr val="tx1"/>
                </a:solidFill>
                <a:latin typeface="Courier New" pitchFamily="49" charset="0"/>
                <a:ea typeface="Calibri Bold Italic" charset="0"/>
                <a:cs typeface="Courier New" pitchFamily="49" charset="0"/>
                <a:sym typeface="Calibri Bold Italic" charset="0"/>
              </a:rPr>
              <a:t>Test</a:t>
            </a:r>
            <a:r>
              <a:rPr lang="en-US" sz="2000" b="1" dirty="0">
                <a:solidFill>
                  <a:schemeClr val="tx1"/>
                </a:solidFill>
                <a:latin typeface="Courier New" pitchFamily="49" charset="0"/>
                <a:cs typeface="Courier New" pitchFamily="49" charset="0"/>
                <a:sym typeface="Courier New Bold" charset="0"/>
              </a:rPr>
              <a:t> </a:t>
            </a:r>
            <a:endParaRPr lang="en-US" sz="2000" b="1" dirty="0" smtClean="0">
              <a:solidFill>
                <a:schemeClr val="tx1"/>
              </a:solidFill>
              <a:latin typeface="Courier New" pitchFamily="49" charset="0"/>
              <a:cs typeface="Courier New" pitchFamily="49" charset="0"/>
              <a:sym typeface="Courier New Bold" charset="0"/>
            </a:endParaRPr>
          </a:p>
          <a:p>
            <a:pPr algn="l"/>
            <a:r>
              <a:rPr lang="en-US" sz="2000" b="1" dirty="0" smtClean="0">
                <a:solidFill>
                  <a:schemeClr val="tx1"/>
                </a:solidFill>
                <a:latin typeface="Courier New" pitchFamily="49" charset="0"/>
                <a:cs typeface="Courier New" pitchFamily="49" charset="0"/>
                <a:sym typeface="Courier New Bold" charset="0"/>
              </a:rPr>
              <a:t>   ? </a:t>
            </a:r>
            <a:r>
              <a:rPr lang="en-US" sz="2000" b="1" dirty="0" err="1" smtClean="0">
                <a:solidFill>
                  <a:schemeClr val="tx1"/>
                </a:solidFill>
                <a:latin typeface="Courier New" pitchFamily="49" charset="0"/>
                <a:ea typeface="Calibri Bold Italic" charset="0"/>
                <a:cs typeface="Courier New" pitchFamily="49" charset="0"/>
                <a:sym typeface="Calibri Bold Italic" charset="0"/>
              </a:rPr>
              <a:t>Then_Expr</a:t>
            </a:r>
            <a:r>
              <a:rPr lang="en-US" sz="2000" b="1" dirty="0" smtClean="0">
                <a:solidFill>
                  <a:schemeClr val="tx1"/>
                </a:solidFill>
                <a:latin typeface="Courier New" pitchFamily="49" charset="0"/>
                <a:cs typeface="Courier New" pitchFamily="49" charset="0"/>
                <a:sym typeface="Courier New Bold" charset="0"/>
              </a:rPr>
              <a:t> </a:t>
            </a:r>
          </a:p>
          <a:p>
            <a:pPr algn="l"/>
            <a:r>
              <a:rPr lang="en-US" sz="2000" b="1" dirty="0">
                <a:solidFill>
                  <a:schemeClr val="tx1"/>
                </a:solidFill>
                <a:latin typeface="Courier New" pitchFamily="49" charset="0"/>
                <a:cs typeface="Courier New" pitchFamily="49" charset="0"/>
                <a:sym typeface="Courier New Bold" charset="0"/>
              </a:rPr>
              <a:t> </a:t>
            </a:r>
            <a:r>
              <a:rPr lang="en-US" sz="2000" b="1" dirty="0" smtClean="0">
                <a:solidFill>
                  <a:schemeClr val="tx1"/>
                </a:solidFill>
                <a:latin typeface="Courier New" pitchFamily="49" charset="0"/>
                <a:cs typeface="Courier New" pitchFamily="49" charset="0"/>
                <a:sym typeface="Courier New Bold" charset="0"/>
              </a:rPr>
              <a:t>  : </a:t>
            </a:r>
            <a:r>
              <a:rPr lang="en-US" sz="2000" b="1" dirty="0" err="1" smtClean="0">
                <a:solidFill>
                  <a:schemeClr val="tx1"/>
                </a:solidFill>
                <a:latin typeface="Courier New" pitchFamily="49" charset="0"/>
                <a:ea typeface="Calibri Bold Italic" charset="0"/>
                <a:cs typeface="Courier New" pitchFamily="49" charset="0"/>
                <a:sym typeface="Calibri Bold Italic" charset="0"/>
              </a:rPr>
              <a:t>Else_Expr</a:t>
            </a:r>
            <a:r>
              <a:rPr lang="en-US" sz="2000" b="1" dirty="0">
                <a:solidFill>
                  <a:schemeClr val="tx1"/>
                </a:solidFill>
                <a:latin typeface="Courier New" pitchFamily="49" charset="0"/>
                <a:cs typeface="Courier New" pitchFamily="49" charset="0"/>
                <a:sym typeface="Courier New Bold" charset="0"/>
              </a:rPr>
              <a:t>;</a:t>
            </a:r>
          </a:p>
        </p:txBody>
      </p:sp>
      <p:sp>
        <p:nvSpPr>
          <p:cNvPr id="49157" name="Rectangle 5"/>
          <p:cNvSpPr>
            <a:spLocks/>
          </p:cNvSpPr>
          <p:nvPr/>
        </p:nvSpPr>
        <p:spPr bwMode="auto">
          <a:xfrm>
            <a:off x="5105400" y="4038600"/>
            <a:ext cx="23114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dirty="0" err="1">
                <a:solidFill>
                  <a:schemeClr val="tx1"/>
                </a:solidFill>
                <a:latin typeface="Calibri Bold" charset="0"/>
                <a:ea typeface="Calibri Bold" charset="0"/>
                <a:cs typeface="Calibri Bold" charset="0"/>
                <a:sym typeface="Calibri Bold" charset="0"/>
              </a:rPr>
              <a:t>Goto</a:t>
            </a:r>
            <a:r>
              <a:rPr lang="en-US" sz="2400" dirty="0">
                <a:solidFill>
                  <a:schemeClr val="tx1"/>
                </a:solidFill>
                <a:latin typeface="Calibri Bold" charset="0"/>
                <a:ea typeface="Calibri Bold" charset="0"/>
                <a:cs typeface="Calibri Bold" charset="0"/>
                <a:sym typeface="Calibri Bold" charset="0"/>
              </a:rPr>
              <a:t> Version</a:t>
            </a:r>
          </a:p>
        </p:txBody>
      </p:sp>
      <p:sp>
        <p:nvSpPr>
          <p:cNvPr id="49158" name="Rectangle 6"/>
          <p:cNvSpPr>
            <a:spLocks/>
          </p:cNvSpPr>
          <p:nvPr/>
        </p:nvSpPr>
        <p:spPr bwMode="auto">
          <a:xfrm>
            <a:off x="5105400" y="4495800"/>
            <a:ext cx="3746500" cy="1593850"/>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tabLst>
                <a:tab pos="279400" algn="l"/>
                <a:tab pos="279400" algn="l"/>
                <a:tab pos="279400" algn="l"/>
                <a:tab pos="279400" algn="l"/>
                <a:tab pos="279400" algn="l"/>
                <a:tab pos="279400" algn="l"/>
                <a:tab pos="279400" algn="l"/>
                <a:tab pos="279400" algn="l"/>
              </a:tabLst>
            </a:pPr>
            <a:r>
              <a:rPr lang="en-US" sz="1800" b="1" dirty="0">
                <a:solidFill>
                  <a:schemeClr val="tx1"/>
                </a:solidFill>
                <a:latin typeface="Courier New" pitchFamily="49" charset="0"/>
                <a:ea typeface="Monaco" charset="0"/>
                <a:cs typeface="Courier New" pitchFamily="49" charset="0"/>
                <a:sym typeface="Courier New Bold" charset="0"/>
              </a:rPr>
              <a:t>	</a:t>
            </a:r>
            <a:r>
              <a:rPr lang="en-US" sz="1800" b="1" dirty="0" err="1" smtClean="0">
                <a:solidFill>
                  <a:schemeClr val="tx1"/>
                </a:solidFill>
                <a:latin typeface="Courier New" pitchFamily="49" charset="0"/>
                <a:ea typeface="Monaco" charset="0"/>
                <a:cs typeface="Courier New" pitchFamily="49" charset="0"/>
                <a:sym typeface="Courier New Bold" charset="0"/>
              </a:rPr>
              <a:t>tval</a:t>
            </a:r>
            <a:r>
              <a:rPr lang="en-US" sz="1800" b="1" dirty="0" smtClean="0">
                <a:solidFill>
                  <a:schemeClr val="tx1"/>
                </a:solidFill>
                <a:latin typeface="Courier New" pitchFamily="49" charset="0"/>
                <a:ea typeface="Monaco" charset="0"/>
                <a:cs typeface="Courier New" pitchFamily="49" charset="0"/>
                <a:sym typeface="Courier New Bold" charset="0"/>
              </a:rPr>
              <a:t> = </a:t>
            </a:r>
            <a:r>
              <a:rPr lang="en-US" sz="1800" b="1" dirty="0" err="1" smtClean="0">
                <a:solidFill>
                  <a:schemeClr val="tx1"/>
                </a:solidFill>
                <a:latin typeface="Courier New" pitchFamily="49" charset="0"/>
                <a:ea typeface="Monaco" charset="0"/>
                <a:cs typeface="Courier New" pitchFamily="49" charset="0"/>
                <a:sym typeface="Courier New Bold" charset="0"/>
              </a:rPr>
              <a:t>Then_Expr</a:t>
            </a:r>
            <a:r>
              <a:rPr lang="en-US" sz="2400" b="1" dirty="0" smtClean="0">
                <a:solidFill>
                  <a:schemeClr val="tx1"/>
                </a:solidFill>
                <a:latin typeface="Courier New" pitchFamily="49" charset="0"/>
                <a:ea typeface="Monaco" charset="0"/>
                <a:cs typeface="Courier New" pitchFamily="49" charset="0"/>
                <a:sym typeface="Arial Narrow Bold" charset="0"/>
              </a:rPr>
              <a:t>;</a:t>
            </a:r>
            <a:endParaRPr lang="en-US" sz="1800" b="1" dirty="0">
              <a:solidFill>
                <a:schemeClr val="tx1"/>
              </a:solidFill>
              <a:latin typeface="Courier New" pitchFamily="49" charset="0"/>
              <a:ea typeface="Monaco" charset="0"/>
              <a:cs typeface="Courier New" pitchFamily="49" charset="0"/>
              <a:sym typeface="Courier New Bold" charset="0"/>
            </a:endParaRPr>
          </a:p>
          <a:p>
            <a:pPr algn="l">
              <a:tabLst>
                <a:tab pos="279400" algn="l"/>
                <a:tab pos="279400" algn="l"/>
                <a:tab pos="279400" algn="l"/>
                <a:tab pos="279400" algn="l"/>
                <a:tab pos="279400" algn="l"/>
                <a:tab pos="279400" algn="l"/>
                <a:tab pos="279400" algn="l"/>
                <a:tab pos="279400" algn="l"/>
              </a:tabLst>
            </a:pPr>
            <a:r>
              <a:rPr lang="en-US" sz="1800" b="1" dirty="0">
                <a:solidFill>
                  <a:schemeClr val="tx1"/>
                </a:solidFill>
                <a:latin typeface="Courier New" pitchFamily="49" charset="0"/>
                <a:ea typeface="Monaco" charset="0"/>
                <a:cs typeface="Courier New" pitchFamily="49" charset="0"/>
                <a:sym typeface="Courier New Bold" charset="0"/>
              </a:rPr>
              <a:t> </a:t>
            </a:r>
            <a:r>
              <a:rPr lang="en-US" sz="1800" b="1" dirty="0" smtClean="0">
                <a:solidFill>
                  <a:schemeClr val="tx1"/>
                </a:solidFill>
                <a:latin typeface="Courier New" pitchFamily="49" charset="0"/>
                <a:ea typeface="Monaco" charset="0"/>
                <a:cs typeface="Courier New" pitchFamily="49" charset="0"/>
                <a:sym typeface="Courier New Bold" charset="0"/>
              </a:rPr>
              <a:t> result = </a:t>
            </a:r>
            <a:r>
              <a:rPr lang="en-US" sz="1800" b="1" dirty="0" err="1" smtClean="0">
                <a:solidFill>
                  <a:schemeClr val="tx1"/>
                </a:solidFill>
                <a:latin typeface="Courier New" pitchFamily="49" charset="0"/>
                <a:ea typeface="Monaco" charset="0"/>
                <a:cs typeface="Courier New" pitchFamily="49" charset="0"/>
                <a:sym typeface="Courier New Bold" charset="0"/>
              </a:rPr>
              <a:t>Else_Expr</a:t>
            </a:r>
            <a:r>
              <a:rPr lang="en-US" sz="1800" b="1" dirty="0" smtClean="0">
                <a:solidFill>
                  <a:schemeClr val="tx1"/>
                </a:solidFill>
                <a:latin typeface="Courier New" pitchFamily="49" charset="0"/>
                <a:ea typeface="Monaco" charset="0"/>
                <a:cs typeface="Courier New" pitchFamily="49" charset="0"/>
                <a:sym typeface="Courier New Bold" charset="0"/>
              </a:rPr>
              <a:t>;</a:t>
            </a:r>
          </a:p>
          <a:p>
            <a:pPr algn="l">
              <a:tabLst>
                <a:tab pos="279400" algn="l"/>
                <a:tab pos="279400" algn="l"/>
                <a:tab pos="279400" algn="l"/>
                <a:tab pos="279400" algn="l"/>
                <a:tab pos="279400" algn="l"/>
                <a:tab pos="279400" algn="l"/>
                <a:tab pos="279400" algn="l"/>
                <a:tab pos="279400" algn="l"/>
              </a:tabLst>
            </a:pPr>
            <a:r>
              <a:rPr lang="en-US" sz="1800" b="1" dirty="0">
                <a:solidFill>
                  <a:schemeClr val="tx1"/>
                </a:solidFill>
                <a:latin typeface="Courier New" pitchFamily="49" charset="0"/>
                <a:ea typeface="Monaco" charset="0"/>
                <a:cs typeface="Courier New" pitchFamily="49" charset="0"/>
                <a:sym typeface="Courier New Bold" charset="0"/>
              </a:rPr>
              <a:t>  </a:t>
            </a:r>
            <a:r>
              <a:rPr lang="en-US" sz="1800" b="1" dirty="0" smtClean="0">
                <a:solidFill>
                  <a:schemeClr val="tx1"/>
                </a:solidFill>
                <a:latin typeface="Courier New" pitchFamily="49" charset="0"/>
                <a:ea typeface="Monaco" charset="0"/>
                <a:cs typeface="Courier New" pitchFamily="49" charset="0"/>
                <a:sym typeface="Courier New Bold" charset="0"/>
              </a:rPr>
              <a:t>t = Test;</a:t>
            </a:r>
          </a:p>
          <a:p>
            <a:pPr algn="l">
              <a:tabLst>
                <a:tab pos="279400" algn="l"/>
                <a:tab pos="279400" algn="l"/>
                <a:tab pos="279400" algn="l"/>
                <a:tab pos="279400" algn="l"/>
                <a:tab pos="279400" algn="l"/>
                <a:tab pos="279400" algn="l"/>
                <a:tab pos="279400" algn="l"/>
                <a:tab pos="279400" algn="l"/>
              </a:tabLst>
            </a:pPr>
            <a:r>
              <a:rPr lang="en-US" sz="1800" b="1" dirty="0">
                <a:solidFill>
                  <a:schemeClr val="tx1"/>
                </a:solidFill>
                <a:latin typeface="Courier New" pitchFamily="49" charset="0"/>
                <a:ea typeface="Monaco" charset="0"/>
                <a:cs typeface="Courier New" pitchFamily="49" charset="0"/>
                <a:sym typeface="Courier New Bold" charset="0"/>
              </a:rPr>
              <a:t> </a:t>
            </a:r>
            <a:r>
              <a:rPr lang="en-US" sz="1800" b="1" dirty="0" smtClean="0">
                <a:solidFill>
                  <a:schemeClr val="tx1"/>
                </a:solidFill>
                <a:latin typeface="Courier New" pitchFamily="49" charset="0"/>
                <a:ea typeface="Monaco" charset="0"/>
                <a:cs typeface="Courier New" pitchFamily="49" charset="0"/>
                <a:sym typeface="Courier New Bold" charset="0"/>
              </a:rPr>
              <a:t> </a:t>
            </a:r>
            <a:r>
              <a:rPr lang="en-US" sz="1800" b="1" dirty="0" smtClean="0">
                <a:solidFill>
                  <a:srgbClr val="C00000"/>
                </a:solidFill>
                <a:latin typeface="Courier New" pitchFamily="49" charset="0"/>
                <a:ea typeface="Monaco" charset="0"/>
                <a:cs typeface="Courier New" pitchFamily="49" charset="0"/>
                <a:sym typeface="Courier New Bold" charset="0"/>
              </a:rPr>
              <a:t>if (t) result = </a:t>
            </a:r>
            <a:r>
              <a:rPr lang="en-US" sz="1800" b="1" dirty="0" err="1" smtClean="0">
                <a:solidFill>
                  <a:srgbClr val="C00000"/>
                </a:solidFill>
                <a:latin typeface="Courier New" pitchFamily="49" charset="0"/>
                <a:ea typeface="Monaco" charset="0"/>
                <a:cs typeface="Courier New" pitchFamily="49" charset="0"/>
                <a:sym typeface="Courier New Bold" charset="0"/>
              </a:rPr>
              <a:t>tval</a:t>
            </a:r>
            <a:r>
              <a:rPr lang="en-US" sz="1800" b="1" dirty="0" smtClean="0">
                <a:solidFill>
                  <a:srgbClr val="C00000"/>
                </a:solidFill>
                <a:latin typeface="Courier New" pitchFamily="49" charset="0"/>
                <a:ea typeface="Monaco" charset="0"/>
                <a:cs typeface="Courier New" pitchFamily="49" charset="0"/>
                <a:sym typeface="Courier New Bold" charset="0"/>
              </a:rPr>
              <a:t>;</a:t>
            </a:r>
          </a:p>
          <a:p>
            <a:pPr algn="l">
              <a:tabLst>
                <a:tab pos="279400" algn="l"/>
                <a:tab pos="279400" algn="l"/>
                <a:tab pos="279400" algn="l"/>
                <a:tab pos="279400" algn="l"/>
                <a:tab pos="279400" algn="l"/>
                <a:tab pos="279400" algn="l"/>
                <a:tab pos="279400" algn="l"/>
                <a:tab pos="279400" algn="l"/>
              </a:tabLst>
            </a:pPr>
            <a:r>
              <a:rPr lang="en-US" sz="1800" b="1" dirty="0">
                <a:solidFill>
                  <a:schemeClr val="tx1"/>
                </a:solidFill>
                <a:latin typeface="Courier New" pitchFamily="49" charset="0"/>
                <a:ea typeface="Monaco" charset="0"/>
                <a:cs typeface="Courier New" pitchFamily="49" charset="0"/>
                <a:sym typeface="Courier New Bold" charset="0"/>
              </a:rPr>
              <a:t> </a:t>
            </a:r>
            <a:r>
              <a:rPr lang="en-US" sz="1800" b="1" dirty="0" smtClean="0">
                <a:solidFill>
                  <a:schemeClr val="tx1"/>
                </a:solidFill>
                <a:latin typeface="Courier New" pitchFamily="49" charset="0"/>
                <a:ea typeface="Monaco" charset="0"/>
                <a:cs typeface="Courier New" pitchFamily="49" charset="0"/>
                <a:sym typeface="Courier New Bold" charset="0"/>
              </a:rPr>
              <a:t> return result;</a:t>
            </a:r>
            <a:endParaRPr lang="en-US" sz="2400" b="1" dirty="0" smtClean="0">
              <a:solidFill>
                <a:schemeClr val="tx1"/>
              </a:solidFill>
              <a:latin typeface="Courier New" pitchFamily="49" charset="0"/>
              <a:ea typeface="Monaco" charset="0"/>
              <a:cs typeface="Courier New" pitchFamily="49" charset="0"/>
              <a:sym typeface="Arial Narrow Bold" charset="0"/>
            </a:endParaRPr>
          </a:p>
        </p:txBody>
      </p:sp>
      <p:sp>
        <p:nvSpPr>
          <p:cNvPr id="49159" name="Rectangle 7"/>
          <p:cNvSpPr>
            <a:spLocks noGrp="1" noChangeArrowheads="1"/>
          </p:cNvSpPr>
          <p:nvPr>
            <p:ph type="title"/>
          </p:nvPr>
        </p:nvSpPr>
        <p:spPr>
          <a:ln/>
        </p:spPr>
        <p:txBody>
          <a:bodyPr/>
          <a:lstStyle/>
          <a:p>
            <a:pPr marL="119063" indent="-119063"/>
            <a:r>
              <a:rPr lang="en-US" dirty="0" smtClean="0"/>
              <a:t>Using Conditional Moves</a:t>
            </a:r>
            <a:endParaRPr lang="en-US" dirty="0"/>
          </a:p>
        </p:txBody>
      </p:sp>
      <p:sp>
        <p:nvSpPr>
          <p:cNvPr id="49160" name="Rectangle 8"/>
          <p:cNvSpPr>
            <a:spLocks noGrp="1" noChangeArrowheads="1"/>
          </p:cNvSpPr>
          <p:nvPr>
            <p:ph type="body" idx="1"/>
          </p:nvPr>
        </p:nvSpPr>
        <p:spPr>
          <a:xfrm>
            <a:off x="63500" y="1219200"/>
            <a:ext cx="4889500" cy="4038600"/>
          </a:xfrm>
          <a:ln/>
        </p:spPr>
        <p:txBody>
          <a:bodyPr/>
          <a:lstStyle/>
          <a:p>
            <a:pPr marL="292100"/>
            <a:r>
              <a:rPr lang="en-US" dirty="0" smtClean="0"/>
              <a:t>Conditional Move Instructions</a:t>
            </a:r>
          </a:p>
          <a:p>
            <a:pPr marL="552450" lvl="1"/>
            <a:r>
              <a:rPr lang="en-US" dirty="0" smtClean="0"/>
              <a:t>Instruction supports:</a:t>
            </a:r>
          </a:p>
          <a:p>
            <a:pPr marL="838200" lvl="2">
              <a:buNone/>
            </a:pPr>
            <a:r>
              <a:rPr lang="en-US" dirty="0" smtClean="0"/>
              <a:t>if (Test) </a:t>
            </a:r>
            <a:r>
              <a:rPr lang="en-US" dirty="0" err="1" smtClean="0"/>
              <a:t>Dest</a:t>
            </a:r>
            <a:r>
              <a:rPr lang="en-US" dirty="0" smtClean="0"/>
              <a:t> </a:t>
            </a:r>
            <a:r>
              <a:rPr lang="en-US" dirty="0" smtClean="0">
                <a:sym typeface="Wingdings" pitchFamily="2" charset="2"/>
              </a:rPr>
              <a:t> </a:t>
            </a:r>
            <a:r>
              <a:rPr lang="en-US" dirty="0" err="1" smtClean="0">
                <a:sym typeface="Wingdings" pitchFamily="2" charset="2"/>
              </a:rPr>
              <a:t>Src</a:t>
            </a:r>
            <a:endParaRPr lang="en-US" dirty="0" smtClean="0"/>
          </a:p>
          <a:p>
            <a:pPr marL="552450" lvl="1"/>
            <a:r>
              <a:rPr lang="en-US" dirty="0" smtClean="0"/>
              <a:t>Supported in post-1995 x86 processors</a:t>
            </a:r>
          </a:p>
          <a:p>
            <a:pPr marL="552450" lvl="1"/>
            <a:r>
              <a:rPr lang="en-US" dirty="0" smtClean="0"/>
              <a:t>GCC does not always use them</a:t>
            </a:r>
          </a:p>
          <a:p>
            <a:pPr marL="838200" lvl="2"/>
            <a:r>
              <a:rPr lang="en-US" dirty="0" smtClean="0"/>
              <a:t>Wants to preserve compatibility with ancient processors</a:t>
            </a:r>
          </a:p>
          <a:p>
            <a:pPr marL="838200" lvl="2"/>
            <a:r>
              <a:rPr lang="en-US" dirty="0" smtClean="0"/>
              <a:t>Enabled for x86-64</a:t>
            </a:r>
          </a:p>
          <a:p>
            <a:pPr marL="838200" lvl="2"/>
            <a:r>
              <a:rPr lang="en-US" dirty="0" smtClean="0"/>
              <a:t>Use switch </a:t>
            </a:r>
            <a:r>
              <a:rPr lang="en-US" dirty="0" smtClean="0">
                <a:latin typeface="Courier New" pitchFamily="49" charset="0"/>
                <a:cs typeface="Courier New" pitchFamily="49" charset="0"/>
              </a:rPr>
              <a:t>–march=686</a:t>
            </a:r>
            <a:r>
              <a:rPr lang="en-US" dirty="0" smtClean="0"/>
              <a:t> for IA32</a:t>
            </a:r>
          </a:p>
          <a:p>
            <a:pPr marL="292100"/>
            <a:r>
              <a:rPr lang="en-US" dirty="0" smtClean="0"/>
              <a:t>Why?</a:t>
            </a:r>
          </a:p>
          <a:p>
            <a:pPr marL="552450" lvl="1"/>
            <a:r>
              <a:rPr lang="en-US" dirty="0" smtClean="0"/>
              <a:t>Branches are very disruptive to instruction flow through pipelines</a:t>
            </a:r>
          </a:p>
          <a:p>
            <a:pPr marL="552450" lvl="1"/>
            <a:r>
              <a:rPr lang="en-US" dirty="0" smtClean="0"/>
              <a:t>Conditional move do not require control transfer</a:t>
            </a:r>
            <a:endParaRPr lang="en-US"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50178"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50183" name="Rectangle 7"/>
          <p:cNvSpPr>
            <a:spLocks noGrp="1" noChangeArrowheads="1"/>
          </p:cNvSpPr>
          <p:nvPr>
            <p:ph type="title"/>
          </p:nvPr>
        </p:nvSpPr>
        <p:spPr>
          <a:ln/>
        </p:spPr>
        <p:txBody>
          <a:bodyPr/>
          <a:lstStyle/>
          <a:p>
            <a:pPr marL="119063" indent="-119063"/>
            <a:r>
              <a:rPr lang="en-US" dirty="0" smtClean="0"/>
              <a:t>Conditional Move Example: </a:t>
            </a:r>
            <a:r>
              <a:rPr lang="en-US" dirty="0"/>
              <a:t>x86-64</a:t>
            </a:r>
          </a:p>
        </p:txBody>
      </p:sp>
      <p:sp>
        <p:nvSpPr>
          <p:cNvPr id="50185" name="Rectangle 9"/>
          <p:cNvSpPr>
            <a:spLocks/>
          </p:cNvSpPr>
          <p:nvPr/>
        </p:nvSpPr>
        <p:spPr bwMode="auto">
          <a:xfrm>
            <a:off x="228600" y="1219200"/>
            <a:ext cx="3835400" cy="27178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a:t>
            </a:r>
            <a:r>
              <a:rPr lang="en-US" sz="1800" b="1" dirty="0" err="1" smtClean="0">
                <a:solidFill>
                  <a:schemeClr val="tx1"/>
                </a:solidFill>
                <a:latin typeface="Courier New" pitchFamily="49" charset="0"/>
                <a:cs typeface="Courier New" pitchFamily="49" charset="0"/>
                <a:sym typeface="Courier New Bold" charset="0"/>
              </a:rPr>
              <a:t>absdiff</a:t>
            </a:r>
            <a:r>
              <a:rPr lang="en-US" sz="1800" b="1" dirty="0" smtClean="0">
                <a:solidFill>
                  <a:schemeClr val="tx1"/>
                </a:solidFill>
                <a:latin typeface="Courier New" pitchFamily="49" charset="0"/>
                <a:cs typeface="Courier New" pitchFamily="49" charset="0"/>
                <a:sym typeface="Courier New Bold" charset="0"/>
              </a:rPr>
              <a:t>(</a:t>
            </a:r>
            <a:r>
              <a:rPr lang="en-US" sz="1800" b="1" dirty="0" err="1" smtClean="0">
                <a:solidFill>
                  <a:schemeClr val="tx1"/>
                </a:solidFill>
                <a:latin typeface="Courier New" pitchFamily="49" charset="0"/>
                <a:cs typeface="Courier New" pitchFamily="49" charset="0"/>
                <a:sym typeface="Courier New Bold" charset="0"/>
              </a:rPr>
              <a:t>int</a:t>
            </a:r>
            <a:r>
              <a:rPr lang="en-US" sz="1800" b="1" dirty="0" smtClean="0">
                <a:solidFill>
                  <a:schemeClr val="tx1"/>
                </a:solidFill>
                <a:latin typeface="Courier New" pitchFamily="49" charset="0"/>
                <a:cs typeface="Courier New" pitchFamily="49" charset="0"/>
                <a:sym typeface="Courier New Bold" charset="0"/>
              </a:rPr>
              <a:t> </a:t>
            </a:r>
            <a:r>
              <a:rPr lang="en-US" sz="1800" b="1" dirty="0">
                <a:solidFill>
                  <a:schemeClr val="tx1"/>
                </a:solidFill>
                <a:latin typeface="Courier New" pitchFamily="49" charset="0"/>
                <a:cs typeface="Courier New" pitchFamily="49" charset="0"/>
                <a:sym typeface="Courier New Bold" charset="0"/>
              </a:rPr>
              <a:t>x, </a:t>
            </a: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y</a:t>
            </a:r>
            <a:r>
              <a:rPr lang="en-US" sz="1800" b="1" dirty="0" smtClean="0">
                <a:solidFill>
                  <a:schemeClr val="tx1"/>
                </a:solidFill>
                <a:latin typeface="Courier New" pitchFamily="49" charset="0"/>
                <a:cs typeface="Courier New" pitchFamily="49" charset="0"/>
                <a:sym typeface="Courier New Bold" charset="0"/>
              </a:rPr>
              <a:t>)</a:t>
            </a:r>
            <a:r>
              <a:rPr lang="en-US" sz="2400" b="1" dirty="0" smtClean="0">
                <a:solidFill>
                  <a:schemeClr val="tx1"/>
                </a:solidFill>
                <a:latin typeface="Courier New" pitchFamily="49" charset="0"/>
                <a:cs typeface="Courier New" pitchFamily="49" charset="0"/>
                <a:sym typeface="Arial Narrow Bold" charset="0"/>
              </a:rPr>
              <a:t> </a:t>
            </a:r>
            <a:r>
              <a:rPr lang="en-US" sz="1800" b="1" dirty="0" smtClean="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result;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if (x &gt; y)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result = x-y;</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 else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result = y-x;</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return result;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a:t>
            </a:r>
          </a:p>
        </p:txBody>
      </p:sp>
      <p:sp>
        <p:nvSpPr>
          <p:cNvPr id="50186" name="Rectangle 10"/>
          <p:cNvSpPr>
            <a:spLocks/>
          </p:cNvSpPr>
          <p:nvPr/>
        </p:nvSpPr>
        <p:spPr bwMode="auto">
          <a:xfrm>
            <a:off x="6616700" y="1752600"/>
            <a:ext cx="2286000" cy="1981200"/>
          </a:xfrm>
          <a:prstGeom prst="rect">
            <a:avLst/>
          </a:prstGeom>
          <a:solidFill>
            <a:srgbClr val="FFFFFF"/>
          </a:solidFill>
          <a:ln w="25400" cap="flat">
            <a:noFill/>
            <a:miter lim="800000"/>
            <a:headEnd type="none" w="med" len="med"/>
            <a:tailEnd type="none" w="med" len="med"/>
          </a:ln>
        </p:spPr>
        <p:txBody>
          <a:bodyPr lIns="0" tIns="0" rIns="0" bIns="0"/>
          <a:lstStyle/>
          <a:p>
            <a:endParaRPr lang="en-US"/>
          </a:p>
        </p:txBody>
      </p:sp>
      <p:sp>
        <p:nvSpPr>
          <p:cNvPr id="12" name="Rectangle 8"/>
          <p:cNvSpPr>
            <a:spLocks/>
          </p:cNvSpPr>
          <p:nvPr/>
        </p:nvSpPr>
        <p:spPr bwMode="auto">
          <a:xfrm>
            <a:off x="3048000" y="4038600"/>
            <a:ext cx="5880100" cy="2590800"/>
          </a:xfrm>
          <a:prstGeom prst="rect">
            <a:avLst/>
          </a:prstGeom>
          <a:noFill/>
          <a:ln w="12700" cap="flat">
            <a:noFill/>
            <a:miter lim="800000"/>
            <a:headEnd type="none" w="med" len="med"/>
            <a:tailEnd type="none" w="med" len="med"/>
          </a:ln>
        </p:spPr>
        <p:txBody>
          <a:bodyPr lIns="38100" tIns="38100" rIns="38100" bIns="38100"/>
          <a:lstStyle/>
          <a:p>
            <a:pPr algn="l">
              <a:tabLst>
                <a:tab pos="215900" algn="l"/>
                <a:tab pos="1195388" algn="l"/>
                <a:tab pos="215900" algn="l"/>
                <a:tab pos="2860675" algn="l"/>
                <a:tab pos="2959100" algn="l"/>
                <a:tab pos="2159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Lst>
            </a:pPr>
            <a:r>
              <a:rPr lang="en-US" sz="1800" b="1" dirty="0" err="1" smtClean="0">
                <a:solidFill>
                  <a:schemeClr val="tx1"/>
                </a:solidFill>
                <a:latin typeface="Courier New" pitchFamily="49" charset="0"/>
                <a:ea typeface="Monaco" charset="0"/>
                <a:cs typeface="Courier New" pitchFamily="49" charset="0"/>
                <a:sym typeface="Monaco" charset="0"/>
              </a:rPr>
              <a:t>absdiff</a:t>
            </a:r>
            <a:r>
              <a:rPr lang="en-US" sz="1800" b="1" dirty="0" smtClean="0">
                <a:solidFill>
                  <a:schemeClr val="tx1"/>
                </a:solidFill>
                <a:latin typeface="Courier New" pitchFamily="49" charset="0"/>
                <a:ea typeface="Monaco" charset="0"/>
                <a:cs typeface="Courier New" pitchFamily="49" charset="0"/>
                <a:sym typeface="Monaco" charset="0"/>
              </a:rPr>
              <a:t>:</a:t>
            </a:r>
          </a:p>
          <a:p>
            <a:pPr algn="l">
              <a:tabLst>
                <a:tab pos="215900" algn="l"/>
                <a:tab pos="1195388" algn="l"/>
                <a:tab pos="215900" algn="l"/>
                <a:tab pos="2860675" algn="l"/>
                <a:tab pos="2959100" algn="l"/>
                <a:tab pos="2159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movl</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edi</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edx</a:t>
            </a:r>
            <a:r>
              <a:rPr lang="en-US" sz="1800" b="1" dirty="0" smtClean="0">
                <a:solidFill>
                  <a:schemeClr val="tx1"/>
                </a:solidFill>
                <a:latin typeface="Courier New" pitchFamily="49" charset="0"/>
                <a:ea typeface="Monaco" charset="0"/>
                <a:cs typeface="Courier New" pitchFamily="49" charset="0"/>
                <a:sym typeface="Monaco" charset="0"/>
              </a:rPr>
              <a:t>	</a:t>
            </a:r>
          </a:p>
          <a:p>
            <a:pPr algn="l">
              <a:tabLst>
                <a:tab pos="215900" algn="l"/>
                <a:tab pos="1195388" algn="l"/>
                <a:tab pos="215900" algn="l"/>
                <a:tab pos="2860675" algn="l"/>
                <a:tab pos="2959100" algn="l"/>
                <a:tab pos="2159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subl</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esi</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edx</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tval</a:t>
            </a:r>
            <a:r>
              <a:rPr lang="en-US" sz="1800" b="1" dirty="0" smtClean="0">
                <a:solidFill>
                  <a:schemeClr val="tx1"/>
                </a:solidFill>
                <a:latin typeface="Courier New" pitchFamily="49" charset="0"/>
                <a:ea typeface="Monaco" charset="0"/>
                <a:cs typeface="Courier New" pitchFamily="49" charset="0"/>
                <a:sym typeface="Monaco" charset="0"/>
              </a:rPr>
              <a:t> = x-y  </a:t>
            </a:r>
          </a:p>
          <a:p>
            <a:pPr algn="l">
              <a:tabLst>
                <a:tab pos="215900" algn="l"/>
                <a:tab pos="1195388" algn="l"/>
                <a:tab pos="215900" algn="l"/>
                <a:tab pos="2860675" algn="l"/>
                <a:tab pos="2959100" algn="l"/>
                <a:tab pos="2159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movl</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esi</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eax</a:t>
            </a:r>
            <a:endParaRPr lang="en-US" sz="1800" b="1" dirty="0" smtClean="0">
              <a:solidFill>
                <a:schemeClr val="tx1"/>
              </a:solidFill>
              <a:latin typeface="Courier New" pitchFamily="49" charset="0"/>
              <a:ea typeface="Monaco" charset="0"/>
              <a:cs typeface="Courier New" pitchFamily="49" charset="0"/>
              <a:sym typeface="Monaco" charset="0"/>
            </a:endParaRPr>
          </a:p>
          <a:p>
            <a:pPr algn="l">
              <a:tabLst>
                <a:tab pos="215900" algn="l"/>
                <a:tab pos="1195388" algn="l"/>
                <a:tab pos="215900" algn="l"/>
                <a:tab pos="2860675" algn="l"/>
                <a:tab pos="2959100" algn="l"/>
                <a:tab pos="2159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subl</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edi</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eax</a:t>
            </a:r>
            <a:r>
              <a:rPr lang="en-US" sz="1800" b="1" dirty="0" smtClean="0">
                <a:solidFill>
                  <a:schemeClr val="tx1"/>
                </a:solidFill>
                <a:latin typeface="Courier New" pitchFamily="49" charset="0"/>
                <a:ea typeface="Monaco" charset="0"/>
                <a:cs typeface="Courier New" pitchFamily="49" charset="0"/>
                <a:sym typeface="Monaco" charset="0"/>
              </a:rPr>
              <a:t>	# result = y-x</a:t>
            </a:r>
          </a:p>
          <a:p>
            <a:pPr algn="l">
              <a:tabLst>
                <a:tab pos="215900" algn="l"/>
                <a:tab pos="1195388" algn="l"/>
                <a:tab pos="215900" algn="l"/>
                <a:tab pos="2860675" algn="l"/>
                <a:tab pos="2959100" algn="l"/>
                <a:tab pos="2159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cmpl</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esi</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edi</a:t>
            </a:r>
            <a:r>
              <a:rPr lang="en-US" sz="1800" b="1" dirty="0" smtClean="0">
                <a:solidFill>
                  <a:schemeClr val="tx1"/>
                </a:solidFill>
                <a:latin typeface="Courier New" pitchFamily="49" charset="0"/>
                <a:ea typeface="Monaco" charset="0"/>
                <a:cs typeface="Courier New" pitchFamily="49" charset="0"/>
                <a:sym typeface="Monaco" charset="0"/>
              </a:rPr>
              <a:t>	# Compare x:y</a:t>
            </a:r>
          </a:p>
          <a:p>
            <a:pPr algn="l">
              <a:tabLst>
                <a:tab pos="215900" algn="l"/>
                <a:tab pos="1195388" algn="l"/>
                <a:tab pos="215900" algn="l"/>
                <a:tab pos="2860675" algn="l"/>
                <a:tab pos="2959100" algn="l"/>
                <a:tab pos="2159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rgbClr val="C00000"/>
                </a:solidFill>
                <a:latin typeface="Courier New" pitchFamily="49" charset="0"/>
                <a:ea typeface="Monaco" charset="0"/>
                <a:cs typeface="Courier New" pitchFamily="49" charset="0"/>
                <a:sym typeface="Monaco" charset="0"/>
              </a:rPr>
              <a:t>cmovg</a:t>
            </a:r>
            <a:r>
              <a:rPr lang="en-US" sz="1800" b="1" dirty="0" smtClean="0">
                <a:solidFill>
                  <a:srgbClr val="C00000"/>
                </a:solidFill>
                <a:latin typeface="Courier New" pitchFamily="49" charset="0"/>
                <a:ea typeface="Monaco" charset="0"/>
                <a:cs typeface="Courier New" pitchFamily="49" charset="0"/>
                <a:sym typeface="Monaco" charset="0"/>
              </a:rPr>
              <a:t>	%</a:t>
            </a:r>
            <a:r>
              <a:rPr lang="en-US" sz="1800" b="1" dirty="0" err="1" smtClean="0">
                <a:solidFill>
                  <a:srgbClr val="C00000"/>
                </a:solidFill>
                <a:latin typeface="Courier New" pitchFamily="49" charset="0"/>
                <a:ea typeface="Monaco" charset="0"/>
                <a:cs typeface="Courier New" pitchFamily="49" charset="0"/>
                <a:sym typeface="Monaco" charset="0"/>
              </a:rPr>
              <a:t>edx</a:t>
            </a:r>
            <a:r>
              <a:rPr lang="en-US" sz="1800" b="1" dirty="0" smtClean="0">
                <a:solidFill>
                  <a:srgbClr val="C00000"/>
                </a:solidFill>
                <a:latin typeface="Courier New" pitchFamily="49" charset="0"/>
                <a:ea typeface="Monaco" charset="0"/>
                <a:cs typeface="Courier New" pitchFamily="49" charset="0"/>
                <a:sym typeface="Monaco" charset="0"/>
              </a:rPr>
              <a:t>, %</a:t>
            </a:r>
            <a:r>
              <a:rPr lang="en-US" sz="1800" b="1" dirty="0" err="1" smtClean="0">
                <a:solidFill>
                  <a:srgbClr val="C00000"/>
                </a:solidFill>
                <a:latin typeface="Courier New" pitchFamily="49" charset="0"/>
                <a:ea typeface="Monaco" charset="0"/>
                <a:cs typeface="Courier New" pitchFamily="49" charset="0"/>
                <a:sym typeface="Monaco" charset="0"/>
              </a:rPr>
              <a:t>eax</a:t>
            </a:r>
            <a:r>
              <a:rPr lang="en-US" sz="1800" b="1" dirty="0" smtClean="0">
                <a:solidFill>
                  <a:srgbClr val="C00000"/>
                </a:solidFill>
                <a:latin typeface="Courier New" pitchFamily="49" charset="0"/>
                <a:ea typeface="Monaco" charset="0"/>
                <a:cs typeface="Courier New" pitchFamily="49" charset="0"/>
                <a:sym typeface="Monaco" charset="0"/>
              </a:rPr>
              <a:t> 	# If &gt;, result = </a:t>
            </a:r>
            <a:r>
              <a:rPr lang="en-US" sz="1800" b="1" dirty="0" err="1" smtClean="0">
                <a:solidFill>
                  <a:srgbClr val="C00000"/>
                </a:solidFill>
                <a:latin typeface="Courier New" pitchFamily="49" charset="0"/>
                <a:ea typeface="Monaco" charset="0"/>
                <a:cs typeface="Courier New" pitchFamily="49" charset="0"/>
                <a:sym typeface="Monaco" charset="0"/>
              </a:rPr>
              <a:t>tval</a:t>
            </a:r>
            <a:endParaRPr lang="en-US" sz="1800" b="1" dirty="0" smtClean="0">
              <a:solidFill>
                <a:srgbClr val="C00000"/>
              </a:solidFill>
              <a:latin typeface="Courier New" pitchFamily="49" charset="0"/>
              <a:ea typeface="Monaco" charset="0"/>
              <a:cs typeface="Courier New" pitchFamily="49" charset="0"/>
              <a:sym typeface="Monaco" charset="0"/>
            </a:endParaRPr>
          </a:p>
          <a:p>
            <a:pPr algn="l">
              <a:tabLst>
                <a:tab pos="215900" algn="l"/>
                <a:tab pos="1195388" algn="l"/>
                <a:tab pos="215900" algn="l"/>
                <a:tab pos="2860675" algn="l"/>
                <a:tab pos="2959100" algn="l"/>
                <a:tab pos="2159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Lst>
            </a:pPr>
            <a:r>
              <a:rPr lang="en-US" sz="1800" b="1" dirty="0" smtClean="0">
                <a:solidFill>
                  <a:schemeClr val="tx1"/>
                </a:solidFill>
                <a:latin typeface="Courier New" pitchFamily="49" charset="0"/>
                <a:ea typeface="Monaco" charset="0"/>
                <a:cs typeface="Courier New" pitchFamily="49" charset="0"/>
                <a:sym typeface="Monaco" charset="0"/>
              </a:rPr>
              <a:t>	ret</a:t>
            </a:r>
            <a:endParaRPr lang="en-US" sz="1800" b="1" dirty="0">
              <a:solidFill>
                <a:schemeClr val="tx1"/>
              </a:solidFill>
              <a:latin typeface="Courier New" pitchFamily="49" charset="0"/>
              <a:ea typeface="Monaco" charset="0"/>
              <a:cs typeface="Courier New" pitchFamily="49" charset="0"/>
              <a:sym typeface="Monaco" charset="0"/>
            </a:endParaRPr>
          </a:p>
        </p:txBody>
      </p:sp>
      <p:sp>
        <p:nvSpPr>
          <p:cNvPr id="13" name="Rectangle 3"/>
          <p:cNvSpPr>
            <a:spLocks/>
          </p:cNvSpPr>
          <p:nvPr/>
        </p:nvSpPr>
        <p:spPr bwMode="auto">
          <a:xfrm>
            <a:off x="304800" y="4279900"/>
            <a:ext cx="1295400" cy="9779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000" dirty="0" smtClean="0">
                <a:solidFill>
                  <a:schemeClr val="tx1"/>
                </a:solidFill>
                <a:latin typeface="Calibri Bold" charset="0"/>
                <a:ea typeface="Calibri Bold" charset="0"/>
                <a:cs typeface="Calibri Bold" charset="0"/>
                <a:sym typeface="Calibri Bold" charset="0"/>
              </a:rPr>
              <a:t>x in %</a:t>
            </a:r>
            <a:r>
              <a:rPr lang="en-US" sz="2000" dirty="0" err="1" smtClean="0">
                <a:solidFill>
                  <a:schemeClr val="tx1"/>
                </a:solidFill>
                <a:latin typeface="Calibri Bold" charset="0"/>
                <a:ea typeface="Calibri Bold" charset="0"/>
                <a:cs typeface="Calibri Bold" charset="0"/>
                <a:sym typeface="Calibri Bold" charset="0"/>
              </a:rPr>
              <a:t>edi</a:t>
            </a:r>
            <a:endParaRPr lang="en-US" sz="2000" dirty="0" smtClean="0">
              <a:solidFill>
                <a:schemeClr val="tx1"/>
              </a:solidFill>
              <a:latin typeface="Calibri Bold" charset="0"/>
              <a:ea typeface="Calibri Bold" charset="0"/>
              <a:cs typeface="Calibri Bold" charset="0"/>
              <a:sym typeface="Calibri Bold" charset="0"/>
            </a:endParaRPr>
          </a:p>
          <a:p>
            <a:pPr marL="185738" indent="-185738" algn="l">
              <a:spcBef>
                <a:spcPts val="863"/>
              </a:spcBef>
            </a:pPr>
            <a:r>
              <a:rPr lang="en-US" sz="2000" dirty="0" smtClean="0">
                <a:solidFill>
                  <a:schemeClr val="tx1"/>
                </a:solidFill>
                <a:latin typeface="Calibri Bold" charset="0"/>
                <a:ea typeface="Calibri Bold" charset="0"/>
                <a:cs typeface="Calibri Bold" charset="0"/>
                <a:sym typeface="Calibri Bold" charset="0"/>
              </a:rPr>
              <a:t>y in %</a:t>
            </a:r>
            <a:r>
              <a:rPr lang="en-US" sz="2000" dirty="0" err="1" smtClean="0">
                <a:solidFill>
                  <a:schemeClr val="tx1"/>
                </a:solidFill>
                <a:latin typeface="Calibri Bold" charset="0"/>
                <a:ea typeface="Calibri Bold" charset="0"/>
                <a:cs typeface="Calibri Bold" charset="0"/>
                <a:sym typeface="Calibri Bold" charset="0"/>
              </a:rPr>
              <a:t>esi</a:t>
            </a:r>
            <a:endParaRPr lang="en-US" sz="2000" dirty="0">
              <a:solidFill>
                <a:schemeClr val="tx1"/>
              </a:solidFill>
              <a:latin typeface="Calibri Bold" charset="0"/>
              <a:ea typeface="Calibri Bold" charset="0"/>
              <a:cs typeface="Calibri Bold" charset="0"/>
              <a:sym typeface="Calibri Bold" charset="0"/>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52226"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52227" name="Rectangle 3"/>
          <p:cNvSpPr>
            <a:spLocks/>
          </p:cNvSpPr>
          <p:nvPr/>
        </p:nvSpPr>
        <p:spPr bwMode="auto">
          <a:xfrm>
            <a:off x="457200" y="1143000"/>
            <a:ext cx="47244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dirty="0" smtClean="0">
                <a:solidFill>
                  <a:schemeClr val="tx1"/>
                </a:solidFill>
                <a:latin typeface="Calibri Bold" charset="0"/>
                <a:ea typeface="Calibri Bold" charset="0"/>
                <a:cs typeface="Calibri Bold" charset="0"/>
                <a:sym typeface="Calibri Bold" charset="0"/>
              </a:rPr>
              <a:t>Expensive Computations</a:t>
            </a:r>
            <a:endParaRPr lang="en-US" sz="2400" dirty="0">
              <a:solidFill>
                <a:schemeClr val="tx1"/>
              </a:solidFill>
              <a:latin typeface="Calibri Bold" charset="0"/>
              <a:ea typeface="Calibri Bold" charset="0"/>
              <a:cs typeface="Calibri Bold" charset="0"/>
              <a:sym typeface="Calibri Bold" charset="0"/>
            </a:endParaRPr>
          </a:p>
        </p:txBody>
      </p:sp>
      <p:sp>
        <p:nvSpPr>
          <p:cNvPr id="52230" name="Rectangle 6"/>
          <p:cNvSpPr>
            <a:spLocks noGrp="1" noChangeArrowheads="1"/>
          </p:cNvSpPr>
          <p:nvPr>
            <p:ph type="title"/>
          </p:nvPr>
        </p:nvSpPr>
        <p:spPr>
          <a:ln/>
        </p:spPr>
        <p:txBody>
          <a:bodyPr/>
          <a:lstStyle/>
          <a:p>
            <a:pPr marL="119063" indent="-119063"/>
            <a:r>
              <a:rPr lang="en-US" dirty="0" smtClean="0"/>
              <a:t>Bad Cases for </a:t>
            </a:r>
            <a:r>
              <a:rPr lang="en-US" dirty="0"/>
              <a:t>Conditional Move</a:t>
            </a:r>
          </a:p>
        </p:txBody>
      </p:sp>
      <p:sp>
        <p:nvSpPr>
          <p:cNvPr id="52231" name="Rectangle 7"/>
          <p:cNvSpPr>
            <a:spLocks noGrp="1" noChangeArrowheads="1"/>
          </p:cNvSpPr>
          <p:nvPr>
            <p:ph type="body" idx="1"/>
          </p:nvPr>
        </p:nvSpPr>
        <p:spPr>
          <a:xfrm>
            <a:off x="685800" y="2151062"/>
            <a:ext cx="4724400" cy="609600"/>
          </a:xfrm>
          <a:ln/>
        </p:spPr>
        <p:txBody>
          <a:bodyPr/>
          <a:lstStyle/>
          <a:p>
            <a:r>
              <a:rPr lang="en-US" sz="2000" dirty="0"/>
              <a:t>Both values get </a:t>
            </a:r>
            <a:r>
              <a:rPr lang="en-US" sz="2000" dirty="0" smtClean="0"/>
              <a:t>computed</a:t>
            </a:r>
          </a:p>
          <a:p>
            <a:r>
              <a:rPr lang="en-US" sz="2000" dirty="0" smtClean="0"/>
              <a:t>Only makes sense when computations are very simple</a:t>
            </a:r>
            <a:endParaRPr lang="en-US" sz="2000" dirty="0"/>
          </a:p>
        </p:txBody>
      </p:sp>
      <p:sp>
        <p:nvSpPr>
          <p:cNvPr id="52232" name="Rectangle 8"/>
          <p:cNvSpPr>
            <a:spLocks/>
          </p:cNvSpPr>
          <p:nvPr/>
        </p:nvSpPr>
        <p:spPr bwMode="auto">
          <a:xfrm>
            <a:off x="533400" y="1617662"/>
            <a:ext cx="5410200" cy="398462"/>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err="1">
                <a:solidFill>
                  <a:schemeClr val="tx1"/>
                </a:solidFill>
                <a:latin typeface="Courier New" pitchFamily="49" charset="0"/>
                <a:cs typeface="Courier New" pitchFamily="49" charset="0"/>
                <a:sym typeface="Courier New Bold" charset="0"/>
              </a:rPr>
              <a:t>val</a:t>
            </a:r>
            <a:r>
              <a:rPr lang="en-US" sz="1800" b="1" dirty="0">
                <a:solidFill>
                  <a:schemeClr val="tx1"/>
                </a:solidFill>
                <a:latin typeface="Courier New" pitchFamily="49" charset="0"/>
                <a:cs typeface="Courier New" pitchFamily="49" charset="0"/>
                <a:sym typeface="Courier New Bold" charset="0"/>
              </a:rPr>
              <a:t> = </a:t>
            </a:r>
            <a:r>
              <a:rPr lang="en-US" sz="1800" b="1" dirty="0" smtClean="0">
                <a:solidFill>
                  <a:schemeClr val="tx1"/>
                </a:solidFill>
                <a:latin typeface="Courier New" pitchFamily="49" charset="0"/>
                <a:ea typeface="Calibri Bold Italic" charset="0"/>
                <a:cs typeface="Courier New" pitchFamily="49" charset="0"/>
                <a:sym typeface="Calibri Bold Italic" charset="0"/>
              </a:rPr>
              <a:t>Test(x)</a:t>
            </a:r>
            <a:r>
              <a:rPr lang="en-US" sz="1800" b="1" dirty="0" smtClean="0">
                <a:solidFill>
                  <a:schemeClr val="tx1"/>
                </a:solidFill>
                <a:latin typeface="Courier New" pitchFamily="49" charset="0"/>
                <a:cs typeface="Courier New" pitchFamily="49" charset="0"/>
                <a:sym typeface="Courier New Bold" charset="0"/>
              </a:rPr>
              <a:t> </a:t>
            </a:r>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ea typeface="Calibri Bold Italic" charset="0"/>
                <a:cs typeface="Courier New" pitchFamily="49" charset="0"/>
                <a:sym typeface="Calibri Bold Italic" charset="0"/>
              </a:rPr>
              <a:t>Hard1(x)</a:t>
            </a:r>
            <a:r>
              <a:rPr lang="en-US" sz="1800" b="1" dirty="0" smtClean="0">
                <a:solidFill>
                  <a:schemeClr val="tx1"/>
                </a:solidFill>
                <a:latin typeface="Courier New" pitchFamily="49" charset="0"/>
                <a:cs typeface="Courier New" pitchFamily="49" charset="0"/>
                <a:sym typeface="Courier New Bold" charset="0"/>
              </a:rPr>
              <a:t> : Hard2(x);</a:t>
            </a:r>
            <a:endParaRPr lang="en-US" sz="1800" b="1" dirty="0">
              <a:solidFill>
                <a:schemeClr val="tx1"/>
              </a:solidFill>
              <a:latin typeface="Courier New" pitchFamily="49" charset="0"/>
              <a:cs typeface="Courier New" pitchFamily="49" charset="0"/>
              <a:sym typeface="Courier New Bold" charset="0"/>
            </a:endParaRPr>
          </a:p>
        </p:txBody>
      </p:sp>
      <p:sp>
        <p:nvSpPr>
          <p:cNvPr id="10" name="Rectangle 3"/>
          <p:cNvSpPr>
            <a:spLocks/>
          </p:cNvSpPr>
          <p:nvPr/>
        </p:nvSpPr>
        <p:spPr bwMode="auto">
          <a:xfrm>
            <a:off x="457200" y="3276600"/>
            <a:ext cx="47244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dirty="0" smtClean="0">
                <a:solidFill>
                  <a:schemeClr val="tx1"/>
                </a:solidFill>
                <a:latin typeface="Calibri Bold" charset="0"/>
                <a:ea typeface="Calibri Bold" charset="0"/>
                <a:cs typeface="Calibri Bold" charset="0"/>
                <a:sym typeface="Calibri Bold" charset="0"/>
              </a:rPr>
              <a:t>Risky Computations</a:t>
            </a:r>
            <a:endParaRPr lang="en-US" sz="2400" dirty="0">
              <a:solidFill>
                <a:schemeClr val="tx1"/>
              </a:solidFill>
              <a:latin typeface="Calibri Bold" charset="0"/>
              <a:ea typeface="Calibri Bold" charset="0"/>
              <a:cs typeface="Calibri Bold" charset="0"/>
              <a:sym typeface="Calibri Bold" charset="0"/>
            </a:endParaRPr>
          </a:p>
        </p:txBody>
      </p:sp>
      <p:sp>
        <p:nvSpPr>
          <p:cNvPr id="11" name="Rectangle 7"/>
          <p:cNvSpPr txBox="1">
            <a:spLocks noChangeArrowheads="1"/>
          </p:cNvSpPr>
          <p:nvPr/>
        </p:nvSpPr>
        <p:spPr bwMode="auto">
          <a:xfrm>
            <a:off x="685800" y="4284662"/>
            <a:ext cx="4724400" cy="6096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p>
            <a:pPr marL="254000" marR="0" lvl="0" indent="-254000" algn="l" defTabSz="914400" rtl="0" eaLnBrk="1" fontAlgn="base" latinLnBrk="0" hangingPunct="1">
              <a:lnSpc>
                <a:spcPct val="100000"/>
              </a:lnSpc>
              <a:spcBef>
                <a:spcPts val="600"/>
              </a:spcBef>
              <a:spcAft>
                <a:spcPct val="0"/>
              </a:spcAft>
              <a:buClr>
                <a:srgbClr val="990000"/>
              </a:buClr>
              <a:buSzPct val="60000"/>
              <a:buFont typeface="Wingdings 2" charset="2"/>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sym typeface="Calibri Bold" charset="0"/>
              </a:rPr>
              <a:t>Both values get computed</a:t>
            </a:r>
          </a:p>
          <a:p>
            <a:pPr marL="254000" marR="0" lvl="0" indent="-254000" algn="l" defTabSz="914400" rtl="0" eaLnBrk="1" fontAlgn="base" latinLnBrk="0" hangingPunct="1">
              <a:lnSpc>
                <a:spcPct val="100000"/>
              </a:lnSpc>
              <a:spcBef>
                <a:spcPts val="600"/>
              </a:spcBef>
              <a:spcAft>
                <a:spcPct val="0"/>
              </a:spcAft>
              <a:buClr>
                <a:srgbClr val="990000"/>
              </a:buClr>
              <a:buSzPct val="60000"/>
              <a:buFont typeface="Wingdings 2" charset="2"/>
              <a:buChar char="¢"/>
              <a:tabLst/>
              <a:defRPr/>
            </a:pPr>
            <a:r>
              <a:rPr lang="en-US" sz="2000" kern="0" dirty="0" smtClean="0">
                <a:solidFill>
                  <a:schemeClr val="tx1"/>
                </a:solidFill>
                <a:latin typeface="+mn-lt"/>
                <a:ea typeface="+mn-ea"/>
                <a:cs typeface="+mn-cs"/>
                <a:sym typeface="Calibri Bold" charset="0"/>
              </a:rPr>
              <a:t>May have undesirable effects</a:t>
            </a:r>
            <a:endParaRPr kumimoji="0" lang="en-US" sz="2000" b="0" i="0" u="none" strike="noStrike" kern="0" cap="none" spc="0" normalizeH="0" baseline="0" noProof="0" dirty="0" smtClean="0">
              <a:ln>
                <a:noFill/>
              </a:ln>
              <a:solidFill>
                <a:schemeClr val="tx1"/>
              </a:solidFill>
              <a:effectLst/>
              <a:uLnTx/>
              <a:uFillTx/>
              <a:latin typeface="+mn-lt"/>
              <a:ea typeface="+mn-ea"/>
              <a:cs typeface="+mn-cs"/>
              <a:sym typeface="Calibri Bold" charset="0"/>
            </a:endParaRPr>
          </a:p>
        </p:txBody>
      </p:sp>
      <p:sp>
        <p:nvSpPr>
          <p:cNvPr id="12" name="Rectangle 8"/>
          <p:cNvSpPr>
            <a:spLocks/>
          </p:cNvSpPr>
          <p:nvPr/>
        </p:nvSpPr>
        <p:spPr bwMode="auto">
          <a:xfrm>
            <a:off x="533400" y="3751262"/>
            <a:ext cx="5410200" cy="398462"/>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err="1">
                <a:solidFill>
                  <a:schemeClr val="tx1"/>
                </a:solidFill>
                <a:latin typeface="Courier New" pitchFamily="49" charset="0"/>
                <a:cs typeface="Courier New" pitchFamily="49" charset="0"/>
                <a:sym typeface="Courier New Bold" charset="0"/>
              </a:rPr>
              <a:t>val</a:t>
            </a:r>
            <a:r>
              <a:rPr lang="en-US" sz="1800" b="1" dirty="0">
                <a:solidFill>
                  <a:schemeClr val="tx1"/>
                </a:solidFill>
                <a:latin typeface="Courier New" pitchFamily="49" charset="0"/>
                <a:cs typeface="Courier New" pitchFamily="49" charset="0"/>
                <a:sym typeface="Courier New Bold" charset="0"/>
              </a:rPr>
              <a:t> = </a:t>
            </a:r>
            <a:r>
              <a:rPr lang="en-US" sz="1800" b="1" dirty="0" smtClean="0">
                <a:solidFill>
                  <a:schemeClr val="tx1"/>
                </a:solidFill>
                <a:latin typeface="Courier New" pitchFamily="49" charset="0"/>
                <a:ea typeface="Calibri Bold Italic" charset="0"/>
                <a:cs typeface="Courier New" pitchFamily="49" charset="0"/>
                <a:sym typeface="Calibri Bold Italic" charset="0"/>
              </a:rPr>
              <a:t>p</a:t>
            </a:r>
            <a:r>
              <a:rPr lang="en-US" sz="1800" b="1" dirty="0" smtClean="0">
                <a:solidFill>
                  <a:schemeClr val="tx1"/>
                </a:solidFill>
                <a:latin typeface="Courier New" pitchFamily="49" charset="0"/>
                <a:cs typeface="Courier New" pitchFamily="49" charset="0"/>
                <a:sym typeface="Courier New Bold" charset="0"/>
              </a:rPr>
              <a:t> </a:t>
            </a:r>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ea typeface="Calibri Bold Italic" charset="0"/>
                <a:cs typeface="Courier New" pitchFamily="49" charset="0"/>
                <a:sym typeface="Calibri Bold Italic" charset="0"/>
              </a:rPr>
              <a:t>*p</a:t>
            </a:r>
            <a:r>
              <a:rPr lang="en-US" sz="1800" b="1" dirty="0" smtClean="0">
                <a:solidFill>
                  <a:schemeClr val="tx1"/>
                </a:solidFill>
                <a:latin typeface="Courier New" pitchFamily="49" charset="0"/>
                <a:cs typeface="Courier New" pitchFamily="49" charset="0"/>
                <a:sym typeface="Courier New Bold" charset="0"/>
              </a:rPr>
              <a:t> : 0;</a:t>
            </a:r>
            <a:endParaRPr lang="en-US" sz="1800" b="1" dirty="0">
              <a:solidFill>
                <a:schemeClr val="tx1"/>
              </a:solidFill>
              <a:latin typeface="Courier New" pitchFamily="49" charset="0"/>
              <a:cs typeface="Courier New" pitchFamily="49" charset="0"/>
              <a:sym typeface="Courier New Bold" charset="0"/>
            </a:endParaRPr>
          </a:p>
        </p:txBody>
      </p:sp>
      <p:sp>
        <p:nvSpPr>
          <p:cNvPr id="13" name="Rectangle 3"/>
          <p:cNvSpPr>
            <a:spLocks/>
          </p:cNvSpPr>
          <p:nvPr/>
        </p:nvSpPr>
        <p:spPr bwMode="auto">
          <a:xfrm>
            <a:off x="457200" y="5029200"/>
            <a:ext cx="47244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dirty="0" smtClean="0">
                <a:solidFill>
                  <a:schemeClr val="tx1"/>
                </a:solidFill>
                <a:latin typeface="Calibri Bold" charset="0"/>
                <a:ea typeface="Calibri Bold" charset="0"/>
                <a:cs typeface="Calibri Bold" charset="0"/>
                <a:sym typeface="Calibri Bold" charset="0"/>
              </a:rPr>
              <a:t>Computations with side effects</a:t>
            </a:r>
            <a:endParaRPr lang="en-US" sz="2400" dirty="0">
              <a:solidFill>
                <a:schemeClr val="tx1"/>
              </a:solidFill>
              <a:latin typeface="Calibri Bold" charset="0"/>
              <a:ea typeface="Calibri Bold" charset="0"/>
              <a:cs typeface="Calibri Bold" charset="0"/>
              <a:sym typeface="Calibri Bold" charset="0"/>
            </a:endParaRPr>
          </a:p>
        </p:txBody>
      </p:sp>
      <p:sp>
        <p:nvSpPr>
          <p:cNvPr id="14" name="Rectangle 7"/>
          <p:cNvSpPr txBox="1">
            <a:spLocks noChangeArrowheads="1"/>
          </p:cNvSpPr>
          <p:nvPr/>
        </p:nvSpPr>
        <p:spPr bwMode="auto">
          <a:xfrm>
            <a:off x="685800" y="6037262"/>
            <a:ext cx="4724400" cy="6096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p>
            <a:pPr marL="254000" marR="0" lvl="0" indent="-254000" algn="l" defTabSz="914400" rtl="0" eaLnBrk="1" fontAlgn="base" latinLnBrk="0" hangingPunct="1">
              <a:lnSpc>
                <a:spcPct val="100000"/>
              </a:lnSpc>
              <a:spcBef>
                <a:spcPts val="600"/>
              </a:spcBef>
              <a:spcAft>
                <a:spcPct val="0"/>
              </a:spcAft>
              <a:buClr>
                <a:srgbClr val="990000"/>
              </a:buClr>
              <a:buSzPct val="60000"/>
              <a:buFont typeface="Wingdings 2" charset="2"/>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sym typeface="Calibri Bold" charset="0"/>
              </a:rPr>
              <a:t>Both values get computed</a:t>
            </a:r>
          </a:p>
          <a:p>
            <a:pPr marL="254000" marR="0" lvl="0" indent="-254000" algn="l" defTabSz="914400" rtl="0" eaLnBrk="1" fontAlgn="base" latinLnBrk="0" hangingPunct="1">
              <a:lnSpc>
                <a:spcPct val="100000"/>
              </a:lnSpc>
              <a:spcBef>
                <a:spcPts val="600"/>
              </a:spcBef>
              <a:spcAft>
                <a:spcPct val="0"/>
              </a:spcAft>
              <a:buClr>
                <a:srgbClr val="990000"/>
              </a:buClr>
              <a:buSzPct val="60000"/>
              <a:buFont typeface="Wingdings 2" charset="2"/>
              <a:buChar char="¢"/>
              <a:tabLst/>
              <a:defRPr/>
            </a:pPr>
            <a:r>
              <a:rPr lang="en-US" sz="2000" kern="0" dirty="0" smtClean="0">
                <a:solidFill>
                  <a:schemeClr val="tx1"/>
                </a:solidFill>
                <a:latin typeface="+mn-lt"/>
                <a:ea typeface="+mn-ea"/>
                <a:cs typeface="+mn-cs"/>
                <a:sym typeface="Calibri Bold" charset="0"/>
              </a:rPr>
              <a:t>Must be side-effect free</a:t>
            </a:r>
            <a:endParaRPr kumimoji="0" lang="en-US" sz="2000" b="0" i="0" u="none" strike="noStrike" kern="0" cap="none" spc="0" normalizeH="0" baseline="0" noProof="0" dirty="0" smtClean="0">
              <a:ln>
                <a:noFill/>
              </a:ln>
              <a:solidFill>
                <a:schemeClr val="tx1"/>
              </a:solidFill>
              <a:effectLst/>
              <a:uLnTx/>
              <a:uFillTx/>
              <a:latin typeface="+mn-lt"/>
              <a:ea typeface="+mn-ea"/>
              <a:cs typeface="+mn-cs"/>
              <a:sym typeface="Calibri Bold" charset="0"/>
            </a:endParaRPr>
          </a:p>
        </p:txBody>
      </p:sp>
      <p:sp>
        <p:nvSpPr>
          <p:cNvPr id="15" name="Rectangle 8"/>
          <p:cNvSpPr>
            <a:spLocks/>
          </p:cNvSpPr>
          <p:nvPr/>
        </p:nvSpPr>
        <p:spPr bwMode="auto">
          <a:xfrm>
            <a:off x="533400" y="5503862"/>
            <a:ext cx="5410200" cy="398462"/>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err="1" smtClean="0">
                <a:solidFill>
                  <a:schemeClr val="tx1"/>
                </a:solidFill>
                <a:latin typeface="Courier New" pitchFamily="49" charset="0"/>
                <a:cs typeface="Courier New" pitchFamily="49" charset="0"/>
                <a:sym typeface="Courier New Bold" charset="0"/>
              </a:rPr>
              <a:t>val</a:t>
            </a:r>
            <a:r>
              <a:rPr lang="en-US" sz="1800" b="1" dirty="0" smtClean="0">
                <a:solidFill>
                  <a:schemeClr val="tx1"/>
                </a:solidFill>
                <a:latin typeface="Courier New" pitchFamily="49" charset="0"/>
                <a:cs typeface="Courier New" pitchFamily="49" charset="0"/>
                <a:sym typeface="Courier New Bold" charset="0"/>
              </a:rPr>
              <a:t> </a:t>
            </a:r>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ea typeface="Calibri Bold Italic" charset="0"/>
                <a:cs typeface="Courier New" pitchFamily="49" charset="0"/>
                <a:sym typeface="Calibri Bold Italic" charset="0"/>
              </a:rPr>
              <a:t>x &gt; 0</a:t>
            </a:r>
            <a:r>
              <a:rPr lang="en-US" sz="1800" b="1" dirty="0" smtClean="0">
                <a:solidFill>
                  <a:schemeClr val="tx1"/>
                </a:solidFill>
                <a:latin typeface="Courier New" pitchFamily="49" charset="0"/>
                <a:cs typeface="Courier New" pitchFamily="49" charset="0"/>
                <a:sym typeface="Courier New Bold" charset="0"/>
              </a:rPr>
              <a:t> </a:t>
            </a:r>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ea typeface="Calibri Bold Italic" charset="0"/>
                <a:cs typeface="Courier New" pitchFamily="49" charset="0"/>
                <a:sym typeface="Calibri Bold Italic" charset="0"/>
              </a:rPr>
              <a:t>x*=7</a:t>
            </a:r>
            <a:r>
              <a:rPr lang="en-US" sz="1800" b="1" dirty="0" smtClean="0">
                <a:solidFill>
                  <a:schemeClr val="tx1"/>
                </a:solidFill>
                <a:latin typeface="Courier New" pitchFamily="49" charset="0"/>
                <a:cs typeface="Courier New" pitchFamily="49" charset="0"/>
                <a:sym typeface="Courier New Bold" charset="0"/>
              </a:rPr>
              <a:t> : x+=3;</a:t>
            </a:r>
            <a:endParaRPr lang="en-US" sz="1800" b="1" dirty="0">
              <a:solidFill>
                <a:schemeClr val="tx1"/>
              </a:solidFill>
              <a:latin typeface="Courier New" pitchFamily="49" charset="0"/>
              <a:cs typeface="Courier New" pitchFamily="49" charset="0"/>
              <a:sym typeface="Courier New Bold" charset="0"/>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53250"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53251" name="Rectangle 3"/>
          <p:cNvSpPr>
            <a:spLocks noGrp="1" noChangeArrowheads="1"/>
          </p:cNvSpPr>
          <p:nvPr>
            <p:ph type="title"/>
          </p:nvPr>
        </p:nvSpPr>
        <p:spPr>
          <a:ln/>
        </p:spPr>
        <p:txBody>
          <a:bodyPr/>
          <a:lstStyle/>
          <a:p>
            <a:pPr marL="119063" indent="-119063"/>
            <a:r>
              <a:rPr lang="en-US"/>
              <a:t>Today</a:t>
            </a:r>
          </a:p>
        </p:txBody>
      </p:sp>
      <p:sp>
        <p:nvSpPr>
          <p:cNvPr id="53252" name="Rectangle 4"/>
          <p:cNvSpPr>
            <a:spLocks noGrp="1" noChangeArrowheads="1"/>
          </p:cNvSpPr>
          <p:nvPr>
            <p:ph type="body" idx="1"/>
          </p:nvPr>
        </p:nvSpPr>
        <p:spPr>
          <a:ln/>
        </p:spPr>
        <p:txBody>
          <a:bodyPr/>
          <a:lstStyle/>
          <a:p>
            <a:r>
              <a:rPr lang="en-US" dirty="0">
                <a:solidFill>
                  <a:srgbClr val="B3B3B3"/>
                </a:solidFill>
              </a:rPr>
              <a:t>Complete addressing mode, address computation (</a:t>
            </a:r>
            <a:r>
              <a:rPr lang="en-US" dirty="0" err="1">
                <a:solidFill>
                  <a:srgbClr val="B3B3B3"/>
                </a:solidFill>
              </a:rPr>
              <a:t>leal</a:t>
            </a:r>
            <a:r>
              <a:rPr lang="en-US" dirty="0">
                <a:solidFill>
                  <a:srgbClr val="B3B3B3"/>
                </a:solidFill>
              </a:rPr>
              <a:t>)</a:t>
            </a:r>
          </a:p>
          <a:p>
            <a:r>
              <a:rPr lang="en-US" dirty="0">
                <a:solidFill>
                  <a:srgbClr val="B3B3B3"/>
                </a:solidFill>
              </a:rPr>
              <a:t>Arithmetic operations</a:t>
            </a:r>
          </a:p>
          <a:p>
            <a:r>
              <a:rPr lang="en-US" dirty="0">
                <a:solidFill>
                  <a:srgbClr val="B3B3B3"/>
                </a:solidFill>
              </a:rPr>
              <a:t>x86-64</a:t>
            </a:r>
          </a:p>
          <a:p>
            <a:r>
              <a:rPr lang="en-US" dirty="0">
                <a:solidFill>
                  <a:srgbClr val="B3B3B3"/>
                </a:solidFill>
              </a:rPr>
              <a:t>Control: Condition codes</a:t>
            </a:r>
          </a:p>
          <a:p>
            <a:r>
              <a:rPr lang="en-US" dirty="0">
                <a:solidFill>
                  <a:srgbClr val="B3B3B3"/>
                </a:solidFill>
              </a:rPr>
              <a:t>Conditional </a:t>
            </a:r>
            <a:r>
              <a:rPr lang="en-US" dirty="0" smtClean="0">
                <a:solidFill>
                  <a:srgbClr val="B3B3B3"/>
                </a:solidFill>
              </a:rPr>
              <a:t>branches and moves</a:t>
            </a:r>
            <a:endParaRPr lang="en-US" dirty="0">
              <a:solidFill>
                <a:srgbClr val="B3B3B3"/>
              </a:solidFill>
            </a:endParaRPr>
          </a:p>
          <a:p>
            <a:r>
              <a:rPr lang="en-US" dirty="0"/>
              <a:t>L</a:t>
            </a:r>
            <a:r>
              <a:rPr lang="en-US" dirty="0" smtClean="0"/>
              <a:t>oops</a:t>
            </a:r>
            <a:endParaRPr lang="en-US"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54274"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54275" name="Rectangle 3"/>
          <p:cNvSpPr>
            <a:spLocks/>
          </p:cNvSpPr>
          <p:nvPr/>
        </p:nvSpPr>
        <p:spPr bwMode="auto">
          <a:xfrm>
            <a:off x="457200" y="1447800"/>
            <a:ext cx="26162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a:solidFill>
                  <a:schemeClr val="tx1"/>
                </a:solidFill>
                <a:latin typeface="Calibri Bold" charset="0"/>
                <a:ea typeface="Calibri Bold" charset="0"/>
                <a:cs typeface="Calibri Bold" charset="0"/>
                <a:sym typeface="Calibri Bold" charset="0"/>
              </a:rPr>
              <a:t>C Code</a:t>
            </a:r>
          </a:p>
        </p:txBody>
      </p:sp>
      <p:sp>
        <p:nvSpPr>
          <p:cNvPr id="54276" name="Rectangle 4"/>
          <p:cNvSpPr>
            <a:spLocks/>
          </p:cNvSpPr>
          <p:nvPr/>
        </p:nvSpPr>
        <p:spPr bwMode="auto">
          <a:xfrm>
            <a:off x="530225" y="1863724"/>
            <a:ext cx="3736976" cy="2632076"/>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err="1" smtClean="0">
                <a:solidFill>
                  <a:schemeClr val="tx1"/>
                </a:solidFill>
                <a:latin typeface="Courier New" pitchFamily="49" charset="0"/>
                <a:cs typeface="Courier New" pitchFamily="49" charset="0"/>
                <a:sym typeface="Courier New Bold" charset="0"/>
              </a:rPr>
              <a:t>int</a:t>
            </a:r>
            <a:r>
              <a:rPr lang="en-US" sz="1800" b="1" dirty="0" smtClean="0">
                <a:solidFill>
                  <a:schemeClr val="tx1"/>
                </a:solidFill>
                <a:latin typeface="Courier New" pitchFamily="49" charset="0"/>
                <a:cs typeface="Courier New" pitchFamily="49" charset="0"/>
                <a:sym typeface="Courier New Bold" charset="0"/>
              </a:rPr>
              <a:t> </a:t>
            </a:r>
            <a:r>
              <a:rPr lang="en-US" sz="1800" b="1" dirty="0" err="1" smtClean="0">
                <a:solidFill>
                  <a:schemeClr val="tx1"/>
                </a:solidFill>
                <a:latin typeface="Courier New" pitchFamily="49" charset="0"/>
                <a:cs typeface="Courier New" pitchFamily="49" charset="0"/>
                <a:sym typeface="Courier New Bold" charset="0"/>
              </a:rPr>
              <a:t>pcount_do</a:t>
            </a:r>
            <a:r>
              <a:rPr lang="en-US" sz="1800" b="1" dirty="0" smtClean="0">
                <a:solidFill>
                  <a:schemeClr val="tx1"/>
                </a:solidFill>
                <a:latin typeface="Courier New" pitchFamily="49" charset="0"/>
                <a:cs typeface="Courier New" pitchFamily="49" charset="0"/>
                <a:sym typeface="Courier New Bold" charset="0"/>
              </a:rPr>
              <a:t>(unsigned x) {</a:t>
            </a:r>
          </a:p>
          <a:p>
            <a:pPr algn="l"/>
            <a:r>
              <a:rPr lang="en-US" sz="1800" b="1" dirty="0" smtClean="0">
                <a:solidFill>
                  <a:schemeClr val="tx1"/>
                </a:solidFill>
                <a:latin typeface="Courier New" pitchFamily="49" charset="0"/>
                <a:cs typeface="Courier New" pitchFamily="49" charset="0"/>
                <a:sym typeface="Courier New Bold" charset="0"/>
              </a:rPr>
              <a:t>  </a:t>
            </a:r>
            <a:r>
              <a:rPr lang="en-US" sz="1800" b="1" dirty="0" err="1" smtClean="0">
                <a:solidFill>
                  <a:schemeClr val="tx1"/>
                </a:solidFill>
                <a:latin typeface="Courier New" pitchFamily="49" charset="0"/>
                <a:cs typeface="Courier New" pitchFamily="49" charset="0"/>
                <a:sym typeface="Courier New Bold" charset="0"/>
              </a:rPr>
              <a:t>int</a:t>
            </a:r>
            <a:r>
              <a:rPr lang="en-US" sz="1800" b="1" dirty="0" smtClean="0">
                <a:solidFill>
                  <a:schemeClr val="tx1"/>
                </a:solidFill>
                <a:latin typeface="Courier New" pitchFamily="49" charset="0"/>
                <a:cs typeface="Courier New" pitchFamily="49" charset="0"/>
                <a:sym typeface="Courier New Bold" charset="0"/>
              </a:rPr>
              <a:t> result = 0;</a:t>
            </a:r>
          </a:p>
          <a:p>
            <a:pPr algn="l"/>
            <a:r>
              <a:rPr lang="en-US" sz="1800" b="1" dirty="0" smtClean="0">
                <a:solidFill>
                  <a:schemeClr val="tx1"/>
                </a:solidFill>
                <a:latin typeface="Courier New" pitchFamily="49" charset="0"/>
                <a:cs typeface="Courier New" pitchFamily="49" charset="0"/>
                <a:sym typeface="Courier New Bold" charset="0"/>
              </a:rPr>
              <a:t>  do {</a:t>
            </a:r>
          </a:p>
          <a:p>
            <a:pPr algn="l"/>
            <a:r>
              <a:rPr lang="en-US" sz="1800" b="1" dirty="0" smtClean="0">
                <a:solidFill>
                  <a:schemeClr val="tx1"/>
                </a:solidFill>
                <a:latin typeface="Courier New" pitchFamily="49" charset="0"/>
                <a:cs typeface="Courier New" pitchFamily="49" charset="0"/>
                <a:sym typeface="Courier New Bold" charset="0"/>
              </a:rPr>
              <a:t>    result += x &amp; 0x1;</a:t>
            </a:r>
          </a:p>
          <a:p>
            <a:pPr algn="l"/>
            <a:r>
              <a:rPr lang="en-US" sz="1800" b="1" dirty="0" smtClean="0">
                <a:solidFill>
                  <a:schemeClr val="tx1"/>
                </a:solidFill>
                <a:latin typeface="Courier New" pitchFamily="49" charset="0"/>
                <a:cs typeface="Courier New" pitchFamily="49" charset="0"/>
                <a:sym typeface="Courier New Bold" charset="0"/>
              </a:rPr>
              <a:t>    x &gt;&gt;= 1;</a:t>
            </a:r>
          </a:p>
          <a:p>
            <a:pPr algn="l"/>
            <a:r>
              <a:rPr lang="en-US" sz="1800" b="1" dirty="0" smtClean="0">
                <a:solidFill>
                  <a:schemeClr val="tx1"/>
                </a:solidFill>
                <a:latin typeface="Courier New" pitchFamily="49" charset="0"/>
                <a:cs typeface="Courier New" pitchFamily="49" charset="0"/>
                <a:sym typeface="Courier New Bold" charset="0"/>
              </a:rPr>
              <a:t>  } while (x);</a:t>
            </a:r>
          </a:p>
          <a:p>
            <a:pPr algn="l"/>
            <a:r>
              <a:rPr lang="en-US" sz="1800" b="1" dirty="0" smtClean="0">
                <a:solidFill>
                  <a:schemeClr val="tx1"/>
                </a:solidFill>
                <a:latin typeface="Courier New" pitchFamily="49" charset="0"/>
                <a:cs typeface="Courier New" pitchFamily="49" charset="0"/>
                <a:sym typeface="Courier New Bold" charset="0"/>
              </a:rPr>
              <a:t>  return result;</a:t>
            </a:r>
          </a:p>
          <a:p>
            <a:pPr algn="l"/>
            <a:r>
              <a:rPr lang="en-US" sz="1800" b="1" dirty="0" smtClean="0">
                <a:solidFill>
                  <a:schemeClr val="tx1"/>
                </a:solidFill>
                <a:latin typeface="Courier New" pitchFamily="49" charset="0"/>
                <a:cs typeface="Courier New" pitchFamily="49" charset="0"/>
                <a:sym typeface="Courier New Bold" charset="0"/>
              </a:rPr>
              <a:t>}</a:t>
            </a:r>
            <a:endParaRPr lang="en-US" sz="1800" b="1" dirty="0">
              <a:solidFill>
                <a:schemeClr val="tx1"/>
              </a:solidFill>
              <a:latin typeface="Courier New" pitchFamily="49" charset="0"/>
              <a:cs typeface="Courier New" pitchFamily="49" charset="0"/>
              <a:sym typeface="Courier New Bold" charset="0"/>
            </a:endParaRPr>
          </a:p>
        </p:txBody>
      </p:sp>
      <p:sp>
        <p:nvSpPr>
          <p:cNvPr id="54277" name="Rectangle 5"/>
          <p:cNvSpPr>
            <a:spLocks/>
          </p:cNvSpPr>
          <p:nvPr/>
        </p:nvSpPr>
        <p:spPr bwMode="auto">
          <a:xfrm>
            <a:off x="4724400" y="1447800"/>
            <a:ext cx="23114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a:solidFill>
                  <a:schemeClr val="tx1"/>
                </a:solidFill>
                <a:latin typeface="Calibri Bold" charset="0"/>
                <a:ea typeface="Calibri Bold" charset="0"/>
                <a:cs typeface="Calibri Bold" charset="0"/>
                <a:sym typeface="Calibri Bold" charset="0"/>
              </a:rPr>
              <a:t>Goto Version</a:t>
            </a:r>
          </a:p>
        </p:txBody>
      </p:sp>
      <p:sp>
        <p:nvSpPr>
          <p:cNvPr id="54278" name="Rectangle 6"/>
          <p:cNvSpPr>
            <a:spLocks/>
          </p:cNvSpPr>
          <p:nvPr/>
        </p:nvSpPr>
        <p:spPr bwMode="auto">
          <a:xfrm>
            <a:off x="4797424" y="1863724"/>
            <a:ext cx="4041775" cy="2936875"/>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a:t>
            </a:r>
            <a:r>
              <a:rPr lang="en-US" sz="1800" b="1" dirty="0" err="1" smtClean="0">
                <a:solidFill>
                  <a:schemeClr val="tx1"/>
                </a:solidFill>
                <a:latin typeface="Courier New" pitchFamily="49" charset="0"/>
                <a:cs typeface="Courier New" pitchFamily="49" charset="0"/>
                <a:sym typeface="Courier New Bold" charset="0"/>
              </a:rPr>
              <a:t>pcount_do</a:t>
            </a:r>
            <a:r>
              <a:rPr lang="en-US" sz="1800" b="1" dirty="0" smtClean="0">
                <a:solidFill>
                  <a:schemeClr val="tx1"/>
                </a:solidFill>
                <a:latin typeface="Courier New" pitchFamily="49" charset="0"/>
                <a:cs typeface="Courier New" pitchFamily="49" charset="0"/>
                <a:sym typeface="Courier New Bold" charset="0"/>
              </a:rPr>
              <a:t>(unsigned </a:t>
            </a:r>
            <a:r>
              <a:rPr lang="en-US" sz="1800" b="1" dirty="0">
                <a:solidFill>
                  <a:schemeClr val="tx1"/>
                </a:solidFill>
                <a:latin typeface="Courier New" pitchFamily="49" charset="0"/>
                <a:cs typeface="Courier New" pitchFamily="49" charset="0"/>
                <a:sym typeface="Courier New Bold" charset="0"/>
              </a:rPr>
              <a:t>x)</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result = </a:t>
            </a:r>
            <a:r>
              <a:rPr lang="en-US" sz="1800" b="1" dirty="0" smtClean="0">
                <a:solidFill>
                  <a:schemeClr val="tx1"/>
                </a:solidFill>
                <a:latin typeface="Courier New" pitchFamily="49" charset="0"/>
                <a:cs typeface="Courier New" pitchFamily="49" charset="0"/>
                <a:sym typeface="Courier New Bold" charset="0"/>
              </a:rPr>
              <a:t>0;</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Italic" charset="0"/>
              </a:rPr>
              <a:t>loop</a:t>
            </a:r>
            <a:r>
              <a:rPr lang="en-US" sz="1800" b="1" dirty="0" smtClean="0">
                <a:solidFill>
                  <a:schemeClr val="tx1"/>
                </a:solidFill>
                <a:latin typeface="Courier New" pitchFamily="49" charset="0"/>
                <a:cs typeface="Courier New" pitchFamily="49" charset="0"/>
                <a:sym typeface="Courier New Bold Italic" charset="0"/>
              </a:rPr>
              <a:t>:</a:t>
            </a:r>
          </a:p>
          <a:p>
            <a:pPr algn="l"/>
            <a:r>
              <a:rPr lang="en-US" sz="1800" b="1" dirty="0">
                <a:solidFill>
                  <a:schemeClr val="tx1"/>
                </a:solidFill>
                <a:latin typeface="Courier New" pitchFamily="49" charset="0"/>
                <a:ea typeface="Lucida Grande" charset="0"/>
                <a:cs typeface="Courier New" pitchFamily="49" charset="0"/>
                <a:sym typeface="Courier New Bold Italic" charset="0"/>
              </a:rPr>
              <a:t> </a:t>
            </a:r>
            <a:r>
              <a:rPr lang="en-US" sz="1800" b="1" dirty="0" smtClean="0">
                <a:solidFill>
                  <a:schemeClr val="tx1"/>
                </a:solidFill>
                <a:latin typeface="Courier New" pitchFamily="49" charset="0"/>
                <a:ea typeface="Lucida Grande" charset="0"/>
                <a:cs typeface="Courier New" pitchFamily="49" charset="0"/>
                <a:sym typeface="Courier New Bold Italic" charset="0"/>
              </a:rPr>
              <a:t> result += x &amp; 0x1;</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x &gt;&gt;= 1;</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smtClean="0">
                <a:solidFill>
                  <a:schemeClr val="tx1"/>
                </a:solidFill>
                <a:latin typeface="Courier New" pitchFamily="49" charset="0"/>
                <a:cs typeface="Courier New" pitchFamily="49" charset="0"/>
                <a:sym typeface="Courier New Bold" charset="0"/>
              </a:rPr>
              <a:t>  if </a:t>
            </a:r>
            <a:r>
              <a:rPr lang="en-US" sz="1800" b="1" dirty="0">
                <a:solidFill>
                  <a:schemeClr val="tx1"/>
                </a:solidFill>
                <a:latin typeface="Courier New" pitchFamily="49" charset="0"/>
                <a:cs typeface="Courier New" pitchFamily="49" charset="0"/>
                <a:sym typeface="Courier New Bold" charset="0"/>
              </a:rPr>
              <a:t>(</a:t>
            </a:r>
            <a:r>
              <a:rPr lang="en-US" sz="1800" b="1" dirty="0" smtClean="0">
                <a:solidFill>
                  <a:schemeClr val="tx1"/>
                </a:solidFill>
                <a:latin typeface="Courier New" pitchFamily="49" charset="0"/>
                <a:cs typeface="Courier New" pitchFamily="49" charset="0"/>
                <a:sym typeface="Courier New Bold" charset="0"/>
              </a:rPr>
              <a:t>x)</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goto</a:t>
            </a:r>
            <a:r>
              <a:rPr lang="en-US" sz="1800" b="1" dirty="0">
                <a:solidFill>
                  <a:schemeClr val="tx1"/>
                </a:solidFill>
                <a:latin typeface="Courier New" pitchFamily="49" charset="0"/>
                <a:cs typeface="Courier New" pitchFamily="49" charset="0"/>
                <a:sym typeface="Courier New Bold Italic" charset="0"/>
              </a:rPr>
              <a:t> loop</a:t>
            </a:r>
            <a:r>
              <a:rPr lang="en-US" sz="1800" b="1" dirty="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return result;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a:t>
            </a:r>
          </a:p>
        </p:txBody>
      </p:sp>
      <p:sp>
        <p:nvSpPr>
          <p:cNvPr id="54279" name="Rectangle 7"/>
          <p:cNvSpPr>
            <a:spLocks noGrp="1" noChangeArrowheads="1"/>
          </p:cNvSpPr>
          <p:nvPr>
            <p:ph type="title"/>
          </p:nvPr>
        </p:nvSpPr>
        <p:spPr>
          <a:ln/>
        </p:spPr>
        <p:txBody>
          <a:bodyPr/>
          <a:lstStyle/>
          <a:p>
            <a:pPr marL="119063" indent="-119063"/>
            <a:r>
              <a:rPr lang="en-US"/>
              <a:t>“Do-While” Loop Example</a:t>
            </a:r>
          </a:p>
        </p:txBody>
      </p:sp>
      <p:sp>
        <p:nvSpPr>
          <p:cNvPr id="54280" name="Rectangle 8"/>
          <p:cNvSpPr>
            <a:spLocks noGrp="1" noChangeArrowheads="1"/>
          </p:cNvSpPr>
          <p:nvPr>
            <p:ph type="body" idx="1"/>
          </p:nvPr>
        </p:nvSpPr>
        <p:spPr>
          <a:xfrm>
            <a:off x="381000" y="4953000"/>
            <a:ext cx="8382000" cy="1282700"/>
          </a:xfrm>
          <a:ln/>
        </p:spPr>
        <p:txBody>
          <a:bodyPr/>
          <a:lstStyle/>
          <a:p>
            <a:r>
              <a:rPr lang="en-US" dirty="0" smtClean="0"/>
              <a:t>Count number of 1’s in argument x (“</a:t>
            </a:r>
            <a:r>
              <a:rPr lang="en-US" dirty="0" err="1" smtClean="0"/>
              <a:t>popcount</a:t>
            </a:r>
            <a:r>
              <a:rPr lang="en-US" dirty="0" smtClean="0"/>
              <a:t>”)</a:t>
            </a:r>
          </a:p>
          <a:p>
            <a:r>
              <a:rPr lang="en-US" dirty="0" smtClean="0"/>
              <a:t>Use conditional branch to either continue looping or to exit loop</a:t>
            </a:r>
            <a:endParaRPr lang="en-US"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55298"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55303" name="Rectangle 7"/>
          <p:cNvSpPr>
            <a:spLocks/>
          </p:cNvSpPr>
          <p:nvPr/>
        </p:nvSpPr>
        <p:spPr bwMode="auto">
          <a:xfrm>
            <a:off x="290513" y="1066800"/>
            <a:ext cx="2311400" cy="444500"/>
          </a:xfrm>
          <a:prstGeom prst="rect">
            <a:avLst/>
          </a:prstGeom>
          <a:noFill/>
          <a:ln w="12700" cap="flat">
            <a:noFill/>
            <a:miter lim="800000"/>
            <a:headEnd type="none" w="med" len="med"/>
            <a:tailEnd type="none" w="med" len="med"/>
          </a:ln>
        </p:spPr>
        <p:txBody>
          <a:bodyPr lIns="38100" tIns="38100" rIns="38100" bIns="38100"/>
          <a:lstStyle/>
          <a:p>
            <a:pPr algn="l">
              <a:spcBef>
                <a:spcPts val="863"/>
              </a:spcBef>
            </a:pPr>
            <a:r>
              <a:rPr lang="en-US" sz="2400">
                <a:solidFill>
                  <a:schemeClr val="tx1"/>
                </a:solidFill>
                <a:latin typeface="Calibri Bold" charset="0"/>
                <a:ea typeface="Calibri Bold" charset="0"/>
                <a:cs typeface="Calibri Bold" charset="0"/>
                <a:sym typeface="Calibri Bold" charset="0"/>
              </a:rPr>
              <a:t>Goto Version</a:t>
            </a:r>
          </a:p>
        </p:txBody>
      </p:sp>
      <p:sp>
        <p:nvSpPr>
          <p:cNvPr id="55305" name="Rectangle 9"/>
          <p:cNvSpPr>
            <a:spLocks noGrp="1" noChangeArrowheads="1"/>
          </p:cNvSpPr>
          <p:nvPr>
            <p:ph type="title"/>
          </p:nvPr>
        </p:nvSpPr>
        <p:spPr>
          <a:ln/>
        </p:spPr>
        <p:txBody>
          <a:bodyPr/>
          <a:lstStyle/>
          <a:p>
            <a:pPr marL="119063" indent="-119063"/>
            <a:r>
              <a:rPr lang="en-US" dirty="0"/>
              <a:t>“Do-While” Loop Compilation</a:t>
            </a:r>
          </a:p>
        </p:txBody>
      </p:sp>
      <p:sp>
        <p:nvSpPr>
          <p:cNvPr id="55306" name="Rectangle 10"/>
          <p:cNvSpPr>
            <a:spLocks noGrp="1" noChangeArrowheads="1"/>
          </p:cNvSpPr>
          <p:nvPr>
            <p:ph type="body" idx="1"/>
          </p:nvPr>
        </p:nvSpPr>
        <p:spPr>
          <a:xfrm>
            <a:off x="152400" y="5029200"/>
            <a:ext cx="2286000" cy="850900"/>
          </a:xfrm>
          <a:solidFill>
            <a:srgbClr val="D6D6F4"/>
          </a:solidFill>
          <a:ln/>
        </p:spPr>
        <p:txBody>
          <a:bodyPr/>
          <a:lstStyle/>
          <a:p>
            <a:pPr>
              <a:spcBef>
                <a:spcPct val="0"/>
              </a:spcBef>
              <a:tabLst>
                <a:tab pos="1257300" algn="l"/>
                <a:tab pos="1257300" algn="l"/>
                <a:tab pos="1257300" algn="l"/>
              </a:tabLst>
            </a:pPr>
            <a:r>
              <a:rPr lang="en-US" sz="1800" dirty="0">
                <a:ea typeface="Calibri" charset="0"/>
                <a:cs typeface="Calibri" charset="0"/>
              </a:rPr>
              <a:t>Registers:</a:t>
            </a:r>
            <a:endParaRPr lang="en-US" dirty="0"/>
          </a:p>
          <a:p>
            <a:pPr marL="76200" lvl="1" indent="0">
              <a:spcBef>
                <a:spcPct val="0"/>
              </a:spcBef>
              <a:buNone/>
              <a:tabLst>
                <a:tab pos="1257300" algn="l"/>
                <a:tab pos="1257300" algn="l"/>
                <a:tab pos="1257300" algn="l"/>
              </a:tabLst>
            </a:pPr>
            <a:r>
              <a:rPr lang="en-US" sz="1800" dirty="0">
                <a:latin typeface="Courier New Bold" charset="0"/>
                <a:cs typeface="Courier New Bold" charset="0"/>
                <a:sym typeface="Courier New Bold" charset="0"/>
              </a:rPr>
              <a:t>%</a:t>
            </a:r>
            <a:r>
              <a:rPr lang="en-US" sz="1800" dirty="0" err="1">
                <a:latin typeface="Courier New Bold" charset="0"/>
                <a:cs typeface="Courier New Bold" charset="0"/>
                <a:sym typeface="Courier New Bold" charset="0"/>
              </a:rPr>
              <a:t>edx</a:t>
            </a:r>
            <a:r>
              <a:rPr lang="en-US" sz="1800" dirty="0">
                <a:latin typeface="Courier New Bold" charset="0"/>
                <a:ea typeface="ヒラギノ角ゴ ProN W6" charset="0"/>
                <a:cs typeface="ヒラギノ角ゴ ProN W6" charset="0"/>
                <a:sym typeface="Courier New Bold" charset="0"/>
              </a:rPr>
              <a:t>	</a:t>
            </a:r>
            <a:r>
              <a:rPr lang="en-US" sz="1800" dirty="0">
                <a:latin typeface="Courier New Bold" charset="0"/>
                <a:cs typeface="Courier New Bold" charset="0"/>
                <a:sym typeface="Courier New Bold" charset="0"/>
              </a:rPr>
              <a:t>x</a:t>
            </a:r>
            <a:endParaRPr lang="en-US" dirty="0"/>
          </a:p>
          <a:p>
            <a:pPr marL="76200" lvl="1" indent="0">
              <a:spcBef>
                <a:spcPct val="0"/>
              </a:spcBef>
              <a:buNone/>
              <a:tabLst>
                <a:tab pos="1257300" algn="l"/>
                <a:tab pos="1257300" algn="l"/>
                <a:tab pos="1257300" algn="l"/>
              </a:tabLst>
            </a:pPr>
            <a:r>
              <a:rPr lang="en-US" sz="1800" dirty="0">
                <a:latin typeface="Courier New Bold" charset="0"/>
                <a:cs typeface="Courier New Bold" charset="0"/>
                <a:sym typeface="Courier New Bold" charset="0"/>
              </a:rPr>
              <a:t>%</a:t>
            </a:r>
            <a:r>
              <a:rPr lang="en-US" sz="1800" dirty="0" err="1" smtClean="0">
                <a:latin typeface="Courier New Bold" charset="0"/>
                <a:cs typeface="Courier New Bold" charset="0"/>
                <a:sym typeface="Courier New Bold" charset="0"/>
              </a:rPr>
              <a:t>ecx</a:t>
            </a:r>
            <a:r>
              <a:rPr lang="en-US" sz="1800" dirty="0">
                <a:latin typeface="Courier New Bold" charset="0"/>
                <a:ea typeface="ヒラギノ角ゴ ProN W6" charset="0"/>
                <a:cs typeface="ヒラギノ角ゴ ProN W6" charset="0"/>
                <a:sym typeface="Courier New Bold" charset="0"/>
              </a:rPr>
              <a:t>	</a:t>
            </a:r>
            <a:r>
              <a:rPr lang="en-US" sz="1800" dirty="0">
                <a:latin typeface="Courier New Bold" charset="0"/>
                <a:cs typeface="Courier New Bold" charset="0"/>
                <a:sym typeface="Courier New Bold" charset="0"/>
              </a:rPr>
              <a:t>result</a:t>
            </a:r>
            <a:endParaRPr lang="en-US" sz="1800" dirty="0">
              <a:latin typeface="Courier New Bold" charset="0"/>
              <a:ea typeface="ヒラギノ角ゴ ProN W6" charset="0"/>
              <a:cs typeface="ヒラギノ角ゴ ProN W6" charset="0"/>
              <a:sym typeface="Courier New Bold" charset="0"/>
            </a:endParaRPr>
          </a:p>
        </p:txBody>
      </p:sp>
      <p:sp>
        <p:nvSpPr>
          <p:cNvPr id="55307" name="Rectangle 11"/>
          <p:cNvSpPr>
            <a:spLocks/>
          </p:cNvSpPr>
          <p:nvPr/>
        </p:nvSpPr>
        <p:spPr bwMode="auto">
          <a:xfrm>
            <a:off x="2743200" y="4648200"/>
            <a:ext cx="5791200" cy="2057400"/>
          </a:xfrm>
          <a:prstGeom prst="rect">
            <a:avLst/>
          </a:prstGeom>
          <a:noFill/>
          <a:ln w="12700" cap="flat">
            <a:noFill/>
            <a:miter lim="800000"/>
            <a:headEnd type="none" w="med" len="med"/>
            <a:tailEnd type="none" w="med" len="med"/>
          </a:ln>
        </p:spPr>
        <p:txBody>
          <a:bodyPr lIns="38100" tIns="38100" rIns="38100" bIns="38100"/>
          <a:lstStyle/>
          <a:p>
            <a:pPr algn="l">
              <a:tabLst>
                <a:tab pos="292100" algn="l"/>
                <a:tab pos="292100" algn="l"/>
                <a:tab pos="292100" algn="l"/>
                <a:tab pos="1150938" algn="l"/>
                <a:tab pos="292100" algn="l"/>
                <a:tab pos="2860675"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movl</a:t>
            </a:r>
            <a:r>
              <a:rPr lang="en-US" sz="1800" b="1" dirty="0" smtClean="0">
                <a:solidFill>
                  <a:schemeClr val="tx1"/>
                </a:solidFill>
                <a:latin typeface="Courier New" pitchFamily="49" charset="0"/>
                <a:ea typeface="Monaco" charset="0"/>
                <a:cs typeface="Courier New" pitchFamily="49" charset="0"/>
                <a:sym typeface="Monaco" charset="0"/>
              </a:rPr>
              <a:t>	$0, %</a:t>
            </a:r>
            <a:r>
              <a:rPr lang="en-US" sz="1800" b="1" dirty="0" err="1" smtClean="0">
                <a:solidFill>
                  <a:schemeClr val="tx1"/>
                </a:solidFill>
                <a:latin typeface="Courier New" pitchFamily="49" charset="0"/>
                <a:ea typeface="Monaco" charset="0"/>
                <a:cs typeface="Courier New" pitchFamily="49" charset="0"/>
                <a:sym typeface="Monaco" charset="0"/>
              </a:rPr>
              <a:t>ecx</a:t>
            </a:r>
            <a:r>
              <a:rPr lang="en-US" sz="1800" b="1" dirty="0" smtClean="0">
                <a:solidFill>
                  <a:schemeClr val="tx1"/>
                </a:solidFill>
                <a:latin typeface="Courier New" pitchFamily="49" charset="0"/>
                <a:ea typeface="Monaco" charset="0"/>
                <a:cs typeface="Courier New" pitchFamily="49" charset="0"/>
                <a:sym typeface="Monaco" charset="0"/>
              </a:rPr>
              <a:t>	#   result = 0</a:t>
            </a:r>
          </a:p>
          <a:p>
            <a:pPr algn="l">
              <a:tabLst>
                <a:tab pos="292100" algn="l"/>
                <a:tab pos="292100" algn="l"/>
                <a:tab pos="292100" algn="l"/>
                <a:tab pos="1150938" algn="l"/>
                <a:tab pos="292100" algn="l"/>
                <a:tab pos="2860675"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Lst>
            </a:pPr>
            <a:r>
              <a:rPr lang="en-US" sz="1800" b="1" dirty="0" smtClean="0">
                <a:solidFill>
                  <a:srgbClr val="7030A0"/>
                </a:solidFill>
                <a:latin typeface="Courier New" pitchFamily="49" charset="0"/>
                <a:ea typeface="Monaco" charset="0"/>
                <a:cs typeface="Courier New" pitchFamily="49" charset="0"/>
                <a:sym typeface="Monaco" charset="0"/>
              </a:rPr>
              <a:t>.L2:</a:t>
            </a:r>
            <a:r>
              <a:rPr lang="en-US" sz="1800" b="1" dirty="0" smtClean="0">
                <a:solidFill>
                  <a:schemeClr val="tx1"/>
                </a:solidFill>
                <a:latin typeface="Courier New" pitchFamily="49" charset="0"/>
                <a:ea typeface="Monaco" charset="0"/>
                <a:cs typeface="Courier New" pitchFamily="49" charset="0"/>
                <a:sym typeface="Monaco" charset="0"/>
              </a:rPr>
              <a:t>		# loop:</a:t>
            </a:r>
          </a:p>
          <a:p>
            <a:pPr algn="l">
              <a:tabLst>
                <a:tab pos="292100" algn="l"/>
                <a:tab pos="292100" algn="l"/>
                <a:tab pos="292100" algn="l"/>
                <a:tab pos="1150938" algn="l"/>
                <a:tab pos="292100" algn="l"/>
                <a:tab pos="2860675"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movl</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edx</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eax</a:t>
            </a:r>
            <a:endParaRPr lang="en-US" sz="1800" b="1" dirty="0" smtClean="0">
              <a:solidFill>
                <a:schemeClr val="tx1"/>
              </a:solidFill>
              <a:latin typeface="Courier New" pitchFamily="49" charset="0"/>
              <a:ea typeface="Monaco" charset="0"/>
              <a:cs typeface="Courier New" pitchFamily="49" charset="0"/>
              <a:sym typeface="Monaco" charset="0"/>
            </a:endParaRPr>
          </a:p>
          <a:p>
            <a:pPr algn="l">
              <a:tabLst>
                <a:tab pos="292100" algn="l"/>
                <a:tab pos="292100" algn="l"/>
                <a:tab pos="292100" algn="l"/>
                <a:tab pos="1150938" algn="l"/>
                <a:tab pos="292100" algn="l"/>
                <a:tab pos="2860675"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andl</a:t>
            </a:r>
            <a:r>
              <a:rPr lang="en-US" sz="1800" b="1" dirty="0" smtClean="0">
                <a:solidFill>
                  <a:schemeClr val="tx1"/>
                </a:solidFill>
                <a:latin typeface="Courier New" pitchFamily="49" charset="0"/>
                <a:ea typeface="Monaco" charset="0"/>
                <a:cs typeface="Courier New" pitchFamily="49" charset="0"/>
                <a:sym typeface="Monaco" charset="0"/>
              </a:rPr>
              <a:t>	$1, %</a:t>
            </a:r>
            <a:r>
              <a:rPr lang="en-US" sz="1800" b="1" dirty="0" err="1" smtClean="0">
                <a:solidFill>
                  <a:schemeClr val="tx1"/>
                </a:solidFill>
                <a:latin typeface="Courier New" pitchFamily="49" charset="0"/>
                <a:ea typeface="Monaco" charset="0"/>
                <a:cs typeface="Courier New" pitchFamily="49" charset="0"/>
                <a:sym typeface="Monaco" charset="0"/>
              </a:rPr>
              <a:t>eax</a:t>
            </a:r>
            <a:r>
              <a:rPr lang="en-US" sz="1800" b="1" dirty="0" smtClean="0">
                <a:solidFill>
                  <a:schemeClr val="tx1"/>
                </a:solidFill>
                <a:latin typeface="Courier New" pitchFamily="49" charset="0"/>
                <a:ea typeface="Monaco" charset="0"/>
                <a:cs typeface="Courier New" pitchFamily="49" charset="0"/>
                <a:sym typeface="Monaco" charset="0"/>
              </a:rPr>
              <a:t>	#   t = x &amp; 1</a:t>
            </a:r>
          </a:p>
          <a:p>
            <a:pPr algn="l">
              <a:tabLst>
                <a:tab pos="292100" algn="l"/>
                <a:tab pos="292100" algn="l"/>
                <a:tab pos="292100" algn="l"/>
                <a:tab pos="1150938" algn="l"/>
                <a:tab pos="292100" algn="l"/>
                <a:tab pos="2860675"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addl</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eax</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ecx</a:t>
            </a:r>
            <a:r>
              <a:rPr lang="en-US" sz="1800" b="1" dirty="0" smtClean="0">
                <a:solidFill>
                  <a:schemeClr val="tx1"/>
                </a:solidFill>
                <a:latin typeface="Courier New" pitchFamily="49" charset="0"/>
                <a:ea typeface="Monaco" charset="0"/>
                <a:cs typeface="Courier New" pitchFamily="49" charset="0"/>
                <a:sym typeface="Monaco" charset="0"/>
              </a:rPr>
              <a:t>	#   result += t</a:t>
            </a:r>
          </a:p>
          <a:p>
            <a:pPr algn="l">
              <a:tabLst>
                <a:tab pos="292100" algn="l"/>
                <a:tab pos="292100" algn="l"/>
                <a:tab pos="292100" algn="l"/>
                <a:tab pos="1150938" algn="l"/>
                <a:tab pos="292100" algn="l"/>
                <a:tab pos="2860675"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shrl</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edx</a:t>
            </a:r>
            <a:r>
              <a:rPr lang="en-US" sz="1800" b="1" dirty="0" smtClean="0">
                <a:solidFill>
                  <a:schemeClr val="tx1"/>
                </a:solidFill>
                <a:latin typeface="Courier New" pitchFamily="49" charset="0"/>
                <a:ea typeface="Monaco" charset="0"/>
                <a:cs typeface="Courier New" pitchFamily="49" charset="0"/>
                <a:sym typeface="Monaco" charset="0"/>
              </a:rPr>
              <a:t>	#   x &gt;&gt;= 1</a:t>
            </a:r>
          </a:p>
          <a:p>
            <a:pPr algn="l">
              <a:tabLst>
                <a:tab pos="292100" algn="l"/>
                <a:tab pos="292100" algn="l"/>
                <a:tab pos="292100" algn="l"/>
                <a:tab pos="1150938" algn="l"/>
                <a:tab pos="292100" algn="l"/>
                <a:tab pos="2860675"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rgbClr val="C00000"/>
                </a:solidFill>
                <a:latin typeface="Courier New" pitchFamily="49" charset="0"/>
                <a:ea typeface="Monaco" charset="0"/>
                <a:cs typeface="Courier New" pitchFamily="49" charset="0"/>
                <a:sym typeface="Monaco" charset="0"/>
              </a:rPr>
              <a:t>jne</a:t>
            </a:r>
            <a:r>
              <a:rPr lang="en-US" sz="1800" b="1" dirty="0" smtClean="0">
                <a:solidFill>
                  <a:srgbClr val="C00000"/>
                </a:solidFill>
                <a:latin typeface="Courier New" pitchFamily="49" charset="0"/>
                <a:ea typeface="Monaco" charset="0"/>
                <a:cs typeface="Courier New" pitchFamily="49" charset="0"/>
                <a:sym typeface="Monaco" charset="0"/>
              </a:rPr>
              <a:t>	.L2</a:t>
            </a:r>
            <a:r>
              <a:rPr lang="en-US" sz="1800" b="1" dirty="0" smtClean="0">
                <a:solidFill>
                  <a:schemeClr val="tx1"/>
                </a:solidFill>
                <a:latin typeface="Courier New" pitchFamily="49" charset="0"/>
                <a:ea typeface="Monaco" charset="0"/>
                <a:cs typeface="Courier New" pitchFamily="49" charset="0"/>
                <a:sym typeface="Monaco" charset="0"/>
              </a:rPr>
              <a:t>	#   If !0, </a:t>
            </a:r>
            <a:r>
              <a:rPr lang="en-US" sz="1800" b="1" dirty="0" err="1" smtClean="0">
                <a:solidFill>
                  <a:schemeClr val="tx1"/>
                </a:solidFill>
                <a:latin typeface="Courier New" pitchFamily="49" charset="0"/>
                <a:ea typeface="Monaco" charset="0"/>
                <a:cs typeface="Courier New" pitchFamily="49" charset="0"/>
                <a:sym typeface="Monaco" charset="0"/>
              </a:rPr>
              <a:t>goto</a:t>
            </a:r>
            <a:r>
              <a:rPr lang="en-US" sz="1800" b="1" dirty="0" smtClean="0">
                <a:solidFill>
                  <a:schemeClr val="tx1"/>
                </a:solidFill>
                <a:latin typeface="Courier New" pitchFamily="49" charset="0"/>
                <a:ea typeface="Monaco" charset="0"/>
                <a:cs typeface="Courier New" pitchFamily="49" charset="0"/>
                <a:sym typeface="Monaco" charset="0"/>
              </a:rPr>
              <a:t> loop</a:t>
            </a:r>
            <a:endParaRPr lang="en-US" sz="1800" b="1" dirty="0">
              <a:solidFill>
                <a:schemeClr val="tx1"/>
              </a:solidFill>
              <a:latin typeface="Courier New" pitchFamily="49" charset="0"/>
              <a:ea typeface="Monaco" charset="0"/>
              <a:cs typeface="Courier New" pitchFamily="49" charset="0"/>
              <a:sym typeface="Monaco" charset="0"/>
            </a:endParaRPr>
          </a:p>
        </p:txBody>
      </p:sp>
      <p:sp>
        <p:nvSpPr>
          <p:cNvPr id="15" name="Rectangle 6"/>
          <p:cNvSpPr>
            <a:spLocks/>
          </p:cNvSpPr>
          <p:nvPr/>
        </p:nvSpPr>
        <p:spPr bwMode="auto">
          <a:xfrm>
            <a:off x="228600" y="1612901"/>
            <a:ext cx="4041775" cy="2667000"/>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a:t>
            </a:r>
            <a:r>
              <a:rPr lang="en-US" sz="1800" b="1" dirty="0" err="1" smtClean="0">
                <a:solidFill>
                  <a:schemeClr val="tx1"/>
                </a:solidFill>
                <a:latin typeface="Courier New" pitchFamily="49" charset="0"/>
                <a:cs typeface="Courier New" pitchFamily="49" charset="0"/>
                <a:sym typeface="Courier New Bold" charset="0"/>
              </a:rPr>
              <a:t>pcount_do</a:t>
            </a:r>
            <a:r>
              <a:rPr lang="en-US" sz="1800" b="1" dirty="0" smtClean="0">
                <a:solidFill>
                  <a:schemeClr val="tx1"/>
                </a:solidFill>
                <a:latin typeface="Courier New" pitchFamily="49" charset="0"/>
                <a:cs typeface="Courier New" pitchFamily="49" charset="0"/>
                <a:sym typeface="Courier New Bold" charset="0"/>
              </a:rPr>
              <a:t>(unsigned </a:t>
            </a:r>
            <a:r>
              <a:rPr lang="en-US" sz="1800" b="1" dirty="0">
                <a:solidFill>
                  <a:schemeClr val="tx1"/>
                </a:solidFill>
                <a:latin typeface="Courier New" pitchFamily="49" charset="0"/>
                <a:cs typeface="Courier New" pitchFamily="49" charset="0"/>
                <a:sym typeface="Courier New Bold" charset="0"/>
              </a:rPr>
              <a:t>x</a:t>
            </a:r>
            <a:r>
              <a:rPr lang="en-US" sz="1800" b="1" dirty="0" smtClean="0">
                <a:solidFill>
                  <a:schemeClr val="tx1"/>
                </a:solidFill>
                <a:latin typeface="Courier New" pitchFamily="49" charset="0"/>
                <a:cs typeface="Courier New" pitchFamily="49" charset="0"/>
                <a:sym typeface="Courier New Bold" charset="0"/>
              </a:rPr>
              <a:t>)</a:t>
            </a:r>
            <a:r>
              <a:rPr lang="en-US" sz="2400" b="1" dirty="0" smtClean="0">
                <a:solidFill>
                  <a:schemeClr val="tx1"/>
                </a:solidFill>
                <a:latin typeface="Courier New" pitchFamily="49" charset="0"/>
                <a:cs typeface="Courier New" pitchFamily="49" charset="0"/>
                <a:sym typeface="Arial Narrow Bold" charset="0"/>
              </a:rPr>
              <a:t> </a:t>
            </a:r>
            <a:r>
              <a:rPr lang="en-US" sz="1800" b="1" dirty="0" smtClean="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result = </a:t>
            </a:r>
            <a:r>
              <a:rPr lang="en-US" sz="1800" b="1" dirty="0" smtClean="0">
                <a:solidFill>
                  <a:schemeClr val="tx1"/>
                </a:solidFill>
                <a:latin typeface="Courier New" pitchFamily="49" charset="0"/>
                <a:cs typeface="Courier New" pitchFamily="49" charset="0"/>
                <a:sym typeface="Courier New Bold" charset="0"/>
              </a:rPr>
              <a:t>0;</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rgbClr val="7030A0"/>
                </a:solidFill>
                <a:latin typeface="Courier New" pitchFamily="49" charset="0"/>
                <a:cs typeface="Courier New" pitchFamily="49" charset="0"/>
                <a:sym typeface="Courier New Bold Italic" charset="0"/>
              </a:rPr>
              <a:t>loop</a:t>
            </a:r>
            <a:r>
              <a:rPr lang="en-US" sz="1800" b="1" dirty="0" smtClean="0">
                <a:solidFill>
                  <a:srgbClr val="7030A0"/>
                </a:solidFill>
                <a:latin typeface="Courier New" pitchFamily="49" charset="0"/>
                <a:cs typeface="Courier New" pitchFamily="49" charset="0"/>
                <a:sym typeface="Courier New Bold Italic" charset="0"/>
              </a:rPr>
              <a:t>:</a:t>
            </a:r>
          </a:p>
          <a:p>
            <a:pPr algn="l"/>
            <a:r>
              <a:rPr lang="en-US" sz="1800" b="1" dirty="0">
                <a:solidFill>
                  <a:schemeClr val="tx1"/>
                </a:solidFill>
                <a:latin typeface="Courier New" pitchFamily="49" charset="0"/>
                <a:ea typeface="Lucida Grande" charset="0"/>
                <a:cs typeface="Courier New" pitchFamily="49" charset="0"/>
                <a:sym typeface="Courier New Bold Italic" charset="0"/>
              </a:rPr>
              <a:t> </a:t>
            </a:r>
            <a:r>
              <a:rPr lang="en-US" sz="1800" b="1" dirty="0" smtClean="0">
                <a:solidFill>
                  <a:schemeClr val="tx1"/>
                </a:solidFill>
                <a:latin typeface="Courier New" pitchFamily="49" charset="0"/>
                <a:ea typeface="Lucida Grande" charset="0"/>
                <a:cs typeface="Courier New" pitchFamily="49" charset="0"/>
                <a:sym typeface="Courier New Bold Italic" charset="0"/>
              </a:rPr>
              <a:t> result += x &amp; 0x1;</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x &gt;&gt;= 1;</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smtClean="0">
                <a:solidFill>
                  <a:schemeClr val="tx1"/>
                </a:solidFill>
                <a:latin typeface="Courier New" pitchFamily="49" charset="0"/>
                <a:cs typeface="Courier New" pitchFamily="49" charset="0"/>
                <a:sym typeface="Courier New Bold" charset="0"/>
              </a:rPr>
              <a:t>  </a:t>
            </a:r>
            <a:r>
              <a:rPr lang="en-US" sz="1800" b="1" dirty="0" smtClean="0">
                <a:solidFill>
                  <a:srgbClr val="C00000"/>
                </a:solidFill>
                <a:latin typeface="Courier New" pitchFamily="49" charset="0"/>
                <a:cs typeface="Courier New" pitchFamily="49" charset="0"/>
                <a:sym typeface="Courier New Bold" charset="0"/>
              </a:rPr>
              <a:t>if </a:t>
            </a:r>
            <a:r>
              <a:rPr lang="en-US" sz="1800" b="1" dirty="0">
                <a:solidFill>
                  <a:srgbClr val="C00000"/>
                </a:solidFill>
                <a:latin typeface="Courier New" pitchFamily="49" charset="0"/>
                <a:cs typeface="Courier New" pitchFamily="49" charset="0"/>
                <a:sym typeface="Courier New Bold" charset="0"/>
              </a:rPr>
              <a:t>(</a:t>
            </a:r>
            <a:r>
              <a:rPr lang="en-US" sz="1800" b="1" dirty="0" smtClean="0">
                <a:solidFill>
                  <a:srgbClr val="C00000"/>
                </a:solidFill>
                <a:latin typeface="Courier New" pitchFamily="49" charset="0"/>
                <a:cs typeface="Courier New" pitchFamily="49" charset="0"/>
                <a:sym typeface="Courier New Bold" charset="0"/>
              </a:rPr>
              <a:t>x)</a:t>
            </a:r>
            <a:endParaRPr lang="en-US" sz="2400" b="1" dirty="0">
              <a:solidFill>
                <a:srgbClr val="C00000"/>
              </a:solidFill>
              <a:latin typeface="Courier New" pitchFamily="49" charset="0"/>
              <a:ea typeface="Lucida Grande" charset="0"/>
              <a:cs typeface="Courier New" pitchFamily="49" charset="0"/>
              <a:sym typeface="Arial Narrow Bold" charset="0"/>
            </a:endParaRPr>
          </a:p>
          <a:p>
            <a:pPr algn="l"/>
            <a:r>
              <a:rPr lang="en-US" sz="1800" b="1" dirty="0">
                <a:solidFill>
                  <a:srgbClr val="C00000"/>
                </a:solidFill>
                <a:latin typeface="Courier New" pitchFamily="49" charset="0"/>
                <a:cs typeface="Courier New" pitchFamily="49" charset="0"/>
                <a:sym typeface="Courier New Bold" charset="0"/>
              </a:rPr>
              <a:t>    </a:t>
            </a:r>
            <a:r>
              <a:rPr lang="en-US" sz="1800" b="1" dirty="0" err="1">
                <a:solidFill>
                  <a:srgbClr val="C00000"/>
                </a:solidFill>
                <a:latin typeface="Courier New" pitchFamily="49" charset="0"/>
                <a:cs typeface="Courier New" pitchFamily="49" charset="0"/>
                <a:sym typeface="Courier New Bold" charset="0"/>
              </a:rPr>
              <a:t>goto</a:t>
            </a:r>
            <a:r>
              <a:rPr lang="en-US" sz="1800" b="1" dirty="0">
                <a:solidFill>
                  <a:srgbClr val="C00000"/>
                </a:solidFill>
                <a:latin typeface="Courier New" pitchFamily="49" charset="0"/>
                <a:cs typeface="Courier New" pitchFamily="49" charset="0"/>
                <a:sym typeface="Courier New Bold Italic" charset="0"/>
              </a:rPr>
              <a:t> loop</a:t>
            </a:r>
            <a:r>
              <a:rPr lang="en-US" sz="1800" b="1" dirty="0">
                <a:solidFill>
                  <a:srgbClr val="C00000"/>
                </a:solidFill>
                <a:latin typeface="Courier New" pitchFamily="49" charset="0"/>
                <a:cs typeface="Courier New" pitchFamily="49" charset="0"/>
                <a:sym typeface="Courier New Bold" charset="0"/>
              </a:rPr>
              <a:t>;</a:t>
            </a:r>
            <a:endParaRPr lang="en-US" sz="2400" b="1" dirty="0">
              <a:solidFill>
                <a:srgbClr val="C00000"/>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return result;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56322"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56323" name="Rectangle 3"/>
          <p:cNvSpPr>
            <a:spLocks/>
          </p:cNvSpPr>
          <p:nvPr/>
        </p:nvSpPr>
        <p:spPr bwMode="auto">
          <a:xfrm>
            <a:off x="444500" y="1228725"/>
            <a:ext cx="26162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a:solidFill>
                  <a:schemeClr val="tx1"/>
                </a:solidFill>
                <a:latin typeface="Calibri Bold" charset="0"/>
                <a:ea typeface="Calibri Bold" charset="0"/>
                <a:cs typeface="Calibri Bold" charset="0"/>
                <a:sym typeface="Calibri Bold" charset="0"/>
              </a:rPr>
              <a:t>C Code</a:t>
            </a:r>
          </a:p>
        </p:txBody>
      </p:sp>
      <p:sp>
        <p:nvSpPr>
          <p:cNvPr id="56324" name="Rectangle 4"/>
          <p:cNvSpPr>
            <a:spLocks/>
          </p:cNvSpPr>
          <p:nvPr/>
        </p:nvSpPr>
        <p:spPr bwMode="auto">
          <a:xfrm>
            <a:off x="533400" y="1641475"/>
            <a:ext cx="2895600" cy="12192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2400" dirty="0">
                <a:solidFill>
                  <a:schemeClr val="tx1"/>
                </a:solidFill>
                <a:latin typeface="Courier New" pitchFamily="49" charset="0"/>
                <a:cs typeface="Courier New" pitchFamily="49" charset="0"/>
                <a:sym typeface="Courier New Bold" charset="0"/>
              </a:rPr>
              <a:t>do </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a:t>
            </a:r>
            <a:r>
              <a:rPr lang="en-US" sz="2400" i="1" dirty="0">
                <a:solidFill>
                  <a:schemeClr val="tx1"/>
                </a:solidFill>
                <a:latin typeface="+mj-lt"/>
                <a:ea typeface="Calibri Bold Italic" charset="0"/>
                <a:cs typeface="Courier New" pitchFamily="49" charset="0"/>
                <a:sym typeface="Calibri Bold Italic" charset="0"/>
              </a:rPr>
              <a:t>Body</a:t>
            </a:r>
            <a:endParaRPr lang="en-US" sz="3200" i="1" dirty="0">
              <a:solidFill>
                <a:schemeClr val="tx1"/>
              </a:solidFill>
              <a:latin typeface="+mj-lt"/>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while (</a:t>
            </a:r>
            <a:r>
              <a:rPr lang="en-US" sz="2400" i="1" dirty="0">
                <a:solidFill>
                  <a:schemeClr val="tx1"/>
                </a:solidFill>
                <a:latin typeface="+mj-lt"/>
                <a:ea typeface="Calibri Bold Italic" charset="0"/>
                <a:cs typeface="Courier New" pitchFamily="49" charset="0"/>
                <a:sym typeface="Calibri Bold Italic" charset="0"/>
              </a:rPr>
              <a:t>Test</a:t>
            </a:r>
            <a:r>
              <a:rPr lang="en-US" sz="2400" dirty="0">
                <a:solidFill>
                  <a:schemeClr val="tx1"/>
                </a:solidFill>
                <a:latin typeface="Courier New" pitchFamily="49" charset="0"/>
                <a:cs typeface="Courier New" pitchFamily="49" charset="0"/>
                <a:sym typeface="Courier New Bold" charset="0"/>
              </a:rPr>
              <a:t>);</a:t>
            </a:r>
          </a:p>
        </p:txBody>
      </p:sp>
      <p:sp>
        <p:nvSpPr>
          <p:cNvPr id="56325" name="Rectangle 5"/>
          <p:cNvSpPr>
            <a:spLocks/>
          </p:cNvSpPr>
          <p:nvPr/>
        </p:nvSpPr>
        <p:spPr bwMode="auto">
          <a:xfrm>
            <a:off x="3810000" y="1219200"/>
            <a:ext cx="23114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a:solidFill>
                  <a:schemeClr val="tx1"/>
                </a:solidFill>
                <a:latin typeface="Calibri Bold" charset="0"/>
                <a:ea typeface="Calibri Bold" charset="0"/>
                <a:cs typeface="Calibri Bold" charset="0"/>
                <a:sym typeface="Calibri Bold" charset="0"/>
              </a:rPr>
              <a:t>Goto Version</a:t>
            </a:r>
          </a:p>
        </p:txBody>
      </p:sp>
      <p:sp>
        <p:nvSpPr>
          <p:cNvPr id="56326" name="Rectangle 6"/>
          <p:cNvSpPr>
            <a:spLocks/>
          </p:cNvSpPr>
          <p:nvPr/>
        </p:nvSpPr>
        <p:spPr bwMode="auto">
          <a:xfrm>
            <a:off x="3886200" y="1631949"/>
            <a:ext cx="2743200" cy="1685925"/>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2400" dirty="0">
                <a:solidFill>
                  <a:schemeClr val="tx1"/>
                </a:solidFill>
                <a:latin typeface="Courier New" pitchFamily="49" charset="0"/>
                <a:cs typeface="Courier New" pitchFamily="49" charset="0"/>
                <a:sym typeface="Courier New Bold Italic" charset="0"/>
              </a:rPr>
              <a:t>loop:</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a:t>
            </a:r>
            <a:r>
              <a:rPr lang="en-US" sz="2400" i="1" dirty="0">
                <a:solidFill>
                  <a:schemeClr val="tx1"/>
                </a:solidFill>
                <a:latin typeface="+mj-lt"/>
                <a:ea typeface="Calibri Bold Italic" charset="0"/>
                <a:cs typeface="Courier New" pitchFamily="49" charset="0"/>
                <a:sym typeface="Calibri Bold Italic" charset="0"/>
              </a:rPr>
              <a:t>Body</a:t>
            </a:r>
            <a:endParaRPr lang="en-US" sz="3200" i="1" dirty="0">
              <a:solidFill>
                <a:schemeClr val="tx1"/>
              </a:solidFill>
              <a:latin typeface="+mj-lt"/>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if (</a:t>
            </a:r>
            <a:r>
              <a:rPr lang="en-US" sz="2400" i="1" dirty="0">
                <a:solidFill>
                  <a:schemeClr val="tx1"/>
                </a:solidFill>
                <a:latin typeface="+mj-lt"/>
                <a:ea typeface="Calibri Bold Italic" charset="0"/>
                <a:cs typeface="Courier New" pitchFamily="49" charset="0"/>
                <a:sym typeface="Calibri Bold Italic" charset="0"/>
              </a:rPr>
              <a:t>Test</a:t>
            </a:r>
            <a:r>
              <a:rPr lang="en-US" sz="2400" dirty="0">
                <a:solidFill>
                  <a:schemeClr val="tx1"/>
                </a:solidFill>
                <a:latin typeface="Courier New" pitchFamily="49" charset="0"/>
                <a:cs typeface="Courier New" pitchFamily="49" charset="0"/>
                <a:sym typeface="Courier New Bold" charset="0"/>
              </a:rPr>
              <a:t>)</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a:t>
            </a:r>
            <a:r>
              <a:rPr lang="en-US" sz="2400" dirty="0" err="1">
                <a:solidFill>
                  <a:schemeClr val="tx1"/>
                </a:solidFill>
                <a:latin typeface="Courier New" pitchFamily="49" charset="0"/>
                <a:cs typeface="Courier New" pitchFamily="49" charset="0"/>
                <a:sym typeface="Courier New Bold" charset="0"/>
              </a:rPr>
              <a:t>goto</a:t>
            </a:r>
            <a:r>
              <a:rPr lang="en-US" sz="2400" dirty="0">
                <a:solidFill>
                  <a:schemeClr val="tx1"/>
                </a:solidFill>
                <a:latin typeface="Courier New" pitchFamily="49" charset="0"/>
                <a:cs typeface="Courier New" pitchFamily="49" charset="0"/>
                <a:sym typeface="Courier New Bold" charset="0"/>
              </a:rPr>
              <a:t> </a:t>
            </a:r>
            <a:r>
              <a:rPr lang="en-US" sz="2400" dirty="0">
                <a:solidFill>
                  <a:schemeClr val="tx1"/>
                </a:solidFill>
                <a:latin typeface="Courier New" pitchFamily="49" charset="0"/>
                <a:cs typeface="Courier New" pitchFamily="49" charset="0"/>
                <a:sym typeface="Courier New Bold Italic" charset="0"/>
              </a:rPr>
              <a:t>loop</a:t>
            </a:r>
          </a:p>
        </p:txBody>
      </p:sp>
      <p:sp>
        <p:nvSpPr>
          <p:cNvPr id="56327" name="Rectangle 7"/>
          <p:cNvSpPr>
            <a:spLocks noGrp="1" noChangeArrowheads="1"/>
          </p:cNvSpPr>
          <p:nvPr>
            <p:ph type="title"/>
          </p:nvPr>
        </p:nvSpPr>
        <p:spPr>
          <a:ln/>
        </p:spPr>
        <p:txBody>
          <a:bodyPr/>
          <a:lstStyle/>
          <a:p>
            <a:pPr marL="119063" indent="-119063"/>
            <a:r>
              <a:rPr lang="en-US"/>
              <a:t>General “Do-While” Translation</a:t>
            </a:r>
          </a:p>
        </p:txBody>
      </p:sp>
      <p:sp>
        <p:nvSpPr>
          <p:cNvPr id="56328" name="Rectangle 8"/>
          <p:cNvSpPr>
            <a:spLocks noGrp="1" noChangeArrowheads="1"/>
          </p:cNvSpPr>
          <p:nvPr>
            <p:ph type="body" idx="1"/>
          </p:nvPr>
        </p:nvSpPr>
        <p:spPr>
          <a:xfrm>
            <a:off x="381000" y="3035300"/>
            <a:ext cx="8382000" cy="3797300"/>
          </a:xfrm>
          <a:ln/>
        </p:spPr>
        <p:txBody>
          <a:bodyPr/>
          <a:lstStyle/>
          <a:p>
            <a:r>
              <a:rPr lang="en-US" dirty="0"/>
              <a:t>Body:</a:t>
            </a:r>
          </a:p>
          <a:p>
            <a:pPr marL="234950" lvl="1"/>
            <a:endParaRPr lang="en-US" dirty="0"/>
          </a:p>
          <a:p>
            <a:pPr marL="234950" lvl="1"/>
            <a:endParaRPr lang="en-US" dirty="0"/>
          </a:p>
          <a:p>
            <a:pPr marL="234950" lvl="1"/>
            <a:endParaRPr lang="en-US" dirty="0"/>
          </a:p>
          <a:p>
            <a:pPr marL="234950" lvl="1"/>
            <a:endParaRPr lang="en-US" dirty="0"/>
          </a:p>
          <a:p>
            <a:endParaRPr lang="en-US" dirty="0"/>
          </a:p>
          <a:p>
            <a:r>
              <a:rPr lang="en-US" dirty="0"/>
              <a:t>Test returns integer</a:t>
            </a:r>
          </a:p>
          <a:p>
            <a:pPr marL="234950" lvl="1"/>
            <a:r>
              <a:rPr lang="en-US" dirty="0"/>
              <a:t>= 0 interpreted as false	</a:t>
            </a:r>
          </a:p>
          <a:p>
            <a:pPr marL="234950" lvl="1"/>
            <a:r>
              <a:rPr lang="en-US" dirty="0"/>
              <a:t>≠ 0 interpreted as true</a:t>
            </a:r>
          </a:p>
        </p:txBody>
      </p:sp>
      <p:sp>
        <p:nvSpPr>
          <p:cNvPr id="56329" name="Rectangle 9"/>
          <p:cNvSpPr>
            <a:spLocks/>
          </p:cNvSpPr>
          <p:nvPr/>
        </p:nvSpPr>
        <p:spPr bwMode="auto">
          <a:xfrm>
            <a:off x="1625600" y="3146425"/>
            <a:ext cx="2222500" cy="2260600"/>
          </a:xfrm>
          <a:prstGeom prst="rect">
            <a:avLst/>
          </a:prstGeom>
          <a:noFill/>
          <a:ln w="12700" cap="flat">
            <a:noFill/>
            <a:miter lim="800000"/>
            <a:headEnd type="none" w="med" len="med"/>
            <a:tailEnd type="none" w="med" len="med"/>
          </a:ln>
        </p:spPr>
        <p:txBody>
          <a:bodyPr lIns="38100" tIns="38100" rIns="38100" bIns="38100"/>
          <a:lstStyle/>
          <a:p>
            <a:pPr algn="l"/>
            <a:r>
              <a:rPr lang="en-US" sz="2000" dirty="0">
                <a:solidFill>
                  <a:schemeClr val="tx1"/>
                </a:solidFill>
                <a:latin typeface="Monaco" charset="0"/>
                <a:ea typeface="Monaco" charset="0"/>
                <a:cs typeface="Monaco" charset="0"/>
                <a:sym typeface="Monaco" charset="0"/>
              </a:rPr>
              <a:t>{</a:t>
            </a:r>
            <a:endParaRPr lang="en-US" dirty="0">
              <a:solidFill>
                <a:schemeClr val="tx1"/>
              </a:solidFill>
              <a:latin typeface="Monaco" charset="0"/>
              <a:ea typeface="Monaco" charset="0"/>
              <a:cs typeface="Monaco" charset="0"/>
              <a:sym typeface="Monaco" charset="0"/>
            </a:endParaRPr>
          </a:p>
          <a:p>
            <a:pPr algn="l"/>
            <a:r>
              <a:rPr lang="en-US" sz="2000" dirty="0">
                <a:solidFill>
                  <a:schemeClr val="tx1"/>
                </a:solidFill>
                <a:latin typeface="Monaco" charset="0"/>
                <a:ea typeface="Monaco" charset="0"/>
                <a:cs typeface="Monaco" charset="0"/>
                <a:sym typeface="Monaco" charset="0"/>
              </a:rPr>
              <a:t>  Statement</a:t>
            </a:r>
            <a:r>
              <a:rPr lang="en-US" sz="2000" baseline="-25000" dirty="0">
                <a:solidFill>
                  <a:schemeClr val="tx1"/>
                </a:solidFill>
                <a:latin typeface="Monaco" charset="0"/>
                <a:ea typeface="Monaco" charset="0"/>
                <a:cs typeface="Monaco" charset="0"/>
                <a:sym typeface="Monaco" charset="0"/>
              </a:rPr>
              <a:t>1</a:t>
            </a:r>
            <a:r>
              <a:rPr lang="en-US" sz="2000" dirty="0">
                <a:solidFill>
                  <a:schemeClr val="tx1"/>
                </a:solidFill>
                <a:latin typeface="Monaco" charset="0"/>
                <a:ea typeface="Monaco" charset="0"/>
                <a:cs typeface="Monaco" charset="0"/>
                <a:sym typeface="Monaco" charset="0"/>
              </a:rPr>
              <a:t>;</a:t>
            </a:r>
            <a:endParaRPr lang="en-US" dirty="0">
              <a:solidFill>
                <a:schemeClr val="tx1"/>
              </a:solidFill>
              <a:latin typeface="Monaco" charset="0"/>
              <a:ea typeface="Monaco" charset="0"/>
              <a:cs typeface="Monaco" charset="0"/>
              <a:sym typeface="Monaco" charset="0"/>
            </a:endParaRPr>
          </a:p>
          <a:p>
            <a:pPr algn="l"/>
            <a:r>
              <a:rPr lang="en-US" sz="2000" dirty="0">
                <a:solidFill>
                  <a:schemeClr val="tx1"/>
                </a:solidFill>
                <a:latin typeface="Monaco" charset="0"/>
                <a:ea typeface="Monaco" charset="0"/>
                <a:cs typeface="Monaco" charset="0"/>
                <a:sym typeface="Monaco" charset="0"/>
              </a:rPr>
              <a:t>  Statement</a:t>
            </a:r>
            <a:r>
              <a:rPr lang="en-US" sz="2000" baseline="-25000" dirty="0">
                <a:solidFill>
                  <a:schemeClr val="tx1"/>
                </a:solidFill>
                <a:latin typeface="Monaco" charset="0"/>
                <a:ea typeface="Monaco" charset="0"/>
                <a:cs typeface="Monaco" charset="0"/>
                <a:sym typeface="Monaco" charset="0"/>
              </a:rPr>
              <a:t>2</a:t>
            </a:r>
            <a:r>
              <a:rPr lang="en-US" sz="2000" dirty="0">
                <a:solidFill>
                  <a:schemeClr val="tx1"/>
                </a:solidFill>
                <a:latin typeface="Monaco" charset="0"/>
                <a:ea typeface="Monaco" charset="0"/>
                <a:cs typeface="Monaco" charset="0"/>
                <a:sym typeface="Monaco" charset="0"/>
              </a:rPr>
              <a:t>;</a:t>
            </a:r>
            <a:endParaRPr lang="en-US" dirty="0">
              <a:solidFill>
                <a:schemeClr val="tx1"/>
              </a:solidFill>
              <a:latin typeface="Monaco" charset="0"/>
              <a:ea typeface="Monaco" charset="0"/>
              <a:cs typeface="Monaco" charset="0"/>
              <a:sym typeface="Monaco" charset="0"/>
            </a:endParaRPr>
          </a:p>
          <a:p>
            <a:pPr algn="l"/>
            <a:r>
              <a:rPr lang="en-US" sz="2000" dirty="0">
                <a:solidFill>
                  <a:schemeClr val="tx1"/>
                </a:solidFill>
                <a:latin typeface="Monaco" charset="0"/>
                <a:ea typeface="Monaco" charset="0"/>
                <a:cs typeface="Monaco" charset="0"/>
                <a:sym typeface="Monaco" charset="0"/>
              </a:rPr>
              <a:t>    …</a:t>
            </a:r>
            <a:endParaRPr lang="en-US" dirty="0">
              <a:solidFill>
                <a:schemeClr val="tx1"/>
              </a:solidFill>
              <a:latin typeface="Monaco" charset="0"/>
              <a:ea typeface="Monaco" charset="0"/>
              <a:cs typeface="Monaco" charset="0"/>
              <a:sym typeface="Monaco" charset="0"/>
            </a:endParaRPr>
          </a:p>
          <a:p>
            <a:pPr algn="l"/>
            <a:r>
              <a:rPr lang="en-US" sz="2000" dirty="0">
                <a:solidFill>
                  <a:schemeClr val="tx1"/>
                </a:solidFill>
                <a:latin typeface="Monaco" charset="0"/>
                <a:ea typeface="Monaco" charset="0"/>
                <a:cs typeface="Monaco" charset="0"/>
                <a:sym typeface="Monaco" charset="0"/>
              </a:rPr>
              <a:t>  </a:t>
            </a:r>
            <a:r>
              <a:rPr lang="en-US" sz="2000" dirty="0" err="1">
                <a:solidFill>
                  <a:schemeClr val="tx1"/>
                </a:solidFill>
                <a:latin typeface="Monaco" charset="0"/>
                <a:ea typeface="Monaco" charset="0"/>
                <a:cs typeface="Monaco" charset="0"/>
                <a:sym typeface="Monaco" charset="0"/>
              </a:rPr>
              <a:t>Statement</a:t>
            </a:r>
            <a:r>
              <a:rPr lang="en-US" sz="2000" baseline="-25000" dirty="0" err="1">
                <a:solidFill>
                  <a:schemeClr val="tx1"/>
                </a:solidFill>
                <a:latin typeface="Monaco" charset="0"/>
                <a:ea typeface="Monaco" charset="0"/>
                <a:cs typeface="Monaco" charset="0"/>
                <a:sym typeface="Monaco" charset="0"/>
              </a:rPr>
              <a:t>n</a:t>
            </a:r>
            <a:r>
              <a:rPr lang="en-US" sz="2000" dirty="0">
                <a:solidFill>
                  <a:schemeClr val="tx1"/>
                </a:solidFill>
                <a:latin typeface="Monaco" charset="0"/>
                <a:ea typeface="Monaco" charset="0"/>
                <a:cs typeface="Monaco" charset="0"/>
                <a:sym typeface="Monaco" charset="0"/>
              </a:rPr>
              <a:t>;</a:t>
            </a:r>
            <a:endParaRPr lang="en-US" dirty="0">
              <a:solidFill>
                <a:schemeClr val="tx1"/>
              </a:solidFill>
              <a:latin typeface="Monaco" charset="0"/>
              <a:ea typeface="Monaco" charset="0"/>
              <a:cs typeface="Monaco" charset="0"/>
              <a:sym typeface="Monaco" charset="0"/>
            </a:endParaRPr>
          </a:p>
          <a:p>
            <a:pPr algn="l"/>
            <a:r>
              <a:rPr lang="en-US" sz="2000" dirty="0">
                <a:solidFill>
                  <a:schemeClr val="tx1"/>
                </a:solidFill>
                <a:latin typeface="Monaco" charset="0"/>
                <a:ea typeface="Monaco" charset="0"/>
                <a:cs typeface="Monaco" charset="0"/>
                <a:sym typeface="Monaco"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3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9"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12290"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12295" name="Rectangle 7"/>
          <p:cNvSpPr>
            <a:spLocks noGrp="1" noChangeArrowheads="1"/>
          </p:cNvSpPr>
          <p:nvPr>
            <p:ph type="title"/>
          </p:nvPr>
        </p:nvSpPr>
        <p:spPr>
          <a:ln/>
        </p:spPr>
        <p:txBody>
          <a:bodyPr/>
          <a:lstStyle/>
          <a:p>
            <a:pPr marL="80963" indent="-80963"/>
            <a:r>
              <a:rPr lang="en-US" dirty="0">
                <a:latin typeface="Calibri" charset="0"/>
                <a:ea typeface="Calibri" charset="0"/>
                <a:cs typeface="Calibri" charset="0"/>
                <a:sym typeface="Calibri" charset="0"/>
              </a:rPr>
              <a:t>Address Computation Examples</a:t>
            </a:r>
            <a:endParaRPr lang="en-US" dirty="0">
              <a:latin typeface="Calibri" charset="0"/>
              <a:ea typeface="ヒラギノ角ゴ ProN W3" charset="0"/>
              <a:cs typeface="ヒラギノ角ゴ ProN W3" charset="0"/>
              <a:sym typeface="Calibri" charset="0"/>
            </a:endParaRPr>
          </a:p>
        </p:txBody>
      </p:sp>
      <p:graphicFrame>
        <p:nvGraphicFramePr>
          <p:cNvPr id="12296" name="Group 8"/>
          <p:cNvGraphicFramePr>
            <a:graphicFrameLocks noGrp="1"/>
          </p:cNvGraphicFramePr>
          <p:nvPr/>
        </p:nvGraphicFramePr>
        <p:xfrm>
          <a:off x="1066800" y="3124200"/>
          <a:ext cx="6934200" cy="2540000"/>
        </p:xfrm>
        <a:graphic>
          <a:graphicData uri="http://schemas.openxmlformats.org/drawingml/2006/table">
            <a:tbl>
              <a:tblPr/>
              <a:tblGrid>
                <a:gridCol w="2671763">
                  <a:extLst>
                    <a:ext uri="{9D8B030D-6E8A-4147-A177-3AD203B41FA5}">
                      <a16:colId xmlns:a16="http://schemas.microsoft.com/office/drawing/2014/main" val="20000"/>
                    </a:ext>
                  </a:extLst>
                </a:gridCol>
                <a:gridCol w="2741612">
                  <a:extLst>
                    <a:ext uri="{9D8B030D-6E8A-4147-A177-3AD203B41FA5}">
                      <a16:colId xmlns:a16="http://schemas.microsoft.com/office/drawing/2014/main" val="20001"/>
                    </a:ext>
                  </a:extLst>
                </a:gridCol>
                <a:gridCol w="1520825">
                  <a:extLst>
                    <a:ext uri="{9D8B030D-6E8A-4147-A177-3AD203B41FA5}">
                      <a16:colId xmlns:a16="http://schemas.microsoft.com/office/drawing/2014/main" val="20002"/>
                    </a:ext>
                  </a:extLst>
                </a:gridCol>
              </a:tblGrid>
              <a:tr h="508000">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alibri Bold" charset="0"/>
                          <a:ea typeface="ヒラギノ角ゴ ProN W6" charset="0"/>
                          <a:cs typeface="ヒラギノ角ゴ ProN W6" charset="0"/>
                          <a:sym typeface="Calibri Bold" charset="0"/>
                        </a:rPr>
                        <a:t>Expression</a:t>
                      </a:r>
                    </a:p>
                  </a:txBody>
                  <a:tcPr marL="101600" marR="101600" marT="101600" marB="10160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alibri Bold" charset="0"/>
                          <a:ea typeface="ヒラギノ角ゴ ProN W6" charset="0"/>
                          <a:cs typeface="ヒラギノ角ゴ ProN W6" charset="0"/>
                          <a:sym typeface="Calibri Bold" charset="0"/>
                        </a:rPr>
                        <a:t>Address Computation</a:t>
                      </a:r>
                    </a:p>
                  </a:txBody>
                  <a:tcPr marL="101600" marR="101600" marT="101600" marB="1016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alibri Bold" charset="0"/>
                          <a:ea typeface="ヒラギノ角ゴ ProN W6" charset="0"/>
                          <a:cs typeface="ヒラギノ角ゴ ProN W6" charset="0"/>
                          <a:sym typeface="Calibri Bold" charset="0"/>
                        </a:rPr>
                        <a:t>Address</a:t>
                      </a:r>
                    </a:p>
                  </a:txBody>
                  <a:tcPr marL="101600" marR="101600" marT="101600" marB="10160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extLst>
                  <a:ext uri="{0D108BD9-81ED-4DB2-BD59-A6C34878D82A}">
                    <a16:rowId xmlns:a16="http://schemas.microsoft.com/office/drawing/2014/main" val="10000"/>
                  </a:ext>
                </a:extLst>
              </a:tr>
              <a:tr h="508000">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ourier New Bold" charset="0"/>
                          <a:cs typeface="Courier New Bold" charset="0"/>
                          <a:sym typeface="Courier New Bold" charset="0"/>
                        </a:rPr>
                        <a:t>0x8(%edx)</a:t>
                      </a:r>
                    </a:p>
                  </a:txBody>
                  <a:tcPr marL="76200" marR="76200" marT="76200" marB="7620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ourier New Bold" charset="0"/>
                          <a:cs typeface="Courier New Bold" charset="0"/>
                          <a:sym typeface="Courier New Bold" charset="0"/>
                        </a:rPr>
                        <a:t>0xf000 + 0x8</a:t>
                      </a:r>
                    </a:p>
                  </a:txBody>
                  <a:tcPr marL="76200" marR="76200" marT="76200" marB="762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ourier New Bold" charset="0"/>
                          <a:cs typeface="Courier New Bold" charset="0"/>
                          <a:sym typeface="Courier New Bold" charset="0"/>
                        </a:rPr>
                        <a:t>0xf008</a:t>
                      </a:r>
                    </a:p>
                  </a:txBody>
                  <a:tcPr marL="76200" marR="76200" marT="76200" marB="7620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ourier New Bold" charset="0"/>
                          <a:cs typeface="Courier New Bold" charset="0"/>
                          <a:sym typeface="Courier New Bold" charset="0"/>
                        </a:rPr>
                        <a:t>(%edx,%ecx)</a:t>
                      </a:r>
                    </a:p>
                  </a:txBody>
                  <a:tcPr marL="76200" marR="76200" marT="76200" marB="7620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ourier New Bold" charset="0"/>
                          <a:cs typeface="Courier New Bold" charset="0"/>
                          <a:sym typeface="Courier New Bold" charset="0"/>
                        </a:rPr>
                        <a:t>0xf000 + 0x100</a:t>
                      </a:r>
                    </a:p>
                  </a:txBody>
                  <a:tcPr marL="76200" marR="76200" marT="76200" marB="762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ourier New Bold" charset="0"/>
                          <a:cs typeface="Courier New Bold" charset="0"/>
                          <a:sym typeface="Courier New Bold" charset="0"/>
                        </a:rPr>
                        <a:t>0xf100</a:t>
                      </a:r>
                    </a:p>
                  </a:txBody>
                  <a:tcPr marL="76200" marR="76200" marT="76200" marB="7620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ourier New Bold" charset="0"/>
                          <a:cs typeface="Courier New Bold" charset="0"/>
                          <a:sym typeface="Courier New Bold" charset="0"/>
                        </a:rPr>
                        <a:t>(%edx,%ecx,4)</a:t>
                      </a:r>
                    </a:p>
                  </a:txBody>
                  <a:tcPr marL="76200" marR="76200" marT="76200" marB="7620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ourier New Bold" charset="0"/>
                          <a:cs typeface="Courier New Bold" charset="0"/>
                          <a:sym typeface="Courier New Bold" charset="0"/>
                        </a:rPr>
                        <a:t>0xf000 + 4*0x100</a:t>
                      </a:r>
                    </a:p>
                  </a:txBody>
                  <a:tcPr marL="76200" marR="76200" marT="76200" marB="762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ourier New Bold" charset="0"/>
                          <a:cs typeface="Courier New Bold" charset="0"/>
                          <a:sym typeface="Courier New Bold" charset="0"/>
                        </a:rPr>
                        <a:t>0xf400</a:t>
                      </a:r>
                    </a:p>
                  </a:txBody>
                  <a:tcPr marL="76200" marR="76200" marT="76200" marB="7620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ourier New Bold" charset="0"/>
                          <a:cs typeface="Courier New Bold" charset="0"/>
                          <a:sym typeface="Courier New Bold" charset="0"/>
                        </a:rPr>
                        <a:t>0x80(,%edx,2)</a:t>
                      </a:r>
                    </a:p>
                  </a:txBody>
                  <a:tcPr marL="76200" marR="76200" marT="76200" marB="7620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ourier New Bold" charset="0"/>
                          <a:cs typeface="Courier New Bold" charset="0"/>
                          <a:sym typeface="Courier New Bold" charset="0"/>
                        </a:rPr>
                        <a:t>2*0xf000 + 0x80</a:t>
                      </a:r>
                    </a:p>
                  </a:txBody>
                  <a:tcPr marL="76200" marR="76200" marT="76200" marB="762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ourier New Bold" charset="0"/>
                          <a:cs typeface="Courier New Bold" charset="0"/>
                          <a:sym typeface="Courier New Bold" charset="0"/>
                        </a:rPr>
                        <a:t>0x1e080</a:t>
                      </a:r>
                    </a:p>
                  </a:txBody>
                  <a:tcPr marL="76200" marR="76200" marT="76200" marB="7620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2350" name="Group 62"/>
          <p:cNvGraphicFramePr>
            <a:graphicFrameLocks noGrp="1"/>
          </p:cNvGraphicFramePr>
          <p:nvPr/>
        </p:nvGraphicFramePr>
        <p:xfrm>
          <a:off x="1066800" y="1511300"/>
          <a:ext cx="2362200" cy="1016000"/>
        </p:xfrm>
        <a:graphic>
          <a:graphicData uri="http://schemas.openxmlformats.org/drawingml/2006/table">
            <a:tbl>
              <a:tblPr/>
              <a:tblGrid>
                <a:gridCol w="1041400">
                  <a:extLst>
                    <a:ext uri="{9D8B030D-6E8A-4147-A177-3AD203B41FA5}">
                      <a16:colId xmlns:a16="http://schemas.microsoft.com/office/drawing/2014/main" val="20000"/>
                    </a:ext>
                  </a:extLst>
                </a:gridCol>
                <a:gridCol w="1320800">
                  <a:extLst>
                    <a:ext uri="{9D8B030D-6E8A-4147-A177-3AD203B41FA5}">
                      <a16:colId xmlns:a16="http://schemas.microsoft.com/office/drawing/2014/main" val="20001"/>
                    </a:ext>
                  </a:extLst>
                </a:gridCol>
              </a:tblGrid>
              <a:tr h="5080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ourier New Bold" charset="0"/>
                          <a:cs typeface="Courier New Bold" charset="0"/>
                          <a:sym typeface="Courier New Bold" charset="0"/>
                        </a:rPr>
                        <a:t>%edx</a:t>
                      </a:r>
                    </a:p>
                  </a:txBody>
                  <a:tcPr marL="76200" marR="76200" marT="76200" marB="762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ourier New Bold" charset="0"/>
                          <a:cs typeface="Courier New Bold" charset="0"/>
                          <a:sym typeface="Courier New Bold" charset="0"/>
                        </a:rPr>
                        <a:t>0xf000</a:t>
                      </a:r>
                    </a:p>
                  </a:txBody>
                  <a:tcPr marL="76200" marR="76200" marT="76200" marB="762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5080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ourier New Bold" charset="0"/>
                          <a:cs typeface="Courier New Bold" charset="0"/>
                          <a:sym typeface="Courier New Bold" charset="0"/>
                        </a:rPr>
                        <a:t>%ecx</a:t>
                      </a:r>
                    </a:p>
                  </a:txBody>
                  <a:tcPr marL="76200" marR="76200" marT="76200" marB="762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ourier New Bold" charset="0"/>
                          <a:cs typeface="Courier New Bold" charset="0"/>
                          <a:sym typeface="Courier New Bold" charset="0"/>
                        </a:rPr>
                        <a:t>0x0100</a:t>
                      </a:r>
                    </a:p>
                  </a:txBody>
                  <a:tcPr marL="76200" marR="76200" marT="76200" marB="762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aphicFrame>
        <p:nvGraphicFramePr>
          <p:cNvPr id="12367" name="Group 79"/>
          <p:cNvGraphicFramePr>
            <a:graphicFrameLocks noGrp="1"/>
          </p:cNvGraphicFramePr>
          <p:nvPr/>
        </p:nvGraphicFramePr>
        <p:xfrm>
          <a:off x="1066800" y="3124200"/>
          <a:ext cx="6934200" cy="2540000"/>
        </p:xfrm>
        <a:graphic>
          <a:graphicData uri="http://schemas.openxmlformats.org/drawingml/2006/table">
            <a:tbl>
              <a:tblPr/>
              <a:tblGrid>
                <a:gridCol w="2671763">
                  <a:extLst>
                    <a:ext uri="{9D8B030D-6E8A-4147-A177-3AD203B41FA5}">
                      <a16:colId xmlns:a16="http://schemas.microsoft.com/office/drawing/2014/main" val="20000"/>
                    </a:ext>
                  </a:extLst>
                </a:gridCol>
                <a:gridCol w="2741612">
                  <a:extLst>
                    <a:ext uri="{9D8B030D-6E8A-4147-A177-3AD203B41FA5}">
                      <a16:colId xmlns:a16="http://schemas.microsoft.com/office/drawing/2014/main" val="20001"/>
                    </a:ext>
                  </a:extLst>
                </a:gridCol>
                <a:gridCol w="1520825">
                  <a:extLst>
                    <a:ext uri="{9D8B030D-6E8A-4147-A177-3AD203B41FA5}">
                      <a16:colId xmlns:a16="http://schemas.microsoft.com/office/drawing/2014/main" val="20002"/>
                    </a:ext>
                  </a:extLst>
                </a:gridCol>
              </a:tblGrid>
              <a:tr h="508000">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rPr>
                        <a:t>Expression</a:t>
                      </a:r>
                    </a:p>
                  </a:txBody>
                  <a:tcPr marL="101600" marR="101600" marT="101600" marB="10160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alibri Bold" charset="0"/>
                          <a:ea typeface="ヒラギノ角ゴ ProN W6" charset="0"/>
                          <a:cs typeface="ヒラギノ角ゴ ProN W6" charset="0"/>
                          <a:sym typeface="Calibri Bold" charset="0"/>
                        </a:rPr>
                        <a:t>Address Computation</a:t>
                      </a:r>
                    </a:p>
                  </a:txBody>
                  <a:tcPr marL="101600" marR="101600" marT="101600" marB="1016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alibri Bold" charset="0"/>
                          <a:ea typeface="ヒラギノ角ゴ ProN W6" charset="0"/>
                          <a:cs typeface="ヒラギノ角ゴ ProN W6" charset="0"/>
                          <a:sym typeface="Calibri Bold" charset="0"/>
                        </a:rPr>
                        <a:t>Address</a:t>
                      </a:r>
                    </a:p>
                  </a:txBody>
                  <a:tcPr marL="101600" marR="101600" marT="101600" marB="10160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extLst>
                  <a:ext uri="{0D108BD9-81ED-4DB2-BD59-A6C34878D82A}">
                    <a16:rowId xmlns:a16="http://schemas.microsoft.com/office/drawing/2014/main" val="10000"/>
                  </a:ext>
                </a:extLst>
              </a:tr>
              <a:tr h="508000">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ourier New Bold" charset="0"/>
                          <a:cs typeface="Courier New Bold" charset="0"/>
                          <a:sym typeface="Courier New Bold" charset="0"/>
                        </a:rPr>
                        <a:t>0x8(%edx)</a:t>
                      </a:r>
                    </a:p>
                  </a:txBody>
                  <a:tcPr marL="76200" marR="76200" marT="76200" marB="7620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dirty="0" smtClean="0">
                        <a:ln>
                          <a:noFill/>
                        </a:ln>
                        <a:solidFill>
                          <a:schemeClr val="tx1"/>
                        </a:solidFill>
                        <a:effectLst/>
                        <a:latin typeface="Courier New" charset="0"/>
                        <a:ea typeface="ヒラギノ角ゴ ProN W3" charset="0"/>
                        <a:cs typeface="ヒラギノ角ゴ ProN W3" charset="0"/>
                        <a:sym typeface="Courier New" charset="0"/>
                      </a:endParaRPr>
                    </a:p>
                  </a:txBody>
                  <a:tcPr marL="76200" marR="76200" marT="76200" marB="762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smtClean="0">
                        <a:ln>
                          <a:noFill/>
                        </a:ln>
                        <a:solidFill>
                          <a:schemeClr val="tx1"/>
                        </a:solidFill>
                        <a:effectLst/>
                        <a:latin typeface="Courier New" charset="0"/>
                        <a:ea typeface="ヒラギノ角ゴ ProN W3" charset="0"/>
                        <a:cs typeface="ヒラギノ角ゴ ProN W3" charset="0"/>
                        <a:sym typeface="Courier New" charset="0"/>
                      </a:endParaRPr>
                    </a:p>
                  </a:txBody>
                  <a:tcPr marL="76200" marR="76200" marT="76200" marB="7620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ourier New Bold" charset="0"/>
                          <a:cs typeface="Courier New Bold" charset="0"/>
                          <a:sym typeface="Courier New Bold" charset="0"/>
                        </a:rPr>
                        <a:t>(%edx,%ecx)</a:t>
                      </a:r>
                    </a:p>
                  </a:txBody>
                  <a:tcPr marL="76200" marR="76200" marT="76200" marB="7620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smtClean="0">
                        <a:ln>
                          <a:noFill/>
                        </a:ln>
                        <a:solidFill>
                          <a:schemeClr val="tx1"/>
                        </a:solidFill>
                        <a:effectLst/>
                        <a:latin typeface="Courier New" charset="0"/>
                        <a:ea typeface="ヒラギノ角ゴ ProN W3" charset="0"/>
                        <a:cs typeface="ヒラギノ角ゴ ProN W3" charset="0"/>
                        <a:sym typeface="Courier New" charset="0"/>
                      </a:endParaRPr>
                    </a:p>
                  </a:txBody>
                  <a:tcPr marL="76200" marR="76200" marT="76200" marB="762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smtClean="0">
                        <a:ln>
                          <a:noFill/>
                        </a:ln>
                        <a:solidFill>
                          <a:schemeClr val="tx1"/>
                        </a:solidFill>
                        <a:effectLst/>
                        <a:latin typeface="Courier New" charset="0"/>
                        <a:ea typeface="ヒラギノ角ゴ ProN W3" charset="0"/>
                        <a:cs typeface="ヒラギノ角ゴ ProN W3" charset="0"/>
                        <a:sym typeface="Courier New" charset="0"/>
                      </a:endParaRPr>
                    </a:p>
                  </a:txBody>
                  <a:tcPr marL="76200" marR="76200" marT="76200" marB="7620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508000">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ourier New Bold" charset="0"/>
                          <a:cs typeface="Courier New Bold" charset="0"/>
                          <a:sym typeface="Courier New Bold" charset="0"/>
                        </a:rPr>
                        <a:t>(%edx,%ecx,4)</a:t>
                      </a:r>
                    </a:p>
                  </a:txBody>
                  <a:tcPr marL="76200" marR="76200" marT="76200" marB="7620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smtClean="0">
                        <a:ln>
                          <a:noFill/>
                        </a:ln>
                        <a:solidFill>
                          <a:schemeClr val="tx1"/>
                        </a:solidFill>
                        <a:effectLst/>
                        <a:latin typeface="Courier New" charset="0"/>
                        <a:ea typeface="ヒラギノ角ゴ ProN W3" charset="0"/>
                        <a:cs typeface="ヒラギノ角ゴ ProN W3" charset="0"/>
                        <a:sym typeface="Courier New" charset="0"/>
                      </a:endParaRPr>
                    </a:p>
                  </a:txBody>
                  <a:tcPr marL="76200" marR="76200" marT="76200" marB="762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smtClean="0">
                        <a:ln>
                          <a:noFill/>
                        </a:ln>
                        <a:solidFill>
                          <a:schemeClr val="tx1"/>
                        </a:solidFill>
                        <a:effectLst/>
                        <a:latin typeface="Courier New" charset="0"/>
                        <a:ea typeface="ヒラギノ角ゴ ProN W3" charset="0"/>
                        <a:cs typeface="ヒラギノ角ゴ ProN W3" charset="0"/>
                        <a:sym typeface="Courier New" charset="0"/>
                      </a:endParaRPr>
                    </a:p>
                  </a:txBody>
                  <a:tcPr marL="76200" marR="76200" marT="76200" marB="7620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508000">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ourier New Bold" charset="0"/>
                          <a:cs typeface="Courier New Bold" charset="0"/>
                          <a:sym typeface="Courier New Bold" charset="0"/>
                        </a:rPr>
                        <a:t>0x80(,%edx,2)</a:t>
                      </a:r>
                    </a:p>
                  </a:txBody>
                  <a:tcPr marL="76200" marR="76200" marT="76200" marB="7620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smtClean="0">
                        <a:ln>
                          <a:noFill/>
                        </a:ln>
                        <a:solidFill>
                          <a:schemeClr val="tx1"/>
                        </a:solidFill>
                        <a:effectLst/>
                        <a:latin typeface="Courier New" charset="0"/>
                        <a:ea typeface="ヒラギノ角ゴ ProN W3" charset="0"/>
                        <a:cs typeface="ヒラギノ角ゴ ProN W3" charset="0"/>
                        <a:sym typeface="Courier New" charset="0"/>
                      </a:endParaRPr>
                    </a:p>
                  </a:txBody>
                  <a:tcPr marL="76200" marR="76200" marT="76200" marB="762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smtClean="0">
                        <a:ln>
                          <a:noFill/>
                        </a:ln>
                        <a:solidFill>
                          <a:schemeClr val="tx1"/>
                        </a:solidFill>
                        <a:effectLst/>
                        <a:latin typeface="Courier New" charset="0"/>
                        <a:ea typeface="ヒラギノ角ゴ ProN W3" charset="0"/>
                        <a:cs typeface="ヒラギノ角ゴ ProN W3" charset="0"/>
                        <a:sym typeface="Courier New" charset="0"/>
                      </a:endParaRPr>
                    </a:p>
                  </a:txBody>
                  <a:tcPr marL="76200" marR="76200" marT="76200" marB="7620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57346"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57351" name="Rectangle 7"/>
          <p:cNvSpPr>
            <a:spLocks/>
          </p:cNvSpPr>
          <p:nvPr/>
        </p:nvSpPr>
        <p:spPr bwMode="auto">
          <a:xfrm>
            <a:off x="381000" y="1354138"/>
            <a:ext cx="26162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a:solidFill>
                  <a:schemeClr val="tx1"/>
                </a:solidFill>
                <a:latin typeface="Calibri Bold" charset="0"/>
                <a:ea typeface="Calibri Bold" charset="0"/>
                <a:cs typeface="Calibri Bold" charset="0"/>
                <a:sym typeface="Calibri Bold" charset="0"/>
              </a:rPr>
              <a:t>C Code</a:t>
            </a:r>
          </a:p>
        </p:txBody>
      </p:sp>
      <p:sp>
        <p:nvSpPr>
          <p:cNvPr id="57353" name="Rectangle 9"/>
          <p:cNvSpPr>
            <a:spLocks/>
          </p:cNvSpPr>
          <p:nvPr/>
        </p:nvSpPr>
        <p:spPr bwMode="auto">
          <a:xfrm>
            <a:off x="4572000" y="1354138"/>
            <a:ext cx="31369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dirty="0" err="1">
                <a:solidFill>
                  <a:schemeClr val="tx1"/>
                </a:solidFill>
                <a:latin typeface="Calibri Bold" charset="0"/>
                <a:ea typeface="Calibri Bold" charset="0"/>
                <a:cs typeface="Calibri Bold" charset="0"/>
                <a:sym typeface="Calibri Bold" charset="0"/>
              </a:rPr>
              <a:t>Goto</a:t>
            </a:r>
            <a:r>
              <a:rPr lang="en-US" sz="2400" dirty="0">
                <a:solidFill>
                  <a:schemeClr val="tx1"/>
                </a:solidFill>
                <a:latin typeface="Calibri Bold" charset="0"/>
                <a:ea typeface="Calibri Bold" charset="0"/>
                <a:cs typeface="Calibri Bold" charset="0"/>
                <a:sym typeface="Calibri Bold" charset="0"/>
              </a:rPr>
              <a:t> </a:t>
            </a:r>
            <a:r>
              <a:rPr lang="en-US" sz="2400" dirty="0" smtClean="0">
                <a:solidFill>
                  <a:schemeClr val="tx1"/>
                </a:solidFill>
                <a:latin typeface="Calibri Bold" charset="0"/>
                <a:ea typeface="Calibri Bold" charset="0"/>
                <a:cs typeface="Calibri Bold" charset="0"/>
                <a:sym typeface="Calibri Bold" charset="0"/>
              </a:rPr>
              <a:t>Version</a:t>
            </a:r>
            <a:endParaRPr lang="en-US" sz="2400" dirty="0">
              <a:solidFill>
                <a:schemeClr val="tx1"/>
              </a:solidFill>
              <a:latin typeface="Calibri Bold" charset="0"/>
              <a:ea typeface="Calibri Bold" charset="0"/>
              <a:cs typeface="Calibri Bold" charset="0"/>
              <a:sym typeface="Calibri Bold" charset="0"/>
            </a:endParaRPr>
          </a:p>
        </p:txBody>
      </p:sp>
      <p:sp>
        <p:nvSpPr>
          <p:cNvPr id="57355" name="Rectangle 11"/>
          <p:cNvSpPr>
            <a:spLocks noGrp="1" noChangeArrowheads="1"/>
          </p:cNvSpPr>
          <p:nvPr>
            <p:ph type="title"/>
          </p:nvPr>
        </p:nvSpPr>
        <p:spPr>
          <a:ln/>
        </p:spPr>
        <p:txBody>
          <a:bodyPr/>
          <a:lstStyle/>
          <a:p>
            <a:pPr marL="119063" indent="-119063"/>
            <a:r>
              <a:rPr lang="en-US"/>
              <a:t>“While” Loop Example</a:t>
            </a:r>
          </a:p>
        </p:txBody>
      </p:sp>
      <p:sp>
        <p:nvSpPr>
          <p:cNvPr id="57356" name="Rectangle 12"/>
          <p:cNvSpPr>
            <a:spLocks noGrp="1" noChangeArrowheads="1"/>
          </p:cNvSpPr>
          <p:nvPr>
            <p:ph type="body" idx="1"/>
          </p:nvPr>
        </p:nvSpPr>
        <p:spPr>
          <a:xfrm>
            <a:off x="381000" y="5295900"/>
            <a:ext cx="8382000" cy="1536700"/>
          </a:xfrm>
          <a:ln/>
        </p:spPr>
        <p:txBody>
          <a:bodyPr/>
          <a:lstStyle/>
          <a:p>
            <a:r>
              <a:rPr lang="en-US"/>
              <a:t>Is this code equivalent to the do-while version?</a:t>
            </a:r>
          </a:p>
          <a:p>
            <a:pPr marL="552450" lvl="1"/>
            <a:r>
              <a:rPr lang="en-US"/>
              <a:t>Must jump out of loop if test fails</a:t>
            </a:r>
          </a:p>
        </p:txBody>
      </p:sp>
      <p:sp>
        <p:nvSpPr>
          <p:cNvPr id="57357" name="Rectangle 13"/>
          <p:cNvSpPr>
            <a:spLocks/>
          </p:cNvSpPr>
          <p:nvPr/>
        </p:nvSpPr>
        <p:spPr bwMode="auto">
          <a:xfrm>
            <a:off x="685800" y="5727700"/>
            <a:ext cx="4127500" cy="419100"/>
          </a:xfrm>
          <a:prstGeom prst="rect">
            <a:avLst/>
          </a:prstGeom>
          <a:solidFill>
            <a:srgbClr val="FFFFFF"/>
          </a:solidFill>
          <a:ln w="25400" cap="flat">
            <a:noFill/>
            <a:miter lim="800000"/>
            <a:headEnd type="none" w="med" len="med"/>
            <a:tailEnd type="none" w="med" len="med"/>
          </a:ln>
        </p:spPr>
        <p:txBody>
          <a:bodyPr lIns="0" tIns="0" rIns="0" bIns="0"/>
          <a:lstStyle/>
          <a:p>
            <a:endParaRPr lang="en-US"/>
          </a:p>
        </p:txBody>
      </p:sp>
      <p:sp>
        <p:nvSpPr>
          <p:cNvPr id="15" name="Rectangle 4"/>
          <p:cNvSpPr>
            <a:spLocks/>
          </p:cNvSpPr>
          <p:nvPr/>
        </p:nvSpPr>
        <p:spPr bwMode="auto">
          <a:xfrm>
            <a:off x="228600" y="1863724"/>
            <a:ext cx="4267199" cy="2632076"/>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err="1" smtClean="0">
                <a:solidFill>
                  <a:schemeClr val="tx1"/>
                </a:solidFill>
                <a:latin typeface="Courier New" pitchFamily="49" charset="0"/>
                <a:cs typeface="Courier New" pitchFamily="49" charset="0"/>
                <a:sym typeface="Courier New Bold" charset="0"/>
              </a:rPr>
              <a:t>int</a:t>
            </a:r>
            <a:r>
              <a:rPr lang="en-US" sz="1800" b="1" dirty="0" smtClean="0">
                <a:solidFill>
                  <a:schemeClr val="tx1"/>
                </a:solidFill>
                <a:latin typeface="Courier New" pitchFamily="49" charset="0"/>
                <a:cs typeface="Courier New" pitchFamily="49" charset="0"/>
                <a:sym typeface="Courier New Bold" charset="0"/>
              </a:rPr>
              <a:t> </a:t>
            </a:r>
            <a:r>
              <a:rPr lang="en-US" sz="1800" b="1" dirty="0" err="1" smtClean="0">
                <a:solidFill>
                  <a:schemeClr val="tx1"/>
                </a:solidFill>
                <a:latin typeface="Courier New" pitchFamily="49" charset="0"/>
                <a:cs typeface="Courier New" pitchFamily="49" charset="0"/>
                <a:sym typeface="Courier New Bold" charset="0"/>
              </a:rPr>
              <a:t>pcount_while</a:t>
            </a:r>
            <a:r>
              <a:rPr lang="en-US" sz="1800" b="1" dirty="0" smtClean="0">
                <a:solidFill>
                  <a:schemeClr val="tx1"/>
                </a:solidFill>
                <a:latin typeface="Courier New" pitchFamily="49" charset="0"/>
                <a:cs typeface="Courier New" pitchFamily="49" charset="0"/>
                <a:sym typeface="Courier New Bold" charset="0"/>
              </a:rPr>
              <a:t>(unsigned x) {</a:t>
            </a:r>
          </a:p>
          <a:p>
            <a:pPr algn="l"/>
            <a:r>
              <a:rPr lang="en-US" sz="1800" b="1" dirty="0" smtClean="0">
                <a:solidFill>
                  <a:schemeClr val="tx1"/>
                </a:solidFill>
                <a:latin typeface="Courier New" pitchFamily="49" charset="0"/>
                <a:cs typeface="Courier New" pitchFamily="49" charset="0"/>
                <a:sym typeface="Courier New Bold" charset="0"/>
              </a:rPr>
              <a:t>  </a:t>
            </a:r>
            <a:r>
              <a:rPr lang="en-US" sz="1800" b="1" dirty="0" err="1" smtClean="0">
                <a:solidFill>
                  <a:schemeClr val="tx1"/>
                </a:solidFill>
                <a:latin typeface="Courier New" pitchFamily="49" charset="0"/>
                <a:cs typeface="Courier New" pitchFamily="49" charset="0"/>
                <a:sym typeface="Courier New Bold" charset="0"/>
              </a:rPr>
              <a:t>int</a:t>
            </a:r>
            <a:r>
              <a:rPr lang="en-US" sz="1800" b="1" dirty="0" smtClean="0">
                <a:solidFill>
                  <a:schemeClr val="tx1"/>
                </a:solidFill>
                <a:latin typeface="Courier New" pitchFamily="49" charset="0"/>
                <a:cs typeface="Courier New" pitchFamily="49" charset="0"/>
                <a:sym typeface="Courier New Bold" charset="0"/>
              </a:rPr>
              <a:t> result = 0;</a:t>
            </a:r>
          </a:p>
          <a:p>
            <a:pPr algn="l"/>
            <a:r>
              <a:rPr lang="en-US" sz="1800" b="1" dirty="0" smtClean="0">
                <a:solidFill>
                  <a:schemeClr val="tx1"/>
                </a:solidFill>
                <a:latin typeface="Courier New" pitchFamily="49" charset="0"/>
                <a:cs typeface="Courier New" pitchFamily="49" charset="0"/>
                <a:sym typeface="Courier New Bold" charset="0"/>
              </a:rPr>
              <a:t>  while (x) {</a:t>
            </a:r>
          </a:p>
          <a:p>
            <a:pPr algn="l"/>
            <a:r>
              <a:rPr lang="en-US" sz="1800" b="1" dirty="0" smtClean="0">
                <a:solidFill>
                  <a:schemeClr val="tx1"/>
                </a:solidFill>
                <a:latin typeface="Courier New" pitchFamily="49" charset="0"/>
                <a:cs typeface="Courier New" pitchFamily="49" charset="0"/>
                <a:sym typeface="Courier New Bold" charset="0"/>
              </a:rPr>
              <a:t>    result += x &amp; 0x1;</a:t>
            </a:r>
          </a:p>
          <a:p>
            <a:pPr algn="l"/>
            <a:r>
              <a:rPr lang="en-US" sz="1800" b="1" dirty="0" smtClean="0">
                <a:solidFill>
                  <a:schemeClr val="tx1"/>
                </a:solidFill>
                <a:latin typeface="Courier New" pitchFamily="49" charset="0"/>
                <a:cs typeface="Courier New" pitchFamily="49" charset="0"/>
                <a:sym typeface="Courier New Bold" charset="0"/>
              </a:rPr>
              <a:t>    x &gt;&gt;= 1;</a:t>
            </a:r>
          </a:p>
          <a:p>
            <a:pPr algn="l"/>
            <a:r>
              <a:rPr lang="en-US" sz="1800" b="1" dirty="0" smtClean="0">
                <a:solidFill>
                  <a:schemeClr val="tx1"/>
                </a:solidFill>
                <a:latin typeface="Courier New" pitchFamily="49" charset="0"/>
                <a:cs typeface="Courier New" pitchFamily="49" charset="0"/>
                <a:sym typeface="Courier New Bold" charset="0"/>
              </a:rPr>
              <a:t>  }</a:t>
            </a:r>
          </a:p>
          <a:p>
            <a:pPr algn="l"/>
            <a:r>
              <a:rPr lang="en-US" sz="1800" b="1" dirty="0" smtClean="0">
                <a:solidFill>
                  <a:schemeClr val="tx1"/>
                </a:solidFill>
                <a:latin typeface="Courier New" pitchFamily="49" charset="0"/>
                <a:cs typeface="Courier New" pitchFamily="49" charset="0"/>
                <a:sym typeface="Courier New Bold" charset="0"/>
              </a:rPr>
              <a:t>  return result;</a:t>
            </a:r>
          </a:p>
          <a:p>
            <a:pPr algn="l"/>
            <a:r>
              <a:rPr lang="en-US" sz="1800" b="1" dirty="0" smtClean="0">
                <a:solidFill>
                  <a:schemeClr val="tx1"/>
                </a:solidFill>
                <a:latin typeface="Courier New" pitchFamily="49" charset="0"/>
                <a:cs typeface="Courier New" pitchFamily="49" charset="0"/>
                <a:sym typeface="Courier New Bold" charset="0"/>
              </a:rPr>
              <a:t>}</a:t>
            </a:r>
            <a:endParaRPr lang="en-US" sz="1800" b="1" dirty="0">
              <a:solidFill>
                <a:schemeClr val="tx1"/>
              </a:solidFill>
              <a:latin typeface="Courier New" pitchFamily="49" charset="0"/>
              <a:cs typeface="Courier New" pitchFamily="49" charset="0"/>
              <a:sym typeface="Courier New Bold" charset="0"/>
            </a:endParaRPr>
          </a:p>
        </p:txBody>
      </p:sp>
      <p:sp>
        <p:nvSpPr>
          <p:cNvPr id="16" name="Rectangle 6"/>
          <p:cNvSpPr>
            <a:spLocks/>
          </p:cNvSpPr>
          <p:nvPr/>
        </p:nvSpPr>
        <p:spPr bwMode="auto">
          <a:xfrm>
            <a:off x="4797424" y="1863724"/>
            <a:ext cx="4041776" cy="3241676"/>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a:t>
            </a:r>
            <a:r>
              <a:rPr lang="en-US" sz="1800" b="1" dirty="0" err="1" smtClean="0">
                <a:solidFill>
                  <a:schemeClr val="tx1"/>
                </a:solidFill>
                <a:latin typeface="Courier New" pitchFamily="49" charset="0"/>
                <a:cs typeface="Courier New" pitchFamily="49" charset="0"/>
                <a:sym typeface="Courier New Bold" charset="0"/>
              </a:rPr>
              <a:t>pcount_do</a:t>
            </a:r>
            <a:r>
              <a:rPr lang="en-US" sz="1800" b="1" dirty="0" smtClean="0">
                <a:solidFill>
                  <a:schemeClr val="tx1"/>
                </a:solidFill>
                <a:latin typeface="Courier New" pitchFamily="49" charset="0"/>
                <a:cs typeface="Courier New" pitchFamily="49" charset="0"/>
                <a:sym typeface="Courier New Bold" charset="0"/>
              </a:rPr>
              <a:t>(unsigned </a:t>
            </a:r>
            <a:r>
              <a:rPr lang="en-US" sz="1800" b="1" dirty="0">
                <a:solidFill>
                  <a:schemeClr val="tx1"/>
                </a:solidFill>
                <a:latin typeface="Courier New" pitchFamily="49" charset="0"/>
                <a:cs typeface="Courier New" pitchFamily="49" charset="0"/>
                <a:sym typeface="Courier New Bold" charset="0"/>
              </a:rPr>
              <a:t>x</a:t>
            </a:r>
            <a:r>
              <a:rPr lang="en-US" sz="1800" b="1" dirty="0" smtClean="0">
                <a:solidFill>
                  <a:schemeClr val="tx1"/>
                </a:solidFill>
                <a:latin typeface="Courier New" pitchFamily="49" charset="0"/>
                <a:cs typeface="Courier New" pitchFamily="49" charset="0"/>
                <a:sym typeface="Courier New Bold" charset="0"/>
              </a:rPr>
              <a:t>)</a:t>
            </a:r>
            <a:r>
              <a:rPr lang="en-US" sz="2400" b="1" dirty="0" smtClean="0">
                <a:solidFill>
                  <a:schemeClr val="tx1"/>
                </a:solidFill>
                <a:latin typeface="Courier New" pitchFamily="49" charset="0"/>
                <a:cs typeface="Courier New" pitchFamily="49" charset="0"/>
                <a:sym typeface="Arial Narrow Bold" charset="0"/>
              </a:rPr>
              <a:t> </a:t>
            </a:r>
            <a:r>
              <a:rPr lang="en-US" sz="1800" b="1" dirty="0" smtClean="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result = </a:t>
            </a:r>
            <a:r>
              <a:rPr lang="en-US" sz="1800" b="1" dirty="0" smtClean="0">
                <a:solidFill>
                  <a:schemeClr val="tx1"/>
                </a:solidFill>
                <a:latin typeface="Courier New" pitchFamily="49" charset="0"/>
                <a:cs typeface="Courier New" pitchFamily="49" charset="0"/>
                <a:sym typeface="Courier New Bold" charset="0"/>
              </a:rPr>
              <a:t>0;</a:t>
            </a:r>
          </a:p>
          <a:p>
            <a:pPr algn="l"/>
            <a:r>
              <a:rPr lang="en-US" sz="1800" b="1" dirty="0">
                <a:solidFill>
                  <a:srgbClr val="C00000"/>
                </a:solidFill>
                <a:latin typeface="Courier New" pitchFamily="49" charset="0"/>
                <a:ea typeface="Lucida Grande" charset="0"/>
                <a:cs typeface="Courier New" pitchFamily="49" charset="0"/>
                <a:sym typeface="Courier New Bold" charset="0"/>
              </a:rPr>
              <a:t> </a:t>
            </a:r>
            <a:r>
              <a:rPr lang="en-US" sz="1800" b="1" dirty="0" smtClean="0">
                <a:solidFill>
                  <a:srgbClr val="C00000"/>
                </a:solidFill>
                <a:latin typeface="Courier New" pitchFamily="49" charset="0"/>
                <a:ea typeface="Lucida Grande" charset="0"/>
                <a:cs typeface="Courier New" pitchFamily="49" charset="0"/>
                <a:sym typeface="Courier New Bold" charset="0"/>
              </a:rPr>
              <a:t> if (!x) </a:t>
            </a:r>
            <a:r>
              <a:rPr lang="en-US" sz="1800" b="1" dirty="0" err="1" smtClean="0">
                <a:solidFill>
                  <a:srgbClr val="C00000"/>
                </a:solidFill>
                <a:latin typeface="Courier New" pitchFamily="49" charset="0"/>
                <a:ea typeface="Lucida Grande" charset="0"/>
                <a:cs typeface="Courier New" pitchFamily="49" charset="0"/>
                <a:sym typeface="Courier New Bold" charset="0"/>
              </a:rPr>
              <a:t>goto</a:t>
            </a:r>
            <a:r>
              <a:rPr lang="en-US" sz="1800" b="1" dirty="0" smtClean="0">
                <a:solidFill>
                  <a:srgbClr val="C00000"/>
                </a:solidFill>
                <a:latin typeface="Courier New" pitchFamily="49" charset="0"/>
                <a:ea typeface="Lucida Grande" charset="0"/>
                <a:cs typeface="Courier New" pitchFamily="49" charset="0"/>
                <a:sym typeface="Courier New Bold" charset="0"/>
              </a:rPr>
              <a:t> done;</a:t>
            </a:r>
            <a:endParaRPr lang="en-US" sz="2400" b="1" dirty="0">
              <a:solidFill>
                <a:srgbClr val="C00000"/>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Italic" charset="0"/>
              </a:rPr>
              <a:t>loop</a:t>
            </a:r>
            <a:r>
              <a:rPr lang="en-US" sz="1800" b="1" dirty="0" smtClean="0">
                <a:solidFill>
                  <a:schemeClr val="tx1"/>
                </a:solidFill>
                <a:latin typeface="Courier New" pitchFamily="49" charset="0"/>
                <a:cs typeface="Courier New" pitchFamily="49" charset="0"/>
                <a:sym typeface="Courier New Bold Italic" charset="0"/>
              </a:rPr>
              <a:t>:</a:t>
            </a:r>
          </a:p>
          <a:p>
            <a:pPr algn="l"/>
            <a:r>
              <a:rPr lang="en-US" sz="1800" b="1" dirty="0">
                <a:solidFill>
                  <a:schemeClr val="tx1"/>
                </a:solidFill>
                <a:latin typeface="Courier New" pitchFamily="49" charset="0"/>
                <a:ea typeface="Lucida Grande" charset="0"/>
                <a:cs typeface="Courier New" pitchFamily="49" charset="0"/>
                <a:sym typeface="Courier New Bold Italic" charset="0"/>
              </a:rPr>
              <a:t> </a:t>
            </a:r>
            <a:r>
              <a:rPr lang="en-US" sz="1800" b="1" dirty="0" smtClean="0">
                <a:solidFill>
                  <a:schemeClr val="tx1"/>
                </a:solidFill>
                <a:latin typeface="Courier New" pitchFamily="49" charset="0"/>
                <a:ea typeface="Lucida Grande" charset="0"/>
                <a:cs typeface="Courier New" pitchFamily="49" charset="0"/>
                <a:sym typeface="Courier New Bold Italic" charset="0"/>
              </a:rPr>
              <a:t> result += x &amp; 0x1;</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x &gt;&gt;= 1;</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smtClean="0">
                <a:solidFill>
                  <a:schemeClr val="tx1"/>
                </a:solidFill>
                <a:latin typeface="Courier New" pitchFamily="49" charset="0"/>
                <a:cs typeface="Courier New" pitchFamily="49" charset="0"/>
                <a:sym typeface="Courier New Bold" charset="0"/>
              </a:rPr>
              <a:t>  if </a:t>
            </a:r>
            <a:r>
              <a:rPr lang="en-US" sz="1800" b="1" dirty="0">
                <a:solidFill>
                  <a:schemeClr val="tx1"/>
                </a:solidFill>
                <a:latin typeface="Courier New" pitchFamily="49" charset="0"/>
                <a:cs typeface="Courier New" pitchFamily="49" charset="0"/>
                <a:sym typeface="Courier New Bold" charset="0"/>
              </a:rPr>
              <a:t>(</a:t>
            </a:r>
            <a:r>
              <a:rPr lang="en-US" sz="1800" b="1" dirty="0" smtClean="0">
                <a:solidFill>
                  <a:schemeClr val="tx1"/>
                </a:solidFill>
                <a:latin typeface="Courier New" pitchFamily="49" charset="0"/>
                <a:cs typeface="Courier New" pitchFamily="49" charset="0"/>
                <a:sym typeface="Courier New Bold" charset="0"/>
              </a:rPr>
              <a:t>x)</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goto</a:t>
            </a:r>
            <a:r>
              <a:rPr lang="en-US" sz="1800" b="1" dirty="0">
                <a:solidFill>
                  <a:schemeClr val="tx1"/>
                </a:solidFill>
                <a:latin typeface="Courier New" pitchFamily="49" charset="0"/>
                <a:cs typeface="Courier New" pitchFamily="49" charset="0"/>
                <a:sym typeface="Courier New Bold Italic" charset="0"/>
              </a:rPr>
              <a:t> loop</a:t>
            </a:r>
            <a:r>
              <a:rPr lang="en-US" sz="1800" b="1" dirty="0" smtClean="0">
                <a:solidFill>
                  <a:schemeClr val="tx1"/>
                </a:solidFill>
                <a:latin typeface="Courier New" pitchFamily="49" charset="0"/>
                <a:cs typeface="Courier New" pitchFamily="49" charset="0"/>
                <a:sym typeface="Courier New Bold" charset="0"/>
              </a:rPr>
              <a:t>;</a:t>
            </a:r>
          </a:p>
          <a:p>
            <a:pPr algn="l"/>
            <a:r>
              <a:rPr lang="en-US" sz="1800" b="1" dirty="0" smtClean="0">
                <a:solidFill>
                  <a:schemeClr val="tx1"/>
                </a:solidFill>
                <a:latin typeface="Courier New" pitchFamily="49" charset="0"/>
                <a:ea typeface="Lucida Grande" charset="0"/>
                <a:cs typeface="Courier New" pitchFamily="49" charset="0"/>
                <a:sym typeface="Courier New Bold" charset="0"/>
              </a:rPr>
              <a:t>done:</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return result;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59394"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59395" name="Rectangle 3"/>
          <p:cNvSpPr>
            <a:spLocks/>
          </p:cNvSpPr>
          <p:nvPr/>
        </p:nvSpPr>
        <p:spPr bwMode="auto">
          <a:xfrm>
            <a:off x="533400" y="1524000"/>
            <a:ext cx="26162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a:solidFill>
                  <a:schemeClr val="tx1"/>
                </a:solidFill>
                <a:latin typeface="Calibri Bold" charset="0"/>
                <a:ea typeface="Calibri Bold" charset="0"/>
                <a:cs typeface="Calibri Bold" charset="0"/>
                <a:sym typeface="Calibri Bold" charset="0"/>
              </a:rPr>
              <a:t>While version</a:t>
            </a:r>
          </a:p>
        </p:txBody>
      </p:sp>
      <p:sp>
        <p:nvSpPr>
          <p:cNvPr id="59396" name="Rectangle 4"/>
          <p:cNvSpPr>
            <a:spLocks/>
          </p:cNvSpPr>
          <p:nvPr/>
        </p:nvSpPr>
        <p:spPr bwMode="auto">
          <a:xfrm>
            <a:off x="609600" y="1943100"/>
            <a:ext cx="2514600" cy="8001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2400" dirty="0">
                <a:solidFill>
                  <a:schemeClr val="tx1"/>
                </a:solidFill>
                <a:latin typeface="Courier New" pitchFamily="49" charset="0"/>
                <a:cs typeface="Courier New" pitchFamily="49" charset="0"/>
                <a:sym typeface="Courier New Bold" charset="0"/>
              </a:rPr>
              <a:t>while (</a:t>
            </a:r>
            <a:r>
              <a:rPr lang="en-US" sz="2400" i="1" dirty="0">
                <a:solidFill>
                  <a:schemeClr val="tx1"/>
                </a:solidFill>
                <a:latin typeface="+mj-lt"/>
                <a:ea typeface="Calibri Bold Italic" charset="0"/>
                <a:cs typeface="Courier New" pitchFamily="49" charset="0"/>
                <a:sym typeface="Calibri Bold Italic" charset="0"/>
              </a:rPr>
              <a:t>Test</a:t>
            </a:r>
            <a:r>
              <a:rPr lang="en-US" sz="2400" dirty="0">
                <a:solidFill>
                  <a:schemeClr val="tx1"/>
                </a:solidFill>
                <a:latin typeface="Courier New" pitchFamily="49" charset="0"/>
                <a:cs typeface="Courier New" pitchFamily="49" charset="0"/>
                <a:sym typeface="Courier New Bold" charset="0"/>
              </a:rPr>
              <a:t>)</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a:t>
            </a:r>
            <a:r>
              <a:rPr lang="en-US" sz="2400" i="1" dirty="0">
                <a:solidFill>
                  <a:schemeClr val="tx1"/>
                </a:solidFill>
                <a:latin typeface="+mj-lt"/>
                <a:cs typeface="Courier New" pitchFamily="49" charset="0"/>
                <a:sym typeface="Courier New Bold" charset="0"/>
              </a:rPr>
              <a:t>Body</a:t>
            </a:r>
          </a:p>
        </p:txBody>
      </p:sp>
      <p:sp>
        <p:nvSpPr>
          <p:cNvPr id="59397" name="Rectangle 5"/>
          <p:cNvSpPr>
            <a:spLocks/>
          </p:cNvSpPr>
          <p:nvPr/>
        </p:nvSpPr>
        <p:spPr bwMode="auto">
          <a:xfrm>
            <a:off x="533400" y="3624263"/>
            <a:ext cx="29083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a:solidFill>
                  <a:schemeClr val="tx1"/>
                </a:solidFill>
                <a:latin typeface="Calibri Bold" charset="0"/>
                <a:ea typeface="Calibri Bold" charset="0"/>
                <a:cs typeface="Calibri Bold" charset="0"/>
                <a:sym typeface="Calibri Bold" charset="0"/>
              </a:rPr>
              <a:t>Do-While Version</a:t>
            </a:r>
          </a:p>
        </p:txBody>
      </p:sp>
      <p:sp>
        <p:nvSpPr>
          <p:cNvPr id="59398" name="Rectangle 6"/>
          <p:cNvSpPr>
            <a:spLocks/>
          </p:cNvSpPr>
          <p:nvPr/>
        </p:nvSpPr>
        <p:spPr bwMode="auto">
          <a:xfrm>
            <a:off x="457200" y="4043362"/>
            <a:ext cx="3048000" cy="2205037"/>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2400" dirty="0">
                <a:solidFill>
                  <a:schemeClr val="tx1"/>
                </a:solidFill>
                <a:latin typeface="Courier New" pitchFamily="49" charset="0"/>
                <a:cs typeface="Courier New" pitchFamily="49" charset="0"/>
                <a:sym typeface="Courier New Bold" charset="0"/>
              </a:rPr>
              <a:t>  if (!</a:t>
            </a:r>
            <a:r>
              <a:rPr lang="en-US" sz="2400" i="1" dirty="0">
                <a:solidFill>
                  <a:schemeClr val="tx1"/>
                </a:solidFill>
                <a:latin typeface="+mj-lt"/>
                <a:ea typeface="Calibri Bold Italic" charset="0"/>
                <a:cs typeface="Courier New" pitchFamily="49" charset="0"/>
                <a:sym typeface="Calibri Bold Italic" charset="0"/>
              </a:rPr>
              <a:t>Test</a:t>
            </a:r>
            <a:r>
              <a:rPr lang="en-US" sz="2400" dirty="0">
                <a:solidFill>
                  <a:schemeClr val="tx1"/>
                </a:solidFill>
                <a:latin typeface="Courier New" pitchFamily="49" charset="0"/>
                <a:cs typeface="Courier New" pitchFamily="49" charset="0"/>
                <a:sym typeface="Courier New Bold" charset="0"/>
              </a:rPr>
              <a:t>) </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a:t>
            </a:r>
            <a:r>
              <a:rPr lang="en-US" sz="2400" dirty="0" err="1">
                <a:solidFill>
                  <a:schemeClr val="tx1"/>
                </a:solidFill>
                <a:latin typeface="Courier New" pitchFamily="49" charset="0"/>
                <a:cs typeface="Courier New" pitchFamily="49" charset="0"/>
                <a:sym typeface="Courier New Bold" charset="0"/>
              </a:rPr>
              <a:t>goto</a:t>
            </a:r>
            <a:r>
              <a:rPr lang="en-US" sz="2400" dirty="0">
                <a:solidFill>
                  <a:schemeClr val="tx1"/>
                </a:solidFill>
                <a:latin typeface="Courier New" pitchFamily="49" charset="0"/>
                <a:cs typeface="Courier New" pitchFamily="49" charset="0"/>
                <a:sym typeface="Courier New Bold" charset="0"/>
              </a:rPr>
              <a:t> </a:t>
            </a:r>
            <a:r>
              <a:rPr lang="en-US" sz="2400" dirty="0">
                <a:solidFill>
                  <a:schemeClr val="tx1"/>
                </a:solidFill>
                <a:latin typeface="Courier New" pitchFamily="49" charset="0"/>
                <a:cs typeface="Courier New" pitchFamily="49" charset="0"/>
                <a:sym typeface="Courier New Bold Italic" charset="0"/>
              </a:rPr>
              <a:t>done</a:t>
            </a:r>
            <a:r>
              <a:rPr lang="en-US" sz="2400" dirty="0">
                <a:solidFill>
                  <a:schemeClr val="tx1"/>
                </a:solidFill>
                <a:latin typeface="Courier New" pitchFamily="49" charset="0"/>
                <a:cs typeface="Courier New" pitchFamily="49" charset="0"/>
                <a:sym typeface="Courier New Bold" charset="0"/>
              </a:rPr>
              <a:t>;</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do</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a:t>
            </a:r>
            <a:r>
              <a:rPr lang="en-US" sz="2400" i="1" dirty="0">
                <a:solidFill>
                  <a:schemeClr val="tx1"/>
                </a:solidFill>
                <a:latin typeface="+mj-lt"/>
                <a:ea typeface="Calibri Bold Italic" charset="0"/>
                <a:cs typeface="Courier New" pitchFamily="49" charset="0"/>
                <a:sym typeface="Calibri Bold Italic" charset="0"/>
              </a:rPr>
              <a:t>Body</a:t>
            </a:r>
            <a:endParaRPr lang="en-US" sz="3200" i="1" dirty="0">
              <a:solidFill>
                <a:schemeClr val="tx1"/>
              </a:solidFill>
              <a:latin typeface="+mj-lt"/>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while(</a:t>
            </a:r>
            <a:r>
              <a:rPr lang="en-US" sz="2400" i="1" dirty="0">
                <a:solidFill>
                  <a:schemeClr val="tx1"/>
                </a:solidFill>
                <a:latin typeface="+mj-lt"/>
                <a:ea typeface="Calibri Bold Italic" charset="0"/>
                <a:cs typeface="Courier New" pitchFamily="49" charset="0"/>
                <a:sym typeface="Calibri Bold Italic" charset="0"/>
              </a:rPr>
              <a:t>Test</a:t>
            </a:r>
            <a:r>
              <a:rPr lang="en-US" sz="2400" dirty="0">
                <a:solidFill>
                  <a:schemeClr val="tx1"/>
                </a:solidFill>
                <a:latin typeface="Courier New" pitchFamily="49" charset="0"/>
                <a:cs typeface="Courier New" pitchFamily="49" charset="0"/>
                <a:sym typeface="Courier New Bold" charset="0"/>
              </a:rPr>
              <a:t>);</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done:</a:t>
            </a:r>
          </a:p>
        </p:txBody>
      </p:sp>
      <p:sp>
        <p:nvSpPr>
          <p:cNvPr id="59399" name="Rectangle 7"/>
          <p:cNvSpPr>
            <a:spLocks noGrp="1" noChangeArrowheads="1"/>
          </p:cNvSpPr>
          <p:nvPr>
            <p:ph type="title"/>
          </p:nvPr>
        </p:nvSpPr>
        <p:spPr>
          <a:ln/>
        </p:spPr>
        <p:txBody>
          <a:bodyPr/>
          <a:lstStyle/>
          <a:p>
            <a:pPr marL="119063" indent="-119063"/>
            <a:r>
              <a:rPr lang="en-US"/>
              <a:t>General “While” Translation</a:t>
            </a:r>
          </a:p>
        </p:txBody>
      </p:sp>
      <p:sp>
        <p:nvSpPr>
          <p:cNvPr id="59400" name="Rectangle 8"/>
          <p:cNvSpPr>
            <a:spLocks/>
          </p:cNvSpPr>
          <p:nvPr/>
        </p:nvSpPr>
        <p:spPr bwMode="auto">
          <a:xfrm>
            <a:off x="5257800" y="3352800"/>
            <a:ext cx="29083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a:solidFill>
                  <a:schemeClr val="tx1"/>
                </a:solidFill>
                <a:latin typeface="Calibri Bold" charset="0"/>
                <a:ea typeface="Calibri Bold" charset="0"/>
                <a:cs typeface="Calibri Bold" charset="0"/>
                <a:sym typeface="Calibri Bold" charset="0"/>
              </a:rPr>
              <a:t>Goto Version</a:t>
            </a:r>
          </a:p>
        </p:txBody>
      </p:sp>
      <p:sp>
        <p:nvSpPr>
          <p:cNvPr id="59401" name="Rectangle 9"/>
          <p:cNvSpPr>
            <a:spLocks/>
          </p:cNvSpPr>
          <p:nvPr/>
        </p:nvSpPr>
        <p:spPr bwMode="auto">
          <a:xfrm>
            <a:off x="5334000" y="3771899"/>
            <a:ext cx="3429000" cy="2624138"/>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2400" dirty="0">
                <a:solidFill>
                  <a:schemeClr val="tx1"/>
                </a:solidFill>
                <a:latin typeface="Courier New" pitchFamily="49" charset="0"/>
                <a:cs typeface="Courier New" pitchFamily="49" charset="0"/>
                <a:sym typeface="Courier New Bold" charset="0"/>
              </a:rPr>
              <a:t>  if (!</a:t>
            </a:r>
            <a:r>
              <a:rPr lang="en-US" sz="2400" i="1" dirty="0">
                <a:solidFill>
                  <a:schemeClr val="tx1"/>
                </a:solidFill>
                <a:latin typeface="+mj-lt"/>
                <a:ea typeface="Calibri Bold Italic" charset="0"/>
                <a:cs typeface="Courier New" pitchFamily="49" charset="0"/>
                <a:sym typeface="Calibri Bold Italic" charset="0"/>
              </a:rPr>
              <a:t>Test</a:t>
            </a:r>
            <a:r>
              <a:rPr lang="en-US" sz="2400" dirty="0">
                <a:solidFill>
                  <a:schemeClr val="tx1"/>
                </a:solidFill>
                <a:latin typeface="Courier New" pitchFamily="49" charset="0"/>
                <a:cs typeface="Courier New" pitchFamily="49" charset="0"/>
                <a:sym typeface="Courier New Bold" charset="0"/>
              </a:rPr>
              <a:t>)</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a:t>
            </a:r>
            <a:r>
              <a:rPr lang="en-US" sz="2400" dirty="0" err="1">
                <a:solidFill>
                  <a:schemeClr val="tx1"/>
                </a:solidFill>
                <a:latin typeface="Courier New" pitchFamily="49" charset="0"/>
                <a:cs typeface="Courier New" pitchFamily="49" charset="0"/>
                <a:sym typeface="Courier New Bold" charset="0"/>
              </a:rPr>
              <a:t>goto</a:t>
            </a:r>
            <a:r>
              <a:rPr lang="en-US" sz="2400" dirty="0">
                <a:solidFill>
                  <a:schemeClr val="tx1"/>
                </a:solidFill>
                <a:latin typeface="Courier New" pitchFamily="49" charset="0"/>
                <a:cs typeface="Courier New" pitchFamily="49" charset="0"/>
                <a:sym typeface="Courier New Bold" charset="0"/>
              </a:rPr>
              <a:t> </a:t>
            </a:r>
            <a:r>
              <a:rPr lang="en-US" sz="2400" dirty="0">
                <a:solidFill>
                  <a:schemeClr val="tx1"/>
                </a:solidFill>
                <a:latin typeface="Courier New" pitchFamily="49" charset="0"/>
                <a:cs typeface="Courier New" pitchFamily="49" charset="0"/>
                <a:sym typeface="Courier New Bold Italic" charset="0"/>
              </a:rPr>
              <a:t>done</a:t>
            </a:r>
            <a:r>
              <a:rPr lang="en-US" sz="2400" dirty="0">
                <a:solidFill>
                  <a:schemeClr val="tx1"/>
                </a:solidFill>
                <a:latin typeface="Courier New" pitchFamily="49" charset="0"/>
                <a:cs typeface="Courier New" pitchFamily="49" charset="0"/>
                <a:sym typeface="Courier New Bold" charset="0"/>
              </a:rPr>
              <a:t>;</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Italic" charset="0"/>
              </a:rPr>
              <a:t>loop:</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a:t>
            </a:r>
            <a:r>
              <a:rPr lang="en-US" sz="2400" i="1" dirty="0">
                <a:solidFill>
                  <a:schemeClr val="tx1"/>
                </a:solidFill>
                <a:latin typeface="+mj-lt"/>
                <a:ea typeface="Calibri Bold Italic" charset="0"/>
                <a:cs typeface="Courier New" pitchFamily="49" charset="0"/>
                <a:sym typeface="Calibri Bold Italic" charset="0"/>
              </a:rPr>
              <a:t>Body</a:t>
            </a:r>
            <a:endParaRPr lang="en-US" sz="3200" i="1" dirty="0">
              <a:solidFill>
                <a:schemeClr val="tx1"/>
              </a:solidFill>
              <a:latin typeface="+mj-lt"/>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if (</a:t>
            </a:r>
            <a:r>
              <a:rPr lang="en-US" sz="2400" i="1" dirty="0">
                <a:solidFill>
                  <a:schemeClr val="tx1"/>
                </a:solidFill>
                <a:latin typeface="+mj-lt"/>
                <a:ea typeface="Calibri Bold Italic" charset="0"/>
                <a:cs typeface="Courier New" pitchFamily="49" charset="0"/>
                <a:sym typeface="Calibri Bold Italic" charset="0"/>
              </a:rPr>
              <a:t>Test</a:t>
            </a:r>
            <a:r>
              <a:rPr lang="en-US" sz="2400" dirty="0">
                <a:solidFill>
                  <a:schemeClr val="tx1"/>
                </a:solidFill>
                <a:latin typeface="Courier New" pitchFamily="49" charset="0"/>
                <a:cs typeface="Courier New" pitchFamily="49" charset="0"/>
                <a:sym typeface="Courier New Bold" charset="0"/>
              </a:rPr>
              <a:t>)</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a:t>
            </a:r>
            <a:r>
              <a:rPr lang="en-US" sz="2400" dirty="0" err="1">
                <a:solidFill>
                  <a:schemeClr val="tx1"/>
                </a:solidFill>
                <a:latin typeface="Courier New" pitchFamily="49" charset="0"/>
                <a:cs typeface="Courier New" pitchFamily="49" charset="0"/>
                <a:sym typeface="Courier New Bold" charset="0"/>
              </a:rPr>
              <a:t>goto</a:t>
            </a:r>
            <a:r>
              <a:rPr lang="en-US" sz="2400" dirty="0">
                <a:solidFill>
                  <a:schemeClr val="tx1"/>
                </a:solidFill>
                <a:latin typeface="Courier New" pitchFamily="49" charset="0"/>
                <a:cs typeface="Courier New" pitchFamily="49" charset="0"/>
                <a:sym typeface="Courier New Bold" charset="0"/>
              </a:rPr>
              <a:t> </a:t>
            </a:r>
            <a:r>
              <a:rPr lang="en-US" sz="2400" dirty="0">
                <a:solidFill>
                  <a:schemeClr val="tx1"/>
                </a:solidFill>
                <a:latin typeface="Courier New" pitchFamily="49" charset="0"/>
                <a:cs typeface="Courier New" pitchFamily="49" charset="0"/>
                <a:sym typeface="Courier New Bold Italic" charset="0"/>
              </a:rPr>
              <a:t>loop</a:t>
            </a:r>
            <a:r>
              <a:rPr lang="en-US" sz="2400" dirty="0">
                <a:solidFill>
                  <a:schemeClr val="tx1"/>
                </a:solidFill>
                <a:latin typeface="Courier New" pitchFamily="49" charset="0"/>
                <a:cs typeface="Courier New" pitchFamily="49" charset="0"/>
                <a:sym typeface="Courier New Bold" charset="0"/>
              </a:rPr>
              <a:t>;</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Italic" charset="0"/>
              </a:rPr>
              <a:t>done:</a:t>
            </a:r>
          </a:p>
        </p:txBody>
      </p:sp>
      <p:sp>
        <p:nvSpPr>
          <p:cNvPr id="59402" name="AutoShape 10"/>
          <p:cNvSpPr>
            <a:spLocks/>
          </p:cNvSpPr>
          <p:nvPr/>
        </p:nvSpPr>
        <p:spPr bwMode="auto">
          <a:xfrm>
            <a:off x="1371600" y="2814637"/>
            <a:ext cx="762000" cy="842963"/>
          </a:xfrm>
          <a:custGeom>
            <a:avLst/>
            <a:gdLst>
              <a:gd name="T0" fmla="*/ 10800 w 21600"/>
              <a:gd name="T1" fmla="*/ 10800 h 21600"/>
            </a:gdLst>
            <a:ahLst/>
            <a:cxnLst>
              <a:cxn ang="0">
                <a:pos x="T0" y="T1"/>
              </a:cxn>
            </a:cxnLst>
            <a:rect l="0" t="0" r="r" b="b"/>
            <a:pathLst>
              <a:path w="21600" h="21600">
                <a:moveTo>
                  <a:pt x="0" y="11842"/>
                </a:moveTo>
                <a:lnTo>
                  <a:pt x="5400" y="11842"/>
                </a:lnTo>
                <a:lnTo>
                  <a:pt x="5400" y="0"/>
                </a:lnTo>
                <a:lnTo>
                  <a:pt x="16200" y="0"/>
                </a:lnTo>
                <a:lnTo>
                  <a:pt x="16200" y="11842"/>
                </a:lnTo>
                <a:lnTo>
                  <a:pt x="21600" y="11842"/>
                </a:lnTo>
                <a:lnTo>
                  <a:pt x="10800" y="21600"/>
                </a:lnTo>
                <a:close/>
                <a:moveTo>
                  <a:pt x="0" y="11842"/>
                </a:moveTo>
              </a:path>
            </a:pathLst>
          </a:custGeom>
          <a:solidFill>
            <a:srgbClr val="980002"/>
          </a:solidFill>
          <a:ln w="25400" cap="flat">
            <a:noFill/>
            <a:round/>
            <a:headEnd type="none" w="med" len="med"/>
            <a:tailEnd type="triangle" w="med" len="med"/>
          </a:ln>
          <a:effectLst>
            <a:outerShdw dist="50799" dir="5400000" algn="ctr" rotWithShape="0">
              <a:schemeClr val="bg2">
                <a:alpha val="50000"/>
              </a:schemeClr>
            </a:outerShdw>
          </a:effectLst>
        </p:spPr>
        <p:txBody>
          <a:bodyPr lIns="0" tIns="0" rIns="0" bIns="0"/>
          <a:lstStyle/>
          <a:p>
            <a:endParaRPr lang="en-US"/>
          </a:p>
        </p:txBody>
      </p:sp>
      <p:sp>
        <p:nvSpPr>
          <p:cNvPr id="59403" name="AutoShape 11"/>
          <p:cNvSpPr>
            <a:spLocks/>
          </p:cNvSpPr>
          <p:nvPr/>
        </p:nvSpPr>
        <p:spPr bwMode="auto">
          <a:xfrm rot="16200000">
            <a:off x="4038600" y="4114800"/>
            <a:ext cx="762000" cy="1524000"/>
          </a:xfrm>
          <a:custGeom>
            <a:avLst/>
            <a:gdLst>
              <a:gd name="T0" fmla="*/ 10800 w 21600"/>
              <a:gd name="T1" fmla="*/ 10800 h 21600"/>
            </a:gdLst>
            <a:ahLst/>
            <a:cxnLst>
              <a:cxn ang="0">
                <a:pos x="T0" y="T1"/>
              </a:cxn>
            </a:cxnLst>
            <a:rect l="0" t="0" r="r" b="b"/>
            <a:pathLst>
              <a:path w="21600" h="21600">
                <a:moveTo>
                  <a:pt x="0" y="16200"/>
                </a:moveTo>
                <a:lnTo>
                  <a:pt x="5400" y="16200"/>
                </a:lnTo>
                <a:lnTo>
                  <a:pt x="5400" y="0"/>
                </a:lnTo>
                <a:lnTo>
                  <a:pt x="16200" y="0"/>
                </a:lnTo>
                <a:lnTo>
                  <a:pt x="16200" y="16200"/>
                </a:lnTo>
                <a:lnTo>
                  <a:pt x="21600" y="16200"/>
                </a:lnTo>
                <a:lnTo>
                  <a:pt x="10800" y="21600"/>
                </a:lnTo>
                <a:close/>
                <a:moveTo>
                  <a:pt x="0" y="16200"/>
                </a:moveTo>
              </a:path>
            </a:pathLst>
          </a:custGeom>
          <a:solidFill>
            <a:srgbClr val="980002"/>
          </a:solidFill>
          <a:ln w="25400" cap="flat">
            <a:noFill/>
            <a:round/>
            <a:headEnd type="none" w="med" len="med"/>
            <a:tailEnd type="triangle" w="med" len="med"/>
          </a:ln>
          <a:effectLst>
            <a:outerShdw dist="50799" dir="5400000" algn="ctr" rotWithShape="0">
              <a:schemeClr val="bg2">
                <a:alpha val="50000"/>
              </a:schemeClr>
            </a:outerShdw>
          </a:effectLst>
        </p:spPr>
        <p:txBody>
          <a:bodyPr lIns="0" tIns="0" rIns="0" bIns="0"/>
          <a:lstStyle/>
          <a:p>
            <a:endParaRPr 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57346"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57351" name="Rectangle 7"/>
          <p:cNvSpPr>
            <a:spLocks/>
          </p:cNvSpPr>
          <p:nvPr/>
        </p:nvSpPr>
        <p:spPr bwMode="auto">
          <a:xfrm>
            <a:off x="381000" y="1354138"/>
            <a:ext cx="26162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a:solidFill>
                  <a:schemeClr val="tx1"/>
                </a:solidFill>
                <a:latin typeface="Calibri Bold" charset="0"/>
                <a:ea typeface="Calibri Bold" charset="0"/>
                <a:cs typeface="Calibri Bold" charset="0"/>
                <a:sym typeface="Calibri Bold" charset="0"/>
              </a:rPr>
              <a:t>C Code</a:t>
            </a:r>
          </a:p>
        </p:txBody>
      </p:sp>
      <p:sp>
        <p:nvSpPr>
          <p:cNvPr id="57355" name="Rectangle 11"/>
          <p:cNvSpPr>
            <a:spLocks noGrp="1" noChangeArrowheads="1"/>
          </p:cNvSpPr>
          <p:nvPr>
            <p:ph type="title"/>
          </p:nvPr>
        </p:nvSpPr>
        <p:spPr>
          <a:ln/>
        </p:spPr>
        <p:txBody>
          <a:bodyPr/>
          <a:lstStyle/>
          <a:p>
            <a:pPr marL="119063" indent="-119063"/>
            <a:r>
              <a:rPr lang="en-US" dirty="0" smtClean="0"/>
              <a:t>“For” </a:t>
            </a:r>
            <a:r>
              <a:rPr lang="en-US" dirty="0"/>
              <a:t>Loop Example</a:t>
            </a:r>
          </a:p>
        </p:txBody>
      </p:sp>
      <p:sp>
        <p:nvSpPr>
          <p:cNvPr id="57356" name="Rectangle 12"/>
          <p:cNvSpPr>
            <a:spLocks noGrp="1" noChangeArrowheads="1"/>
          </p:cNvSpPr>
          <p:nvPr>
            <p:ph type="body" idx="1"/>
          </p:nvPr>
        </p:nvSpPr>
        <p:spPr>
          <a:xfrm>
            <a:off x="381000" y="5295900"/>
            <a:ext cx="4191000" cy="876300"/>
          </a:xfrm>
          <a:ln/>
        </p:spPr>
        <p:txBody>
          <a:bodyPr/>
          <a:lstStyle/>
          <a:p>
            <a:r>
              <a:rPr lang="en-US" dirty="0"/>
              <a:t>Is this code equivalent </a:t>
            </a:r>
            <a:r>
              <a:rPr lang="en-US" dirty="0" smtClean="0"/>
              <a:t>to other versions?</a:t>
            </a:r>
            <a:endParaRPr lang="en-US" dirty="0"/>
          </a:p>
        </p:txBody>
      </p:sp>
      <p:sp>
        <p:nvSpPr>
          <p:cNvPr id="15" name="Rectangle 4"/>
          <p:cNvSpPr>
            <a:spLocks/>
          </p:cNvSpPr>
          <p:nvPr/>
        </p:nvSpPr>
        <p:spPr bwMode="auto">
          <a:xfrm>
            <a:off x="1447800" y="1828800"/>
            <a:ext cx="5334000" cy="3089276"/>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smtClean="0">
                <a:solidFill>
                  <a:schemeClr val="tx1"/>
                </a:solidFill>
                <a:latin typeface="Courier New" pitchFamily="49" charset="0"/>
                <a:cs typeface="Courier New" pitchFamily="49" charset="0"/>
                <a:sym typeface="Courier New Bold" charset="0"/>
              </a:rPr>
              <a:t>#define WSIZE 8*</a:t>
            </a:r>
            <a:r>
              <a:rPr lang="en-US" sz="1800" b="1" dirty="0" err="1" smtClean="0">
                <a:solidFill>
                  <a:schemeClr val="tx1"/>
                </a:solidFill>
                <a:latin typeface="Courier New" pitchFamily="49" charset="0"/>
                <a:cs typeface="Courier New" pitchFamily="49" charset="0"/>
                <a:sym typeface="Courier New Bold" charset="0"/>
              </a:rPr>
              <a:t>sizeof</a:t>
            </a:r>
            <a:r>
              <a:rPr lang="en-US" sz="1800" b="1" dirty="0" smtClean="0">
                <a:solidFill>
                  <a:schemeClr val="tx1"/>
                </a:solidFill>
                <a:latin typeface="Courier New" pitchFamily="49" charset="0"/>
                <a:cs typeface="Courier New" pitchFamily="49" charset="0"/>
                <a:sym typeface="Courier New Bold" charset="0"/>
              </a:rPr>
              <a:t>(</a:t>
            </a:r>
            <a:r>
              <a:rPr lang="en-US" sz="1800" b="1" dirty="0" err="1" smtClean="0">
                <a:solidFill>
                  <a:schemeClr val="tx1"/>
                </a:solidFill>
                <a:latin typeface="Courier New" pitchFamily="49" charset="0"/>
                <a:cs typeface="Courier New" pitchFamily="49" charset="0"/>
                <a:sym typeface="Courier New Bold" charset="0"/>
              </a:rPr>
              <a:t>int</a:t>
            </a:r>
            <a:r>
              <a:rPr lang="en-US" sz="1800" b="1" dirty="0" smtClean="0">
                <a:solidFill>
                  <a:schemeClr val="tx1"/>
                </a:solidFill>
                <a:latin typeface="Courier New" pitchFamily="49" charset="0"/>
                <a:cs typeface="Courier New" pitchFamily="49" charset="0"/>
                <a:sym typeface="Courier New Bold" charset="0"/>
              </a:rPr>
              <a:t>)</a:t>
            </a:r>
          </a:p>
          <a:p>
            <a:pPr algn="l"/>
            <a:r>
              <a:rPr lang="en-US" sz="1800" b="1" dirty="0" err="1" smtClean="0">
                <a:solidFill>
                  <a:schemeClr val="tx1"/>
                </a:solidFill>
                <a:latin typeface="Courier New" pitchFamily="49" charset="0"/>
                <a:cs typeface="Courier New" pitchFamily="49" charset="0"/>
                <a:sym typeface="Courier New Bold" charset="0"/>
              </a:rPr>
              <a:t>int</a:t>
            </a:r>
            <a:r>
              <a:rPr lang="en-US" sz="1800" b="1" dirty="0" smtClean="0">
                <a:solidFill>
                  <a:schemeClr val="tx1"/>
                </a:solidFill>
                <a:latin typeface="Courier New" pitchFamily="49" charset="0"/>
                <a:cs typeface="Courier New" pitchFamily="49" charset="0"/>
                <a:sym typeface="Courier New Bold" charset="0"/>
              </a:rPr>
              <a:t> </a:t>
            </a:r>
            <a:r>
              <a:rPr lang="en-US" sz="1800" b="1" dirty="0" err="1" smtClean="0">
                <a:solidFill>
                  <a:schemeClr val="tx1"/>
                </a:solidFill>
                <a:latin typeface="Courier New" pitchFamily="49" charset="0"/>
                <a:cs typeface="Courier New" pitchFamily="49" charset="0"/>
                <a:sym typeface="Courier New Bold" charset="0"/>
              </a:rPr>
              <a:t>pcount_for</a:t>
            </a:r>
            <a:r>
              <a:rPr lang="en-US" sz="1800" b="1" dirty="0" smtClean="0">
                <a:solidFill>
                  <a:schemeClr val="tx1"/>
                </a:solidFill>
                <a:latin typeface="Courier New" pitchFamily="49" charset="0"/>
                <a:cs typeface="Courier New" pitchFamily="49" charset="0"/>
                <a:sym typeface="Courier New Bold" charset="0"/>
              </a:rPr>
              <a:t>(unsigned x) {</a:t>
            </a:r>
          </a:p>
          <a:p>
            <a:pPr algn="l"/>
            <a:r>
              <a:rPr lang="en-US" sz="1800" b="1" dirty="0" smtClean="0">
                <a:solidFill>
                  <a:schemeClr val="tx1"/>
                </a:solidFill>
                <a:latin typeface="Courier New" pitchFamily="49" charset="0"/>
                <a:cs typeface="Courier New" pitchFamily="49" charset="0"/>
                <a:sym typeface="Courier New Bold" charset="0"/>
              </a:rPr>
              <a:t>  </a:t>
            </a:r>
            <a:r>
              <a:rPr lang="en-US" sz="1800" b="1" dirty="0" err="1" smtClean="0">
                <a:solidFill>
                  <a:schemeClr val="tx1"/>
                </a:solidFill>
                <a:latin typeface="Courier New" pitchFamily="49" charset="0"/>
                <a:cs typeface="Courier New" pitchFamily="49" charset="0"/>
                <a:sym typeface="Courier New Bold" charset="0"/>
              </a:rPr>
              <a:t>int</a:t>
            </a:r>
            <a:r>
              <a:rPr lang="en-US" sz="1800" b="1" dirty="0" smtClean="0">
                <a:solidFill>
                  <a:schemeClr val="tx1"/>
                </a:solidFill>
                <a:latin typeface="Courier New" pitchFamily="49" charset="0"/>
                <a:cs typeface="Courier New" pitchFamily="49" charset="0"/>
                <a:sym typeface="Courier New Bold" charset="0"/>
              </a:rPr>
              <a:t> </a:t>
            </a:r>
            <a:r>
              <a:rPr lang="en-US" sz="1800" b="1" dirty="0" err="1" smtClean="0">
                <a:solidFill>
                  <a:schemeClr val="tx1"/>
                </a:solidFill>
                <a:latin typeface="Courier New" pitchFamily="49" charset="0"/>
                <a:cs typeface="Courier New" pitchFamily="49" charset="0"/>
                <a:sym typeface="Courier New Bold" charset="0"/>
              </a:rPr>
              <a:t>i</a:t>
            </a:r>
            <a:r>
              <a:rPr lang="en-US" sz="1800" b="1" dirty="0" smtClean="0">
                <a:solidFill>
                  <a:schemeClr val="tx1"/>
                </a:solidFill>
                <a:latin typeface="Courier New" pitchFamily="49" charset="0"/>
                <a:cs typeface="Courier New" pitchFamily="49" charset="0"/>
                <a:sym typeface="Courier New Bold" charset="0"/>
              </a:rPr>
              <a:t>;</a:t>
            </a:r>
          </a:p>
          <a:p>
            <a:pPr algn="l"/>
            <a:r>
              <a:rPr lang="en-US" sz="1800" b="1" dirty="0" smtClean="0">
                <a:solidFill>
                  <a:schemeClr val="tx1"/>
                </a:solidFill>
                <a:latin typeface="Courier New" pitchFamily="49" charset="0"/>
                <a:cs typeface="Courier New" pitchFamily="49" charset="0"/>
                <a:sym typeface="Courier New Bold" charset="0"/>
              </a:rPr>
              <a:t>  </a:t>
            </a:r>
            <a:r>
              <a:rPr lang="en-US" sz="1800" b="1" dirty="0" err="1" smtClean="0">
                <a:solidFill>
                  <a:schemeClr val="tx1"/>
                </a:solidFill>
                <a:latin typeface="Courier New" pitchFamily="49" charset="0"/>
                <a:cs typeface="Courier New" pitchFamily="49" charset="0"/>
                <a:sym typeface="Courier New Bold" charset="0"/>
              </a:rPr>
              <a:t>int</a:t>
            </a:r>
            <a:r>
              <a:rPr lang="en-US" sz="1800" b="1" dirty="0" smtClean="0">
                <a:solidFill>
                  <a:schemeClr val="tx1"/>
                </a:solidFill>
                <a:latin typeface="Courier New" pitchFamily="49" charset="0"/>
                <a:cs typeface="Courier New" pitchFamily="49" charset="0"/>
                <a:sym typeface="Courier New Bold" charset="0"/>
              </a:rPr>
              <a:t> result = 0;</a:t>
            </a:r>
          </a:p>
          <a:p>
            <a:pPr algn="l"/>
            <a:r>
              <a:rPr lang="en-US" sz="1800" b="1" dirty="0" smtClean="0">
                <a:solidFill>
                  <a:schemeClr val="tx1"/>
                </a:solidFill>
                <a:latin typeface="Courier New" pitchFamily="49" charset="0"/>
                <a:cs typeface="Courier New" pitchFamily="49" charset="0"/>
                <a:sym typeface="Courier New Bold" charset="0"/>
              </a:rPr>
              <a:t>  for (</a:t>
            </a:r>
            <a:r>
              <a:rPr lang="en-US" sz="1800" b="1" dirty="0" err="1" smtClean="0">
                <a:solidFill>
                  <a:schemeClr val="tx1"/>
                </a:solidFill>
                <a:latin typeface="Courier New" pitchFamily="49" charset="0"/>
                <a:cs typeface="Courier New" pitchFamily="49" charset="0"/>
                <a:sym typeface="Courier New Bold" charset="0"/>
              </a:rPr>
              <a:t>i</a:t>
            </a:r>
            <a:r>
              <a:rPr lang="en-US" sz="1800" b="1" dirty="0" smtClean="0">
                <a:solidFill>
                  <a:schemeClr val="tx1"/>
                </a:solidFill>
                <a:latin typeface="Courier New" pitchFamily="49" charset="0"/>
                <a:cs typeface="Courier New" pitchFamily="49" charset="0"/>
                <a:sym typeface="Courier New Bold" charset="0"/>
              </a:rPr>
              <a:t> = 0; </a:t>
            </a:r>
            <a:r>
              <a:rPr lang="en-US" sz="1800" b="1" dirty="0" err="1" smtClean="0">
                <a:solidFill>
                  <a:schemeClr val="tx1"/>
                </a:solidFill>
                <a:latin typeface="Courier New" pitchFamily="49" charset="0"/>
                <a:cs typeface="Courier New" pitchFamily="49" charset="0"/>
                <a:sym typeface="Courier New Bold" charset="0"/>
              </a:rPr>
              <a:t>i</a:t>
            </a:r>
            <a:r>
              <a:rPr lang="en-US" sz="1800" b="1" dirty="0" smtClean="0">
                <a:solidFill>
                  <a:schemeClr val="tx1"/>
                </a:solidFill>
                <a:latin typeface="Courier New" pitchFamily="49" charset="0"/>
                <a:cs typeface="Courier New" pitchFamily="49" charset="0"/>
                <a:sym typeface="Courier New Bold" charset="0"/>
              </a:rPr>
              <a:t> &lt; WSIZE; </a:t>
            </a:r>
            <a:r>
              <a:rPr lang="en-US" sz="1800" b="1" dirty="0" err="1" smtClean="0">
                <a:solidFill>
                  <a:schemeClr val="tx1"/>
                </a:solidFill>
                <a:latin typeface="Courier New" pitchFamily="49" charset="0"/>
                <a:cs typeface="Courier New" pitchFamily="49" charset="0"/>
                <a:sym typeface="Courier New Bold" charset="0"/>
              </a:rPr>
              <a:t>i</a:t>
            </a:r>
            <a:r>
              <a:rPr lang="en-US" sz="1800" b="1" dirty="0" smtClean="0">
                <a:solidFill>
                  <a:schemeClr val="tx1"/>
                </a:solidFill>
                <a:latin typeface="Courier New" pitchFamily="49" charset="0"/>
                <a:cs typeface="Courier New" pitchFamily="49" charset="0"/>
                <a:sym typeface="Courier New Bold" charset="0"/>
              </a:rPr>
              <a:t>++) {</a:t>
            </a:r>
          </a:p>
          <a:p>
            <a:pPr algn="l"/>
            <a:r>
              <a:rPr lang="en-US" sz="1800" b="1" dirty="0" smtClean="0">
                <a:solidFill>
                  <a:schemeClr val="tx1"/>
                </a:solidFill>
                <a:latin typeface="Courier New" pitchFamily="49" charset="0"/>
                <a:cs typeface="Courier New" pitchFamily="49" charset="0"/>
                <a:sym typeface="Courier New Bold" charset="0"/>
              </a:rPr>
              <a:t>    unsigned mask = 1 &lt;&lt; </a:t>
            </a:r>
            <a:r>
              <a:rPr lang="en-US" sz="1800" b="1" dirty="0" err="1" smtClean="0">
                <a:solidFill>
                  <a:schemeClr val="tx1"/>
                </a:solidFill>
                <a:latin typeface="Courier New" pitchFamily="49" charset="0"/>
                <a:cs typeface="Courier New" pitchFamily="49" charset="0"/>
                <a:sym typeface="Courier New Bold" charset="0"/>
              </a:rPr>
              <a:t>i</a:t>
            </a:r>
            <a:r>
              <a:rPr lang="en-US" sz="1800" b="1" dirty="0" smtClean="0">
                <a:solidFill>
                  <a:schemeClr val="tx1"/>
                </a:solidFill>
                <a:latin typeface="Courier New" pitchFamily="49" charset="0"/>
                <a:cs typeface="Courier New" pitchFamily="49" charset="0"/>
                <a:sym typeface="Courier New Bold" charset="0"/>
              </a:rPr>
              <a:t>;</a:t>
            </a:r>
          </a:p>
          <a:p>
            <a:pPr algn="l"/>
            <a:r>
              <a:rPr lang="en-US" sz="1800" b="1" dirty="0" smtClean="0">
                <a:solidFill>
                  <a:schemeClr val="tx1"/>
                </a:solidFill>
                <a:latin typeface="Courier New" pitchFamily="49" charset="0"/>
                <a:cs typeface="Courier New" pitchFamily="49" charset="0"/>
                <a:sym typeface="Courier New Bold" charset="0"/>
              </a:rPr>
              <a:t>    result += (x &amp; mask) != 0;</a:t>
            </a:r>
          </a:p>
          <a:p>
            <a:pPr algn="l"/>
            <a:r>
              <a:rPr lang="en-US" sz="1800" b="1" dirty="0" smtClean="0">
                <a:solidFill>
                  <a:schemeClr val="tx1"/>
                </a:solidFill>
                <a:latin typeface="Courier New" pitchFamily="49" charset="0"/>
                <a:cs typeface="Courier New" pitchFamily="49" charset="0"/>
                <a:sym typeface="Courier New Bold" charset="0"/>
              </a:rPr>
              <a:t>  }</a:t>
            </a:r>
          </a:p>
          <a:p>
            <a:pPr algn="l"/>
            <a:r>
              <a:rPr lang="en-US" sz="1800" b="1" dirty="0" smtClean="0">
                <a:solidFill>
                  <a:schemeClr val="tx1"/>
                </a:solidFill>
                <a:latin typeface="Courier New" pitchFamily="49" charset="0"/>
                <a:cs typeface="Courier New" pitchFamily="49" charset="0"/>
                <a:sym typeface="Courier New Bold" charset="0"/>
              </a:rPr>
              <a:t>  return result;</a:t>
            </a:r>
          </a:p>
          <a:p>
            <a:pPr algn="l"/>
            <a:r>
              <a:rPr lang="en-US" sz="1800" b="1" dirty="0" smtClean="0">
                <a:solidFill>
                  <a:schemeClr val="tx1"/>
                </a:solidFill>
                <a:latin typeface="Courier New" pitchFamily="49" charset="0"/>
                <a:cs typeface="Courier New" pitchFamily="49" charset="0"/>
                <a:sym typeface="Courier New Bold" charset="0"/>
              </a:rPr>
              <a:t>}</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57346"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57355" name="Rectangle 11"/>
          <p:cNvSpPr>
            <a:spLocks noGrp="1" noChangeArrowheads="1"/>
          </p:cNvSpPr>
          <p:nvPr>
            <p:ph type="title"/>
          </p:nvPr>
        </p:nvSpPr>
        <p:spPr>
          <a:ln/>
        </p:spPr>
        <p:txBody>
          <a:bodyPr/>
          <a:lstStyle/>
          <a:p>
            <a:pPr marL="119063" indent="-119063"/>
            <a:r>
              <a:rPr lang="en-US" dirty="0" smtClean="0"/>
              <a:t>“For” </a:t>
            </a:r>
            <a:r>
              <a:rPr lang="en-US" dirty="0"/>
              <a:t>Loop </a:t>
            </a:r>
            <a:r>
              <a:rPr lang="en-US" dirty="0" smtClean="0"/>
              <a:t>Form</a:t>
            </a:r>
            <a:endParaRPr lang="en-US" dirty="0"/>
          </a:p>
        </p:txBody>
      </p:sp>
      <p:sp>
        <p:nvSpPr>
          <p:cNvPr id="11" name="Rectangle 3"/>
          <p:cNvSpPr>
            <a:spLocks noChangeArrowheads="1"/>
          </p:cNvSpPr>
          <p:nvPr/>
        </p:nvSpPr>
        <p:spPr bwMode="auto">
          <a:xfrm>
            <a:off x="381000" y="1905000"/>
            <a:ext cx="4419600" cy="1013098"/>
          </a:xfrm>
          <a:prstGeom prst="rect">
            <a:avLst/>
          </a:prstGeom>
          <a:solidFill>
            <a:schemeClr val="accent2">
              <a:lumMod val="20000"/>
              <a:lumOff val="80000"/>
            </a:schemeClr>
          </a:solidFill>
          <a:ln w="57150" cmpd="thickThin">
            <a:solidFill>
              <a:schemeClr val="tx1"/>
            </a:solidFill>
            <a:miter lim="800000"/>
            <a:headEnd/>
            <a:tailEnd/>
          </a:ln>
          <a:effectLst/>
        </p:spPr>
        <p:txBody>
          <a:bodyPr wrap="square" lIns="90487" tIns="44450" rIns="90487" bIns="44450">
            <a:spAutoFit/>
          </a:bodyPr>
          <a:lstStyle/>
          <a:p>
            <a:pPr>
              <a:lnSpc>
                <a:spcPct val="100000"/>
              </a:lnSpc>
              <a:spcBef>
                <a:spcPct val="50000"/>
              </a:spcBef>
            </a:pPr>
            <a:r>
              <a:rPr lang="en-US" sz="2400">
                <a:latin typeface="Courier New" charset="0"/>
              </a:rPr>
              <a:t>for (</a:t>
            </a:r>
            <a:r>
              <a:rPr lang="en-US" sz="2400" i="1"/>
              <a:t>Init</a:t>
            </a:r>
            <a:r>
              <a:rPr lang="en-US" sz="2400">
                <a:latin typeface="Courier New" charset="0"/>
              </a:rPr>
              <a:t>; </a:t>
            </a:r>
            <a:r>
              <a:rPr lang="en-US" sz="2400" i="1"/>
              <a:t>Test</a:t>
            </a:r>
            <a:r>
              <a:rPr lang="en-US" sz="2400">
                <a:latin typeface="Courier New" charset="0"/>
              </a:rPr>
              <a:t>; </a:t>
            </a:r>
            <a:r>
              <a:rPr lang="en-US" sz="2400" i="1"/>
              <a:t>Update </a:t>
            </a:r>
            <a:r>
              <a:rPr lang="en-US" sz="2400">
                <a:latin typeface="Courier New" charset="0"/>
              </a:rPr>
              <a:t>)</a:t>
            </a:r>
          </a:p>
          <a:p>
            <a:pPr>
              <a:lnSpc>
                <a:spcPct val="100000"/>
              </a:lnSpc>
              <a:spcBef>
                <a:spcPct val="50000"/>
              </a:spcBef>
            </a:pPr>
            <a:r>
              <a:rPr lang="en-US" sz="2400">
                <a:latin typeface="Courier New" charset="0"/>
              </a:rPr>
              <a:t>    </a:t>
            </a:r>
            <a:r>
              <a:rPr lang="en-US" sz="2400" i="1"/>
              <a:t>Body</a:t>
            </a:r>
          </a:p>
        </p:txBody>
      </p:sp>
      <p:sp>
        <p:nvSpPr>
          <p:cNvPr id="12" name="Rectangle 5"/>
          <p:cNvSpPr>
            <a:spLocks noChangeArrowheads="1"/>
          </p:cNvSpPr>
          <p:nvPr/>
        </p:nvSpPr>
        <p:spPr bwMode="auto">
          <a:xfrm>
            <a:off x="381000" y="1371600"/>
            <a:ext cx="3448050" cy="412750"/>
          </a:xfrm>
          <a:prstGeom prst="rect">
            <a:avLst/>
          </a:prstGeom>
          <a:noFill/>
          <a:ln w="12700">
            <a:noFill/>
            <a:miter lim="800000"/>
            <a:headEnd/>
            <a:tailEnd/>
          </a:ln>
          <a:effectLst/>
        </p:spPr>
        <p:txBody>
          <a:bodyPr lIns="90487" tIns="44450" rIns="90487" bIns="44450"/>
          <a:lstStyle/>
          <a:p>
            <a:pPr marL="223838" indent="-223838" algn="ctr" defTabSz="895350">
              <a:spcBef>
                <a:spcPct val="30000"/>
              </a:spcBef>
            </a:pPr>
            <a:r>
              <a:rPr lang="en-US" sz="2400" dirty="0">
                <a:solidFill>
                  <a:schemeClr val="tx2"/>
                </a:solidFill>
              </a:rPr>
              <a:t>General Form</a:t>
            </a:r>
          </a:p>
          <a:p>
            <a:pPr marL="223838" indent="-223838" algn="ctr" defTabSz="895350">
              <a:lnSpc>
                <a:spcPct val="100000"/>
              </a:lnSpc>
            </a:pPr>
            <a:endParaRPr lang="en-US" sz="2400" dirty="0">
              <a:solidFill>
                <a:schemeClr val="tx2"/>
              </a:solidFill>
            </a:endParaRPr>
          </a:p>
        </p:txBody>
      </p:sp>
      <p:sp>
        <p:nvSpPr>
          <p:cNvPr id="24" name="Rectangle 4"/>
          <p:cNvSpPr>
            <a:spLocks/>
          </p:cNvSpPr>
          <p:nvPr/>
        </p:nvSpPr>
        <p:spPr bwMode="auto">
          <a:xfrm>
            <a:off x="381000" y="3429000"/>
            <a:ext cx="4343400" cy="11430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smtClean="0">
                <a:solidFill>
                  <a:schemeClr val="tx1"/>
                </a:solidFill>
                <a:latin typeface="Courier New" pitchFamily="49" charset="0"/>
                <a:cs typeface="Courier New" pitchFamily="49" charset="0"/>
                <a:sym typeface="Courier New Bold" charset="0"/>
              </a:rPr>
              <a:t>for (</a:t>
            </a:r>
            <a:r>
              <a:rPr lang="en-US" sz="1800" b="1" dirty="0" err="1" smtClean="0">
                <a:solidFill>
                  <a:schemeClr val="tx1"/>
                </a:solidFill>
                <a:latin typeface="Courier New" pitchFamily="49" charset="0"/>
                <a:cs typeface="Courier New" pitchFamily="49" charset="0"/>
                <a:sym typeface="Courier New Bold" charset="0"/>
              </a:rPr>
              <a:t>i</a:t>
            </a:r>
            <a:r>
              <a:rPr lang="en-US" sz="1800" b="1" dirty="0" smtClean="0">
                <a:solidFill>
                  <a:schemeClr val="tx1"/>
                </a:solidFill>
                <a:latin typeface="Courier New" pitchFamily="49" charset="0"/>
                <a:cs typeface="Courier New" pitchFamily="49" charset="0"/>
                <a:sym typeface="Courier New Bold" charset="0"/>
              </a:rPr>
              <a:t> = 0; </a:t>
            </a:r>
            <a:r>
              <a:rPr lang="en-US" sz="1800" b="1" dirty="0" err="1" smtClean="0">
                <a:solidFill>
                  <a:schemeClr val="tx1"/>
                </a:solidFill>
                <a:latin typeface="Courier New" pitchFamily="49" charset="0"/>
                <a:cs typeface="Courier New" pitchFamily="49" charset="0"/>
                <a:sym typeface="Courier New Bold" charset="0"/>
              </a:rPr>
              <a:t>i</a:t>
            </a:r>
            <a:r>
              <a:rPr lang="en-US" sz="1800" b="1" dirty="0" smtClean="0">
                <a:solidFill>
                  <a:schemeClr val="tx1"/>
                </a:solidFill>
                <a:latin typeface="Courier New" pitchFamily="49" charset="0"/>
                <a:cs typeface="Courier New" pitchFamily="49" charset="0"/>
                <a:sym typeface="Courier New Bold" charset="0"/>
              </a:rPr>
              <a:t> &lt; WSIZE; </a:t>
            </a:r>
            <a:r>
              <a:rPr lang="en-US" sz="1800" b="1" dirty="0" err="1" smtClean="0">
                <a:solidFill>
                  <a:schemeClr val="tx1"/>
                </a:solidFill>
                <a:latin typeface="Courier New" pitchFamily="49" charset="0"/>
                <a:cs typeface="Courier New" pitchFamily="49" charset="0"/>
                <a:sym typeface="Courier New Bold" charset="0"/>
              </a:rPr>
              <a:t>i</a:t>
            </a:r>
            <a:r>
              <a:rPr lang="en-US" sz="1800" b="1" dirty="0" smtClean="0">
                <a:solidFill>
                  <a:schemeClr val="tx1"/>
                </a:solidFill>
                <a:latin typeface="Courier New" pitchFamily="49" charset="0"/>
                <a:cs typeface="Courier New" pitchFamily="49" charset="0"/>
                <a:sym typeface="Courier New Bold" charset="0"/>
              </a:rPr>
              <a:t>++) {</a:t>
            </a:r>
          </a:p>
          <a:p>
            <a:pPr algn="l"/>
            <a:r>
              <a:rPr lang="en-US" sz="1800" b="1" dirty="0" smtClean="0">
                <a:solidFill>
                  <a:schemeClr val="tx1"/>
                </a:solidFill>
                <a:latin typeface="Courier New" pitchFamily="49" charset="0"/>
                <a:cs typeface="Courier New" pitchFamily="49" charset="0"/>
                <a:sym typeface="Courier New Bold" charset="0"/>
              </a:rPr>
              <a:t>    unsigned mask = 1 &lt;&lt; </a:t>
            </a:r>
            <a:r>
              <a:rPr lang="en-US" sz="1800" b="1" dirty="0" err="1" smtClean="0">
                <a:solidFill>
                  <a:schemeClr val="tx1"/>
                </a:solidFill>
                <a:latin typeface="Courier New" pitchFamily="49" charset="0"/>
                <a:cs typeface="Courier New" pitchFamily="49" charset="0"/>
                <a:sym typeface="Courier New Bold" charset="0"/>
              </a:rPr>
              <a:t>i</a:t>
            </a:r>
            <a:r>
              <a:rPr lang="en-US" sz="1800" b="1" dirty="0" smtClean="0">
                <a:solidFill>
                  <a:schemeClr val="tx1"/>
                </a:solidFill>
                <a:latin typeface="Courier New" pitchFamily="49" charset="0"/>
                <a:cs typeface="Courier New" pitchFamily="49" charset="0"/>
                <a:sym typeface="Courier New Bold" charset="0"/>
              </a:rPr>
              <a:t>;</a:t>
            </a:r>
          </a:p>
          <a:p>
            <a:pPr algn="l"/>
            <a:r>
              <a:rPr lang="en-US" sz="1800" b="1" dirty="0" smtClean="0">
                <a:solidFill>
                  <a:schemeClr val="tx1"/>
                </a:solidFill>
                <a:latin typeface="Courier New" pitchFamily="49" charset="0"/>
                <a:cs typeface="Courier New" pitchFamily="49" charset="0"/>
                <a:sym typeface="Courier New Bold" charset="0"/>
              </a:rPr>
              <a:t>    result += (x &amp; mask) != 0;</a:t>
            </a:r>
          </a:p>
          <a:p>
            <a:pPr algn="l"/>
            <a:r>
              <a:rPr lang="en-US" sz="1800" b="1" dirty="0" smtClean="0">
                <a:solidFill>
                  <a:schemeClr val="tx1"/>
                </a:solidFill>
                <a:latin typeface="Courier New" pitchFamily="49" charset="0"/>
                <a:cs typeface="Courier New" pitchFamily="49" charset="0"/>
                <a:sym typeface="Courier New Bold" charset="0"/>
              </a:rPr>
              <a:t>  }</a:t>
            </a:r>
          </a:p>
        </p:txBody>
      </p:sp>
      <p:sp>
        <p:nvSpPr>
          <p:cNvPr id="25" name="Rectangle 4"/>
          <p:cNvSpPr>
            <a:spLocks/>
          </p:cNvSpPr>
          <p:nvPr/>
        </p:nvSpPr>
        <p:spPr bwMode="auto">
          <a:xfrm>
            <a:off x="5181600" y="1295400"/>
            <a:ext cx="2133600" cy="381000"/>
          </a:xfrm>
          <a:prstGeom prst="rect">
            <a:avLst/>
          </a:prstGeom>
          <a:solidFill>
            <a:srgbClr val="CCFFCC"/>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err="1" smtClean="0">
                <a:solidFill>
                  <a:schemeClr val="tx1"/>
                </a:solidFill>
                <a:latin typeface="Courier New" pitchFamily="49" charset="0"/>
                <a:cs typeface="Courier New" pitchFamily="49" charset="0"/>
                <a:sym typeface="Courier New Bold" charset="0"/>
              </a:rPr>
              <a:t>i</a:t>
            </a:r>
            <a:r>
              <a:rPr lang="en-US" sz="1800" b="1" dirty="0" smtClean="0">
                <a:solidFill>
                  <a:schemeClr val="tx1"/>
                </a:solidFill>
                <a:latin typeface="Courier New" pitchFamily="49" charset="0"/>
                <a:cs typeface="Courier New" pitchFamily="49" charset="0"/>
                <a:sym typeface="Courier New Bold" charset="0"/>
              </a:rPr>
              <a:t> = 0</a:t>
            </a:r>
          </a:p>
        </p:txBody>
      </p:sp>
      <p:sp>
        <p:nvSpPr>
          <p:cNvPr id="26" name="Rectangle 4"/>
          <p:cNvSpPr>
            <a:spLocks/>
          </p:cNvSpPr>
          <p:nvPr/>
        </p:nvSpPr>
        <p:spPr bwMode="auto">
          <a:xfrm>
            <a:off x="5181600" y="2209800"/>
            <a:ext cx="2133600" cy="381000"/>
          </a:xfrm>
          <a:prstGeom prst="rect">
            <a:avLst/>
          </a:prstGeom>
          <a:solidFill>
            <a:srgbClr val="CCFFCC"/>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err="1" smtClean="0">
                <a:solidFill>
                  <a:schemeClr val="tx1"/>
                </a:solidFill>
                <a:latin typeface="Courier New" pitchFamily="49" charset="0"/>
                <a:cs typeface="Courier New" pitchFamily="49" charset="0"/>
                <a:sym typeface="Courier New Bold" charset="0"/>
              </a:rPr>
              <a:t>i</a:t>
            </a:r>
            <a:r>
              <a:rPr lang="en-US" sz="1800" b="1" dirty="0" smtClean="0">
                <a:solidFill>
                  <a:schemeClr val="tx1"/>
                </a:solidFill>
                <a:latin typeface="Courier New" pitchFamily="49" charset="0"/>
                <a:cs typeface="Courier New" pitchFamily="49" charset="0"/>
                <a:sym typeface="Courier New Bold" charset="0"/>
              </a:rPr>
              <a:t> &lt; WSIZE</a:t>
            </a:r>
          </a:p>
        </p:txBody>
      </p:sp>
      <p:sp>
        <p:nvSpPr>
          <p:cNvPr id="27" name="Rectangle 4"/>
          <p:cNvSpPr>
            <a:spLocks/>
          </p:cNvSpPr>
          <p:nvPr/>
        </p:nvSpPr>
        <p:spPr bwMode="auto">
          <a:xfrm>
            <a:off x="5181600" y="3200400"/>
            <a:ext cx="2133600" cy="381000"/>
          </a:xfrm>
          <a:prstGeom prst="rect">
            <a:avLst/>
          </a:prstGeom>
          <a:solidFill>
            <a:srgbClr val="CCFFCC"/>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err="1" smtClean="0">
                <a:solidFill>
                  <a:schemeClr val="tx1"/>
                </a:solidFill>
                <a:latin typeface="Courier New" pitchFamily="49" charset="0"/>
                <a:cs typeface="Courier New" pitchFamily="49" charset="0"/>
                <a:sym typeface="Courier New Bold" charset="0"/>
              </a:rPr>
              <a:t>i</a:t>
            </a:r>
            <a:r>
              <a:rPr lang="en-US" sz="1800" b="1" dirty="0" smtClean="0">
                <a:solidFill>
                  <a:schemeClr val="tx1"/>
                </a:solidFill>
                <a:latin typeface="Courier New" pitchFamily="49" charset="0"/>
                <a:cs typeface="Courier New" pitchFamily="49" charset="0"/>
                <a:sym typeface="Courier New Bold" charset="0"/>
              </a:rPr>
              <a:t>++</a:t>
            </a:r>
          </a:p>
        </p:txBody>
      </p:sp>
      <p:sp>
        <p:nvSpPr>
          <p:cNvPr id="28" name="Rectangle 4"/>
          <p:cNvSpPr>
            <a:spLocks/>
          </p:cNvSpPr>
          <p:nvPr/>
        </p:nvSpPr>
        <p:spPr bwMode="auto">
          <a:xfrm>
            <a:off x="5181600" y="4191000"/>
            <a:ext cx="3962400" cy="1143000"/>
          </a:xfrm>
          <a:prstGeom prst="rect">
            <a:avLst/>
          </a:prstGeom>
          <a:solidFill>
            <a:srgbClr val="CCFFCC"/>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smtClean="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unsigned mask = 1 &lt;&lt; </a:t>
            </a:r>
            <a:r>
              <a:rPr lang="en-US" sz="1800" b="1" dirty="0" err="1" smtClean="0">
                <a:solidFill>
                  <a:schemeClr val="tx1"/>
                </a:solidFill>
                <a:latin typeface="Courier New" pitchFamily="49" charset="0"/>
                <a:cs typeface="Courier New" pitchFamily="49" charset="0"/>
                <a:sym typeface="Courier New Bold" charset="0"/>
              </a:rPr>
              <a:t>i</a:t>
            </a:r>
            <a:r>
              <a:rPr lang="en-US" sz="1800" b="1" dirty="0" smtClean="0">
                <a:solidFill>
                  <a:schemeClr val="tx1"/>
                </a:solidFill>
                <a:latin typeface="Courier New" pitchFamily="49" charset="0"/>
                <a:cs typeface="Courier New" pitchFamily="49" charset="0"/>
                <a:sym typeface="Courier New Bold" charset="0"/>
              </a:rPr>
              <a:t>;</a:t>
            </a:r>
          </a:p>
          <a:p>
            <a:pPr algn="l"/>
            <a:r>
              <a:rPr lang="en-US" sz="1800" b="1" dirty="0" smtClean="0">
                <a:solidFill>
                  <a:schemeClr val="tx1"/>
                </a:solidFill>
                <a:latin typeface="Courier New" pitchFamily="49" charset="0"/>
                <a:cs typeface="Courier New" pitchFamily="49" charset="0"/>
                <a:sym typeface="Courier New Bold" charset="0"/>
              </a:rPr>
              <a:t>  result += (x &amp; mask) != 0;</a:t>
            </a:r>
          </a:p>
          <a:p>
            <a:pPr algn="l"/>
            <a:r>
              <a:rPr lang="en-US" sz="1800" b="1" dirty="0">
                <a:solidFill>
                  <a:schemeClr val="tx1"/>
                </a:solidFill>
                <a:latin typeface="Courier New" pitchFamily="49" charset="0"/>
                <a:cs typeface="Courier New" pitchFamily="49" charset="0"/>
                <a:sym typeface="Courier New Bold" charset="0"/>
              </a:rPr>
              <a:t>}</a:t>
            </a:r>
            <a:endParaRPr lang="en-US" sz="1800" b="1" dirty="0" smtClean="0">
              <a:solidFill>
                <a:schemeClr val="tx1"/>
              </a:solidFill>
              <a:latin typeface="Courier New" pitchFamily="49" charset="0"/>
              <a:cs typeface="Courier New" pitchFamily="49" charset="0"/>
              <a:sym typeface="Courier New Bold" charset="0"/>
            </a:endParaRPr>
          </a:p>
        </p:txBody>
      </p:sp>
      <p:sp>
        <p:nvSpPr>
          <p:cNvPr id="29" name="Rectangle 5"/>
          <p:cNvSpPr>
            <a:spLocks noChangeArrowheads="1"/>
          </p:cNvSpPr>
          <p:nvPr/>
        </p:nvSpPr>
        <p:spPr bwMode="auto">
          <a:xfrm>
            <a:off x="5238750" y="838200"/>
            <a:ext cx="3448050"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smtClean="0">
                <a:solidFill>
                  <a:schemeClr val="tx2"/>
                </a:solidFill>
              </a:rPr>
              <a:t>Init</a:t>
            </a:r>
            <a:endParaRPr lang="en-US" sz="2400" dirty="0">
              <a:solidFill>
                <a:schemeClr val="tx2"/>
              </a:solidFill>
            </a:endParaRPr>
          </a:p>
          <a:p>
            <a:pPr marL="223838" indent="-223838" algn="l" defTabSz="895350">
              <a:lnSpc>
                <a:spcPct val="100000"/>
              </a:lnSpc>
            </a:pPr>
            <a:endParaRPr lang="en-US" sz="2400" dirty="0">
              <a:solidFill>
                <a:schemeClr val="tx2"/>
              </a:solidFill>
            </a:endParaRPr>
          </a:p>
        </p:txBody>
      </p:sp>
      <p:sp>
        <p:nvSpPr>
          <p:cNvPr id="30" name="Rectangle 5"/>
          <p:cNvSpPr>
            <a:spLocks noChangeArrowheads="1"/>
          </p:cNvSpPr>
          <p:nvPr/>
        </p:nvSpPr>
        <p:spPr bwMode="auto">
          <a:xfrm>
            <a:off x="5238750" y="1797050"/>
            <a:ext cx="3448050"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smtClean="0">
                <a:solidFill>
                  <a:schemeClr val="tx2"/>
                </a:solidFill>
              </a:rPr>
              <a:t>Test</a:t>
            </a:r>
            <a:endParaRPr lang="en-US" sz="2400" dirty="0">
              <a:solidFill>
                <a:schemeClr val="tx2"/>
              </a:solidFill>
            </a:endParaRPr>
          </a:p>
          <a:p>
            <a:pPr marL="223838" indent="-223838" algn="l" defTabSz="895350">
              <a:lnSpc>
                <a:spcPct val="100000"/>
              </a:lnSpc>
            </a:pPr>
            <a:endParaRPr lang="en-US" sz="2400" dirty="0">
              <a:solidFill>
                <a:schemeClr val="tx2"/>
              </a:solidFill>
            </a:endParaRPr>
          </a:p>
        </p:txBody>
      </p:sp>
      <p:sp>
        <p:nvSpPr>
          <p:cNvPr id="31" name="Rectangle 5"/>
          <p:cNvSpPr>
            <a:spLocks noChangeArrowheads="1"/>
          </p:cNvSpPr>
          <p:nvPr/>
        </p:nvSpPr>
        <p:spPr bwMode="auto">
          <a:xfrm>
            <a:off x="5257800" y="2787650"/>
            <a:ext cx="3448050"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smtClean="0">
                <a:solidFill>
                  <a:schemeClr val="tx2"/>
                </a:solidFill>
              </a:rPr>
              <a:t>Update</a:t>
            </a:r>
            <a:endParaRPr lang="en-US" sz="2400" dirty="0">
              <a:solidFill>
                <a:schemeClr val="tx2"/>
              </a:solidFill>
            </a:endParaRPr>
          </a:p>
          <a:p>
            <a:pPr marL="223838" indent="-223838" algn="l" defTabSz="895350">
              <a:lnSpc>
                <a:spcPct val="100000"/>
              </a:lnSpc>
            </a:pPr>
            <a:endParaRPr lang="en-US" sz="2400" dirty="0">
              <a:solidFill>
                <a:schemeClr val="tx2"/>
              </a:solidFill>
            </a:endParaRPr>
          </a:p>
        </p:txBody>
      </p:sp>
      <p:sp>
        <p:nvSpPr>
          <p:cNvPr id="32" name="Rectangle 5"/>
          <p:cNvSpPr>
            <a:spLocks noChangeArrowheads="1"/>
          </p:cNvSpPr>
          <p:nvPr/>
        </p:nvSpPr>
        <p:spPr bwMode="auto">
          <a:xfrm>
            <a:off x="5276850" y="3778250"/>
            <a:ext cx="3448050"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smtClean="0">
                <a:solidFill>
                  <a:schemeClr val="tx2"/>
                </a:solidFill>
              </a:rPr>
              <a:t>Body</a:t>
            </a:r>
            <a:endParaRPr lang="en-US" sz="2400" dirty="0">
              <a:solidFill>
                <a:schemeClr val="tx2"/>
              </a:solidFill>
            </a:endParaRPr>
          </a:p>
          <a:p>
            <a:pPr marL="223838" indent="-223838" algn="l" defTabSz="895350">
              <a:lnSpc>
                <a:spcPct val="100000"/>
              </a:lnSpc>
            </a:pPr>
            <a:endParaRPr lang="en-US" sz="2400" dirty="0">
              <a:solidFill>
                <a:schemeClr val="tx2"/>
              </a:solidFill>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57346"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57355" name="Rectangle 11"/>
          <p:cNvSpPr>
            <a:spLocks noGrp="1" noChangeArrowheads="1"/>
          </p:cNvSpPr>
          <p:nvPr>
            <p:ph type="title"/>
          </p:nvPr>
        </p:nvSpPr>
        <p:spPr>
          <a:ln/>
        </p:spPr>
        <p:txBody>
          <a:bodyPr/>
          <a:lstStyle/>
          <a:p>
            <a:pPr marL="119063" indent="-119063"/>
            <a:r>
              <a:rPr lang="en-US" dirty="0" smtClean="0"/>
              <a:t>“For” </a:t>
            </a:r>
            <a:r>
              <a:rPr lang="en-US" dirty="0"/>
              <a:t>Loop </a:t>
            </a:r>
            <a:r>
              <a:rPr lang="en-US" dirty="0" smtClean="0">
                <a:sym typeface="Wingdings" pitchFamily="2" charset="2"/>
              </a:rPr>
              <a:t> While Loop</a:t>
            </a:r>
            <a:endParaRPr lang="en-US" dirty="0"/>
          </a:p>
        </p:txBody>
      </p:sp>
      <p:sp>
        <p:nvSpPr>
          <p:cNvPr id="11" name="Rectangle 3"/>
          <p:cNvSpPr>
            <a:spLocks noChangeArrowheads="1"/>
          </p:cNvSpPr>
          <p:nvPr/>
        </p:nvSpPr>
        <p:spPr bwMode="auto">
          <a:xfrm>
            <a:off x="381000" y="1676400"/>
            <a:ext cx="4419600" cy="1013098"/>
          </a:xfrm>
          <a:prstGeom prst="rect">
            <a:avLst/>
          </a:prstGeom>
          <a:solidFill>
            <a:schemeClr val="accent2">
              <a:lumMod val="20000"/>
              <a:lumOff val="80000"/>
            </a:schemeClr>
          </a:solidFill>
          <a:ln w="57150" cmpd="thickThin">
            <a:solidFill>
              <a:schemeClr val="tx1"/>
            </a:solidFill>
            <a:miter lim="800000"/>
            <a:headEnd/>
            <a:tailEnd/>
          </a:ln>
          <a:effectLst/>
        </p:spPr>
        <p:txBody>
          <a:bodyPr wrap="square" lIns="90487" tIns="44450" rIns="90487" bIns="44450">
            <a:spAutoFit/>
          </a:bodyPr>
          <a:lstStyle/>
          <a:p>
            <a:pPr>
              <a:lnSpc>
                <a:spcPct val="100000"/>
              </a:lnSpc>
              <a:spcBef>
                <a:spcPct val="50000"/>
              </a:spcBef>
            </a:pPr>
            <a:r>
              <a:rPr lang="en-US" sz="2400" dirty="0">
                <a:latin typeface="Courier New" charset="0"/>
              </a:rPr>
              <a:t>for (</a:t>
            </a:r>
            <a:r>
              <a:rPr lang="en-US" sz="2400" i="1" dirty="0">
                <a:latin typeface="+mj-lt"/>
              </a:rPr>
              <a:t>Init</a:t>
            </a:r>
            <a:r>
              <a:rPr lang="en-US" sz="2400" dirty="0">
                <a:latin typeface="Courier New" charset="0"/>
              </a:rPr>
              <a:t>; </a:t>
            </a:r>
            <a:r>
              <a:rPr lang="en-US" sz="2400" i="1" dirty="0">
                <a:latin typeface="+mj-lt"/>
              </a:rPr>
              <a:t>Test</a:t>
            </a:r>
            <a:r>
              <a:rPr lang="en-US" sz="2400" dirty="0">
                <a:latin typeface="Courier New" charset="0"/>
              </a:rPr>
              <a:t>; </a:t>
            </a:r>
            <a:r>
              <a:rPr lang="en-US" sz="2400" i="1" dirty="0">
                <a:latin typeface="+mj-lt"/>
              </a:rPr>
              <a:t>Update</a:t>
            </a:r>
            <a:r>
              <a:rPr lang="en-US" sz="2400" i="1" dirty="0"/>
              <a:t> </a:t>
            </a:r>
            <a:r>
              <a:rPr lang="en-US" sz="2400" dirty="0">
                <a:latin typeface="Courier New" charset="0"/>
              </a:rPr>
              <a:t>)</a:t>
            </a:r>
          </a:p>
          <a:p>
            <a:pPr>
              <a:lnSpc>
                <a:spcPct val="100000"/>
              </a:lnSpc>
              <a:spcBef>
                <a:spcPct val="50000"/>
              </a:spcBef>
            </a:pPr>
            <a:r>
              <a:rPr lang="en-US" sz="2400" dirty="0">
                <a:latin typeface="Courier New" charset="0"/>
              </a:rPr>
              <a:t>    </a:t>
            </a:r>
            <a:r>
              <a:rPr lang="en-US" sz="2400" i="1" dirty="0">
                <a:latin typeface="+mj-lt"/>
              </a:rPr>
              <a:t>Body</a:t>
            </a:r>
          </a:p>
        </p:txBody>
      </p:sp>
      <p:sp>
        <p:nvSpPr>
          <p:cNvPr id="12" name="Rectangle 5"/>
          <p:cNvSpPr>
            <a:spLocks noChangeArrowheads="1"/>
          </p:cNvSpPr>
          <p:nvPr/>
        </p:nvSpPr>
        <p:spPr bwMode="auto">
          <a:xfrm>
            <a:off x="514350" y="1143000"/>
            <a:ext cx="3448050"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smtClean="0">
                <a:solidFill>
                  <a:schemeClr val="tx2"/>
                </a:solidFill>
                <a:latin typeface="+mj-lt"/>
              </a:rPr>
              <a:t>For Version</a:t>
            </a:r>
            <a:endParaRPr lang="en-US" sz="2400" dirty="0">
              <a:solidFill>
                <a:schemeClr val="tx2"/>
              </a:solidFill>
              <a:latin typeface="+mj-lt"/>
            </a:endParaRPr>
          </a:p>
          <a:p>
            <a:pPr marL="223838" indent="-223838" algn="l" defTabSz="895350">
              <a:lnSpc>
                <a:spcPct val="100000"/>
              </a:lnSpc>
            </a:pPr>
            <a:endParaRPr lang="en-US" sz="2400" dirty="0">
              <a:solidFill>
                <a:schemeClr val="tx2"/>
              </a:solidFill>
              <a:latin typeface="+mj-lt"/>
            </a:endParaRPr>
          </a:p>
        </p:txBody>
      </p:sp>
      <p:sp>
        <p:nvSpPr>
          <p:cNvPr id="17" name="Rectangle 3"/>
          <p:cNvSpPr>
            <a:spLocks noChangeArrowheads="1"/>
          </p:cNvSpPr>
          <p:nvPr/>
        </p:nvSpPr>
        <p:spPr bwMode="auto">
          <a:xfrm>
            <a:off x="457200" y="3962400"/>
            <a:ext cx="2819400" cy="2675091"/>
          </a:xfrm>
          <a:prstGeom prst="rect">
            <a:avLst/>
          </a:prstGeom>
          <a:solidFill>
            <a:schemeClr val="accent2">
              <a:lumMod val="20000"/>
              <a:lumOff val="80000"/>
            </a:schemeClr>
          </a:solidFill>
          <a:ln w="57150" cmpd="thickThin">
            <a:solidFill>
              <a:schemeClr val="tx1"/>
            </a:solidFill>
            <a:miter lim="800000"/>
            <a:headEnd/>
            <a:tailEnd/>
          </a:ln>
          <a:effectLst/>
        </p:spPr>
        <p:txBody>
          <a:bodyPr wrap="square" lIns="90487" tIns="44450" rIns="90487" bIns="44450">
            <a:spAutoFit/>
          </a:bodyPr>
          <a:lstStyle/>
          <a:p>
            <a:pPr algn="l">
              <a:lnSpc>
                <a:spcPct val="100000"/>
              </a:lnSpc>
              <a:spcBef>
                <a:spcPct val="50000"/>
              </a:spcBef>
            </a:pPr>
            <a:r>
              <a:rPr lang="en-US" sz="2400" i="1" dirty="0" smtClean="0">
                <a:latin typeface="+mj-lt"/>
              </a:rPr>
              <a:t>Init</a:t>
            </a:r>
            <a:r>
              <a:rPr lang="en-US" sz="2400" i="1" dirty="0" smtClean="0">
                <a:latin typeface="Courier New" charset="0"/>
              </a:rPr>
              <a:t>;</a:t>
            </a:r>
          </a:p>
          <a:p>
            <a:pPr algn="l">
              <a:lnSpc>
                <a:spcPct val="100000"/>
              </a:lnSpc>
              <a:spcBef>
                <a:spcPct val="50000"/>
              </a:spcBef>
            </a:pPr>
            <a:r>
              <a:rPr lang="en-US" sz="2400" dirty="0" smtClean="0">
                <a:latin typeface="Courier New" charset="0"/>
              </a:rPr>
              <a:t>while (</a:t>
            </a:r>
            <a:r>
              <a:rPr lang="en-US" sz="2400" i="1" dirty="0" smtClean="0">
                <a:latin typeface="+mj-lt"/>
              </a:rPr>
              <a:t>Test </a:t>
            </a:r>
            <a:r>
              <a:rPr lang="en-US" sz="2400" dirty="0" smtClean="0">
                <a:latin typeface="Courier New" charset="0"/>
              </a:rPr>
              <a:t>) {</a:t>
            </a:r>
            <a:endParaRPr lang="en-US" sz="2400" dirty="0">
              <a:latin typeface="Courier New" charset="0"/>
            </a:endParaRPr>
          </a:p>
          <a:p>
            <a:pPr algn="l">
              <a:lnSpc>
                <a:spcPct val="100000"/>
              </a:lnSpc>
              <a:spcBef>
                <a:spcPct val="50000"/>
              </a:spcBef>
            </a:pPr>
            <a:r>
              <a:rPr lang="en-US" sz="2400" dirty="0">
                <a:latin typeface="Courier New" charset="0"/>
              </a:rPr>
              <a:t>    </a:t>
            </a:r>
            <a:r>
              <a:rPr lang="en-US" sz="2400" i="1" dirty="0" smtClean="0">
                <a:latin typeface="+mj-lt"/>
              </a:rPr>
              <a:t>Body</a:t>
            </a:r>
            <a:endParaRPr lang="en-US" sz="2400" i="1" dirty="0" smtClean="0"/>
          </a:p>
          <a:p>
            <a:pPr algn="l">
              <a:spcBef>
                <a:spcPct val="50000"/>
              </a:spcBef>
            </a:pPr>
            <a:r>
              <a:rPr lang="en-US" sz="2400" i="1" dirty="0" smtClean="0">
                <a:latin typeface="Courier New" pitchFamily="49" charset="0"/>
                <a:cs typeface="Courier New" pitchFamily="49" charset="0"/>
              </a:rPr>
              <a:t>    </a:t>
            </a:r>
            <a:r>
              <a:rPr lang="en-US" sz="2400" i="1" dirty="0" smtClean="0">
                <a:latin typeface="+mj-lt"/>
              </a:rPr>
              <a:t>Update</a:t>
            </a:r>
            <a:r>
              <a:rPr lang="en-US" sz="2400" dirty="0" smtClean="0">
                <a:latin typeface="Courier New" pitchFamily="49" charset="0"/>
                <a:cs typeface="Courier New" pitchFamily="49" charset="0"/>
              </a:rPr>
              <a:t>;</a:t>
            </a:r>
          </a:p>
          <a:p>
            <a:pPr algn="l">
              <a:spcBef>
                <a:spcPct val="50000"/>
              </a:spcBef>
            </a:pPr>
            <a:r>
              <a:rPr lang="en-US" sz="2400" dirty="0" smtClean="0">
                <a:latin typeface="Courier New" pitchFamily="49" charset="0"/>
                <a:cs typeface="Courier New" pitchFamily="49" charset="0"/>
              </a:rPr>
              <a:t>}</a:t>
            </a:r>
            <a:endParaRPr lang="en-US" sz="2400" dirty="0">
              <a:latin typeface="Courier New" pitchFamily="49" charset="0"/>
              <a:cs typeface="Courier New" pitchFamily="49" charset="0"/>
            </a:endParaRPr>
          </a:p>
        </p:txBody>
      </p:sp>
      <p:sp>
        <p:nvSpPr>
          <p:cNvPr id="18" name="Rectangle 5"/>
          <p:cNvSpPr>
            <a:spLocks noChangeArrowheads="1"/>
          </p:cNvSpPr>
          <p:nvPr/>
        </p:nvSpPr>
        <p:spPr bwMode="auto">
          <a:xfrm>
            <a:off x="438150" y="3429000"/>
            <a:ext cx="3448050"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smtClean="0">
                <a:solidFill>
                  <a:schemeClr val="tx2"/>
                </a:solidFill>
                <a:latin typeface="+mj-lt"/>
              </a:rPr>
              <a:t>While Version</a:t>
            </a:r>
            <a:endParaRPr lang="en-US" sz="2400" dirty="0">
              <a:solidFill>
                <a:schemeClr val="tx2"/>
              </a:solidFill>
              <a:latin typeface="+mj-lt"/>
            </a:endParaRPr>
          </a:p>
          <a:p>
            <a:pPr marL="223838" indent="-223838" algn="l" defTabSz="895350">
              <a:lnSpc>
                <a:spcPct val="100000"/>
              </a:lnSpc>
            </a:pPr>
            <a:endParaRPr lang="en-US" sz="2400" dirty="0">
              <a:solidFill>
                <a:schemeClr val="tx2"/>
              </a:solidFill>
              <a:latin typeface="+mj-lt"/>
            </a:endParaRPr>
          </a:p>
        </p:txBody>
      </p:sp>
      <p:sp>
        <p:nvSpPr>
          <p:cNvPr id="19" name="AutoShape 10"/>
          <p:cNvSpPr>
            <a:spLocks/>
          </p:cNvSpPr>
          <p:nvPr/>
        </p:nvSpPr>
        <p:spPr bwMode="auto">
          <a:xfrm>
            <a:off x="2438400" y="2895600"/>
            <a:ext cx="762000" cy="842963"/>
          </a:xfrm>
          <a:custGeom>
            <a:avLst/>
            <a:gdLst>
              <a:gd name="T0" fmla="*/ 10800 w 21600"/>
              <a:gd name="T1" fmla="*/ 10800 h 21600"/>
            </a:gdLst>
            <a:ahLst/>
            <a:cxnLst>
              <a:cxn ang="0">
                <a:pos x="T0" y="T1"/>
              </a:cxn>
            </a:cxnLst>
            <a:rect l="0" t="0" r="r" b="b"/>
            <a:pathLst>
              <a:path w="21600" h="21600">
                <a:moveTo>
                  <a:pt x="0" y="11842"/>
                </a:moveTo>
                <a:lnTo>
                  <a:pt x="5400" y="11842"/>
                </a:lnTo>
                <a:lnTo>
                  <a:pt x="5400" y="0"/>
                </a:lnTo>
                <a:lnTo>
                  <a:pt x="16200" y="0"/>
                </a:lnTo>
                <a:lnTo>
                  <a:pt x="16200" y="11842"/>
                </a:lnTo>
                <a:lnTo>
                  <a:pt x="21600" y="11842"/>
                </a:lnTo>
                <a:lnTo>
                  <a:pt x="10800" y="21600"/>
                </a:lnTo>
                <a:close/>
                <a:moveTo>
                  <a:pt x="0" y="11842"/>
                </a:moveTo>
              </a:path>
            </a:pathLst>
          </a:custGeom>
          <a:solidFill>
            <a:srgbClr val="980002"/>
          </a:solidFill>
          <a:ln w="25400" cap="flat">
            <a:noFill/>
            <a:round/>
            <a:headEnd type="none" w="med" len="med"/>
            <a:tailEnd type="triangle" w="med" len="med"/>
          </a:ln>
          <a:effectLst>
            <a:outerShdw dist="50799" dir="5400000" algn="ctr" rotWithShape="0">
              <a:schemeClr val="bg2">
                <a:alpha val="50000"/>
              </a:schemeClr>
            </a:outerShdw>
          </a:effectLst>
        </p:spPr>
        <p:txBody>
          <a:bodyPr lIns="0" tIns="0" rIns="0" bIns="0"/>
          <a:lstStyle/>
          <a:p>
            <a:endParaRPr 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57346"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57355" name="Rectangle 11"/>
          <p:cNvSpPr>
            <a:spLocks noGrp="1" noChangeArrowheads="1"/>
          </p:cNvSpPr>
          <p:nvPr>
            <p:ph type="title"/>
          </p:nvPr>
        </p:nvSpPr>
        <p:spPr>
          <a:ln/>
        </p:spPr>
        <p:txBody>
          <a:bodyPr/>
          <a:lstStyle/>
          <a:p>
            <a:pPr marL="119063" indent="-119063"/>
            <a:r>
              <a:rPr lang="en-US" dirty="0" smtClean="0"/>
              <a:t>“For” </a:t>
            </a:r>
            <a:r>
              <a:rPr lang="en-US" dirty="0"/>
              <a:t>Loop </a:t>
            </a:r>
            <a:r>
              <a:rPr lang="en-US" dirty="0" smtClean="0">
                <a:sym typeface="Wingdings" pitchFamily="2" charset="2"/>
              </a:rPr>
              <a:t> …  </a:t>
            </a:r>
            <a:r>
              <a:rPr lang="en-US" dirty="0" err="1" smtClean="0">
                <a:sym typeface="Wingdings" pitchFamily="2" charset="2"/>
              </a:rPr>
              <a:t>Goto</a:t>
            </a:r>
            <a:endParaRPr lang="en-US" dirty="0"/>
          </a:p>
        </p:txBody>
      </p:sp>
      <p:sp>
        <p:nvSpPr>
          <p:cNvPr id="11" name="Rectangle 3"/>
          <p:cNvSpPr>
            <a:spLocks noChangeArrowheads="1"/>
          </p:cNvSpPr>
          <p:nvPr/>
        </p:nvSpPr>
        <p:spPr bwMode="auto">
          <a:xfrm>
            <a:off x="381000" y="1676400"/>
            <a:ext cx="3429000" cy="859210"/>
          </a:xfrm>
          <a:prstGeom prst="rect">
            <a:avLst/>
          </a:prstGeom>
          <a:solidFill>
            <a:schemeClr val="accent2">
              <a:lumMod val="20000"/>
              <a:lumOff val="80000"/>
            </a:schemeClr>
          </a:solidFill>
          <a:ln w="57150" cmpd="thickThin">
            <a:solidFill>
              <a:schemeClr val="tx1"/>
            </a:solidFill>
            <a:miter lim="800000"/>
            <a:headEnd/>
            <a:tailEnd/>
          </a:ln>
          <a:effectLst/>
        </p:spPr>
        <p:txBody>
          <a:bodyPr wrap="square" lIns="90487" tIns="44450" rIns="90487" bIns="44450">
            <a:spAutoFit/>
          </a:bodyPr>
          <a:lstStyle/>
          <a:p>
            <a:pPr algn="l">
              <a:lnSpc>
                <a:spcPct val="100000"/>
              </a:lnSpc>
              <a:spcBef>
                <a:spcPct val="50000"/>
              </a:spcBef>
            </a:pPr>
            <a:r>
              <a:rPr lang="en-US" sz="2000" dirty="0">
                <a:latin typeface="Courier New" charset="0"/>
              </a:rPr>
              <a:t>for (</a:t>
            </a:r>
            <a:r>
              <a:rPr lang="en-US" sz="2000" i="1" dirty="0">
                <a:latin typeface="+mj-lt"/>
              </a:rPr>
              <a:t>Init</a:t>
            </a:r>
            <a:r>
              <a:rPr lang="en-US" sz="2000" dirty="0">
                <a:latin typeface="Courier New" charset="0"/>
              </a:rPr>
              <a:t>; </a:t>
            </a:r>
            <a:r>
              <a:rPr lang="en-US" sz="2000" i="1" dirty="0">
                <a:latin typeface="+mj-lt"/>
              </a:rPr>
              <a:t>Test</a:t>
            </a:r>
            <a:r>
              <a:rPr lang="en-US" sz="2000" dirty="0">
                <a:latin typeface="Courier New" charset="0"/>
              </a:rPr>
              <a:t>; </a:t>
            </a:r>
            <a:r>
              <a:rPr lang="en-US" sz="2000" i="1" dirty="0">
                <a:latin typeface="+mj-lt"/>
              </a:rPr>
              <a:t>Update</a:t>
            </a:r>
            <a:r>
              <a:rPr lang="en-US" sz="2000" i="1" dirty="0"/>
              <a:t> </a:t>
            </a:r>
            <a:r>
              <a:rPr lang="en-US" sz="2000" dirty="0">
                <a:latin typeface="Courier New" charset="0"/>
              </a:rPr>
              <a:t>)</a:t>
            </a:r>
          </a:p>
          <a:p>
            <a:pPr algn="l">
              <a:lnSpc>
                <a:spcPct val="100000"/>
              </a:lnSpc>
              <a:spcBef>
                <a:spcPct val="50000"/>
              </a:spcBef>
            </a:pPr>
            <a:r>
              <a:rPr lang="en-US" sz="2000" dirty="0">
                <a:latin typeface="Courier New" charset="0"/>
              </a:rPr>
              <a:t>    </a:t>
            </a:r>
            <a:r>
              <a:rPr lang="en-US" sz="2000" i="1" dirty="0">
                <a:latin typeface="+mj-lt"/>
              </a:rPr>
              <a:t>Body</a:t>
            </a:r>
          </a:p>
        </p:txBody>
      </p:sp>
      <p:sp>
        <p:nvSpPr>
          <p:cNvPr id="12" name="Rectangle 5"/>
          <p:cNvSpPr>
            <a:spLocks noChangeArrowheads="1"/>
          </p:cNvSpPr>
          <p:nvPr/>
        </p:nvSpPr>
        <p:spPr bwMode="auto">
          <a:xfrm>
            <a:off x="514350" y="1143000"/>
            <a:ext cx="3448050"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smtClean="0">
                <a:solidFill>
                  <a:schemeClr val="tx2"/>
                </a:solidFill>
                <a:latin typeface="+mj-lt"/>
              </a:rPr>
              <a:t>For Version</a:t>
            </a:r>
            <a:endParaRPr lang="en-US" sz="2400" dirty="0">
              <a:solidFill>
                <a:schemeClr val="tx2"/>
              </a:solidFill>
              <a:latin typeface="+mj-lt"/>
            </a:endParaRPr>
          </a:p>
          <a:p>
            <a:pPr marL="223838" indent="-223838" algn="l" defTabSz="895350">
              <a:lnSpc>
                <a:spcPct val="100000"/>
              </a:lnSpc>
            </a:pPr>
            <a:endParaRPr lang="en-US" sz="2400" dirty="0">
              <a:solidFill>
                <a:schemeClr val="tx2"/>
              </a:solidFill>
              <a:latin typeface="+mj-lt"/>
            </a:endParaRPr>
          </a:p>
        </p:txBody>
      </p:sp>
      <p:sp>
        <p:nvSpPr>
          <p:cNvPr id="17" name="Rectangle 3"/>
          <p:cNvSpPr>
            <a:spLocks noChangeArrowheads="1"/>
          </p:cNvSpPr>
          <p:nvPr/>
        </p:nvSpPr>
        <p:spPr bwMode="auto">
          <a:xfrm>
            <a:off x="457200" y="3962400"/>
            <a:ext cx="2362200" cy="2244204"/>
          </a:xfrm>
          <a:prstGeom prst="rect">
            <a:avLst/>
          </a:prstGeom>
          <a:solidFill>
            <a:schemeClr val="accent2">
              <a:lumMod val="20000"/>
              <a:lumOff val="80000"/>
            </a:schemeClr>
          </a:solidFill>
          <a:ln w="57150" cmpd="thickThin">
            <a:solidFill>
              <a:schemeClr val="tx1"/>
            </a:solidFill>
            <a:miter lim="800000"/>
            <a:headEnd/>
            <a:tailEnd/>
          </a:ln>
          <a:effectLst/>
        </p:spPr>
        <p:txBody>
          <a:bodyPr wrap="square" lIns="90487" tIns="44450" rIns="90487" bIns="44450">
            <a:spAutoFit/>
          </a:bodyPr>
          <a:lstStyle/>
          <a:p>
            <a:pPr algn="l">
              <a:lnSpc>
                <a:spcPct val="100000"/>
              </a:lnSpc>
              <a:spcBef>
                <a:spcPct val="50000"/>
              </a:spcBef>
            </a:pPr>
            <a:r>
              <a:rPr lang="en-US" sz="2000" i="1" dirty="0" smtClean="0">
                <a:latin typeface="+mj-lt"/>
              </a:rPr>
              <a:t>Init</a:t>
            </a:r>
            <a:r>
              <a:rPr lang="en-US" sz="2000" dirty="0" smtClean="0">
                <a:latin typeface="Courier New" charset="0"/>
              </a:rPr>
              <a:t>;</a:t>
            </a:r>
          </a:p>
          <a:p>
            <a:pPr algn="l">
              <a:lnSpc>
                <a:spcPct val="100000"/>
              </a:lnSpc>
              <a:spcBef>
                <a:spcPct val="50000"/>
              </a:spcBef>
            </a:pPr>
            <a:r>
              <a:rPr lang="en-US" sz="2000" dirty="0" smtClean="0">
                <a:latin typeface="Courier New" charset="0"/>
              </a:rPr>
              <a:t>while (</a:t>
            </a:r>
            <a:r>
              <a:rPr lang="en-US" sz="2000" i="1" dirty="0" smtClean="0">
                <a:latin typeface="+mj-lt"/>
              </a:rPr>
              <a:t>Test </a:t>
            </a:r>
            <a:r>
              <a:rPr lang="en-US" sz="2000" dirty="0" smtClean="0">
                <a:latin typeface="Courier New" charset="0"/>
              </a:rPr>
              <a:t>) {</a:t>
            </a:r>
            <a:endParaRPr lang="en-US" sz="2000" dirty="0">
              <a:latin typeface="Courier New" charset="0"/>
            </a:endParaRPr>
          </a:p>
          <a:p>
            <a:pPr algn="l">
              <a:lnSpc>
                <a:spcPct val="100000"/>
              </a:lnSpc>
              <a:spcBef>
                <a:spcPct val="50000"/>
              </a:spcBef>
            </a:pPr>
            <a:r>
              <a:rPr lang="en-US" sz="2000" dirty="0">
                <a:latin typeface="Courier New" charset="0"/>
              </a:rPr>
              <a:t>    </a:t>
            </a:r>
            <a:r>
              <a:rPr lang="en-US" sz="2000" i="1" dirty="0" smtClean="0">
                <a:latin typeface="+mj-lt"/>
              </a:rPr>
              <a:t>Body</a:t>
            </a:r>
            <a:endParaRPr lang="en-US" sz="2000" i="1" dirty="0" smtClean="0"/>
          </a:p>
          <a:p>
            <a:pPr algn="l">
              <a:spcBef>
                <a:spcPct val="50000"/>
              </a:spcBef>
            </a:pPr>
            <a:r>
              <a:rPr lang="en-US" sz="2000" i="1" dirty="0" smtClean="0">
                <a:latin typeface="Courier New" pitchFamily="49" charset="0"/>
                <a:cs typeface="Courier New" pitchFamily="49" charset="0"/>
              </a:rPr>
              <a:t>    </a:t>
            </a:r>
            <a:r>
              <a:rPr lang="en-US" sz="2000" i="1" dirty="0" smtClean="0">
                <a:latin typeface="+mj-lt"/>
              </a:rPr>
              <a:t>Update</a:t>
            </a:r>
            <a:r>
              <a:rPr lang="en-US" sz="2000" dirty="0" smtClean="0">
                <a:latin typeface="Courier New" pitchFamily="49" charset="0"/>
                <a:cs typeface="Courier New" pitchFamily="49" charset="0"/>
              </a:rPr>
              <a:t>;</a:t>
            </a:r>
          </a:p>
          <a:p>
            <a:pPr algn="l">
              <a:spcBef>
                <a:spcPct val="50000"/>
              </a:spcBef>
            </a:pP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p:txBody>
      </p:sp>
      <p:sp>
        <p:nvSpPr>
          <p:cNvPr id="18" name="Rectangle 5"/>
          <p:cNvSpPr>
            <a:spLocks noChangeArrowheads="1"/>
          </p:cNvSpPr>
          <p:nvPr/>
        </p:nvSpPr>
        <p:spPr bwMode="auto">
          <a:xfrm>
            <a:off x="438150" y="3429000"/>
            <a:ext cx="3448050"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smtClean="0">
                <a:solidFill>
                  <a:schemeClr val="tx2"/>
                </a:solidFill>
                <a:latin typeface="+mj-lt"/>
              </a:rPr>
              <a:t>While Version</a:t>
            </a:r>
            <a:endParaRPr lang="en-US" sz="2400" dirty="0">
              <a:solidFill>
                <a:schemeClr val="tx2"/>
              </a:solidFill>
              <a:latin typeface="+mj-lt"/>
            </a:endParaRPr>
          </a:p>
          <a:p>
            <a:pPr marL="223838" indent="-223838" algn="l" defTabSz="895350">
              <a:lnSpc>
                <a:spcPct val="100000"/>
              </a:lnSpc>
            </a:pPr>
            <a:endParaRPr lang="en-US" sz="2400" dirty="0">
              <a:solidFill>
                <a:schemeClr val="tx2"/>
              </a:solidFill>
              <a:latin typeface="+mj-lt"/>
            </a:endParaRPr>
          </a:p>
        </p:txBody>
      </p:sp>
      <p:sp>
        <p:nvSpPr>
          <p:cNvPr id="19" name="AutoShape 10"/>
          <p:cNvSpPr>
            <a:spLocks/>
          </p:cNvSpPr>
          <p:nvPr/>
        </p:nvSpPr>
        <p:spPr bwMode="auto">
          <a:xfrm>
            <a:off x="1447800" y="2667000"/>
            <a:ext cx="762000" cy="842963"/>
          </a:xfrm>
          <a:custGeom>
            <a:avLst/>
            <a:gdLst>
              <a:gd name="T0" fmla="*/ 10800 w 21600"/>
              <a:gd name="T1" fmla="*/ 10800 h 21600"/>
            </a:gdLst>
            <a:ahLst/>
            <a:cxnLst>
              <a:cxn ang="0">
                <a:pos x="T0" y="T1"/>
              </a:cxn>
            </a:cxnLst>
            <a:rect l="0" t="0" r="r" b="b"/>
            <a:pathLst>
              <a:path w="21600" h="21600">
                <a:moveTo>
                  <a:pt x="0" y="11842"/>
                </a:moveTo>
                <a:lnTo>
                  <a:pt x="5400" y="11842"/>
                </a:lnTo>
                <a:lnTo>
                  <a:pt x="5400" y="0"/>
                </a:lnTo>
                <a:lnTo>
                  <a:pt x="16200" y="0"/>
                </a:lnTo>
                <a:lnTo>
                  <a:pt x="16200" y="11842"/>
                </a:lnTo>
                <a:lnTo>
                  <a:pt x="21600" y="11842"/>
                </a:lnTo>
                <a:lnTo>
                  <a:pt x="10800" y="21600"/>
                </a:lnTo>
                <a:close/>
                <a:moveTo>
                  <a:pt x="0" y="11842"/>
                </a:moveTo>
              </a:path>
            </a:pathLst>
          </a:custGeom>
          <a:solidFill>
            <a:srgbClr val="980002"/>
          </a:solidFill>
          <a:ln w="25400" cap="flat">
            <a:noFill/>
            <a:round/>
            <a:headEnd type="none" w="med" len="med"/>
            <a:tailEnd type="triangle" w="med" len="med"/>
          </a:ln>
          <a:effectLst>
            <a:outerShdw dist="50799" dir="5400000" algn="ctr" rotWithShape="0">
              <a:schemeClr val="bg2">
                <a:alpha val="50000"/>
              </a:schemeClr>
            </a:outerShdw>
          </a:effectLst>
        </p:spPr>
        <p:txBody>
          <a:bodyPr lIns="0" tIns="0" rIns="0" bIns="0"/>
          <a:lstStyle/>
          <a:p>
            <a:endParaRPr lang="en-US"/>
          </a:p>
        </p:txBody>
      </p:sp>
      <p:sp>
        <p:nvSpPr>
          <p:cNvPr id="20" name="Rectangle 6"/>
          <p:cNvSpPr>
            <a:spLocks/>
          </p:cNvSpPr>
          <p:nvPr/>
        </p:nvSpPr>
        <p:spPr bwMode="auto">
          <a:xfrm>
            <a:off x="4495800" y="4114800"/>
            <a:ext cx="2743200" cy="25908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2000" dirty="0" smtClean="0">
                <a:solidFill>
                  <a:schemeClr val="tx1"/>
                </a:solidFill>
                <a:latin typeface="Courier New" pitchFamily="49" charset="0"/>
                <a:cs typeface="Courier New" pitchFamily="49" charset="0"/>
                <a:sym typeface="Courier New Bold" charset="0"/>
              </a:rPr>
              <a:t>  </a:t>
            </a:r>
            <a:r>
              <a:rPr lang="en-US" sz="2000" i="1" dirty="0" smtClean="0"/>
              <a:t>Init</a:t>
            </a:r>
            <a:r>
              <a:rPr lang="en-US" sz="2000" dirty="0" smtClean="0">
                <a:latin typeface="Courier New" charset="0"/>
              </a:rPr>
              <a:t>;</a:t>
            </a:r>
            <a:r>
              <a:rPr lang="en-US" sz="2000" dirty="0" smtClean="0">
                <a:solidFill>
                  <a:schemeClr val="tx1"/>
                </a:solidFill>
                <a:latin typeface="Courier New" pitchFamily="49" charset="0"/>
                <a:cs typeface="Courier New" pitchFamily="49" charset="0"/>
                <a:sym typeface="Courier New Bold" charset="0"/>
              </a:rPr>
              <a:t> </a:t>
            </a:r>
          </a:p>
          <a:p>
            <a:pPr algn="l"/>
            <a:r>
              <a:rPr lang="en-US" sz="2000" dirty="0" smtClean="0">
                <a:solidFill>
                  <a:schemeClr val="tx1"/>
                </a:solidFill>
                <a:latin typeface="Courier New" pitchFamily="49" charset="0"/>
                <a:cs typeface="Courier New" pitchFamily="49" charset="0"/>
                <a:sym typeface="Courier New Bold" charset="0"/>
              </a:rPr>
              <a:t>  if </a:t>
            </a:r>
            <a:r>
              <a:rPr lang="en-US" sz="2000" dirty="0">
                <a:solidFill>
                  <a:schemeClr val="tx1"/>
                </a:solidFill>
                <a:latin typeface="Courier New" pitchFamily="49" charset="0"/>
                <a:cs typeface="Courier New" pitchFamily="49" charset="0"/>
                <a:sym typeface="Courier New Bold" charset="0"/>
              </a:rPr>
              <a:t>(!</a:t>
            </a:r>
            <a:r>
              <a:rPr lang="en-US" sz="2000" i="1" dirty="0">
                <a:solidFill>
                  <a:schemeClr val="tx1"/>
                </a:solidFill>
                <a:latin typeface="+mj-lt"/>
                <a:ea typeface="Calibri Bold Italic" charset="0"/>
                <a:cs typeface="Courier New" pitchFamily="49" charset="0"/>
                <a:sym typeface="Calibri Bold Italic" charset="0"/>
              </a:rPr>
              <a:t>Test</a:t>
            </a:r>
            <a:r>
              <a:rPr lang="en-US" sz="2000" dirty="0">
                <a:solidFill>
                  <a:schemeClr val="tx1"/>
                </a:solidFill>
                <a:latin typeface="Courier New" pitchFamily="49" charset="0"/>
                <a:cs typeface="Courier New" pitchFamily="49" charset="0"/>
                <a:sym typeface="Courier New Bold" charset="0"/>
              </a:rPr>
              <a:t>) </a:t>
            </a:r>
            <a:endParaRPr lang="en-US" sz="2800" dirty="0">
              <a:solidFill>
                <a:schemeClr val="tx1"/>
              </a:solidFill>
              <a:latin typeface="Courier New" pitchFamily="49" charset="0"/>
              <a:ea typeface="Lucida Grande" charset="0"/>
              <a:cs typeface="Courier New" pitchFamily="49" charset="0"/>
              <a:sym typeface="Arial Narrow Bold" charset="0"/>
            </a:endParaRPr>
          </a:p>
          <a:p>
            <a:pPr algn="l"/>
            <a:r>
              <a:rPr lang="en-US" sz="2000" dirty="0">
                <a:solidFill>
                  <a:schemeClr val="tx1"/>
                </a:solidFill>
                <a:latin typeface="Courier New" pitchFamily="49" charset="0"/>
                <a:cs typeface="Courier New" pitchFamily="49" charset="0"/>
                <a:sym typeface="Courier New Bold" charset="0"/>
              </a:rPr>
              <a:t>    </a:t>
            </a:r>
            <a:r>
              <a:rPr lang="en-US" sz="2000" dirty="0" err="1">
                <a:solidFill>
                  <a:schemeClr val="tx1"/>
                </a:solidFill>
                <a:latin typeface="Courier New" pitchFamily="49" charset="0"/>
                <a:cs typeface="Courier New" pitchFamily="49" charset="0"/>
                <a:sym typeface="Courier New Bold" charset="0"/>
              </a:rPr>
              <a:t>goto</a:t>
            </a:r>
            <a:r>
              <a:rPr lang="en-US" sz="2000" dirty="0">
                <a:solidFill>
                  <a:schemeClr val="tx1"/>
                </a:solidFill>
                <a:latin typeface="Courier New" pitchFamily="49" charset="0"/>
                <a:cs typeface="Courier New" pitchFamily="49" charset="0"/>
                <a:sym typeface="Courier New Bold" charset="0"/>
              </a:rPr>
              <a:t> </a:t>
            </a:r>
            <a:r>
              <a:rPr lang="en-US" sz="2000" dirty="0">
                <a:solidFill>
                  <a:schemeClr val="tx1"/>
                </a:solidFill>
                <a:latin typeface="Courier New" pitchFamily="49" charset="0"/>
                <a:cs typeface="Courier New" pitchFamily="49" charset="0"/>
                <a:sym typeface="Courier New Bold Italic" charset="0"/>
              </a:rPr>
              <a:t>done</a:t>
            </a:r>
            <a:r>
              <a:rPr lang="en-US" sz="2000" dirty="0">
                <a:solidFill>
                  <a:schemeClr val="tx1"/>
                </a:solidFill>
                <a:latin typeface="Courier New" pitchFamily="49" charset="0"/>
                <a:cs typeface="Courier New" pitchFamily="49" charset="0"/>
                <a:sym typeface="Courier New Bold" charset="0"/>
              </a:rPr>
              <a:t>;</a:t>
            </a:r>
            <a:endParaRPr lang="en-US" sz="2800" dirty="0">
              <a:solidFill>
                <a:schemeClr val="tx1"/>
              </a:solidFill>
              <a:latin typeface="Courier New" pitchFamily="49" charset="0"/>
              <a:ea typeface="Lucida Grande" charset="0"/>
              <a:cs typeface="Courier New" pitchFamily="49" charset="0"/>
              <a:sym typeface="Arial Narrow Bold" charset="0"/>
            </a:endParaRPr>
          </a:p>
          <a:p>
            <a:pPr algn="l"/>
            <a:r>
              <a:rPr lang="en-US" sz="2000" dirty="0">
                <a:solidFill>
                  <a:schemeClr val="tx1"/>
                </a:solidFill>
                <a:latin typeface="Courier New" pitchFamily="49" charset="0"/>
                <a:cs typeface="Courier New" pitchFamily="49" charset="0"/>
                <a:sym typeface="Courier New Bold" charset="0"/>
              </a:rPr>
              <a:t>  do</a:t>
            </a:r>
            <a:endParaRPr lang="en-US" sz="2800" dirty="0">
              <a:solidFill>
                <a:schemeClr val="tx1"/>
              </a:solidFill>
              <a:latin typeface="Courier New" pitchFamily="49" charset="0"/>
              <a:ea typeface="Lucida Grande" charset="0"/>
              <a:cs typeface="Courier New" pitchFamily="49" charset="0"/>
              <a:sym typeface="Arial Narrow Bold" charset="0"/>
            </a:endParaRPr>
          </a:p>
          <a:p>
            <a:pPr algn="l"/>
            <a:r>
              <a:rPr lang="en-US" sz="2000" dirty="0">
                <a:solidFill>
                  <a:schemeClr val="tx1"/>
                </a:solidFill>
                <a:latin typeface="Courier New" pitchFamily="49" charset="0"/>
                <a:cs typeface="Courier New" pitchFamily="49" charset="0"/>
                <a:sym typeface="Courier New Bold" charset="0"/>
              </a:rPr>
              <a:t>    </a:t>
            </a:r>
            <a:r>
              <a:rPr lang="en-US" sz="2000" i="1" dirty="0">
                <a:solidFill>
                  <a:schemeClr val="tx1"/>
                </a:solidFill>
                <a:latin typeface="+mj-lt"/>
                <a:ea typeface="Calibri Bold Italic" charset="0"/>
                <a:cs typeface="Courier New" pitchFamily="49" charset="0"/>
                <a:sym typeface="Calibri Bold Italic" charset="0"/>
              </a:rPr>
              <a:t>Body</a:t>
            </a:r>
            <a:endParaRPr lang="en-US" sz="2800" i="1" dirty="0">
              <a:solidFill>
                <a:schemeClr val="tx1"/>
              </a:solidFill>
              <a:latin typeface="+mj-lt"/>
              <a:ea typeface="Lucida Grande" charset="0"/>
              <a:cs typeface="Courier New" pitchFamily="49" charset="0"/>
              <a:sym typeface="Arial Narrow Bold" charset="0"/>
            </a:endParaRPr>
          </a:p>
          <a:p>
            <a:pPr algn="l"/>
            <a:r>
              <a:rPr lang="en-US" sz="2000" dirty="0" smtClean="0">
                <a:solidFill>
                  <a:schemeClr val="tx1"/>
                </a:solidFill>
                <a:latin typeface="Courier New" pitchFamily="49" charset="0"/>
                <a:cs typeface="Courier New" pitchFamily="49" charset="0"/>
                <a:sym typeface="Courier New Bold" charset="0"/>
              </a:rPr>
              <a:t>    </a:t>
            </a:r>
            <a:r>
              <a:rPr lang="en-US" sz="2000" i="1" dirty="0" smtClean="0">
                <a:solidFill>
                  <a:schemeClr val="tx1"/>
                </a:solidFill>
                <a:ea typeface="Calibri Bold Italic" charset="0"/>
                <a:cs typeface="Courier New" pitchFamily="49" charset="0"/>
                <a:sym typeface="Calibri Bold Italic" charset="0"/>
              </a:rPr>
              <a:t>Update</a:t>
            </a:r>
            <a:r>
              <a:rPr lang="en-US" sz="2000" dirty="0" smtClean="0">
                <a:solidFill>
                  <a:schemeClr val="tx1"/>
                </a:solidFill>
                <a:latin typeface="Courier New" pitchFamily="49" charset="0"/>
                <a:cs typeface="Courier New" pitchFamily="49" charset="0"/>
                <a:sym typeface="Courier New Bold" charset="0"/>
              </a:rPr>
              <a:t>     </a:t>
            </a:r>
          </a:p>
          <a:p>
            <a:pPr algn="l"/>
            <a:r>
              <a:rPr lang="en-US" sz="2000" dirty="0">
                <a:solidFill>
                  <a:schemeClr val="tx1"/>
                </a:solidFill>
                <a:latin typeface="Courier New" pitchFamily="49" charset="0"/>
                <a:cs typeface="Courier New" pitchFamily="49" charset="0"/>
                <a:sym typeface="Courier New Bold" charset="0"/>
              </a:rPr>
              <a:t> </a:t>
            </a:r>
            <a:r>
              <a:rPr lang="en-US" sz="2000" dirty="0" smtClean="0">
                <a:solidFill>
                  <a:schemeClr val="tx1"/>
                </a:solidFill>
                <a:latin typeface="Courier New" pitchFamily="49" charset="0"/>
                <a:cs typeface="Courier New" pitchFamily="49" charset="0"/>
                <a:sym typeface="Courier New Bold" charset="0"/>
              </a:rPr>
              <a:t> while(</a:t>
            </a:r>
            <a:r>
              <a:rPr lang="en-US" sz="2000" i="1" dirty="0" smtClean="0">
                <a:solidFill>
                  <a:schemeClr val="tx1"/>
                </a:solidFill>
                <a:latin typeface="+mj-lt"/>
                <a:ea typeface="Calibri Bold Italic" charset="0"/>
                <a:cs typeface="Courier New" pitchFamily="49" charset="0"/>
                <a:sym typeface="Calibri Bold Italic" charset="0"/>
              </a:rPr>
              <a:t>Test</a:t>
            </a:r>
            <a:r>
              <a:rPr lang="en-US" sz="2000" dirty="0">
                <a:solidFill>
                  <a:schemeClr val="tx1"/>
                </a:solidFill>
                <a:latin typeface="Courier New" pitchFamily="49" charset="0"/>
                <a:cs typeface="Courier New" pitchFamily="49" charset="0"/>
                <a:sym typeface="Courier New Bold" charset="0"/>
              </a:rPr>
              <a:t>);</a:t>
            </a:r>
            <a:endParaRPr lang="en-US" sz="2800" dirty="0">
              <a:solidFill>
                <a:schemeClr val="tx1"/>
              </a:solidFill>
              <a:latin typeface="Courier New" pitchFamily="49" charset="0"/>
              <a:ea typeface="Lucida Grande" charset="0"/>
              <a:cs typeface="Courier New" pitchFamily="49" charset="0"/>
              <a:sym typeface="Arial Narrow Bold" charset="0"/>
            </a:endParaRPr>
          </a:p>
          <a:p>
            <a:pPr algn="l"/>
            <a:r>
              <a:rPr lang="en-US" sz="2000" dirty="0">
                <a:solidFill>
                  <a:schemeClr val="tx1"/>
                </a:solidFill>
                <a:latin typeface="Courier New" pitchFamily="49" charset="0"/>
                <a:cs typeface="Courier New" pitchFamily="49" charset="0"/>
                <a:sym typeface="Courier New Bold" charset="0"/>
              </a:rPr>
              <a:t>done:</a:t>
            </a:r>
          </a:p>
        </p:txBody>
      </p:sp>
      <p:sp>
        <p:nvSpPr>
          <p:cNvPr id="21" name="Rectangle 9"/>
          <p:cNvSpPr>
            <a:spLocks/>
          </p:cNvSpPr>
          <p:nvPr/>
        </p:nvSpPr>
        <p:spPr bwMode="auto">
          <a:xfrm>
            <a:off x="6400800" y="685800"/>
            <a:ext cx="2514600" cy="2895600"/>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2000" dirty="0" smtClean="0">
                <a:solidFill>
                  <a:schemeClr val="tx1"/>
                </a:solidFill>
                <a:latin typeface="Courier New" pitchFamily="49" charset="0"/>
                <a:cs typeface="Courier New" pitchFamily="49" charset="0"/>
                <a:sym typeface="Courier New Bold" charset="0"/>
              </a:rPr>
              <a:t>  </a:t>
            </a:r>
            <a:r>
              <a:rPr lang="en-US" sz="2000" i="1" dirty="0" smtClean="0"/>
              <a:t>Init</a:t>
            </a:r>
            <a:r>
              <a:rPr lang="en-US" sz="2000" dirty="0" smtClean="0">
                <a:latin typeface="Courier New" charset="0"/>
              </a:rPr>
              <a:t>;</a:t>
            </a:r>
          </a:p>
          <a:p>
            <a:pPr algn="l"/>
            <a:r>
              <a:rPr lang="en-US" sz="2000" dirty="0" smtClean="0">
                <a:solidFill>
                  <a:schemeClr val="tx1"/>
                </a:solidFill>
                <a:latin typeface="Courier New" pitchFamily="49" charset="0"/>
                <a:cs typeface="Courier New" pitchFamily="49" charset="0"/>
                <a:sym typeface="Courier New Bold" charset="0"/>
              </a:rPr>
              <a:t>  </a:t>
            </a:r>
            <a:r>
              <a:rPr lang="en-US" sz="2000" dirty="0">
                <a:solidFill>
                  <a:schemeClr val="tx1"/>
                </a:solidFill>
                <a:latin typeface="Courier New" pitchFamily="49" charset="0"/>
                <a:cs typeface="Courier New" pitchFamily="49" charset="0"/>
                <a:sym typeface="Courier New Bold" charset="0"/>
              </a:rPr>
              <a:t>if (!</a:t>
            </a:r>
            <a:r>
              <a:rPr lang="en-US" sz="2000" i="1" dirty="0">
                <a:solidFill>
                  <a:schemeClr val="tx1"/>
                </a:solidFill>
                <a:latin typeface="+mj-lt"/>
                <a:ea typeface="Calibri Bold Italic" charset="0"/>
                <a:cs typeface="Courier New" pitchFamily="49" charset="0"/>
                <a:sym typeface="Calibri Bold Italic" charset="0"/>
              </a:rPr>
              <a:t>Test</a:t>
            </a:r>
            <a:r>
              <a:rPr lang="en-US" sz="2000" dirty="0">
                <a:solidFill>
                  <a:schemeClr val="tx1"/>
                </a:solidFill>
                <a:latin typeface="Courier New" pitchFamily="49" charset="0"/>
                <a:cs typeface="Courier New" pitchFamily="49" charset="0"/>
                <a:sym typeface="Courier New Bold" charset="0"/>
              </a:rPr>
              <a:t>)</a:t>
            </a:r>
            <a:endParaRPr lang="en-US" sz="2800" dirty="0">
              <a:solidFill>
                <a:schemeClr val="tx1"/>
              </a:solidFill>
              <a:latin typeface="Courier New" pitchFamily="49" charset="0"/>
              <a:ea typeface="Lucida Grande" charset="0"/>
              <a:cs typeface="Courier New" pitchFamily="49" charset="0"/>
              <a:sym typeface="Arial Narrow Bold" charset="0"/>
            </a:endParaRPr>
          </a:p>
          <a:p>
            <a:pPr algn="l"/>
            <a:r>
              <a:rPr lang="en-US" sz="2000" dirty="0">
                <a:solidFill>
                  <a:schemeClr val="tx1"/>
                </a:solidFill>
                <a:latin typeface="Courier New" pitchFamily="49" charset="0"/>
                <a:cs typeface="Courier New" pitchFamily="49" charset="0"/>
                <a:sym typeface="Courier New Bold" charset="0"/>
              </a:rPr>
              <a:t>    </a:t>
            </a:r>
            <a:r>
              <a:rPr lang="en-US" sz="2000" dirty="0" err="1">
                <a:solidFill>
                  <a:schemeClr val="tx1"/>
                </a:solidFill>
                <a:latin typeface="Courier New" pitchFamily="49" charset="0"/>
                <a:cs typeface="Courier New" pitchFamily="49" charset="0"/>
                <a:sym typeface="Courier New Bold" charset="0"/>
              </a:rPr>
              <a:t>goto</a:t>
            </a:r>
            <a:r>
              <a:rPr lang="en-US" sz="2000" dirty="0">
                <a:solidFill>
                  <a:schemeClr val="tx1"/>
                </a:solidFill>
                <a:latin typeface="Courier New" pitchFamily="49" charset="0"/>
                <a:cs typeface="Courier New" pitchFamily="49" charset="0"/>
                <a:sym typeface="Courier New Bold" charset="0"/>
              </a:rPr>
              <a:t> </a:t>
            </a:r>
            <a:r>
              <a:rPr lang="en-US" sz="2000" dirty="0">
                <a:solidFill>
                  <a:schemeClr val="tx1"/>
                </a:solidFill>
                <a:latin typeface="Courier New" pitchFamily="49" charset="0"/>
                <a:cs typeface="Courier New" pitchFamily="49" charset="0"/>
                <a:sym typeface="Courier New Bold Italic" charset="0"/>
              </a:rPr>
              <a:t>done</a:t>
            </a:r>
            <a:r>
              <a:rPr lang="en-US" sz="2000" dirty="0">
                <a:solidFill>
                  <a:schemeClr val="tx1"/>
                </a:solidFill>
                <a:latin typeface="Courier New" pitchFamily="49" charset="0"/>
                <a:cs typeface="Courier New" pitchFamily="49" charset="0"/>
                <a:sym typeface="Courier New Bold" charset="0"/>
              </a:rPr>
              <a:t>;</a:t>
            </a:r>
            <a:endParaRPr lang="en-US" sz="2800" dirty="0">
              <a:solidFill>
                <a:schemeClr val="tx1"/>
              </a:solidFill>
              <a:latin typeface="Courier New" pitchFamily="49" charset="0"/>
              <a:ea typeface="Lucida Grande" charset="0"/>
              <a:cs typeface="Courier New" pitchFamily="49" charset="0"/>
              <a:sym typeface="Arial Narrow Bold" charset="0"/>
            </a:endParaRPr>
          </a:p>
          <a:p>
            <a:pPr algn="l"/>
            <a:r>
              <a:rPr lang="en-US" sz="2000" dirty="0">
                <a:solidFill>
                  <a:schemeClr val="tx1"/>
                </a:solidFill>
                <a:latin typeface="Courier New" pitchFamily="49" charset="0"/>
                <a:cs typeface="Courier New" pitchFamily="49" charset="0"/>
                <a:sym typeface="Courier New Bold Italic" charset="0"/>
              </a:rPr>
              <a:t>loop:</a:t>
            </a:r>
            <a:endParaRPr lang="en-US" sz="2800" dirty="0">
              <a:solidFill>
                <a:schemeClr val="tx1"/>
              </a:solidFill>
              <a:latin typeface="Courier New" pitchFamily="49" charset="0"/>
              <a:ea typeface="Lucida Grande" charset="0"/>
              <a:cs typeface="Courier New" pitchFamily="49" charset="0"/>
              <a:sym typeface="Arial Narrow Bold" charset="0"/>
            </a:endParaRPr>
          </a:p>
          <a:p>
            <a:pPr algn="l"/>
            <a:r>
              <a:rPr lang="en-US" sz="2000" dirty="0">
                <a:solidFill>
                  <a:schemeClr val="tx1"/>
                </a:solidFill>
                <a:latin typeface="Courier New" pitchFamily="49" charset="0"/>
                <a:cs typeface="Courier New" pitchFamily="49" charset="0"/>
                <a:sym typeface="Courier New Bold" charset="0"/>
              </a:rPr>
              <a:t>  </a:t>
            </a:r>
            <a:r>
              <a:rPr lang="en-US" sz="2000" i="1" dirty="0">
                <a:solidFill>
                  <a:schemeClr val="tx1"/>
                </a:solidFill>
                <a:latin typeface="+mj-lt"/>
                <a:ea typeface="Calibri Bold Italic" charset="0"/>
                <a:cs typeface="Courier New" pitchFamily="49" charset="0"/>
                <a:sym typeface="Calibri Bold Italic" charset="0"/>
              </a:rPr>
              <a:t>Body</a:t>
            </a:r>
            <a:endParaRPr lang="en-US" sz="2800" i="1" dirty="0">
              <a:solidFill>
                <a:schemeClr val="tx1"/>
              </a:solidFill>
              <a:latin typeface="+mj-lt"/>
              <a:ea typeface="Lucida Grande" charset="0"/>
              <a:cs typeface="Courier New" pitchFamily="49" charset="0"/>
              <a:sym typeface="Arial Narrow Bold" charset="0"/>
            </a:endParaRPr>
          </a:p>
          <a:p>
            <a:pPr algn="l"/>
            <a:r>
              <a:rPr lang="en-US" sz="2000" dirty="0" smtClean="0">
                <a:solidFill>
                  <a:schemeClr val="tx1"/>
                </a:solidFill>
                <a:latin typeface="Courier New" pitchFamily="49" charset="0"/>
                <a:cs typeface="Courier New" pitchFamily="49" charset="0"/>
                <a:sym typeface="Courier New Bold" charset="0"/>
              </a:rPr>
              <a:t>  </a:t>
            </a:r>
            <a:r>
              <a:rPr lang="en-US" sz="2000" i="1" dirty="0" smtClean="0">
                <a:solidFill>
                  <a:schemeClr val="tx1"/>
                </a:solidFill>
                <a:ea typeface="Calibri Bold Italic" charset="0"/>
                <a:cs typeface="Courier New" pitchFamily="49" charset="0"/>
                <a:sym typeface="Calibri Bold Italic" charset="0"/>
              </a:rPr>
              <a:t>Update</a:t>
            </a:r>
            <a:endParaRPr lang="en-US" sz="2000" i="1" dirty="0">
              <a:solidFill>
                <a:schemeClr val="tx1"/>
              </a:solidFill>
              <a:latin typeface="Courier New" pitchFamily="49" charset="0"/>
              <a:ea typeface="Calibri Bold Italic" charset="0"/>
              <a:cs typeface="Courier New" pitchFamily="49" charset="0"/>
              <a:sym typeface="Courier New Bold" charset="0"/>
            </a:endParaRPr>
          </a:p>
          <a:p>
            <a:pPr algn="l"/>
            <a:r>
              <a:rPr lang="en-US" sz="2000" dirty="0" smtClean="0">
                <a:solidFill>
                  <a:schemeClr val="tx1"/>
                </a:solidFill>
                <a:latin typeface="Courier New" pitchFamily="49" charset="0"/>
                <a:cs typeface="Courier New" pitchFamily="49" charset="0"/>
                <a:sym typeface="Courier New Bold" charset="0"/>
              </a:rPr>
              <a:t>  if </a:t>
            </a:r>
            <a:r>
              <a:rPr lang="en-US" sz="2000" dirty="0">
                <a:solidFill>
                  <a:schemeClr val="tx1"/>
                </a:solidFill>
                <a:latin typeface="Courier New" pitchFamily="49" charset="0"/>
                <a:cs typeface="Courier New" pitchFamily="49" charset="0"/>
                <a:sym typeface="Courier New Bold" charset="0"/>
              </a:rPr>
              <a:t>(</a:t>
            </a:r>
            <a:r>
              <a:rPr lang="en-US" sz="2000" i="1" dirty="0">
                <a:solidFill>
                  <a:schemeClr val="tx1"/>
                </a:solidFill>
                <a:latin typeface="+mj-lt"/>
                <a:ea typeface="Calibri Bold Italic" charset="0"/>
                <a:cs typeface="Courier New" pitchFamily="49" charset="0"/>
                <a:sym typeface="Calibri Bold Italic" charset="0"/>
              </a:rPr>
              <a:t>Test</a:t>
            </a:r>
            <a:r>
              <a:rPr lang="en-US" sz="2000" dirty="0">
                <a:solidFill>
                  <a:schemeClr val="tx1"/>
                </a:solidFill>
                <a:latin typeface="Courier New" pitchFamily="49" charset="0"/>
                <a:cs typeface="Courier New" pitchFamily="49" charset="0"/>
                <a:sym typeface="Courier New Bold" charset="0"/>
              </a:rPr>
              <a:t>)</a:t>
            </a:r>
            <a:endParaRPr lang="en-US" sz="2800" dirty="0">
              <a:solidFill>
                <a:schemeClr val="tx1"/>
              </a:solidFill>
              <a:latin typeface="Courier New" pitchFamily="49" charset="0"/>
              <a:ea typeface="Lucida Grande" charset="0"/>
              <a:cs typeface="Courier New" pitchFamily="49" charset="0"/>
              <a:sym typeface="Arial Narrow Bold" charset="0"/>
            </a:endParaRPr>
          </a:p>
          <a:p>
            <a:pPr algn="l"/>
            <a:r>
              <a:rPr lang="en-US" sz="2000" dirty="0">
                <a:solidFill>
                  <a:schemeClr val="tx1"/>
                </a:solidFill>
                <a:latin typeface="Courier New" pitchFamily="49" charset="0"/>
                <a:cs typeface="Courier New" pitchFamily="49" charset="0"/>
                <a:sym typeface="Courier New Bold" charset="0"/>
              </a:rPr>
              <a:t>    </a:t>
            </a:r>
            <a:r>
              <a:rPr lang="en-US" sz="2000" dirty="0" err="1">
                <a:solidFill>
                  <a:schemeClr val="tx1"/>
                </a:solidFill>
                <a:latin typeface="Courier New" pitchFamily="49" charset="0"/>
                <a:cs typeface="Courier New" pitchFamily="49" charset="0"/>
                <a:sym typeface="Courier New Bold" charset="0"/>
              </a:rPr>
              <a:t>goto</a:t>
            </a:r>
            <a:r>
              <a:rPr lang="en-US" sz="2000" dirty="0">
                <a:solidFill>
                  <a:schemeClr val="tx1"/>
                </a:solidFill>
                <a:latin typeface="Courier New" pitchFamily="49" charset="0"/>
                <a:cs typeface="Courier New" pitchFamily="49" charset="0"/>
                <a:sym typeface="Courier New Bold" charset="0"/>
              </a:rPr>
              <a:t> </a:t>
            </a:r>
            <a:r>
              <a:rPr lang="en-US" sz="2000" dirty="0">
                <a:solidFill>
                  <a:schemeClr val="tx1"/>
                </a:solidFill>
                <a:latin typeface="Courier New" pitchFamily="49" charset="0"/>
                <a:cs typeface="Courier New" pitchFamily="49" charset="0"/>
                <a:sym typeface="Courier New Bold Italic" charset="0"/>
              </a:rPr>
              <a:t>loop</a:t>
            </a:r>
            <a:r>
              <a:rPr lang="en-US" sz="2000" dirty="0">
                <a:solidFill>
                  <a:schemeClr val="tx1"/>
                </a:solidFill>
                <a:latin typeface="Courier New" pitchFamily="49" charset="0"/>
                <a:cs typeface="Courier New" pitchFamily="49" charset="0"/>
                <a:sym typeface="Courier New Bold" charset="0"/>
              </a:rPr>
              <a:t>;</a:t>
            </a:r>
            <a:endParaRPr lang="en-US" sz="2800" dirty="0">
              <a:solidFill>
                <a:schemeClr val="tx1"/>
              </a:solidFill>
              <a:latin typeface="Courier New" pitchFamily="49" charset="0"/>
              <a:ea typeface="Lucida Grande" charset="0"/>
              <a:cs typeface="Courier New" pitchFamily="49" charset="0"/>
              <a:sym typeface="Arial Narrow Bold" charset="0"/>
            </a:endParaRPr>
          </a:p>
          <a:p>
            <a:pPr algn="l"/>
            <a:r>
              <a:rPr lang="en-US" sz="2000" dirty="0">
                <a:solidFill>
                  <a:schemeClr val="tx1"/>
                </a:solidFill>
                <a:latin typeface="Courier New" pitchFamily="49" charset="0"/>
                <a:cs typeface="Courier New" pitchFamily="49" charset="0"/>
                <a:sym typeface="Courier New Bold Italic" charset="0"/>
              </a:rPr>
              <a:t>done:</a:t>
            </a:r>
          </a:p>
        </p:txBody>
      </p:sp>
      <p:sp>
        <p:nvSpPr>
          <p:cNvPr id="22" name="AutoShape 11"/>
          <p:cNvSpPr>
            <a:spLocks/>
          </p:cNvSpPr>
          <p:nvPr/>
        </p:nvSpPr>
        <p:spPr bwMode="auto">
          <a:xfrm rot="16200000">
            <a:off x="3276600" y="4191000"/>
            <a:ext cx="762000" cy="1524000"/>
          </a:xfrm>
          <a:custGeom>
            <a:avLst/>
            <a:gdLst>
              <a:gd name="T0" fmla="*/ 10800 w 21600"/>
              <a:gd name="T1" fmla="*/ 10800 h 21600"/>
            </a:gdLst>
            <a:ahLst/>
            <a:cxnLst>
              <a:cxn ang="0">
                <a:pos x="T0" y="T1"/>
              </a:cxn>
            </a:cxnLst>
            <a:rect l="0" t="0" r="r" b="b"/>
            <a:pathLst>
              <a:path w="21600" h="21600">
                <a:moveTo>
                  <a:pt x="0" y="16200"/>
                </a:moveTo>
                <a:lnTo>
                  <a:pt x="5400" y="16200"/>
                </a:lnTo>
                <a:lnTo>
                  <a:pt x="5400" y="0"/>
                </a:lnTo>
                <a:lnTo>
                  <a:pt x="16200" y="0"/>
                </a:lnTo>
                <a:lnTo>
                  <a:pt x="16200" y="16200"/>
                </a:lnTo>
                <a:lnTo>
                  <a:pt x="21600" y="16200"/>
                </a:lnTo>
                <a:lnTo>
                  <a:pt x="10800" y="21600"/>
                </a:lnTo>
                <a:close/>
                <a:moveTo>
                  <a:pt x="0" y="16200"/>
                </a:moveTo>
              </a:path>
            </a:pathLst>
          </a:custGeom>
          <a:solidFill>
            <a:srgbClr val="980002"/>
          </a:solidFill>
          <a:ln w="25400" cap="flat">
            <a:noFill/>
            <a:round/>
            <a:headEnd type="none" w="med" len="med"/>
            <a:tailEnd type="triangle" w="med" len="med"/>
          </a:ln>
          <a:effectLst>
            <a:outerShdw dist="50799" dir="5400000" algn="ctr" rotWithShape="0">
              <a:schemeClr val="bg2">
                <a:alpha val="50000"/>
              </a:schemeClr>
            </a:outerShdw>
          </a:effectLst>
        </p:spPr>
        <p:txBody>
          <a:bodyPr lIns="0" tIns="0" rIns="0" bIns="0"/>
          <a:lstStyle/>
          <a:p>
            <a:endParaRPr lang="en-US"/>
          </a:p>
        </p:txBody>
      </p:sp>
      <p:sp>
        <p:nvSpPr>
          <p:cNvPr id="33" name="Bent-Up Arrow 32"/>
          <p:cNvSpPr/>
          <p:nvPr/>
        </p:nvSpPr>
        <p:spPr bwMode="auto">
          <a:xfrm>
            <a:off x="7391400" y="3657600"/>
            <a:ext cx="1219200" cy="1524000"/>
          </a:xfrm>
          <a:prstGeom prst="bentUpArrow">
            <a:avLst>
              <a:gd name="adj1" fmla="val 25000"/>
              <a:gd name="adj2" fmla="val 33991"/>
              <a:gd name="adj3" fmla="val 27398"/>
            </a:avLst>
          </a:prstGeom>
          <a:solidFill>
            <a:schemeClr val="accent1"/>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57346"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57351" name="Rectangle 7"/>
          <p:cNvSpPr>
            <a:spLocks/>
          </p:cNvSpPr>
          <p:nvPr/>
        </p:nvSpPr>
        <p:spPr bwMode="auto">
          <a:xfrm>
            <a:off x="381000" y="1354138"/>
            <a:ext cx="26162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dirty="0">
                <a:solidFill>
                  <a:schemeClr val="tx1"/>
                </a:solidFill>
                <a:latin typeface="Calibri Bold" charset="0"/>
                <a:ea typeface="Calibri Bold" charset="0"/>
                <a:cs typeface="Calibri Bold" charset="0"/>
                <a:sym typeface="Calibri Bold" charset="0"/>
              </a:rPr>
              <a:t>C Code</a:t>
            </a:r>
          </a:p>
        </p:txBody>
      </p:sp>
      <p:sp>
        <p:nvSpPr>
          <p:cNvPr id="57355" name="Rectangle 11"/>
          <p:cNvSpPr>
            <a:spLocks noGrp="1" noChangeArrowheads="1"/>
          </p:cNvSpPr>
          <p:nvPr>
            <p:ph type="title"/>
          </p:nvPr>
        </p:nvSpPr>
        <p:spPr>
          <a:ln/>
        </p:spPr>
        <p:txBody>
          <a:bodyPr/>
          <a:lstStyle/>
          <a:p>
            <a:pPr marL="119063" indent="-119063"/>
            <a:r>
              <a:rPr lang="en-US" dirty="0" smtClean="0"/>
              <a:t>“For” </a:t>
            </a:r>
            <a:r>
              <a:rPr lang="en-US" dirty="0"/>
              <a:t>Loop </a:t>
            </a:r>
            <a:r>
              <a:rPr lang="en-US" dirty="0" smtClean="0"/>
              <a:t>Conversion Example</a:t>
            </a:r>
            <a:endParaRPr lang="en-US" dirty="0"/>
          </a:p>
        </p:txBody>
      </p:sp>
      <p:sp>
        <p:nvSpPr>
          <p:cNvPr id="57356" name="Rectangle 12"/>
          <p:cNvSpPr>
            <a:spLocks noGrp="1" noChangeArrowheads="1"/>
          </p:cNvSpPr>
          <p:nvPr>
            <p:ph type="body" idx="1"/>
          </p:nvPr>
        </p:nvSpPr>
        <p:spPr>
          <a:xfrm>
            <a:off x="381000" y="5295900"/>
            <a:ext cx="4191000" cy="876300"/>
          </a:xfrm>
          <a:ln/>
        </p:spPr>
        <p:txBody>
          <a:bodyPr/>
          <a:lstStyle/>
          <a:p>
            <a:r>
              <a:rPr lang="en-US" dirty="0" smtClean="0"/>
              <a:t>Initial test can be optimized away</a:t>
            </a:r>
            <a:endParaRPr lang="en-US" dirty="0"/>
          </a:p>
        </p:txBody>
      </p:sp>
      <p:sp>
        <p:nvSpPr>
          <p:cNvPr id="15" name="Rectangle 4"/>
          <p:cNvSpPr>
            <a:spLocks/>
          </p:cNvSpPr>
          <p:nvPr/>
        </p:nvSpPr>
        <p:spPr bwMode="auto">
          <a:xfrm>
            <a:off x="228600" y="1905000"/>
            <a:ext cx="4419600" cy="3089276"/>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smtClean="0">
                <a:solidFill>
                  <a:schemeClr val="tx1"/>
                </a:solidFill>
                <a:latin typeface="Courier New" pitchFamily="49" charset="0"/>
                <a:cs typeface="Courier New" pitchFamily="49" charset="0"/>
                <a:sym typeface="Courier New Bold" charset="0"/>
              </a:rPr>
              <a:t>#define WSIZE 8*</a:t>
            </a:r>
            <a:r>
              <a:rPr lang="en-US" sz="1800" b="1" dirty="0" err="1" smtClean="0">
                <a:solidFill>
                  <a:schemeClr val="tx1"/>
                </a:solidFill>
                <a:latin typeface="Courier New" pitchFamily="49" charset="0"/>
                <a:cs typeface="Courier New" pitchFamily="49" charset="0"/>
                <a:sym typeface="Courier New Bold" charset="0"/>
              </a:rPr>
              <a:t>sizeof</a:t>
            </a:r>
            <a:r>
              <a:rPr lang="en-US" sz="1800" b="1" dirty="0" smtClean="0">
                <a:solidFill>
                  <a:schemeClr val="tx1"/>
                </a:solidFill>
                <a:latin typeface="Courier New" pitchFamily="49" charset="0"/>
                <a:cs typeface="Courier New" pitchFamily="49" charset="0"/>
                <a:sym typeface="Courier New Bold" charset="0"/>
              </a:rPr>
              <a:t>(</a:t>
            </a:r>
            <a:r>
              <a:rPr lang="en-US" sz="1800" b="1" dirty="0" err="1" smtClean="0">
                <a:solidFill>
                  <a:schemeClr val="tx1"/>
                </a:solidFill>
                <a:latin typeface="Courier New" pitchFamily="49" charset="0"/>
                <a:cs typeface="Courier New" pitchFamily="49" charset="0"/>
                <a:sym typeface="Courier New Bold" charset="0"/>
              </a:rPr>
              <a:t>int</a:t>
            </a:r>
            <a:r>
              <a:rPr lang="en-US" sz="1800" b="1" dirty="0" smtClean="0">
                <a:solidFill>
                  <a:schemeClr val="tx1"/>
                </a:solidFill>
                <a:latin typeface="Courier New" pitchFamily="49" charset="0"/>
                <a:cs typeface="Courier New" pitchFamily="49" charset="0"/>
                <a:sym typeface="Courier New Bold" charset="0"/>
              </a:rPr>
              <a:t>)</a:t>
            </a:r>
          </a:p>
          <a:p>
            <a:pPr algn="l"/>
            <a:r>
              <a:rPr lang="en-US" sz="1800" b="1" dirty="0" err="1" smtClean="0">
                <a:solidFill>
                  <a:schemeClr val="tx1"/>
                </a:solidFill>
                <a:latin typeface="Courier New" pitchFamily="49" charset="0"/>
                <a:cs typeface="Courier New" pitchFamily="49" charset="0"/>
                <a:sym typeface="Courier New Bold" charset="0"/>
              </a:rPr>
              <a:t>int</a:t>
            </a:r>
            <a:r>
              <a:rPr lang="en-US" sz="1800" b="1" dirty="0" smtClean="0">
                <a:solidFill>
                  <a:schemeClr val="tx1"/>
                </a:solidFill>
                <a:latin typeface="Courier New" pitchFamily="49" charset="0"/>
                <a:cs typeface="Courier New" pitchFamily="49" charset="0"/>
                <a:sym typeface="Courier New Bold" charset="0"/>
              </a:rPr>
              <a:t> </a:t>
            </a:r>
            <a:r>
              <a:rPr lang="en-US" sz="1800" b="1" dirty="0" err="1" smtClean="0">
                <a:solidFill>
                  <a:schemeClr val="tx1"/>
                </a:solidFill>
                <a:latin typeface="Courier New" pitchFamily="49" charset="0"/>
                <a:cs typeface="Courier New" pitchFamily="49" charset="0"/>
                <a:sym typeface="Courier New Bold" charset="0"/>
              </a:rPr>
              <a:t>pcount_for</a:t>
            </a:r>
            <a:r>
              <a:rPr lang="en-US" sz="1800" b="1" dirty="0" smtClean="0">
                <a:solidFill>
                  <a:schemeClr val="tx1"/>
                </a:solidFill>
                <a:latin typeface="Courier New" pitchFamily="49" charset="0"/>
                <a:cs typeface="Courier New" pitchFamily="49" charset="0"/>
                <a:sym typeface="Courier New Bold" charset="0"/>
              </a:rPr>
              <a:t>(unsigned x) {</a:t>
            </a:r>
          </a:p>
          <a:p>
            <a:pPr algn="l"/>
            <a:r>
              <a:rPr lang="en-US" sz="1800" b="1" dirty="0" smtClean="0">
                <a:solidFill>
                  <a:schemeClr val="tx1"/>
                </a:solidFill>
                <a:latin typeface="Courier New" pitchFamily="49" charset="0"/>
                <a:cs typeface="Courier New" pitchFamily="49" charset="0"/>
                <a:sym typeface="Courier New Bold" charset="0"/>
              </a:rPr>
              <a:t>  </a:t>
            </a:r>
            <a:r>
              <a:rPr lang="en-US" sz="1800" b="1" dirty="0" err="1" smtClean="0">
                <a:solidFill>
                  <a:schemeClr val="tx1"/>
                </a:solidFill>
                <a:latin typeface="Courier New" pitchFamily="49" charset="0"/>
                <a:cs typeface="Courier New" pitchFamily="49" charset="0"/>
                <a:sym typeface="Courier New Bold" charset="0"/>
              </a:rPr>
              <a:t>int</a:t>
            </a:r>
            <a:r>
              <a:rPr lang="en-US" sz="1800" b="1" dirty="0" smtClean="0">
                <a:solidFill>
                  <a:schemeClr val="tx1"/>
                </a:solidFill>
                <a:latin typeface="Courier New" pitchFamily="49" charset="0"/>
                <a:cs typeface="Courier New" pitchFamily="49" charset="0"/>
                <a:sym typeface="Courier New Bold" charset="0"/>
              </a:rPr>
              <a:t> </a:t>
            </a:r>
            <a:r>
              <a:rPr lang="en-US" sz="1800" b="1" dirty="0" err="1" smtClean="0">
                <a:solidFill>
                  <a:schemeClr val="tx1"/>
                </a:solidFill>
                <a:latin typeface="Courier New" pitchFamily="49" charset="0"/>
                <a:cs typeface="Courier New" pitchFamily="49" charset="0"/>
                <a:sym typeface="Courier New Bold" charset="0"/>
              </a:rPr>
              <a:t>i</a:t>
            </a:r>
            <a:r>
              <a:rPr lang="en-US" sz="1800" b="1" dirty="0" smtClean="0">
                <a:solidFill>
                  <a:schemeClr val="tx1"/>
                </a:solidFill>
                <a:latin typeface="Courier New" pitchFamily="49" charset="0"/>
                <a:cs typeface="Courier New" pitchFamily="49" charset="0"/>
                <a:sym typeface="Courier New Bold" charset="0"/>
              </a:rPr>
              <a:t>;</a:t>
            </a:r>
          </a:p>
          <a:p>
            <a:pPr algn="l"/>
            <a:r>
              <a:rPr lang="en-US" sz="1800" b="1" dirty="0" smtClean="0">
                <a:solidFill>
                  <a:schemeClr val="tx1"/>
                </a:solidFill>
                <a:latin typeface="Courier New" pitchFamily="49" charset="0"/>
                <a:cs typeface="Courier New" pitchFamily="49" charset="0"/>
                <a:sym typeface="Courier New Bold" charset="0"/>
              </a:rPr>
              <a:t>  </a:t>
            </a:r>
            <a:r>
              <a:rPr lang="en-US" sz="1800" b="1" dirty="0" err="1" smtClean="0">
                <a:solidFill>
                  <a:schemeClr val="tx1"/>
                </a:solidFill>
                <a:latin typeface="Courier New" pitchFamily="49" charset="0"/>
                <a:cs typeface="Courier New" pitchFamily="49" charset="0"/>
                <a:sym typeface="Courier New Bold" charset="0"/>
              </a:rPr>
              <a:t>int</a:t>
            </a:r>
            <a:r>
              <a:rPr lang="en-US" sz="1800" b="1" dirty="0" smtClean="0">
                <a:solidFill>
                  <a:schemeClr val="tx1"/>
                </a:solidFill>
                <a:latin typeface="Courier New" pitchFamily="49" charset="0"/>
                <a:cs typeface="Courier New" pitchFamily="49" charset="0"/>
                <a:sym typeface="Courier New Bold" charset="0"/>
              </a:rPr>
              <a:t> result = 0;</a:t>
            </a:r>
          </a:p>
          <a:p>
            <a:pPr algn="l"/>
            <a:r>
              <a:rPr lang="en-US" sz="1800" b="1" dirty="0" smtClean="0">
                <a:solidFill>
                  <a:schemeClr val="tx1"/>
                </a:solidFill>
                <a:latin typeface="Courier New" pitchFamily="49" charset="0"/>
                <a:cs typeface="Courier New" pitchFamily="49" charset="0"/>
                <a:sym typeface="Courier New Bold" charset="0"/>
              </a:rPr>
              <a:t>  for (</a:t>
            </a:r>
            <a:r>
              <a:rPr lang="en-US" sz="1800" b="1" dirty="0" err="1" smtClean="0">
                <a:solidFill>
                  <a:schemeClr val="tx1"/>
                </a:solidFill>
                <a:latin typeface="Courier New" pitchFamily="49" charset="0"/>
                <a:cs typeface="Courier New" pitchFamily="49" charset="0"/>
                <a:sym typeface="Courier New Bold" charset="0"/>
              </a:rPr>
              <a:t>i</a:t>
            </a:r>
            <a:r>
              <a:rPr lang="en-US" sz="1800" b="1" dirty="0" smtClean="0">
                <a:solidFill>
                  <a:schemeClr val="tx1"/>
                </a:solidFill>
                <a:latin typeface="Courier New" pitchFamily="49" charset="0"/>
                <a:cs typeface="Courier New" pitchFamily="49" charset="0"/>
                <a:sym typeface="Courier New Bold" charset="0"/>
              </a:rPr>
              <a:t> = 0; </a:t>
            </a:r>
            <a:r>
              <a:rPr lang="en-US" sz="1800" b="1" dirty="0" err="1" smtClean="0">
                <a:solidFill>
                  <a:schemeClr val="tx1"/>
                </a:solidFill>
                <a:latin typeface="Courier New" pitchFamily="49" charset="0"/>
                <a:cs typeface="Courier New" pitchFamily="49" charset="0"/>
                <a:sym typeface="Courier New Bold" charset="0"/>
              </a:rPr>
              <a:t>i</a:t>
            </a:r>
            <a:r>
              <a:rPr lang="en-US" sz="1800" b="1" dirty="0" smtClean="0">
                <a:solidFill>
                  <a:schemeClr val="tx1"/>
                </a:solidFill>
                <a:latin typeface="Courier New" pitchFamily="49" charset="0"/>
                <a:cs typeface="Courier New" pitchFamily="49" charset="0"/>
                <a:sym typeface="Courier New Bold" charset="0"/>
              </a:rPr>
              <a:t> &lt; WSIZE; </a:t>
            </a:r>
            <a:r>
              <a:rPr lang="en-US" sz="1800" b="1" dirty="0" err="1" smtClean="0">
                <a:solidFill>
                  <a:schemeClr val="tx1"/>
                </a:solidFill>
                <a:latin typeface="Courier New" pitchFamily="49" charset="0"/>
                <a:cs typeface="Courier New" pitchFamily="49" charset="0"/>
                <a:sym typeface="Courier New Bold" charset="0"/>
              </a:rPr>
              <a:t>i</a:t>
            </a:r>
            <a:r>
              <a:rPr lang="en-US" sz="1800" b="1" dirty="0" smtClean="0">
                <a:solidFill>
                  <a:schemeClr val="tx1"/>
                </a:solidFill>
                <a:latin typeface="Courier New" pitchFamily="49" charset="0"/>
                <a:cs typeface="Courier New" pitchFamily="49" charset="0"/>
                <a:sym typeface="Courier New Bold" charset="0"/>
              </a:rPr>
              <a:t>++) {</a:t>
            </a:r>
          </a:p>
          <a:p>
            <a:pPr algn="l"/>
            <a:r>
              <a:rPr lang="en-US" sz="1800" b="1" dirty="0" smtClean="0">
                <a:solidFill>
                  <a:schemeClr val="tx1"/>
                </a:solidFill>
                <a:latin typeface="Courier New" pitchFamily="49" charset="0"/>
                <a:cs typeface="Courier New" pitchFamily="49" charset="0"/>
                <a:sym typeface="Courier New Bold" charset="0"/>
              </a:rPr>
              <a:t>    unsigned mask = 1 &lt;&lt; </a:t>
            </a:r>
            <a:r>
              <a:rPr lang="en-US" sz="1800" b="1" dirty="0" err="1" smtClean="0">
                <a:solidFill>
                  <a:schemeClr val="tx1"/>
                </a:solidFill>
                <a:latin typeface="Courier New" pitchFamily="49" charset="0"/>
                <a:cs typeface="Courier New" pitchFamily="49" charset="0"/>
                <a:sym typeface="Courier New Bold" charset="0"/>
              </a:rPr>
              <a:t>i</a:t>
            </a:r>
            <a:r>
              <a:rPr lang="en-US" sz="1800" b="1" dirty="0" smtClean="0">
                <a:solidFill>
                  <a:schemeClr val="tx1"/>
                </a:solidFill>
                <a:latin typeface="Courier New" pitchFamily="49" charset="0"/>
                <a:cs typeface="Courier New" pitchFamily="49" charset="0"/>
                <a:sym typeface="Courier New Bold" charset="0"/>
              </a:rPr>
              <a:t>;</a:t>
            </a:r>
          </a:p>
          <a:p>
            <a:pPr algn="l"/>
            <a:r>
              <a:rPr lang="en-US" sz="1800" b="1" dirty="0" smtClean="0">
                <a:solidFill>
                  <a:schemeClr val="tx1"/>
                </a:solidFill>
                <a:latin typeface="Courier New" pitchFamily="49" charset="0"/>
                <a:cs typeface="Courier New" pitchFamily="49" charset="0"/>
                <a:sym typeface="Courier New Bold" charset="0"/>
              </a:rPr>
              <a:t>    result += (x &amp; mask) != 0;</a:t>
            </a:r>
          </a:p>
          <a:p>
            <a:pPr algn="l"/>
            <a:r>
              <a:rPr lang="en-US" sz="1800" b="1" dirty="0" smtClean="0">
                <a:solidFill>
                  <a:schemeClr val="tx1"/>
                </a:solidFill>
                <a:latin typeface="Courier New" pitchFamily="49" charset="0"/>
                <a:cs typeface="Courier New" pitchFamily="49" charset="0"/>
                <a:sym typeface="Courier New Bold" charset="0"/>
              </a:rPr>
              <a:t>  }</a:t>
            </a:r>
          </a:p>
          <a:p>
            <a:pPr algn="l"/>
            <a:r>
              <a:rPr lang="en-US" sz="1800" b="1" dirty="0" smtClean="0">
                <a:solidFill>
                  <a:schemeClr val="tx1"/>
                </a:solidFill>
                <a:latin typeface="Courier New" pitchFamily="49" charset="0"/>
                <a:cs typeface="Courier New" pitchFamily="49" charset="0"/>
                <a:sym typeface="Courier New Bold" charset="0"/>
              </a:rPr>
              <a:t>  return result;</a:t>
            </a:r>
          </a:p>
          <a:p>
            <a:pPr algn="l"/>
            <a:r>
              <a:rPr lang="en-US" sz="1800" b="1" dirty="0" smtClean="0">
                <a:solidFill>
                  <a:schemeClr val="tx1"/>
                </a:solidFill>
                <a:latin typeface="Courier New" pitchFamily="49" charset="0"/>
                <a:cs typeface="Courier New" pitchFamily="49" charset="0"/>
                <a:sym typeface="Courier New Bold" charset="0"/>
              </a:rPr>
              <a:t>}</a:t>
            </a:r>
          </a:p>
        </p:txBody>
      </p:sp>
      <p:sp>
        <p:nvSpPr>
          <p:cNvPr id="8" name="Rectangle 7"/>
          <p:cNvSpPr>
            <a:spLocks/>
          </p:cNvSpPr>
          <p:nvPr/>
        </p:nvSpPr>
        <p:spPr bwMode="auto">
          <a:xfrm>
            <a:off x="4724400" y="1066800"/>
            <a:ext cx="26162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dirty="0" err="1" smtClean="0">
                <a:solidFill>
                  <a:schemeClr val="tx1"/>
                </a:solidFill>
                <a:latin typeface="Calibri Bold" charset="0"/>
                <a:ea typeface="Calibri Bold" charset="0"/>
                <a:cs typeface="Calibri Bold" charset="0"/>
                <a:sym typeface="Calibri Bold" charset="0"/>
              </a:rPr>
              <a:t>Goto</a:t>
            </a:r>
            <a:r>
              <a:rPr lang="en-US" sz="2400" dirty="0" smtClean="0">
                <a:solidFill>
                  <a:schemeClr val="tx1"/>
                </a:solidFill>
                <a:latin typeface="Calibri Bold" charset="0"/>
                <a:ea typeface="Calibri Bold" charset="0"/>
                <a:cs typeface="Calibri Bold" charset="0"/>
                <a:sym typeface="Calibri Bold" charset="0"/>
              </a:rPr>
              <a:t> Version</a:t>
            </a:r>
            <a:endParaRPr lang="en-US" sz="2400" dirty="0">
              <a:solidFill>
                <a:schemeClr val="tx1"/>
              </a:solidFill>
              <a:latin typeface="Calibri Bold" charset="0"/>
              <a:ea typeface="Calibri Bold" charset="0"/>
              <a:cs typeface="Calibri Bold" charset="0"/>
              <a:sym typeface="Calibri Bold" charset="0"/>
            </a:endParaRPr>
          </a:p>
        </p:txBody>
      </p:sp>
      <p:sp>
        <p:nvSpPr>
          <p:cNvPr id="9" name="Rectangle 4"/>
          <p:cNvSpPr>
            <a:spLocks/>
          </p:cNvSpPr>
          <p:nvPr/>
        </p:nvSpPr>
        <p:spPr bwMode="auto">
          <a:xfrm>
            <a:off x="4724400" y="1600200"/>
            <a:ext cx="4343400" cy="48006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err="1" smtClean="0">
                <a:solidFill>
                  <a:schemeClr val="tx1"/>
                </a:solidFill>
                <a:latin typeface="Courier New" pitchFamily="49" charset="0"/>
                <a:cs typeface="Courier New" pitchFamily="49" charset="0"/>
                <a:sym typeface="Courier New Bold" charset="0"/>
              </a:rPr>
              <a:t>int</a:t>
            </a:r>
            <a:r>
              <a:rPr lang="en-US" sz="1800" b="1" dirty="0" smtClean="0">
                <a:solidFill>
                  <a:schemeClr val="tx1"/>
                </a:solidFill>
                <a:latin typeface="Courier New" pitchFamily="49" charset="0"/>
                <a:cs typeface="Courier New" pitchFamily="49" charset="0"/>
                <a:sym typeface="Courier New Bold" charset="0"/>
              </a:rPr>
              <a:t> </a:t>
            </a:r>
            <a:r>
              <a:rPr lang="en-US" sz="1800" b="1" dirty="0" err="1" smtClean="0">
                <a:solidFill>
                  <a:schemeClr val="tx1"/>
                </a:solidFill>
                <a:latin typeface="Courier New" pitchFamily="49" charset="0"/>
                <a:cs typeface="Courier New" pitchFamily="49" charset="0"/>
                <a:sym typeface="Courier New Bold" charset="0"/>
              </a:rPr>
              <a:t>pcount_for_gt</a:t>
            </a:r>
            <a:r>
              <a:rPr lang="en-US" sz="1800" b="1" dirty="0" smtClean="0">
                <a:solidFill>
                  <a:schemeClr val="tx1"/>
                </a:solidFill>
                <a:latin typeface="Courier New" pitchFamily="49" charset="0"/>
                <a:cs typeface="Courier New" pitchFamily="49" charset="0"/>
                <a:sym typeface="Courier New Bold" charset="0"/>
              </a:rPr>
              <a:t>(unsigned x) {</a:t>
            </a:r>
          </a:p>
          <a:p>
            <a:pPr algn="l"/>
            <a:r>
              <a:rPr lang="en-US" sz="1800" b="1" dirty="0" smtClean="0">
                <a:solidFill>
                  <a:schemeClr val="tx1"/>
                </a:solidFill>
                <a:latin typeface="Courier New" pitchFamily="49" charset="0"/>
                <a:cs typeface="Courier New" pitchFamily="49" charset="0"/>
                <a:sym typeface="Courier New Bold" charset="0"/>
              </a:rPr>
              <a:t>  </a:t>
            </a:r>
            <a:r>
              <a:rPr lang="en-US" sz="1800" b="1" dirty="0" err="1" smtClean="0">
                <a:solidFill>
                  <a:schemeClr val="tx1"/>
                </a:solidFill>
                <a:latin typeface="Courier New" pitchFamily="49" charset="0"/>
                <a:cs typeface="Courier New" pitchFamily="49" charset="0"/>
                <a:sym typeface="Courier New Bold" charset="0"/>
              </a:rPr>
              <a:t>int</a:t>
            </a:r>
            <a:r>
              <a:rPr lang="en-US" sz="1800" b="1" dirty="0" smtClean="0">
                <a:solidFill>
                  <a:schemeClr val="tx1"/>
                </a:solidFill>
                <a:latin typeface="Courier New" pitchFamily="49" charset="0"/>
                <a:cs typeface="Courier New" pitchFamily="49" charset="0"/>
                <a:sym typeface="Courier New Bold" charset="0"/>
              </a:rPr>
              <a:t> </a:t>
            </a:r>
            <a:r>
              <a:rPr lang="en-US" sz="1800" b="1" dirty="0" err="1" smtClean="0">
                <a:solidFill>
                  <a:schemeClr val="tx1"/>
                </a:solidFill>
                <a:latin typeface="Courier New" pitchFamily="49" charset="0"/>
                <a:cs typeface="Courier New" pitchFamily="49" charset="0"/>
                <a:sym typeface="Courier New Bold" charset="0"/>
              </a:rPr>
              <a:t>i</a:t>
            </a:r>
            <a:r>
              <a:rPr lang="en-US" sz="1800" b="1" dirty="0" smtClean="0">
                <a:solidFill>
                  <a:schemeClr val="tx1"/>
                </a:solidFill>
                <a:latin typeface="Courier New" pitchFamily="49" charset="0"/>
                <a:cs typeface="Courier New" pitchFamily="49" charset="0"/>
                <a:sym typeface="Courier New Bold" charset="0"/>
              </a:rPr>
              <a:t>;</a:t>
            </a:r>
          </a:p>
          <a:p>
            <a:pPr algn="l"/>
            <a:r>
              <a:rPr lang="en-US" sz="1800" b="1" dirty="0" smtClean="0">
                <a:solidFill>
                  <a:schemeClr val="tx1"/>
                </a:solidFill>
                <a:latin typeface="Courier New" pitchFamily="49" charset="0"/>
                <a:cs typeface="Courier New" pitchFamily="49" charset="0"/>
                <a:sym typeface="Courier New Bold" charset="0"/>
              </a:rPr>
              <a:t>  </a:t>
            </a:r>
            <a:r>
              <a:rPr lang="en-US" sz="1800" b="1" dirty="0" err="1" smtClean="0">
                <a:solidFill>
                  <a:schemeClr val="tx1"/>
                </a:solidFill>
                <a:latin typeface="Courier New" pitchFamily="49" charset="0"/>
                <a:cs typeface="Courier New" pitchFamily="49" charset="0"/>
                <a:sym typeface="Courier New Bold" charset="0"/>
              </a:rPr>
              <a:t>int</a:t>
            </a:r>
            <a:r>
              <a:rPr lang="en-US" sz="1800" b="1" dirty="0" smtClean="0">
                <a:solidFill>
                  <a:schemeClr val="tx1"/>
                </a:solidFill>
                <a:latin typeface="Courier New" pitchFamily="49" charset="0"/>
                <a:cs typeface="Courier New" pitchFamily="49" charset="0"/>
                <a:sym typeface="Courier New Bold" charset="0"/>
              </a:rPr>
              <a:t> result = 0;</a:t>
            </a:r>
          </a:p>
          <a:p>
            <a:pPr algn="l"/>
            <a:r>
              <a:rPr lang="en-US" sz="1800" b="1" dirty="0" smtClean="0">
                <a:solidFill>
                  <a:srgbClr val="0070C0"/>
                </a:solidFill>
                <a:latin typeface="Courier New" pitchFamily="49" charset="0"/>
                <a:cs typeface="Courier New" pitchFamily="49" charset="0"/>
                <a:sym typeface="Courier New Bold" charset="0"/>
              </a:rPr>
              <a:t>  </a:t>
            </a:r>
            <a:r>
              <a:rPr lang="en-US" sz="1800" b="1" dirty="0" err="1" smtClean="0">
                <a:solidFill>
                  <a:srgbClr val="0070C0"/>
                </a:solidFill>
                <a:latin typeface="Courier New" pitchFamily="49" charset="0"/>
                <a:cs typeface="Courier New" pitchFamily="49" charset="0"/>
                <a:sym typeface="Courier New Bold" charset="0"/>
              </a:rPr>
              <a:t>i</a:t>
            </a:r>
            <a:r>
              <a:rPr lang="en-US" sz="1800" b="1" dirty="0" smtClean="0">
                <a:solidFill>
                  <a:srgbClr val="0070C0"/>
                </a:solidFill>
                <a:latin typeface="Courier New" pitchFamily="49" charset="0"/>
                <a:cs typeface="Courier New" pitchFamily="49" charset="0"/>
                <a:sym typeface="Courier New Bold" charset="0"/>
              </a:rPr>
              <a:t> = 0;</a:t>
            </a:r>
          </a:p>
          <a:p>
            <a:pPr algn="l"/>
            <a:r>
              <a:rPr lang="en-US" sz="1800" b="1" dirty="0" smtClean="0">
                <a:solidFill>
                  <a:srgbClr val="C00000"/>
                </a:solidFill>
                <a:latin typeface="Courier New" pitchFamily="49" charset="0"/>
                <a:cs typeface="Courier New" pitchFamily="49" charset="0"/>
                <a:sym typeface="Courier New Bold" charset="0"/>
              </a:rPr>
              <a:t>  if (!(</a:t>
            </a:r>
            <a:r>
              <a:rPr lang="en-US" sz="1800" b="1" dirty="0" err="1" smtClean="0">
                <a:solidFill>
                  <a:srgbClr val="C00000"/>
                </a:solidFill>
                <a:latin typeface="Courier New" pitchFamily="49" charset="0"/>
                <a:cs typeface="Courier New" pitchFamily="49" charset="0"/>
                <a:sym typeface="Courier New Bold" charset="0"/>
              </a:rPr>
              <a:t>i</a:t>
            </a:r>
            <a:r>
              <a:rPr lang="en-US" sz="1800" b="1" dirty="0" smtClean="0">
                <a:solidFill>
                  <a:srgbClr val="C00000"/>
                </a:solidFill>
                <a:latin typeface="Courier New" pitchFamily="49" charset="0"/>
                <a:cs typeface="Courier New" pitchFamily="49" charset="0"/>
                <a:sym typeface="Courier New Bold" charset="0"/>
              </a:rPr>
              <a:t> &lt; WSIZE))</a:t>
            </a:r>
          </a:p>
          <a:p>
            <a:pPr algn="l"/>
            <a:r>
              <a:rPr lang="en-US" sz="1800" b="1" dirty="0" smtClean="0">
                <a:solidFill>
                  <a:srgbClr val="C00000"/>
                </a:solidFill>
                <a:latin typeface="Courier New" pitchFamily="49" charset="0"/>
                <a:cs typeface="Courier New" pitchFamily="49" charset="0"/>
                <a:sym typeface="Courier New Bold" charset="0"/>
              </a:rPr>
              <a:t>    </a:t>
            </a:r>
            <a:r>
              <a:rPr lang="en-US" sz="1800" b="1" dirty="0" err="1" smtClean="0">
                <a:solidFill>
                  <a:srgbClr val="C00000"/>
                </a:solidFill>
                <a:latin typeface="Courier New" pitchFamily="49" charset="0"/>
                <a:cs typeface="Courier New" pitchFamily="49" charset="0"/>
                <a:sym typeface="Courier New Bold" charset="0"/>
              </a:rPr>
              <a:t>goto</a:t>
            </a:r>
            <a:r>
              <a:rPr lang="en-US" sz="1800" b="1" dirty="0" smtClean="0">
                <a:solidFill>
                  <a:srgbClr val="C00000"/>
                </a:solidFill>
                <a:latin typeface="Courier New" pitchFamily="49" charset="0"/>
                <a:cs typeface="Courier New" pitchFamily="49" charset="0"/>
                <a:sym typeface="Courier New Bold" charset="0"/>
              </a:rPr>
              <a:t> done;</a:t>
            </a:r>
          </a:p>
          <a:p>
            <a:pPr algn="l"/>
            <a:r>
              <a:rPr lang="en-US" sz="1800" b="1" dirty="0" smtClean="0">
                <a:solidFill>
                  <a:schemeClr val="tx1"/>
                </a:solidFill>
                <a:latin typeface="Courier New" pitchFamily="49" charset="0"/>
                <a:cs typeface="Courier New" pitchFamily="49" charset="0"/>
                <a:sym typeface="Courier New Bold" charset="0"/>
              </a:rPr>
              <a:t> loop:</a:t>
            </a:r>
          </a:p>
          <a:p>
            <a:pPr algn="l"/>
            <a:r>
              <a:rPr lang="en-US" sz="1800" b="1" dirty="0" smtClean="0">
                <a:solidFill>
                  <a:schemeClr val="tx1"/>
                </a:solidFill>
                <a:latin typeface="Courier New" pitchFamily="49" charset="0"/>
                <a:cs typeface="Courier New" pitchFamily="49" charset="0"/>
                <a:sym typeface="Courier New Bold" charset="0"/>
              </a:rPr>
              <a:t> </a:t>
            </a:r>
            <a:r>
              <a:rPr lang="en-US" sz="1800" b="1" dirty="0" smtClean="0">
                <a:solidFill>
                  <a:srgbClr val="7030A0"/>
                </a:solidFill>
                <a:latin typeface="Courier New" pitchFamily="49" charset="0"/>
                <a:cs typeface="Courier New" pitchFamily="49" charset="0"/>
                <a:sym typeface="Courier New Bold" charset="0"/>
              </a:rPr>
              <a:t> {</a:t>
            </a:r>
          </a:p>
          <a:p>
            <a:pPr algn="l"/>
            <a:r>
              <a:rPr lang="en-US" sz="1800" b="1" dirty="0" smtClean="0">
                <a:solidFill>
                  <a:srgbClr val="7030A0"/>
                </a:solidFill>
                <a:latin typeface="Courier New" pitchFamily="49" charset="0"/>
                <a:cs typeface="Courier New" pitchFamily="49" charset="0"/>
                <a:sym typeface="Courier New Bold" charset="0"/>
              </a:rPr>
              <a:t>    unsigned mask = 1 &lt;&lt; </a:t>
            </a:r>
            <a:r>
              <a:rPr lang="en-US" sz="1800" b="1" dirty="0" err="1" smtClean="0">
                <a:solidFill>
                  <a:srgbClr val="7030A0"/>
                </a:solidFill>
                <a:latin typeface="Courier New" pitchFamily="49" charset="0"/>
                <a:cs typeface="Courier New" pitchFamily="49" charset="0"/>
                <a:sym typeface="Courier New Bold" charset="0"/>
              </a:rPr>
              <a:t>i</a:t>
            </a:r>
            <a:r>
              <a:rPr lang="en-US" sz="1800" b="1" dirty="0" smtClean="0">
                <a:solidFill>
                  <a:srgbClr val="7030A0"/>
                </a:solidFill>
                <a:latin typeface="Courier New" pitchFamily="49" charset="0"/>
                <a:cs typeface="Courier New" pitchFamily="49" charset="0"/>
                <a:sym typeface="Courier New Bold" charset="0"/>
              </a:rPr>
              <a:t>;</a:t>
            </a:r>
          </a:p>
          <a:p>
            <a:pPr algn="l"/>
            <a:r>
              <a:rPr lang="en-US" sz="1800" b="1" dirty="0" smtClean="0">
                <a:solidFill>
                  <a:srgbClr val="7030A0"/>
                </a:solidFill>
                <a:latin typeface="Courier New" pitchFamily="49" charset="0"/>
                <a:cs typeface="Courier New" pitchFamily="49" charset="0"/>
                <a:sym typeface="Courier New Bold" charset="0"/>
              </a:rPr>
              <a:t>    result += (x &amp; mask) != 0;</a:t>
            </a:r>
          </a:p>
          <a:p>
            <a:pPr algn="l"/>
            <a:r>
              <a:rPr lang="en-US" sz="1800" b="1" dirty="0" smtClean="0">
                <a:solidFill>
                  <a:srgbClr val="7030A0"/>
                </a:solidFill>
                <a:latin typeface="Courier New" pitchFamily="49" charset="0"/>
                <a:cs typeface="Courier New" pitchFamily="49" charset="0"/>
                <a:sym typeface="Courier New Bold" charset="0"/>
              </a:rPr>
              <a:t>  }</a:t>
            </a:r>
          </a:p>
          <a:p>
            <a:pPr algn="l"/>
            <a:r>
              <a:rPr lang="en-US" sz="1800" b="1" dirty="0" smtClean="0">
                <a:solidFill>
                  <a:schemeClr val="tx1"/>
                </a:solidFill>
                <a:latin typeface="Courier New" pitchFamily="49" charset="0"/>
                <a:cs typeface="Courier New" pitchFamily="49" charset="0"/>
                <a:sym typeface="Courier New Bold" charset="0"/>
              </a:rPr>
              <a:t> </a:t>
            </a:r>
            <a:r>
              <a:rPr lang="en-US" sz="1800" b="1" dirty="0" smtClean="0">
                <a:solidFill>
                  <a:srgbClr val="008000"/>
                </a:solidFill>
                <a:latin typeface="Courier New" pitchFamily="49" charset="0"/>
                <a:cs typeface="Courier New" pitchFamily="49" charset="0"/>
                <a:sym typeface="Courier New Bold" charset="0"/>
              </a:rPr>
              <a:t> </a:t>
            </a:r>
            <a:r>
              <a:rPr lang="en-US" sz="1800" b="1" dirty="0" err="1" smtClean="0">
                <a:solidFill>
                  <a:srgbClr val="008000"/>
                </a:solidFill>
                <a:latin typeface="Courier New" pitchFamily="49" charset="0"/>
                <a:cs typeface="Courier New" pitchFamily="49" charset="0"/>
                <a:sym typeface="Courier New Bold" charset="0"/>
              </a:rPr>
              <a:t>i</a:t>
            </a:r>
            <a:r>
              <a:rPr lang="en-US" sz="1800" b="1" dirty="0" smtClean="0">
                <a:solidFill>
                  <a:srgbClr val="008000"/>
                </a:solidFill>
                <a:latin typeface="Courier New" pitchFamily="49" charset="0"/>
                <a:cs typeface="Courier New" pitchFamily="49" charset="0"/>
                <a:sym typeface="Courier New Bold" charset="0"/>
              </a:rPr>
              <a:t>++;</a:t>
            </a:r>
          </a:p>
          <a:p>
            <a:pPr algn="l"/>
            <a:r>
              <a:rPr lang="en-US" sz="1800" b="1" dirty="0" smtClean="0">
                <a:solidFill>
                  <a:srgbClr val="663300"/>
                </a:solidFill>
                <a:latin typeface="Courier New" pitchFamily="49" charset="0"/>
                <a:cs typeface="Courier New" pitchFamily="49" charset="0"/>
                <a:sym typeface="Courier New Bold" charset="0"/>
              </a:rPr>
              <a:t>  if (</a:t>
            </a:r>
            <a:r>
              <a:rPr lang="en-US" sz="1800" b="1" dirty="0" err="1" smtClean="0">
                <a:solidFill>
                  <a:srgbClr val="663300"/>
                </a:solidFill>
                <a:latin typeface="Courier New" pitchFamily="49" charset="0"/>
                <a:cs typeface="Courier New" pitchFamily="49" charset="0"/>
                <a:sym typeface="Courier New Bold" charset="0"/>
              </a:rPr>
              <a:t>i</a:t>
            </a:r>
            <a:r>
              <a:rPr lang="en-US" sz="1800" b="1" dirty="0" smtClean="0">
                <a:solidFill>
                  <a:srgbClr val="663300"/>
                </a:solidFill>
                <a:latin typeface="Courier New" pitchFamily="49" charset="0"/>
                <a:cs typeface="Courier New" pitchFamily="49" charset="0"/>
                <a:sym typeface="Courier New Bold" charset="0"/>
              </a:rPr>
              <a:t> &lt; WSIZE)</a:t>
            </a:r>
          </a:p>
          <a:p>
            <a:pPr algn="l"/>
            <a:r>
              <a:rPr lang="en-US" sz="1800" b="1" dirty="0" smtClean="0">
                <a:solidFill>
                  <a:srgbClr val="663300"/>
                </a:solidFill>
                <a:latin typeface="Courier New" pitchFamily="49" charset="0"/>
                <a:cs typeface="Courier New" pitchFamily="49" charset="0"/>
                <a:sym typeface="Courier New Bold" charset="0"/>
              </a:rPr>
              <a:t>    </a:t>
            </a:r>
            <a:r>
              <a:rPr lang="en-US" sz="1800" b="1" dirty="0" err="1" smtClean="0">
                <a:solidFill>
                  <a:srgbClr val="663300"/>
                </a:solidFill>
                <a:latin typeface="Courier New" pitchFamily="49" charset="0"/>
                <a:cs typeface="Courier New" pitchFamily="49" charset="0"/>
                <a:sym typeface="Courier New Bold" charset="0"/>
              </a:rPr>
              <a:t>goto</a:t>
            </a:r>
            <a:r>
              <a:rPr lang="en-US" sz="1800" b="1" dirty="0" smtClean="0">
                <a:solidFill>
                  <a:srgbClr val="663300"/>
                </a:solidFill>
                <a:latin typeface="Courier New" pitchFamily="49" charset="0"/>
                <a:cs typeface="Courier New" pitchFamily="49" charset="0"/>
                <a:sym typeface="Courier New Bold" charset="0"/>
              </a:rPr>
              <a:t> loop;</a:t>
            </a:r>
          </a:p>
          <a:p>
            <a:pPr algn="l"/>
            <a:r>
              <a:rPr lang="en-US" sz="1800" b="1" dirty="0" smtClean="0">
                <a:solidFill>
                  <a:schemeClr val="tx1"/>
                </a:solidFill>
                <a:latin typeface="Courier New" pitchFamily="49" charset="0"/>
                <a:cs typeface="Courier New" pitchFamily="49" charset="0"/>
                <a:sym typeface="Courier New Bold" charset="0"/>
              </a:rPr>
              <a:t> done:</a:t>
            </a:r>
          </a:p>
          <a:p>
            <a:pPr algn="l"/>
            <a:r>
              <a:rPr lang="en-US" sz="1800" b="1" dirty="0" smtClean="0">
                <a:solidFill>
                  <a:schemeClr val="tx1"/>
                </a:solidFill>
                <a:latin typeface="Courier New" pitchFamily="49" charset="0"/>
                <a:cs typeface="Courier New" pitchFamily="49" charset="0"/>
                <a:sym typeface="Courier New Bold" charset="0"/>
              </a:rPr>
              <a:t>  return result;</a:t>
            </a:r>
          </a:p>
          <a:p>
            <a:pPr algn="l"/>
            <a:r>
              <a:rPr lang="en-US" sz="1800" b="1" dirty="0" smtClean="0">
                <a:solidFill>
                  <a:schemeClr val="tx1"/>
                </a:solidFill>
                <a:latin typeface="Courier New" pitchFamily="49" charset="0"/>
                <a:cs typeface="Courier New" pitchFamily="49" charset="0"/>
                <a:sym typeface="Courier New Bold" charset="0"/>
              </a:rPr>
              <a:t>}</a:t>
            </a:r>
          </a:p>
        </p:txBody>
      </p:sp>
      <p:sp>
        <p:nvSpPr>
          <p:cNvPr id="10" name="TextBox 9"/>
          <p:cNvSpPr txBox="1"/>
          <p:nvPr/>
        </p:nvSpPr>
        <p:spPr>
          <a:xfrm>
            <a:off x="7239000" y="2286000"/>
            <a:ext cx="492444" cy="369332"/>
          </a:xfrm>
          <a:prstGeom prst="rect">
            <a:avLst/>
          </a:prstGeom>
          <a:solidFill>
            <a:schemeClr val="accent1">
              <a:lumMod val="20000"/>
              <a:lumOff val="80000"/>
            </a:schemeClr>
          </a:solidFill>
        </p:spPr>
        <p:txBody>
          <a:bodyPr wrap="none" rtlCol="0">
            <a:spAutoFit/>
          </a:bodyPr>
          <a:lstStyle/>
          <a:p>
            <a:r>
              <a:rPr lang="en-US" sz="1800" i="1" dirty="0" smtClean="0">
                <a:latin typeface="+mj-lt"/>
              </a:rPr>
              <a:t>Init</a:t>
            </a:r>
            <a:endParaRPr lang="en-US" sz="1800" i="1" dirty="0">
              <a:latin typeface="+mj-lt"/>
            </a:endParaRPr>
          </a:p>
        </p:txBody>
      </p:sp>
      <p:sp>
        <p:nvSpPr>
          <p:cNvPr id="11" name="TextBox 10"/>
          <p:cNvSpPr txBox="1"/>
          <p:nvPr/>
        </p:nvSpPr>
        <p:spPr>
          <a:xfrm>
            <a:off x="7315200" y="2743200"/>
            <a:ext cx="750206" cy="369332"/>
          </a:xfrm>
          <a:prstGeom prst="rect">
            <a:avLst/>
          </a:prstGeom>
          <a:solidFill>
            <a:schemeClr val="accent1">
              <a:lumMod val="20000"/>
              <a:lumOff val="80000"/>
            </a:schemeClr>
          </a:solidFill>
        </p:spPr>
        <p:txBody>
          <a:bodyPr wrap="none" rtlCol="0">
            <a:spAutoFit/>
          </a:bodyPr>
          <a:lstStyle/>
          <a:p>
            <a:r>
              <a:rPr lang="en-US" sz="1800" dirty="0" smtClean="0">
                <a:latin typeface="Courier New" pitchFamily="49" charset="0"/>
                <a:cs typeface="Courier New" pitchFamily="49" charset="0"/>
              </a:rPr>
              <a:t>!</a:t>
            </a:r>
            <a:r>
              <a:rPr lang="en-US" sz="1800" i="1" dirty="0" smtClean="0">
                <a:latin typeface="+mj-lt"/>
              </a:rPr>
              <a:t>Test</a:t>
            </a:r>
            <a:endParaRPr lang="en-US" sz="1800" i="1" dirty="0">
              <a:latin typeface="+mj-lt"/>
            </a:endParaRPr>
          </a:p>
        </p:txBody>
      </p:sp>
      <p:sp>
        <p:nvSpPr>
          <p:cNvPr id="13" name="TextBox 12"/>
          <p:cNvSpPr txBox="1"/>
          <p:nvPr/>
        </p:nvSpPr>
        <p:spPr>
          <a:xfrm>
            <a:off x="7391400" y="3440668"/>
            <a:ext cx="710451" cy="369332"/>
          </a:xfrm>
          <a:prstGeom prst="rect">
            <a:avLst/>
          </a:prstGeom>
          <a:solidFill>
            <a:schemeClr val="accent1">
              <a:lumMod val="20000"/>
              <a:lumOff val="80000"/>
            </a:schemeClr>
          </a:solidFill>
        </p:spPr>
        <p:txBody>
          <a:bodyPr wrap="none" rtlCol="0">
            <a:spAutoFit/>
          </a:bodyPr>
          <a:lstStyle/>
          <a:p>
            <a:r>
              <a:rPr lang="en-US" sz="1800" i="1" dirty="0" smtClean="0">
                <a:latin typeface="+mj-lt"/>
              </a:rPr>
              <a:t>Body</a:t>
            </a:r>
            <a:endParaRPr lang="en-US" sz="1800" i="1" dirty="0">
              <a:latin typeface="+mj-lt"/>
            </a:endParaRPr>
          </a:p>
        </p:txBody>
      </p:sp>
      <p:sp>
        <p:nvSpPr>
          <p:cNvPr id="14" name="TextBox 13"/>
          <p:cNvSpPr txBox="1"/>
          <p:nvPr/>
        </p:nvSpPr>
        <p:spPr>
          <a:xfrm>
            <a:off x="5638800" y="4572000"/>
            <a:ext cx="928459" cy="369332"/>
          </a:xfrm>
          <a:prstGeom prst="rect">
            <a:avLst/>
          </a:prstGeom>
          <a:solidFill>
            <a:schemeClr val="accent1">
              <a:lumMod val="20000"/>
              <a:lumOff val="80000"/>
            </a:schemeClr>
          </a:solidFill>
        </p:spPr>
        <p:txBody>
          <a:bodyPr wrap="none" rtlCol="0">
            <a:spAutoFit/>
          </a:bodyPr>
          <a:lstStyle/>
          <a:p>
            <a:r>
              <a:rPr lang="en-US" sz="1800" i="1" dirty="0" smtClean="0">
                <a:latin typeface="+mj-lt"/>
              </a:rPr>
              <a:t>Update</a:t>
            </a:r>
            <a:endParaRPr lang="en-US" sz="1800" i="1" dirty="0">
              <a:latin typeface="+mj-lt"/>
            </a:endParaRPr>
          </a:p>
        </p:txBody>
      </p:sp>
      <p:sp>
        <p:nvSpPr>
          <p:cNvPr id="16" name="TextBox 15"/>
          <p:cNvSpPr txBox="1"/>
          <p:nvPr/>
        </p:nvSpPr>
        <p:spPr>
          <a:xfrm>
            <a:off x="6934200" y="4876800"/>
            <a:ext cx="612347" cy="369332"/>
          </a:xfrm>
          <a:prstGeom prst="rect">
            <a:avLst/>
          </a:prstGeom>
          <a:solidFill>
            <a:schemeClr val="accent1">
              <a:lumMod val="20000"/>
              <a:lumOff val="80000"/>
            </a:schemeClr>
          </a:solidFill>
        </p:spPr>
        <p:txBody>
          <a:bodyPr wrap="none" rtlCol="0">
            <a:spAutoFit/>
          </a:bodyPr>
          <a:lstStyle/>
          <a:p>
            <a:r>
              <a:rPr lang="en-US" sz="1800" i="1" dirty="0" smtClean="0">
                <a:latin typeface="+mj-lt"/>
              </a:rPr>
              <a:t>Test</a:t>
            </a:r>
            <a:endParaRPr lang="en-US" sz="1800" i="1" dirty="0">
              <a:latin typeface="+mj-lt"/>
            </a:endParaRPr>
          </a:p>
        </p:txBody>
      </p:sp>
      <p:grpSp>
        <p:nvGrpSpPr>
          <p:cNvPr id="20" name="Group 19"/>
          <p:cNvGrpSpPr/>
          <p:nvPr/>
        </p:nvGrpSpPr>
        <p:grpSpPr>
          <a:xfrm>
            <a:off x="5029200" y="2743200"/>
            <a:ext cx="2209800" cy="533400"/>
            <a:chOff x="5029200" y="2743200"/>
            <a:chExt cx="2209800" cy="533400"/>
          </a:xfrm>
        </p:grpSpPr>
        <p:cxnSp>
          <p:nvCxnSpPr>
            <p:cNvPr id="18" name="Straight Connector 17"/>
            <p:cNvCxnSpPr/>
            <p:nvPr/>
          </p:nvCxnSpPr>
          <p:spPr bwMode="auto">
            <a:xfrm>
              <a:off x="5029200" y="2743200"/>
              <a:ext cx="2209800" cy="533400"/>
            </a:xfrm>
            <a:prstGeom prst="line">
              <a:avLst/>
            </a:prstGeom>
            <a:solidFill>
              <a:schemeClr val="accent1"/>
            </a:solidFill>
            <a:ln w="25400" cap="flat" cmpd="sng" algn="ctr">
              <a:solidFill>
                <a:srgbClr val="000000"/>
              </a:solidFill>
              <a:prstDash val="solid"/>
              <a:round/>
              <a:headEnd type="none" w="med" len="med"/>
              <a:tailEnd type="none" w="med" len="med"/>
            </a:ln>
            <a:effectLst/>
          </p:spPr>
        </p:cxnSp>
        <p:cxnSp>
          <p:nvCxnSpPr>
            <p:cNvPr id="19" name="Straight Connector 18"/>
            <p:cNvCxnSpPr/>
            <p:nvPr/>
          </p:nvCxnSpPr>
          <p:spPr bwMode="auto">
            <a:xfrm flipH="1">
              <a:off x="5029200" y="2743200"/>
              <a:ext cx="2209800" cy="533400"/>
            </a:xfrm>
            <a:prstGeom prst="line">
              <a:avLst/>
            </a:prstGeom>
            <a:solidFill>
              <a:schemeClr val="accent1"/>
            </a:solidFill>
            <a:ln w="25400" cap="flat" cmpd="sng" algn="ctr">
              <a:solidFill>
                <a:srgbClr val="000000"/>
              </a:solidFill>
              <a:prstDash val="solid"/>
              <a:round/>
              <a:headEnd type="none" w="med" len="med"/>
              <a:tailEnd type="none" w="med" len="med"/>
            </a:ln>
            <a:effectLst/>
          </p:spPr>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64514"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64515" name="Rectangle 3"/>
          <p:cNvSpPr>
            <a:spLocks noGrp="1" noChangeArrowheads="1"/>
          </p:cNvSpPr>
          <p:nvPr>
            <p:ph type="title"/>
          </p:nvPr>
        </p:nvSpPr>
        <p:spPr>
          <a:ln/>
        </p:spPr>
        <p:txBody>
          <a:bodyPr/>
          <a:lstStyle/>
          <a:p>
            <a:pPr marL="119063" indent="-119063"/>
            <a:r>
              <a:rPr lang="en-US" dirty="0"/>
              <a:t>Summary</a:t>
            </a:r>
          </a:p>
        </p:txBody>
      </p:sp>
      <p:sp>
        <p:nvSpPr>
          <p:cNvPr id="64516" name="Rectangle 4"/>
          <p:cNvSpPr>
            <a:spLocks noGrp="1" noChangeArrowheads="1"/>
          </p:cNvSpPr>
          <p:nvPr>
            <p:ph type="body" idx="1"/>
          </p:nvPr>
        </p:nvSpPr>
        <p:spPr>
          <a:ln/>
        </p:spPr>
        <p:txBody>
          <a:bodyPr/>
          <a:lstStyle/>
          <a:p>
            <a:r>
              <a:rPr lang="en-US" dirty="0"/>
              <a:t>Today</a:t>
            </a:r>
          </a:p>
          <a:p>
            <a:pPr marL="552450" lvl="1"/>
            <a:r>
              <a:rPr lang="en-US" dirty="0"/>
              <a:t>Complete addressing mode, address computation (</a:t>
            </a:r>
            <a:r>
              <a:rPr lang="en-US" dirty="0" err="1">
                <a:latin typeface="Monaco" charset="0"/>
                <a:ea typeface="Monaco" charset="0"/>
                <a:cs typeface="Monaco" charset="0"/>
                <a:sym typeface="Monaco" charset="0"/>
              </a:rPr>
              <a:t>leal</a:t>
            </a:r>
            <a:r>
              <a:rPr lang="en-US" dirty="0"/>
              <a:t>)</a:t>
            </a:r>
          </a:p>
          <a:p>
            <a:pPr marL="552450" lvl="1"/>
            <a:r>
              <a:rPr lang="en-US" dirty="0"/>
              <a:t>Arithmetic </a:t>
            </a:r>
            <a:r>
              <a:rPr lang="en-US" dirty="0" smtClean="0"/>
              <a:t>operations</a:t>
            </a:r>
          </a:p>
          <a:p>
            <a:pPr marL="552450" lvl="1"/>
            <a:r>
              <a:rPr lang="en-US" dirty="0" smtClean="0"/>
              <a:t>Control</a:t>
            </a:r>
            <a:r>
              <a:rPr lang="en-US" dirty="0"/>
              <a:t>: Condition codes</a:t>
            </a:r>
          </a:p>
          <a:p>
            <a:pPr marL="552450" lvl="1"/>
            <a:r>
              <a:rPr lang="en-US" dirty="0"/>
              <a:t>Conditional </a:t>
            </a:r>
            <a:r>
              <a:rPr lang="en-US" dirty="0" smtClean="0"/>
              <a:t>branches &amp; conditional moves</a:t>
            </a:r>
            <a:endParaRPr lang="en-US" dirty="0"/>
          </a:p>
          <a:p>
            <a:pPr marL="552450" lvl="1"/>
            <a:r>
              <a:rPr lang="en-US" dirty="0"/>
              <a:t>L</a:t>
            </a:r>
            <a:r>
              <a:rPr lang="en-US" dirty="0" smtClean="0"/>
              <a:t>oops</a:t>
            </a:r>
            <a:endParaRPr lang="en-US" dirty="0"/>
          </a:p>
          <a:p>
            <a:r>
              <a:rPr lang="en-US" dirty="0"/>
              <a:t>Next Time</a:t>
            </a:r>
          </a:p>
          <a:p>
            <a:pPr marL="552450" lvl="1"/>
            <a:r>
              <a:rPr lang="en-US" smtClean="0"/>
              <a:t>Switch statements</a:t>
            </a:r>
            <a:endParaRPr lang="en-US" dirty="0"/>
          </a:p>
          <a:p>
            <a:pPr marL="552450" lvl="1"/>
            <a:r>
              <a:rPr lang="en-US" dirty="0"/>
              <a:t>Stack</a:t>
            </a:r>
          </a:p>
          <a:p>
            <a:pPr marL="552450" lvl="1"/>
            <a:r>
              <a:rPr lang="en-US" dirty="0"/>
              <a:t>Call / return</a:t>
            </a:r>
          </a:p>
          <a:p>
            <a:pPr marL="552450" lvl="1"/>
            <a:r>
              <a:rPr lang="en-US" dirty="0"/>
              <a:t>Procedure call discipline</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13314"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13315" name="Rectangle 3"/>
          <p:cNvSpPr>
            <a:spLocks noGrp="1" noChangeArrowheads="1"/>
          </p:cNvSpPr>
          <p:nvPr>
            <p:ph type="title"/>
          </p:nvPr>
        </p:nvSpPr>
        <p:spPr>
          <a:ln/>
        </p:spPr>
        <p:txBody>
          <a:bodyPr/>
          <a:lstStyle/>
          <a:p>
            <a:pPr marL="119063" indent="-119063"/>
            <a:r>
              <a:rPr lang="en-US"/>
              <a:t>Address Computation Instruction</a:t>
            </a:r>
          </a:p>
        </p:txBody>
      </p:sp>
      <p:sp>
        <p:nvSpPr>
          <p:cNvPr id="13316" name="Rectangle 4"/>
          <p:cNvSpPr>
            <a:spLocks noGrp="1" noChangeArrowheads="1"/>
          </p:cNvSpPr>
          <p:nvPr>
            <p:ph type="body" idx="1"/>
          </p:nvPr>
        </p:nvSpPr>
        <p:spPr>
          <a:ln/>
        </p:spPr>
        <p:txBody>
          <a:bodyPr/>
          <a:lstStyle/>
          <a:p>
            <a:r>
              <a:rPr lang="en-US" dirty="0" err="1" smtClean="0">
                <a:latin typeface="Courier New Bold" charset="0"/>
                <a:cs typeface="Courier New Bold" charset="0"/>
                <a:sym typeface="Courier New Bold" charset="0"/>
              </a:rPr>
              <a:t>leal</a:t>
            </a:r>
            <a:r>
              <a:rPr lang="en-US" dirty="0" smtClean="0"/>
              <a:t> </a:t>
            </a:r>
            <a:r>
              <a:rPr lang="en-US" dirty="0" err="1">
                <a:latin typeface="Calibri Bold Italic" charset="0"/>
                <a:ea typeface="Calibri Bold Italic" charset="0"/>
                <a:cs typeface="Calibri Bold Italic" charset="0"/>
                <a:sym typeface="Calibri Bold Italic" charset="0"/>
              </a:rPr>
              <a:t>Src</a:t>
            </a:r>
            <a:r>
              <a:rPr lang="en-US" dirty="0" err="1"/>
              <a:t>,</a:t>
            </a:r>
            <a:r>
              <a:rPr lang="en-US" dirty="0" err="1">
                <a:latin typeface="Calibri Bold Italic" charset="0"/>
                <a:ea typeface="Calibri Bold Italic" charset="0"/>
                <a:cs typeface="Calibri Bold Italic" charset="0"/>
                <a:sym typeface="Calibri Bold Italic" charset="0"/>
              </a:rPr>
              <a:t>Dest</a:t>
            </a:r>
            <a:endParaRPr lang="en-US" dirty="0"/>
          </a:p>
          <a:p>
            <a:pPr marL="552450" lvl="1"/>
            <a:r>
              <a:rPr lang="en-US" dirty="0" err="1">
                <a:latin typeface="Calibri Italic" charset="0"/>
                <a:ea typeface="Calibri Italic" charset="0"/>
                <a:cs typeface="Calibri Italic" charset="0"/>
                <a:sym typeface="Calibri Italic" charset="0"/>
              </a:rPr>
              <a:t>Src</a:t>
            </a:r>
            <a:r>
              <a:rPr lang="en-US" dirty="0"/>
              <a:t> is address mode expression</a:t>
            </a:r>
          </a:p>
          <a:p>
            <a:pPr marL="552450" lvl="1"/>
            <a:r>
              <a:rPr lang="en-US" dirty="0"/>
              <a:t>Set </a:t>
            </a:r>
            <a:r>
              <a:rPr lang="en-US" dirty="0" err="1">
                <a:latin typeface="Calibri Italic" charset="0"/>
                <a:ea typeface="Calibri Italic" charset="0"/>
                <a:cs typeface="Calibri Italic" charset="0"/>
                <a:sym typeface="Calibri Italic" charset="0"/>
              </a:rPr>
              <a:t>Dest</a:t>
            </a:r>
            <a:r>
              <a:rPr lang="en-US" dirty="0"/>
              <a:t> to address denoted by expression</a:t>
            </a:r>
          </a:p>
          <a:p>
            <a:pPr>
              <a:spcBef>
                <a:spcPts val="2800"/>
              </a:spcBef>
            </a:pPr>
            <a:r>
              <a:rPr lang="en-US" dirty="0"/>
              <a:t>Uses</a:t>
            </a:r>
          </a:p>
          <a:p>
            <a:pPr marL="552450" lvl="1"/>
            <a:r>
              <a:rPr lang="en-US" dirty="0"/>
              <a:t>Computing addresses without a memory reference</a:t>
            </a:r>
          </a:p>
          <a:p>
            <a:pPr marL="838200" lvl="2"/>
            <a:r>
              <a:rPr lang="en-US" dirty="0"/>
              <a:t>E.g., translation of </a:t>
            </a:r>
            <a:r>
              <a:rPr lang="en-US" dirty="0">
                <a:latin typeface="Courier New Bold" charset="0"/>
                <a:cs typeface="Courier New Bold" charset="0"/>
                <a:sym typeface="Courier New Bold" charset="0"/>
              </a:rPr>
              <a:t>p = &amp;x[</a:t>
            </a:r>
            <a:r>
              <a:rPr lang="en-US" dirty="0" err="1">
                <a:latin typeface="Courier New Bold" charset="0"/>
                <a:cs typeface="Courier New Bold" charset="0"/>
                <a:sym typeface="Courier New Bold" charset="0"/>
              </a:rPr>
              <a:t>i</a:t>
            </a:r>
            <a:r>
              <a:rPr lang="en-US" dirty="0">
                <a:latin typeface="Courier New Bold" charset="0"/>
                <a:cs typeface="Courier New Bold" charset="0"/>
                <a:sym typeface="Courier New Bold" charset="0"/>
              </a:rPr>
              <a:t>];</a:t>
            </a:r>
            <a:endParaRPr lang="en-US" dirty="0"/>
          </a:p>
          <a:p>
            <a:pPr marL="552450" lvl="1"/>
            <a:r>
              <a:rPr lang="en-US" dirty="0"/>
              <a:t>Computing arithmetic expressions of the form x + k*y</a:t>
            </a:r>
          </a:p>
          <a:p>
            <a:pPr marL="838200" lvl="2"/>
            <a:r>
              <a:rPr lang="en-US" dirty="0"/>
              <a:t>k = 1, 2, 4, or 8</a:t>
            </a:r>
          </a:p>
          <a:p>
            <a:r>
              <a:rPr lang="en-US" dirty="0" smtClean="0"/>
              <a:t>Example</a:t>
            </a:r>
            <a:endParaRPr lang="en-US" dirty="0"/>
          </a:p>
        </p:txBody>
      </p:sp>
      <p:sp>
        <p:nvSpPr>
          <p:cNvPr id="13317" name="Rectangle 5"/>
          <p:cNvSpPr>
            <a:spLocks/>
          </p:cNvSpPr>
          <p:nvPr/>
        </p:nvSpPr>
        <p:spPr bwMode="auto">
          <a:xfrm>
            <a:off x="304800" y="5219700"/>
            <a:ext cx="2514600" cy="1346200"/>
          </a:xfrm>
          <a:prstGeom prst="rect">
            <a:avLst/>
          </a:prstGeom>
          <a:solidFill>
            <a:srgbClr val="CDF1C5"/>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182880" tIns="0" rIns="0" bIns="0"/>
          <a:lstStyle/>
          <a:p>
            <a:pPr algn="l"/>
            <a:r>
              <a:rPr lang="en-US" sz="1800" b="1" dirty="0" err="1">
                <a:solidFill>
                  <a:schemeClr val="tx1"/>
                </a:solidFill>
                <a:latin typeface="Courier New" pitchFamily="49" charset="0"/>
                <a:ea typeface="Monaco" charset="0"/>
                <a:cs typeface="Courier New" pitchFamily="49" charset="0"/>
                <a:sym typeface="Monaco" charset="0"/>
              </a:rPr>
              <a:t>int</a:t>
            </a:r>
            <a:r>
              <a:rPr lang="en-US" sz="1800" b="1" dirty="0">
                <a:solidFill>
                  <a:schemeClr val="tx1"/>
                </a:solidFill>
                <a:latin typeface="Courier New" pitchFamily="49" charset="0"/>
                <a:ea typeface="Monaco" charset="0"/>
                <a:cs typeface="Courier New" pitchFamily="49" charset="0"/>
                <a:sym typeface="Monaco" charset="0"/>
              </a:rPr>
              <a:t> mul12(</a:t>
            </a:r>
            <a:r>
              <a:rPr lang="en-US" sz="1800" b="1" dirty="0" err="1">
                <a:solidFill>
                  <a:schemeClr val="tx1"/>
                </a:solidFill>
                <a:latin typeface="Courier New" pitchFamily="49" charset="0"/>
                <a:ea typeface="Monaco" charset="0"/>
                <a:cs typeface="Courier New" pitchFamily="49" charset="0"/>
                <a:sym typeface="Monaco" charset="0"/>
              </a:rPr>
              <a:t>int</a:t>
            </a:r>
            <a:r>
              <a:rPr lang="en-US" sz="1800" b="1" dirty="0">
                <a:solidFill>
                  <a:schemeClr val="tx1"/>
                </a:solidFill>
                <a:latin typeface="Courier New" pitchFamily="49" charset="0"/>
                <a:ea typeface="Monaco" charset="0"/>
                <a:cs typeface="Courier New" pitchFamily="49" charset="0"/>
                <a:sym typeface="Monaco" charset="0"/>
              </a:rPr>
              <a:t> x)</a:t>
            </a:r>
            <a:endParaRPr lang="en-US" b="1" dirty="0">
              <a:solidFill>
                <a:schemeClr val="tx1"/>
              </a:solidFill>
              <a:latin typeface="Courier New" pitchFamily="49" charset="0"/>
              <a:ea typeface="Monaco" charset="0"/>
              <a:cs typeface="Courier New" pitchFamily="49" charset="0"/>
              <a:sym typeface="Monaco" charset="0"/>
            </a:endParaRPr>
          </a:p>
          <a:p>
            <a:pPr algn="l"/>
            <a:r>
              <a:rPr lang="en-US" sz="1800" b="1" dirty="0">
                <a:solidFill>
                  <a:schemeClr val="tx1"/>
                </a:solidFill>
                <a:latin typeface="Courier New" pitchFamily="49" charset="0"/>
                <a:ea typeface="Monaco" charset="0"/>
                <a:cs typeface="Courier New" pitchFamily="49" charset="0"/>
                <a:sym typeface="Monaco" charset="0"/>
              </a:rPr>
              <a:t>{</a:t>
            </a:r>
            <a:endParaRPr lang="en-US" b="1" dirty="0">
              <a:solidFill>
                <a:schemeClr val="tx1"/>
              </a:solidFill>
              <a:latin typeface="Courier New" pitchFamily="49" charset="0"/>
              <a:ea typeface="Monaco" charset="0"/>
              <a:cs typeface="Courier New" pitchFamily="49" charset="0"/>
              <a:sym typeface="Monaco" charset="0"/>
            </a:endParaRPr>
          </a:p>
          <a:p>
            <a:pPr algn="l"/>
            <a:r>
              <a:rPr lang="en-US" sz="1800" b="1" dirty="0">
                <a:solidFill>
                  <a:schemeClr val="tx1"/>
                </a:solidFill>
                <a:latin typeface="Courier New" pitchFamily="49" charset="0"/>
                <a:ea typeface="Monaco" charset="0"/>
                <a:cs typeface="Courier New" pitchFamily="49" charset="0"/>
                <a:sym typeface="Monaco" charset="0"/>
              </a:rPr>
              <a:t>  return x*12;</a:t>
            </a:r>
            <a:endParaRPr lang="en-US" b="1" dirty="0">
              <a:solidFill>
                <a:schemeClr val="tx1"/>
              </a:solidFill>
              <a:latin typeface="Courier New" pitchFamily="49" charset="0"/>
              <a:ea typeface="Monaco" charset="0"/>
              <a:cs typeface="Courier New" pitchFamily="49" charset="0"/>
              <a:sym typeface="Monaco" charset="0"/>
            </a:endParaRPr>
          </a:p>
          <a:p>
            <a:pPr algn="l"/>
            <a:r>
              <a:rPr lang="en-US" sz="1800" b="1" dirty="0">
                <a:solidFill>
                  <a:schemeClr val="tx1"/>
                </a:solidFill>
                <a:latin typeface="Courier New" pitchFamily="49" charset="0"/>
                <a:ea typeface="Monaco" charset="0"/>
                <a:cs typeface="Courier New" pitchFamily="49" charset="0"/>
                <a:sym typeface="Monaco" charset="0"/>
              </a:rPr>
              <a:t>}</a:t>
            </a:r>
          </a:p>
        </p:txBody>
      </p:sp>
      <p:sp>
        <p:nvSpPr>
          <p:cNvPr id="13318" name="Rectangle 6"/>
          <p:cNvSpPr>
            <a:spLocks/>
          </p:cNvSpPr>
          <p:nvPr/>
        </p:nvSpPr>
        <p:spPr bwMode="auto">
          <a:xfrm>
            <a:off x="3340100" y="5740400"/>
            <a:ext cx="5524500" cy="685800"/>
          </a:xfrm>
          <a:prstGeom prst="rect">
            <a:avLst/>
          </a:prstGeom>
          <a:solidFill>
            <a:srgbClr val="FFFF99"/>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76200" tIns="76200" rIns="76200" bIns="76200"/>
          <a:lstStyle/>
          <a:p>
            <a:pPr algn="l">
              <a:tabLst>
                <a:tab pos="228600" algn="l"/>
                <a:tab pos="228600" algn="l"/>
              </a:tabLst>
            </a:pPr>
            <a:r>
              <a:rPr lang="en-US" sz="1800">
                <a:solidFill>
                  <a:schemeClr val="tx1"/>
                </a:solidFill>
                <a:latin typeface="Courier New" charset="0"/>
                <a:cs typeface="Courier New" charset="0"/>
                <a:sym typeface="Courier New" charset="0"/>
              </a:rPr>
              <a:t>leal (%eax,%eax,2), %eax  ;t &lt;- x+x*2</a:t>
            </a:r>
            <a:endParaRPr lang="en-US">
              <a:solidFill>
                <a:schemeClr val="tx1"/>
              </a:solidFill>
              <a:latin typeface="Arial Narrow" charset="0"/>
              <a:ea typeface="Lucida Grande" charset="0"/>
              <a:cs typeface="Lucida Grande" charset="0"/>
              <a:sym typeface="Arial Narrow" charset="0"/>
            </a:endParaRPr>
          </a:p>
          <a:p>
            <a:pPr algn="l">
              <a:tabLst>
                <a:tab pos="228600" algn="l"/>
                <a:tab pos="228600" algn="l"/>
              </a:tabLst>
            </a:pPr>
            <a:r>
              <a:rPr lang="en-US" sz="1800">
                <a:solidFill>
                  <a:schemeClr val="tx1"/>
                </a:solidFill>
                <a:latin typeface="Courier New" charset="0"/>
                <a:cs typeface="Courier New" charset="0"/>
                <a:sym typeface="Courier New" charset="0"/>
              </a:rPr>
              <a:t>sall $2, %eax             ;return t&lt;&lt;2</a:t>
            </a:r>
          </a:p>
        </p:txBody>
      </p:sp>
      <p:sp>
        <p:nvSpPr>
          <p:cNvPr id="13319" name="Rectangle 7"/>
          <p:cNvSpPr>
            <a:spLocks/>
          </p:cNvSpPr>
          <p:nvPr/>
        </p:nvSpPr>
        <p:spPr bwMode="auto">
          <a:xfrm>
            <a:off x="3297238" y="5295900"/>
            <a:ext cx="3949700" cy="444500"/>
          </a:xfrm>
          <a:prstGeom prst="rect">
            <a:avLst/>
          </a:prstGeom>
          <a:noFill/>
          <a:ln w="12700" cap="flat">
            <a:noFill/>
            <a:miter lim="800000"/>
            <a:headEnd type="none" w="med" len="med"/>
            <a:tailEnd type="none" w="med" len="med"/>
          </a:ln>
        </p:spPr>
        <p:txBody>
          <a:bodyPr wrap="none" lIns="0" tIns="0" rIns="0" bIns="0">
            <a:spAutoFit/>
          </a:bodyPr>
          <a:lstStyle/>
          <a:p>
            <a:r>
              <a:rPr lang="en-US" sz="2400">
                <a:solidFill>
                  <a:schemeClr val="tx1"/>
                </a:solidFill>
                <a:latin typeface="Calibri" charset="0"/>
                <a:ea typeface="Calibri" charset="0"/>
                <a:cs typeface="Calibri" charset="0"/>
                <a:sym typeface="Calibri" charset="0"/>
              </a:rPr>
              <a:t>Converted to ASM by compiler:</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14338"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14339" name="Rectangle 3"/>
          <p:cNvSpPr>
            <a:spLocks noGrp="1" noChangeArrowheads="1"/>
          </p:cNvSpPr>
          <p:nvPr>
            <p:ph type="title"/>
          </p:nvPr>
        </p:nvSpPr>
        <p:spPr>
          <a:ln/>
        </p:spPr>
        <p:txBody>
          <a:bodyPr/>
          <a:lstStyle/>
          <a:p>
            <a:pPr marL="119063" indent="-119063"/>
            <a:r>
              <a:rPr lang="en-US" dirty="0"/>
              <a:t>Today</a:t>
            </a:r>
          </a:p>
        </p:txBody>
      </p:sp>
      <p:sp>
        <p:nvSpPr>
          <p:cNvPr id="14340" name="Rectangle 4"/>
          <p:cNvSpPr>
            <a:spLocks noGrp="1" noChangeArrowheads="1"/>
          </p:cNvSpPr>
          <p:nvPr>
            <p:ph type="body" idx="1"/>
          </p:nvPr>
        </p:nvSpPr>
        <p:spPr>
          <a:ln/>
        </p:spPr>
        <p:txBody>
          <a:bodyPr/>
          <a:lstStyle/>
          <a:p>
            <a:r>
              <a:rPr lang="en-US" dirty="0">
                <a:solidFill>
                  <a:srgbClr val="B3B3B3"/>
                </a:solidFill>
              </a:rPr>
              <a:t>Complete addressing mode, address computation (</a:t>
            </a:r>
            <a:r>
              <a:rPr lang="en-US" dirty="0" err="1">
                <a:solidFill>
                  <a:srgbClr val="B3B3B3"/>
                </a:solidFill>
              </a:rPr>
              <a:t>leal</a:t>
            </a:r>
            <a:r>
              <a:rPr lang="en-US" dirty="0">
                <a:solidFill>
                  <a:srgbClr val="B3B3B3"/>
                </a:solidFill>
              </a:rPr>
              <a:t>)</a:t>
            </a:r>
          </a:p>
          <a:p>
            <a:r>
              <a:rPr lang="en-US" dirty="0"/>
              <a:t>Arithmetic operations</a:t>
            </a:r>
          </a:p>
          <a:p>
            <a:r>
              <a:rPr lang="en-US" dirty="0" smtClean="0">
                <a:solidFill>
                  <a:srgbClr val="B3B3B3"/>
                </a:solidFill>
              </a:rPr>
              <a:t>Control</a:t>
            </a:r>
            <a:r>
              <a:rPr lang="en-US" dirty="0">
                <a:solidFill>
                  <a:srgbClr val="B3B3B3"/>
                </a:solidFill>
              </a:rPr>
              <a:t>: Condition codes</a:t>
            </a:r>
          </a:p>
          <a:p>
            <a:r>
              <a:rPr lang="en-US" dirty="0">
                <a:solidFill>
                  <a:srgbClr val="B3B3B3"/>
                </a:solidFill>
              </a:rPr>
              <a:t>Conditional branches</a:t>
            </a:r>
          </a:p>
          <a:p>
            <a:r>
              <a:rPr lang="en-US" dirty="0">
                <a:solidFill>
                  <a:srgbClr val="B3B3B3"/>
                </a:solidFill>
              </a:rPr>
              <a:t>While loops</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15362"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15363" name="Rectangle 3"/>
          <p:cNvSpPr>
            <a:spLocks noGrp="1" noChangeArrowheads="1"/>
          </p:cNvSpPr>
          <p:nvPr>
            <p:ph type="title"/>
          </p:nvPr>
        </p:nvSpPr>
        <p:spPr>
          <a:ln/>
        </p:spPr>
        <p:txBody>
          <a:bodyPr/>
          <a:lstStyle/>
          <a:p>
            <a:pPr marL="119063" indent="-119063"/>
            <a:r>
              <a:rPr lang="en-US" dirty="0"/>
              <a:t>Some Arithmetic Operations</a:t>
            </a:r>
          </a:p>
        </p:txBody>
      </p:sp>
      <p:sp>
        <p:nvSpPr>
          <p:cNvPr id="15364" name="Rectangle 4"/>
          <p:cNvSpPr>
            <a:spLocks noGrp="1" noChangeArrowheads="1"/>
          </p:cNvSpPr>
          <p:nvPr>
            <p:ph type="body" idx="1"/>
          </p:nvPr>
        </p:nvSpPr>
        <p:spPr>
          <a:ln/>
        </p:spPr>
        <p:txBody>
          <a:bodyPr/>
          <a:lstStyle/>
          <a:p>
            <a:pPr>
              <a:tabLst>
                <a:tab pos="2597150" algn="l"/>
                <a:tab pos="1409700" algn="l"/>
                <a:tab pos="1409700" algn="l"/>
                <a:tab pos="1409700" algn="l"/>
                <a:tab pos="1409700" algn="l"/>
                <a:tab pos="1409700" algn="l"/>
                <a:tab pos="1409700" algn="l"/>
                <a:tab pos="1409700" algn="l"/>
                <a:tab pos="1409700" algn="l"/>
                <a:tab pos="1409700" algn="l"/>
              </a:tabLst>
            </a:pPr>
            <a:r>
              <a:rPr lang="en-US" dirty="0"/>
              <a:t>Two Operand Instructions:</a:t>
            </a:r>
          </a:p>
          <a:p>
            <a:pPr marL="0" lvl="1" indent="0">
              <a:buNone/>
              <a:tabLst>
                <a:tab pos="1409700" algn="l"/>
                <a:tab pos="1409700" algn="l"/>
                <a:tab pos="1409700" algn="l"/>
                <a:tab pos="1409700" algn="l"/>
                <a:tab pos="1409700" algn="l"/>
                <a:tab pos="1409700" algn="l"/>
                <a:tab pos="1409700" algn="l"/>
                <a:tab pos="1409700" algn="l"/>
                <a:tab pos="1409700" algn="l"/>
                <a:tab pos="1604963" algn="l"/>
              </a:tabLst>
            </a:pPr>
            <a:r>
              <a:rPr lang="en-US" dirty="0">
                <a:solidFill>
                  <a:srgbClr val="980002"/>
                </a:solidFill>
                <a:latin typeface="Calibri Bold Italic" charset="0"/>
                <a:ea typeface="Calibri Bold Italic" charset="0"/>
                <a:cs typeface="Calibri Bold Italic" charset="0"/>
                <a:sym typeface="Calibri Bold Italic" charset="0"/>
              </a:rPr>
              <a:t>Format</a:t>
            </a:r>
            <a:r>
              <a:rPr lang="en-US" dirty="0">
                <a:solidFill>
                  <a:srgbClr val="980002"/>
                </a:solidFill>
                <a:latin typeface="Calibri Bold Italic" charset="0"/>
                <a:ea typeface="ヒラギノ角ゴ ProN W6" charset="0"/>
                <a:cs typeface="ヒラギノ角ゴ ProN W6" charset="0"/>
                <a:sym typeface="Calibri Bold Italic" charset="0"/>
              </a:rPr>
              <a:t>	</a:t>
            </a:r>
            <a:r>
              <a:rPr lang="en-US" dirty="0">
                <a:solidFill>
                  <a:srgbClr val="980002"/>
                </a:solidFill>
                <a:latin typeface="Calibri Bold Italic" charset="0"/>
                <a:ea typeface="Calibri Bold Italic" charset="0"/>
                <a:cs typeface="Calibri Bold Italic" charset="0"/>
                <a:sym typeface="Calibri Bold Italic" charset="0"/>
              </a:rPr>
              <a:t>Computation</a:t>
            </a:r>
            <a:endParaRPr lang="en-US" dirty="0">
              <a:solidFill>
                <a:srgbClr val="980002"/>
              </a:solidFill>
              <a:latin typeface="Calibri Bold Italic" charset="0"/>
              <a:ea typeface="ヒラギノ角ゴ ProN W6" charset="0"/>
              <a:cs typeface="ヒラギノ角ゴ ProN W6" charset="0"/>
              <a:sym typeface="Calibri Bold Italic" charset="0"/>
            </a:endParaRPr>
          </a:p>
          <a:p>
            <a:pPr marL="285750" lvl="2" indent="0">
              <a:buNone/>
              <a:tabLst>
                <a:tab pos="1409700" algn="l"/>
                <a:tab pos="1409700" algn="l"/>
                <a:tab pos="1409700" algn="l"/>
                <a:tab pos="1409700" algn="l"/>
                <a:tab pos="1409700" algn="l"/>
                <a:tab pos="1409700" algn="l"/>
                <a:tab pos="1409700" algn="l"/>
                <a:tab pos="1409700" algn="l"/>
                <a:tab pos="1409700" algn="l"/>
                <a:tab pos="1604963" algn="l"/>
              </a:tabLst>
            </a:pPr>
            <a:r>
              <a:rPr lang="en-US" dirty="0" err="1">
                <a:latin typeface="Courier New" pitchFamily="49" charset="0"/>
                <a:cs typeface="Courier New" pitchFamily="49" charset="0"/>
                <a:sym typeface="Courier New Bold" charset="0"/>
              </a:rPr>
              <a:t>addl</a:t>
            </a:r>
            <a:r>
              <a:rPr lang="en-US" dirty="0">
                <a:solidFill>
                  <a:srgbClr val="980002"/>
                </a:solidFill>
                <a:latin typeface="Calibri Bold Italic" charset="0"/>
                <a:ea typeface="ヒラギノ角ゴ ProN W6" charset="0"/>
                <a:cs typeface="ヒラギノ角ゴ ProN W6" charset="0"/>
                <a:sym typeface="Calibri Bold Italic" charset="0"/>
              </a:rPr>
              <a:t>	</a:t>
            </a:r>
            <a:r>
              <a:rPr lang="en-US" dirty="0" err="1">
                <a:latin typeface="Calibri Italic" charset="0"/>
                <a:ea typeface="Calibri Italic" charset="0"/>
                <a:cs typeface="Calibri Italic" charset="0"/>
                <a:sym typeface="Calibri Italic" charset="0"/>
              </a:rPr>
              <a:t>Src,Dest</a:t>
            </a:r>
            <a:r>
              <a:rPr lang="en-US" dirty="0"/>
              <a:t>	</a:t>
            </a:r>
            <a:r>
              <a:rPr lang="en-US" dirty="0" err="1"/>
              <a:t>Dest</a:t>
            </a:r>
            <a:r>
              <a:rPr lang="en-US" dirty="0"/>
              <a:t> = </a:t>
            </a:r>
            <a:r>
              <a:rPr lang="en-US" dirty="0" err="1"/>
              <a:t>Dest</a:t>
            </a:r>
            <a:r>
              <a:rPr lang="en-US" dirty="0"/>
              <a:t> + </a:t>
            </a:r>
            <a:r>
              <a:rPr lang="en-US" dirty="0" err="1"/>
              <a:t>Src</a:t>
            </a:r>
            <a:endParaRPr lang="en-US" dirty="0"/>
          </a:p>
          <a:p>
            <a:pPr marL="285750" lvl="2" indent="0">
              <a:buNone/>
              <a:tabLst>
                <a:tab pos="1409700" algn="l"/>
                <a:tab pos="1409700" algn="l"/>
                <a:tab pos="1409700" algn="l"/>
                <a:tab pos="1409700" algn="l"/>
                <a:tab pos="1409700" algn="l"/>
                <a:tab pos="1409700" algn="l"/>
                <a:tab pos="1409700" algn="l"/>
                <a:tab pos="1409700" algn="l"/>
                <a:tab pos="1409700" algn="l"/>
                <a:tab pos="1604963" algn="l"/>
              </a:tabLst>
            </a:pPr>
            <a:r>
              <a:rPr lang="en-US" dirty="0" err="1">
                <a:latin typeface="Courier New" pitchFamily="49" charset="0"/>
                <a:cs typeface="Courier New" pitchFamily="49" charset="0"/>
                <a:sym typeface="Courier New Bold" charset="0"/>
              </a:rPr>
              <a:t>subl</a:t>
            </a:r>
            <a:r>
              <a:rPr lang="en-US" dirty="0">
                <a:solidFill>
                  <a:srgbClr val="980002"/>
                </a:solidFill>
                <a:latin typeface="Calibri Bold Italic" charset="0"/>
                <a:ea typeface="ヒラギノ角ゴ ProN W6" charset="0"/>
                <a:cs typeface="ヒラギノ角ゴ ProN W6" charset="0"/>
                <a:sym typeface="Calibri Bold Italic" charset="0"/>
              </a:rPr>
              <a:t>	</a:t>
            </a:r>
            <a:r>
              <a:rPr lang="en-US" dirty="0" err="1">
                <a:latin typeface="Calibri Italic" charset="0"/>
                <a:ea typeface="Calibri Italic" charset="0"/>
                <a:cs typeface="Calibri Italic" charset="0"/>
                <a:sym typeface="Calibri Italic" charset="0"/>
              </a:rPr>
              <a:t>Src,Dest</a:t>
            </a:r>
            <a:r>
              <a:rPr lang="en-US" dirty="0"/>
              <a:t>	</a:t>
            </a:r>
            <a:r>
              <a:rPr lang="en-US" dirty="0" err="1"/>
              <a:t>Dest</a:t>
            </a:r>
            <a:r>
              <a:rPr lang="en-US" dirty="0"/>
              <a:t> = </a:t>
            </a:r>
            <a:r>
              <a:rPr lang="en-US" dirty="0" err="1"/>
              <a:t>Dest</a:t>
            </a:r>
            <a:r>
              <a:rPr lang="en-US" dirty="0"/>
              <a:t> </a:t>
            </a:r>
            <a:r>
              <a:rPr lang="en-US" dirty="0" smtClean="0">
                <a:latin typeface="Calibri Italic" charset="0"/>
                <a:ea typeface="Calibri Italic" charset="0"/>
                <a:cs typeface="Calibri Italic" charset="0"/>
                <a:sym typeface="Symbol"/>
              </a:rPr>
              <a:t></a:t>
            </a:r>
            <a:r>
              <a:rPr lang="en-US" dirty="0" smtClean="0"/>
              <a:t> </a:t>
            </a:r>
            <a:r>
              <a:rPr lang="en-US" dirty="0" err="1"/>
              <a:t>Src</a:t>
            </a:r>
            <a:endParaRPr lang="en-US" dirty="0"/>
          </a:p>
          <a:p>
            <a:pPr marL="285750" lvl="2" indent="0">
              <a:buNone/>
              <a:tabLst>
                <a:tab pos="1409700" algn="l"/>
                <a:tab pos="1409700" algn="l"/>
                <a:tab pos="1409700" algn="l"/>
                <a:tab pos="1409700" algn="l"/>
                <a:tab pos="1409700" algn="l"/>
                <a:tab pos="1409700" algn="l"/>
                <a:tab pos="1409700" algn="l"/>
                <a:tab pos="1409700" algn="l"/>
                <a:tab pos="1409700" algn="l"/>
                <a:tab pos="1604963" algn="l"/>
              </a:tabLst>
            </a:pPr>
            <a:r>
              <a:rPr lang="en-US" dirty="0" err="1">
                <a:latin typeface="Courier New" pitchFamily="49" charset="0"/>
                <a:cs typeface="Courier New" pitchFamily="49" charset="0"/>
                <a:sym typeface="Courier New Bold" charset="0"/>
              </a:rPr>
              <a:t>imull</a:t>
            </a:r>
            <a:r>
              <a:rPr lang="en-US" dirty="0">
                <a:solidFill>
                  <a:srgbClr val="980002"/>
                </a:solidFill>
                <a:latin typeface="Calibri Bold Italic" charset="0"/>
                <a:ea typeface="ヒラギノ角ゴ ProN W6" charset="0"/>
                <a:cs typeface="ヒラギノ角ゴ ProN W6" charset="0"/>
                <a:sym typeface="Calibri Bold Italic" charset="0"/>
              </a:rPr>
              <a:t>	</a:t>
            </a:r>
            <a:r>
              <a:rPr lang="en-US" dirty="0" err="1">
                <a:latin typeface="Calibri Italic" charset="0"/>
                <a:ea typeface="Calibri Italic" charset="0"/>
                <a:cs typeface="Calibri Italic" charset="0"/>
                <a:sym typeface="Calibri Italic" charset="0"/>
              </a:rPr>
              <a:t>Src,Dest</a:t>
            </a:r>
            <a:r>
              <a:rPr lang="en-US" dirty="0"/>
              <a:t>	</a:t>
            </a:r>
            <a:r>
              <a:rPr lang="en-US" dirty="0" err="1"/>
              <a:t>Dest</a:t>
            </a:r>
            <a:r>
              <a:rPr lang="en-US" dirty="0"/>
              <a:t> = </a:t>
            </a:r>
            <a:r>
              <a:rPr lang="en-US" dirty="0" err="1"/>
              <a:t>Dest</a:t>
            </a:r>
            <a:r>
              <a:rPr lang="en-US" dirty="0"/>
              <a:t> * </a:t>
            </a:r>
            <a:r>
              <a:rPr lang="en-US" dirty="0" err="1"/>
              <a:t>Src</a:t>
            </a:r>
            <a:endParaRPr lang="en-US" dirty="0"/>
          </a:p>
          <a:p>
            <a:pPr marL="285750" lvl="2" indent="0">
              <a:buNone/>
              <a:tabLst>
                <a:tab pos="1409700" algn="l"/>
                <a:tab pos="1409700" algn="l"/>
                <a:tab pos="1409700" algn="l"/>
                <a:tab pos="1409700" algn="l"/>
                <a:tab pos="1409700" algn="l"/>
                <a:tab pos="1409700" algn="l"/>
                <a:tab pos="1409700" algn="l"/>
                <a:tab pos="1409700" algn="l"/>
                <a:tab pos="1409700" algn="l"/>
                <a:tab pos="1604963" algn="l"/>
              </a:tabLst>
            </a:pPr>
            <a:r>
              <a:rPr lang="en-US" dirty="0" err="1">
                <a:latin typeface="Courier New" pitchFamily="49" charset="0"/>
                <a:cs typeface="Courier New" pitchFamily="49" charset="0"/>
                <a:sym typeface="Courier New Bold" charset="0"/>
              </a:rPr>
              <a:t>sall</a:t>
            </a:r>
            <a:r>
              <a:rPr lang="en-US" dirty="0">
                <a:solidFill>
                  <a:srgbClr val="980002"/>
                </a:solidFill>
                <a:latin typeface="Calibri Bold Italic" charset="0"/>
                <a:ea typeface="ヒラギノ角ゴ ProN W6" charset="0"/>
                <a:cs typeface="ヒラギノ角ゴ ProN W6" charset="0"/>
                <a:sym typeface="Calibri Bold Italic" charset="0"/>
              </a:rPr>
              <a:t>	</a:t>
            </a:r>
            <a:r>
              <a:rPr lang="en-US" dirty="0" err="1">
                <a:latin typeface="Calibri Italic" charset="0"/>
                <a:ea typeface="Calibri Italic" charset="0"/>
                <a:cs typeface="Calibri Italic" charset="0"/>
                <a:sym typeface="Calibri Italic" charset="0"/>
              </a:rPr>
              <a:t>Src,Dest</a:t>
            </a:r>
            <a:r>
              <a:rPr lang="en-US" dirty="0"/>
              <a:t>	</a:t>
            </a:r>
            <a:r>
              <a:rPr lang="en-US" dirty="0" err="1"/>
              <a:t>Dest</a:t>
            </a:r>
            <a:r>
              <a:rPr lang="en-US" dirty="0"/>
              <a:t> = </a:t>
            </a:r>
            <a:r>
              <a:rPr lang="en-US" dirty="0" err="1"/>
              <a:t>Dest</a:t>
            </a:r>
            <a:r>
              <a:rPr lang="en-US" dirty="0"/>
              <a:t> &lt;&lt; </a:t>
            </a:r>
            <a:r>
              <a:rPr lang="en-US" dirty="0" err="1" smtClean="0"/>
              <a:t>Src</a:t>
            </a:r>
            <a:r>
              <a:rPr lang="en-US" dirty="0" smtClean="0"/>
              <a:t>              </a:t>
            </a:r>
            <a:r>
              <a:rPr lang="en-US" dirty="0">
                <a:solidFill>
                  <a:srgbClr val="980002"/>
                </a:solidFill>
                <a:latin typeface="Calibri Bold Italic" charset="0"/>
                <a:ea typeface="Calibri Bold Italic" charset="0"/>
                <a:cs typeface="Calibri Bold Italic" charset="0"/>
              </a:rPr>
              <a:t> </a:t>
            </a:r>
            <a:r>
              <a:rPr lang="en-US" dirty="0" smtClean="0"/>
              <a:t> </a:t>
            </a:r>
            <a:r>
              <a:rPr lang="en-US" dirty="0">
                <a:solidFill>
                  <a:srgbClr val="980002"/>
                </a:solidFill>
                <a:latin typeface="Calibri Bold Italic" charset="0"/>
                <a:ea typeface="Calibri Bold Italic" charset="0"/>
                <a:cs typeface="Calibri Bold Italic" charset="0"/>
              </a:rPr>
              <a:t>Arithmetic shift left</a:t>
            </a:r>
          </a:p>
          <a:p>
            <a:pPr marL="285750" lvl="2" indent="0">
              <a:buNone/>
              <a:tabLst>
                <a:tab pos="1409700" algn="l"/>
                <a:tab pos="1409700" algn="l"/>
                <a:tab pos="1409700" algn="l"/>
                <a:tab pos="1409700" algn="l"/>
                <a:tab pos="1409700" algn="l"/>
                <a:tab pos="1409700" algn="l"/>
                <a:tab pos="1409700" algn="l"/>
                <a:tab pos="1409700" algn="l"/>
                <a:tab pos="1409700" algn="l"/>
                <a:tab pos="1604963" algn="l"/>
              </a:tabLst>
            </a:pPr>
            <a:r>
              <a:rPr lang="en-US" altLang="zh-CN" dirty="0" err="1" smtClean="0">
                <a:latin typeface="Courier New" pitchFamily="49" charset="0"/>
                <a:cs typeface="Courier New" pitchFamily="49" charset="0"/>
                <a:sym typeface="Courier New Bold" charset="0"/>
              </a:rPr>
              <a:t>shll</a:t>
            </a:r>
            <a:r>
              <a:rPr lang="en-US" altLang="zh-CN" dirty="0">
                <a:solidFill>
                  <a:srgbClr val="980002"/>
                </a:solidFill>
                <a:latin typeface="Calibri Bold Italic" charset="0"/>
                <a:ea typeface="ヒラギノ角ゴ ProN W6" charset="0"/>
                <a:cs typeface="ヒラギノ角ゴ ProN W6" charset="0"/>
                <a:sym typeface="Calibri Bold Italic" charset="0"/>
              </a:rPr>
              <a:t>	</a:t>
            </a:r>
            <a:r>
              <a:rPr lang="en-US" altLang="zh-CN" dirty="0" err="1">
                <a:latin typeface="Calibri Italic" charset="0"/>
                <a:ea typeface="Calibri Italic" charset="0"/>
                <a:cs typeface="Calibri Italic" charset="0"/>
                <a:sym typeface="Calibri Italic" charset="0"/>
              </a:rPr>
              <a:t>Src,Dest</a:t>
            </a:r>
            <a:r>
              <a:rPr lang="en-US" altLang="zh-CN" dirty="0"/>
              <a:t>	</a:t>
            </a:r>
            <a:r>
              <a:rPr lang="en-US" altLang="zh-CN" dirty="0" err="1"/>
              <a:t>Dest</a:t>
            </a:r>
            <a:r>
              <a:rPr lang="en-US" altLang="zh-CN" dirty="0"/>
              <a:t> = </a:t>
            </a:r>
            <a:r>
              <a:rPr lang="en-US" altLang="zh-CN" dirty="0" err="1"/>
              <a:t>Dest</a:t>
            </a:r>
            <a:r>
              <a:rPr lang="en-US" altLang="zh-CN" dirty="0"/>
              <a:t> &lt;&lt; </a:t>
            </a:r>
            <a:r>
              <a:rPr lang="en-US" altLang="zh-CN" dirty="0" err="1"/>
              <a:t>Src</a:t>
            </a:r>
            <a:r>
              <a:rPr lang="en-US" altLang="zh-CN" dirty="0"/>
              <a:t> </a:t>
            </a:r>
            <a:r>
              <a:rPr lang="en-US" altLang="zh-CN" dirty="0" smtClean="0"/>
              <a:t>               </a:t>
            </a:r>
            <a:r>
              <a:rPr lang="en-US" altLang="zh-CN" dirty="0">
                <a:solidFill>
                  <a:srgbClr val="980002"/>
                </a:solidFill>
                <a:latin typeface="Calibri Bold Italic" charset="0"/>
                <a:ea typeface="Calibri Bold Italic" charset="0"/>
                <a:cs typeface="Calibri Bold Italic" charset="0"/>
              </a:rPr>
              <a:t>Logic shift left</a:t>
            </a:r>
          </a:p>
          <a:p>
            <a:pPr marL="285750" lvl="2" indent="0">
              <a:buNone/>
              <a:tabLst>
                <a:tab pos="1409700" algn="l"/>
                <a:tab pos="1409700" algn="l"/>
                <a:tab pos="1409700" algn="l"/>
                <a:tab pos="1409700" algn="l"/>
                <a:tab pos="1409700" algn="l"/>
                <a:tab pos="1409700" algn="l"/>
                <a:tab pos="1409700" algn="l"/>
                <a:tab pos="1409700" algn="l"/>
                <a:tab pos="1409700" algn="l"/>
                <a:tab pos="1604963" algn="l"/>
              </a:tabLst>
            </a:pPr>
            <a:r>
              <a:rPr lang="en-US" dirty="0" err="1" smtClean="0">
                <a:latin typeface="Courier New" pitchFamily="49" charset="0"/>
                <a:cs typeface="Courier New" pitchFamily="49" charset="0"/>
                <a:sym typeface="Courier New Bold" charset="0"/>
              </a:rPr>
              <a:t>sarl</a:t>
            </a:r>
            <a:r>
              <a:rPr lang="en-US" dirty="0">
                <a:solidFill>
                  <a:srgbClr val="980002"/>
                </a:solidFill>
                <a:latin typeface="Calibri Bold Italic" charset="0"/>
                <a:ea typeface="ヒラギノ角ゴ ProN W6" charset="0"/>
                <a:cs typeface="ヒラギノ角ゴ ProN W6" charset="0"/>
                <a:sym typeface="Calibri Bold Italic" charset="0"/>
              </a:rPr>
              <a:t>	</a:t>
            </a:r>
            <a:r>
              <a:rPr lang="en-US" dirty="0" err="1">
                <a:latin typeface="Calibri Italic" charset="0"/>
                <a:ea typeface="Calibri Italic" charset="0"/>
                <a:cs typeface="Calibri Italic" charset="0"/>
                <a:sym typeface="Calibri Italic" charset="0"/>
              </a:rPr>
              <a:t>Src,Dest</a:t>
            </a:r>
            <a:r>
              <a:rPr lang="en-US" dirty="0"/>
              <a:t>	</a:t>
            </a:r>
            <a:r>
              <a:rPr lang="en-US" dirty="0" err="1"/>
              <a:t>Dest</a:t>
            </a:r>
            <a:r>
              <a:rPr lang="en-US" dirty="0"/>
              <a:t> = </a:t>
            </a:r>
            <a:r>
              <a:rPr lang="en-US" dirty="0" err="1"/>
              <a:t>Dest</a:t>
            </a:r>
            <a:r>
              <a:rPr lang="en-US" dirty="0"/>
              <a:t> &gt;&gt; </a:t>
            </a:r>
            <a:r>
              <a:rPr lang="en-US" dirty="0" err="1"/>
              <a:t>Src</a:t>
            </a:r>
            <a:r>
              <a:rPr lang="en-US" dirty="0"/>
              <a:t>	</a:t>
            </a:r>
            <a:r>
              <a:rPr lang="en-US" dirty="0" smtClean="0">
                <a:solidFill>
                  <a:srgbClr val="980002"/>
                </a:solidFill>
                <a:latin typeface="Calibri Bold Italic" charset="0"/>
                <a:ea typeface="Calibri Bold Italic" charset="0"/>
                <a:cs typeface="Calibri Bold Italic" charset="0"/>
                <a:sym typeface="Calibri Bold Italic" charset="0"/>
              </a:rPr>
              <a:t>Arithmetic shift right</a:t>
            </a:r>
            <a:endParaRPr lang="en-US" dirty="0"/>
          </a:p>
          <a:p>
            <a:pPr marL="285750" lvl="2" indent="0">
              <a:buNone/>
              <a:tabLst>
                <a:tab pos="1409700" algn="l"/>
                <a:tab pos="1409700" algn="l"/>
                <a:tab pos="1409700" algn="l"/>
                <a:tab pos="1409700" algn="l"/>
                <a:tab pos="1409700" algn="l"/>
                <a:tab pos="1409700" algn="l"/>
                <a:tab pos="1409700" algn="l"/>
                <a:tab pos="1409700" algn="l"/>
                <a:tab pos="1409700" algn="l"/>
                <a:tab pos="1604963" algn="l"/>
              </a:tabLst>
            </a:pPr>
            <a:r>
              <a:rPr lang="en-US" dirty="0" err="1">
                <a:latin typeface="Courier New" pitchFamily="49" charset="0"/>
                <a:cs typeface="Courier New" pitchFamily="49" charset="0"/>
                <a:sym typeface="Courier New Bold" charset="0"/>
              </a:rPr>
              <a:t>shrl</a:t>
            </a:r>
            <a:r>
              <a:rPr lang="en-US" dirty="0">
                <a:solidFill>
                  <a:srgbClr val="980002"/>
                </a:solidFill>
                <a:latin typeface="Calibri Bold Italic" charset="0"/>
                <a:ea typeface="ヒラギノ角ゴ ProN W6" charset="0"/>
                <a:cs typeface="ヒラギノ角ゴ ProN W6" charset="0"/>
                <a:sym typeface="Calibri Bold Italic" charset="0"/>
              </a:rPr>
              <a:t>	</a:t>
            </a:r>
            <a:r>
              <a:rPr lang="en-US" dirty="0" err="1">
                <a:latin typeface="Calibri Italic" charset="0"/>
                <a:ea typeface="Calibri Italic" charset="0"/>
                <a:cs typeface="Calibri Italic" charset="0"/>
                <a:sym typeface="Calibri Italic" charset="0"/>
              </a:rPr>
              <a:t>Src,Dest</a:t>
            </a:r>
            <a:r>
              <a:rPr lang="en-US" dirty="0"/>
              <a:t>	</a:t>
            </a:r>
            <a:r>
              <a:rPr lang="en-US" dirty="0" err="1"/>
              <a:t>Dest</a:t>
            </a:r>
            <a:r>
              <a:rPr lang="en-US" dirty="0"/>
              <a:t> = </a:t>
            </a:r>
            <a:r>
              <a:rPr lang="en-US" dirty="0" err="1"/>
              <a:t>Dest</a:t>
            </a:r>
            <a:r>
              <a:rPr lang="en-US" dirty="0"/>
              <a:t> &gt;&gt; </a:t>
            </a:r>
            <a:r>
              <a:rPr lang="en-US" dirty="0" err="1"/>
              <a:t>Src</a:t>
            </a:r>
            <a:r>
              <a:rPr lang="en-US" dirty="0"/>
              <a:t>	</a:t>
            </a:r>
            <a:r>
              <a:rPr lang="en-US" dirty="0" smtClean="0">
                <a:solidFill>
                  <a:srgbClr val="980002"/>
                </a:solidFill>
                <a:latin typeface="Calibri Bold Italic" charset="0"/>
                <a:ea typeface="Calibri Bold Italic" charset="0"/>
                <a:cs typeface="Calibri Bold Italic" charset="0"/>
                <a:sym typeface="Calibri Bold Italic" charset="0"/>
              </a:rPr>
              <a:t>Logical shift right</a:t>
            </a:r>
            <a:endParaRPr lang="en-US" dirty="0"/>
          </a:p>
          <a:p>
            <a:pPr marL="285750" lvl="2" indent="0">
              <a:buNone/>
              <a:tabLst>
                <a:tab pos="1409700" algn="l"/>
                <a:tab pos="1409700" algn="l"/>
                <a:tab pos="1409700" algn="l"/>
                <a:tab pos="1409700" algn="l"/>
                <a:tab pos="1409700" algn="l"/>
                <a:tab pos="1409700" algn="l"/>
                <a:tab pos="1409700" algn="l"/>
                <a:tab pos="1409700" algn="l"/>
                <a:tab pos="1409700" algn="l"/>
                <a:tab pos="1604963" algn="l"/>
              </a:tabLst>
            </a:pPr>
            <a:r>
              <a:rPr lang="en-US" dirty="0" err="1">
                <a:latin typeface="Courier New" pitchFamily="49" charset="0"/>
                <a:cs typeface="Courier New" pitchFamily="49" charset="0"/>
                <a:sym typeface="Courier New Bold" charset="0"/>
              </a:rPr>
              <a:t>xorl</a:t>
            </a:r>
            <a:r>
              <a:rPr lang="en-US" dirty="0">
                <a:solidFill>
                  <a:srgbClr val="980002"/>
                </a:solidFill>
                <a:latin typeface="Calibri Bold Italic" charset="0"/>
                <a:ea typeface="ヒラギノ角ゴ ProN W6" charset="0"/>
                <a:cs typeface="ヒラギノ角ゴ ProN W6" charset="0"/>
                <a:sym typeface="Calibri Bold Italic" charset="0"/>
              </a:rPr>
              <a:t>	</a:t>
            </a:r>
            <a:r>
              <a:rPr lang="en-US" dirty="0" err="1">
                <a:latin typeface="Calibri Italic" charset="0"/>
                <a:ea typeface="Calibri Italic" charset="0"/>
                <a:cs typeface="Calibri Italic" charset="0"/>
                <a:sym typeface="Calibri Italic" charset="0"/>
              </a:rPr>
              <a:t>Src,Dest</a:t>
            </a:r>
            <a:r>
              <a:rPr lang="en-US" dirty="0"/>
              <a:t>	</a:t>
            </a:r>
            <a:r>
              <a:rPr lang="en-US" dirty="0" err="1"/>
              <a:t>Dest</a:t>
            </a:r>
            <a:r>
              <a:rPr lang="en-US" dirty="0"/>
              <a:t> = </a:t>
            </a:r>
            <a:r>
              <a:rPr lang="en-US" dirty="0" err="1"/>
              <a:t>Dest</a:t>
            </a:r>
            <a:r>
              <a:rPr lang="en-US" dirty="0"/>
              <a:t> ^ </a:t>
            </a:r>
            <a:r>
              <a:rPr lang="en-US" dirty="0" err="1"/>
              <a:t>Src</a:t>
            </a:r>
            <a:endParaRPr lang="en-US" dirty="0"/>
          </a:p>
          <a:p>
            <a:pPr marL="285750" lvl="2" indent="0">
              <a:buNone/>
              <a:tabLst>
                <a:tab pos="1409700" algn="l"/>
                <a:tab pos="1409700" algn="l"/>
                <a:tab pos="1409700" algn="l"/>
                <a:tab pos="1409700" algn="l"/>
                <a:tab pos="1409700" algn="l"/>
                <a:tab pos="1409700" algn="l"/>
                <a:tab pos="1409700" algn="l"/>
                <a:tab pos="1409700" algn="l"/>
                <a:tab pos="1409700" algn="l"/>
                <a:tab pos="1604963" algn="l"/>
              </a:tabLst>
            </a:pPr>
            <a:r>
              <a:rPr lang="en-US" dirty="0" err="1">
                <a:latin typeface="Courier New" pitchFamily="49" charset="0"/>
                <a:cs typeface="Courier New" pitchFamily="49" charset="0"/>
                <a:sym typeface="Courier New Bold" charset="0"/>
              </a:rPr>
              <a:t>andl</a:t>
            </a:r>
            <a:r>
              <a:rPr lang="en-US" dirty="0">
                <a:solidFill>
                  <a:srgbClr val="980002"/>
                </a:solidFill>
                <a:latin typeface="Calibri Bold Italic" charset="0"/>
                <a:ea typeface="ヒラギノ角ゴ ProN W6" charset="0"/>
                <a:cs typeface="ヒラギノ角ゴ ProN W6" charset="0"/>
                <a:sym typeface="Calibri Bold Italic" charset="0"/>
              </a:rPr>
              <a:t>	</a:t>
            </a:r>
            <a:r>
              <a:rPr lang="en-US" dirty="0" err="1">
                <a:latin typeface="Calibri Italic" charset="0"/>
                <a:ea typeface="Calibri Italic" charset="0"/>
                <a:cs typeface="Calibri Italic" charset="0"/>
                <a:sym typeface="Calibri Italic" charset="0"/>
              </a:rPr>
              <a:t>Src,Dest</a:t>
            </a:r>
            <a:r>
              <a:rPr lang="en-US" dirty="0"/>
              <a:t>	</a:t>
            </a:r>
            <a:r>
              <a:rPr lang="en-US" dirty="0" err="1"/>
              <a:t>Dest</a:t>
            </a:r>
            <a:r>
              <a:rPr lang="en-US" dirty="0"/>
              <a:t> = </a:t>
            </a:r>
            <a:r>
              <a:rPr lang="en-US" dirty="0" err="1"/>
              <a:t>Dest</a:t>
            </a:r>
            <a:r>
              <a:rPr lang="en-US" dirty="0"/>
              <a:t> &amp; </a:t>
            </a:r>
            <a:r>
              <a:rPr lang="en-US" dirty="0" err="1"/>
              <a:t>Src</a:t>
            </a:r>
            <a:endParaRPr lang="en-US" dirty="0"/>
          </a:p>
          <a:p>
            <a:pPr marL="285750" lvl="2" indent="0">
              <a:buNone/>
              <a:tabLst>
                <a:tab pos="1409700" algn="l"/>
                <a:tab pos="1409700" algn="l"/>
                <a:tab pos="1409700" algn="l"/>
                <a:tab pos="1409700" algn="l"/>
                <a:tab pos="1409700" algn="l"/>
                <a:tab pos="1409700" algn="l"/>
                <a:tab pos="1409700" algn="l"/>
                <a:tab pos="1409700" algn="l"/>
                <a:tab pos="1409700" algn="l"/>
                <a:tab pos="1604963" algn="l"/>
              </a:tabLst>
            </a:pPr>
            <a:r>
              <a:rPr lang="en-US" dirty="0" err="1">
                <a:latin typeface="Courier New" pitchFamily="49" charset="0"/>
                <a:cs typeface="Courier New" pitchFamily="49" charset="0"/>
                <a:sym typeface="Courier New Bold" charset="0"/>
              </a:rPr>
              <a:t>orl</a:t>
            </a:r>
            <a:r>
              <a:rPr lang="en-US" dirty="0">
                <a:solidFill>
                  <a:srgbClr val="980002"/>
                </a:solidFill>
                <a:latin typeface="Calibri Bold Italic" charset="0"/>
                <a:ea typeface="ヒラギノ角ゴ ProN W6" charset="0"/>
                <a:cs typeface="ヒラギノ角ゴ ProN W6" charset="0"/>
                <a:sym typeface="Calibri Bold Italic" charset="0"/>
              </a:rPr>
              <a:t>	</a:t>
            </a:r>
            <a:r>
              <a:rPr lang="en-US" dirty="0" err="1">
                <a:latin typeface="Calibri Italic" charset="0"/>
                <a:ea typeface="Calibri Italic" charset="0"/>
                <a:cs typeface="Calibri Italic" charset="0"/>
                <a:sym typeface="Calibri Italic" charset="0"/>
              </a:rPr>
              <a:t>Src,Dest</a:t>
            </a:r>
            <a:r>
              <a:rPr lang="en-US" dirty="0"/>
              <a:t>	</a:t>
            </a:r>
            <a:r>
              <a:rPr lang="en-US" dirty="0" err="1"/>
              <a:t>Dest</a:t>
            </a:r>
            <a:r>
              <a:rPr lang="en-US" dirty="0"/>
              <a:t> = </a:t>
            </a:r>
            <a:r>
              <a:rPr lang="en-US" dirty="0" err="1"/>
              <a:t>Dest</a:t>
            </a:r>
            <a:r>
              <a:rPr lang="en-US" dirty="0"/>
              <a:t> | </a:t>
            </a:r>
            <a:r>
              <a:rPr lang="en-US" dirty="0" err="1"/>
              <a:t>Src</a:t>
            </a:r>
            <a:endParaRPr lang="en-US" dirty="0"/>
          </a:p>
          <a:p>
            <a:pPr>
              <a:tabLst>
                <a:tab pos="1409700" algn="l"/>
                <a:tab pos="1409700" algn="l"/>
                <a:tab pos="1409700" algn="l"/>
                <a:tab pos="1409700" algn="l"/>
                <a:tab pos="1409700" algn="l"/>
                <a:tab pos="1409700" algn="l"/>
                <a:tab pos="1409700" algn="l"/>
                <a:tab pos="1409700" algn="l"/>
                <a:tab pos="1409700" algn="l"/>
                <a:tab pos="1604963" algn="l"/>
              </a:tabLst>
            </a:pPr>
            <a:r>
              <a:rPr lang="en-US" dirty="0" smtClean="0"/>
              <a:t>Watch out for argument order!</a:t>
            </a:r>
          </a:p>
          <a:p>
            <a:pPr>
              <a:tabLst>
                <a:tab pos="1409700" algn="l"/>
                <a:tab pos="1409700" algn="l"/>
                <a:tab pos="1409700" algn="l"/>
                <a:tab pos="1409700" algn="l"/>
                <a:tab pos="1409700" algn="l"/>
                <a:tab pos="1409700" algn="l"/>
                <a:tab pos="1409700" algn="l"/>
                <a:tab pos="1409700" algn="l"/>
                <a:tab pos="1409700" algn="l"/>
                <a:tab pos="1604963" algn="l"/>
              </a:tabLst>
            </a:pPr>
            <a:r>
              <a:rPr lang="en-US" dirty="0" smtClean="0"/>
              <a:t>No </a:t>
            </a:r>
            <a:r>
              <a:rPr lang="en-US" dirty="0"/>
              <a:t>distinction between signed and unsigned </a:t>
            </a:r>
            <a:r>
              <a:rPr lang="en-US" dirty="0" err="1"/>
              <a:t>int</a:t>
            </a:r>
            <a:r>
              <a:rPr lang="en-US" dirty="0"/>
              <a:t> (why?)</a:t>
            </a:r>
          </a:p>
        </p:txBody>
      </p:sp>
      <mc:AlternateContent xmlns:mc="http://schemas.openxmlformats.org/markup-compatibility/2006">
        <mc:Choice xmlns:p14="http://schemas.microsoft.com/office/powerpoint/2010/main" Requires="p14">
          <p:contentPart p14:bwMode="auto" r:id="rId3">
            <p14:nvContentPartPr>
              <p14:cNvPr id="2" name="墨迹 1"/>
              <p14:cNvContentPartPr/>
              <p14:nvPr/>
            </p14:nvContentPartPr>
            <p14:xfrm>
              <a:off x="875160" y="6509880"/>
              <a:ext cx="9360" cy="360"/>
            </p14:xfrm>
          </p:contentPart>
        </mc:Choice>
        <mc:Fallback>
          <p:pic>
            <p:nvPicPr>
              <p:cNvPr id="2" name="墨迹 1"/>
              <p:cNvPicPr/>
              <p:nvPr/>
            </p:nvPicPr>
            <p:blipFill>
              <a:blip r:embed="rId4"/>
              <a:stretch>
                <a:fillRect/>
              </a:stretch>
            </p:blipFill>
            <p:spPr>
              <a:xfrm>
                <a:off x="859320" y="6446160"/>
                <a:ext cx="41040" cy="127440"/>
              </a:xfrm>
              <a:prstGeom prst="rect">
                <a:avLst/>
              </a:prstGeom>
            </p:spPr>
          </p:pic>
        </mc:Fallback>
      </mc:AlternateContent>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16386"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16387" name="Rectangle 3"/>
          <p:cNvSpPr>
            <a:spLocks noGrp="1" noChangeArrowheads="1"/>
          </p:cNvSpPr>
          <p:nvPr>
            <p:ph type="title"/>
          </p:nvPr>
        </p:nvSpPr>
        <p:spPr>
          <a:ln/>
        </p:spPr>
        <p:txBody>
          <a:bodyPr/>
          <a:lstStyle/>
          <a:p>
            <a:pPr marL="119063" indent="-119063"/>
            <a:r>
              <a:rPr lang="en-US"/>
              <a:t>Some Arithmetic Operations</a:t>
            </a:r>
          </a:p>
        </p:txBody>
      </p:sp>
      <p:sp>
        <p:nvSpPr>
          <p:cNvPr id="16388" name="Rectangle 4"/>
          <p:cNvSpPr>
            <a:spLocks noGrp="1" noChangeArrowheads="1"/>
          </p:cNvSpPr>
          <p:nvPr>
            <p:ph type="body" idx="1"/>
          </p:nvPr>
        </p:nvSpPr>
        <p:spPr>
          <a:ln/>
        </p:spPr>
        <p:txBody>
          <a:bodyPr/>
          <a:lstStyle/>
          <a:p>
            <a:pPr>
              <a:tabLst>
                <a:tab pos="1409700" algn="l"/>
                <a:tab pos="1409700" algn="l"/>
                <a:tab pos="1409700" algn="l"/>
                <a:tab pos="1409700" algn="l"/>
              </a:tabLst>
            </a:pPr>
            <a:r>
              <a:rPr lang="en-US" dirty="0"/>
              <a:t>One Operand Instructions</a:t>
            </a:r>
          </a:p>
          <a:p>
            <a:pPr marL="285750" lvl="2" indent="0">
              <a:buNone/>
              <a:tabLst>
                <a:tab pos="1409700" algn="l"/>
                <a:tab pos="1409700" algn="l"/>
                <a:tab pos="1409700" algn="l"/>
                <a:tab pos="1409700" algn="l"/>
              </a:tabLst>
            </a:pPr>
            <a:r>
              <a:rPr lang="en-US" dirty="0" err="1">
                <a:latin typeface="Courier New" pitchFamily="49" charset="0"/>
                <a:cs typeface="Courier New" pitchFamily="49" charset="0"/>
                <a:sym typeface="Courier New Bold" charset="0"/>
              </a:rPr>
              <a:t>incl</a:t>
            </a:r>
            <a:r>
              <a:rPr lang="en-US" dirty="0">
                <a:solidFill>
                  <a:srgbClr val="980002"/>
                </a:solidFill>
                <a:latin typeface="Calibri Bold Italic" charset="0"/>
                <a:ea typeface="ヒラギノ角ゴ ProN W6" charset="0"/>
                <a:cs typeface="ヒラギノ角ゴ ProN W6" charset="0"/>
                <a:sym typeface="Calibri Bold Italic" charset="0"/>
              </a:rPr>
              <a:t>	</a:t>
            </a:r>
            <a:r>
              <a:rPr lang="en-US" dirty="0" err="1">
                <a:latin typeface="Calibri Italic" charset="0"/>
                <a:ea typeface="Calibri Italic" charset="0"/>
                <a:cs typeface="Calibri Italic" charset="0"/>
                <a:sym typeface="Calibri Italic" charset="0"/>
              </a:rPr>
              <a:t>Dest</a:t>
            </a:r>
            <a:r>
              <a:rPr lang="en-US" dirty="0">
                <a:latin typeface="Calibri Italic" charset="0"/>
                <a:sym typeface="Calibri Italic" charset="0"/>
              </a:rPr>
              <a:t>	</a:t>
            </a:r>
            <a:r>
              <a:rPr lang="en-US" dirty="0" err="1">
                <a:latin typeface="Calibri Italic" charset="0"/>
                <a:ea typeface="Calibri Italic" charset="0"/>
                <a:cs typeface="Calibri Italic" charset="0"/>
                <a:sym typeface="Calibri Italic" charset="0"/>
              </a:rPr>
              <a:t>Dest</a:t>
            </a:r>
            <a:r>
              <a:rPr lang="en-US" dirty="0">
                <a:latin typeface="Calibri Italic" charset="0"/>
                <a:ea typeface="Calibri Italic" charset="0"/>
                <a:cs typeface="Calibri Italic" charset="0"/>
                <a:sym typeface="Calibri Italic" charset="0"/>
              </a:rPr>
              <a:t> = </a:t>
            </a:r>
            <a:r>
              <a:rPr lang="en-US" dirty="0" err="1">
                <a:latin typeface="Calibri Italic" charset="0"/>
                <a:ea typeface="Calibri Italic" charset="0"/>
                <a:cs typeface="Calibri Italic" charset="0"/>
                <a:sym typeface="Calibri Italic" charset="0"/>
              </a:rPr>
              <a:t>Dest</a:t>
            </a:r>
            <a:r>
              <a:rPr lang="en-US" dirty="0">
                <a:latin typeface="Calibri Italic" charset="0"/>
                <a:ea typeface="Calibri Italic" charset="0"/>
                <a:cs typeface="Calibri Italic" charset="0"/>
                <a:sym typeface="Calibri Italic" charset="0"/>
              </a:rPr>
              <a:t> + 1</a:t>
            </a:r>
            <a:endParaRPr lang="en-US" dirty="0">
              <a:latin typeface="Calibri Italic" charset="0"/>
              <a:sym typeface="Calibri Italic" charset="0"/>
            </a:endParaRPr>
          </a:p>
          <a:p>
            <a:pPr marL="285750" lvl="2" indent="0">
              <a:buNone/>
              <a:tabLst>
                <a:tab pos="1409700" algn="l"/>
                <a:tab pos="1409700" algn="l"/>
                <a:tab pos="1409700" algn="l"/>
                <a:tab pos="1409700" algn="l"/>
              </a:tabLst>
            </a:pPr>
            <a:r>
              <a:rPr lang="en-US" dirty="0" err="1">
                <a:latin typeface="Courier New" pitchFamily="49" charset="0"/>
                <a:cs typeface="Courier New" pitchFamily="49" charset="0"/>
                <a:sym typeface="Courier New Bold" charset="0"/>
              </a:rPr>
              <a:t>decl</a:t>
            </a:r>
            <a:r>
              <a:rPr lang="en-US" dirty="0">
                <a:solidFill>
                  <a:srgbClr val="980002"/>
                </a:solidFill>
                <a:latin typeface="Calibri Bold Italic" charset="0"/>
                <a:ea typeface="ヒラギノ角ゴ ProN W6" charset="0"/>
                <a:cs typeface="ヒラギノ角ゴ ProN W6" charset="0"/>
                <a:sym typeface="Calibri Bold Italic" charset="0"/>
              </a:rPr>
              <a:t>	</a:t>
            </a:r>
            <a:r>
              <a:rPr lang="en-US" dirty="0" err="1">
                <a:latin typeface="Calibri Italic" charset="0"/>
                <a:ea typeface="Calibri Italic" charset="0"/>
                <a:cs typeface="Calibri Italic" charset="0"/>
                <a:sym typeface="Calibri Italic" charset="0"/>
              </a:rPr>
              <a:t>Dest</a:t>
            </a:r>
            <a:r>
              <a:rPr lang="en-US" dirty="0">
                <a:latin typeface="Calibri Italic" charset="0"/>
                <a:sym typeface="Calibri Italic" charset="0"/>
              </a:rPr>
              <a:t>	</a:t>
            </a:r>
            <a:r>
              <a:rPr lang="en-US" dirty="0" err="1">
                <a:latin typeface="Calibri Italic" charset="0"/>
                <a:ea typeface="Calibri Italic" charset="0"/>
                <a:cs typeface="Calibri Italic" charset="0"/>
                <a:sym typeface="Calibri Italic" charset="0"/>
              </a:rPr>
              <a:t>Dest</a:t>
            </a:r>
            <a:r>
              <a:rPr lang="en-US" dirty="0">
                <a:latin typeface="Calibri Italic" charset="0"/>
                <a:ea typeface="Calibri Italic" charset="0"/>
                <a:cs typeface="Calibri Italic" charset="0"/>
                <a:sym typeface="Calibri Italic" charset="0"/>
              </a:rPr>
              <a:t> = </a:t>
            </a:r>
            <a:r>
              <a:rPr lang="en-US" dirty="0" err="1">
                <a:latin typeface="Calibri Italic" charset="0"/>
                <a:ea typeface="Calibri Italic" charset="0"/>
                <a:cs typeface="Calibri Italic" charset="0"/>
                <a:sym typeface="Calibri Italic" charset="0"/>
              </a:rPr>
              <a:t>Dest</a:t>
            </a:r>
            <a:r>
              <a:rPr lang="en-US" dirty="0">
                <a:latin typeface="Calibri Italic" charset="0"/>
                <a:ea typeface="Calibri Italic" charset="0"/>
                <a:cs typeface="Calibri Italic" charset="0"/>
                <a:sym typeface="Calibri Italic" charset="0"/>
              </a:rPr>
              <a:t> </a:t>
            </a:r>
            <a:r>
              <a:rPr lang="en-US" dirty="0" smtClean="0">
                <a:latin typeface="Calibri Italic" charset="0"/>
                <a:ea typeface="Calibri Italic" charset="0"/>
                <a:cs typeface="Calibri Italic" charset="0"/>
                <a:sym typeface="Symbol"/>
              </a:rPr>
              <a:t></a:t>
            </a:r>
            <a:r>
              <a:rPr lang="en-US" dirty="0" smtClean="0">
                <a:latin typeface="Calibri Italic" charset="0"/>
                <a:ea typeface="Calibri Italic" charset="0"/>
                <a:cs typeface="Calibri Italic" charset="0"/>
                <a:sym typeface="Calibri Italic" charset="0"/>
              </a:rPr>
              <a:t> </a:t>
            </a:r>
            <a:r>
              <a:rPr lang="en-US" dirty="0">
                <a:latin typeface="Calibri Italic" charset="0"/>
                <a:ea typeface="Calibri Italic" charset="0"/>
                <a:cs typeface="Calibri Italic" charset="0"/>
                <a:sym typeface="Calibri Italic" charset="0"/>
              </a:rPr>
              <a:t>1</a:t>
            </a:r>
            <a:endParaRPr lang="en-US" dirty="0">
              <a:latin typeface="Calibri Italic" charset="0"/>
              <a:sym typeface="Calibri Italic" charset="0"/>
            </a:endParaRPr>
          </a:p>
          <a:p>
            <a:pPr marL="285750" lvl="2" indent="0">
              <a:buNone/>
              <a:tabLst>
                <a:tab pos="1409700" algn="l"/>
                <a:tab pos="1409700" algn="l"/>
                <a:tab pos="1409700" algn="l"/>
                <a:tab pos="1409700" algn="l"/>
              </a:tabLst>
            </a:pPr>
            <a:r>
              <a:rPr lang="en-US" dirty="0" err="1">
                <a:latin typeface="Courier New" pitchFamily="49" charset="0"/>
                <a:cs typeface="Courier New" pitchFamily="49" charset="0"/>
                <a:sym typeface="Courier New Bold" charset="0"/>
              </a:rPr>
              <a:t>negl</a:t>
            </a:r>
            <a:r>
              <a:rPr lang="en-US" dirty="0">
                <a:solidFill>
                  <a:srgbClr val="980002"/>
                </a:solidFill>
                <a:latin typeface="Calibri Bold Italic" charset="0"/>
                <a:ea typeface="ヒラギノ角ゴ ProN W6" charset="0"/>
                <a:cs typeface="ヒラギノ角ゴ ProN W6" charset="0"/>
                <a:sym typeface="Calibri Bold Italic" charset="0"/>
              </a:rPr>
              <a:t>	</a:t>
            </a:r>
            <a:r>
              <a:rPr lang="en-US" dirty="0" err="1">
                <a:latin typeface="Calibri Italic" charset="0"/>
                <a:ea typeface="Calibri Italic" charset="0"/>
                <a:cs typeface="Calibri Italic" charset="0"/>
                <a:sym typeface="Calibri Italic" charset="0"/>
              </a:rPr>
              <a:t>Dest</a:t>
            </a:r>
            <a:r>
              <a:rPr lang="en-US" dirty="0">
                <a:latin typeface="Calibri Italic" charset="0"/>
                <a:sym typeface="Calibri Italic" charset="0"/>
              </a:rPr>
              <a:t>	</a:t>
            </a:r>
            <a:r>
              <a:rPr lang="en-US" dirty="0" err="1">
                <a:latin typeface="Calibri Italic" charset="0"/>
                <a:ea typeface="Calibri Italic" charset="0"/>
                <a:cs typeface="Calibri Italic" charset="0"/>
                <a:sym typeface="Calibri Italic" charset="0"/>
              </a:rPr>
              <a:t>Dest</a:t>
            </a:r>
            <a:r>
              <a:rPr lang="en-US" dirty="0">
                <a:latin typeface="Calibri Italic" charset="0"/>
                <a:ea typeface="Calibri Italic" charset="0"/>
                <a:cs typeface="Calibri Italic" charset="0"/>
                <a:sym typeface="Calibri Italic" charset="0"/>
              </a:rPr>
              <a:t> = </a:t>
            </a:r>
            <a:r>
              <a:rPr lang="en-US" dirty="0" smtClean="0">
                <a:latin typeface="Calibri Italic" charset="0"/>
                <a:ea typeface="Calibri Italic" charset="0"/>
                <a:cs typeface="Calibri Italic" charset="0"/>
                <a:sym typeface="Symbol"/>
              </a:rPr>
              <a:t> </a:t>
            </a:r>
            <a:r>
              <a:rPr lang="en-US" dirty="0" err="1" smtClean="0">
                <a:latin typeface="Calibri Italic" charset="0"/>
                <a:ea typeface="Calibri Italic" charset="0"/>
                <a:cs typeface="Calibri Italic" charset="0"/>
                <a:sym typeface="Calibri Italic" charset="0"/>
              </a:rPr>
              <a:t>Dest</a:t>
            </a:r>
            <a:endParaRPr lang="en-US" dirty="0">
              <a:latin typeface="Calibri Italic" charset="0"/>
              <a:sym typeface="Calibri Italic" charset="0"/>
            </a:endParaRPr>
          </a:p>
          <a:p>
            <a:pPr marL="285750" lvl="2" indent="0">
              <a:buNone/>
              <a:tabLst>
                <a:tab pos="1409700" algn="l"/>
                <a:tab pos="1409700" algn="l"/>
                <a:tab pos="1409700" algn="l"/>
                <a:tab pos="1409700" algn="l"/>
              </a:tabLst>
            </a:pPr>
            <a:r>
              <a:rPr lang="en-US" dirty="0" err="1">
                <a:latin typeface="Courier New" pitchFamily="49" charset="0"/>
                <a:cs typeface="Courier New" pitchFamily="49" charset="0"/>
                <a:sym typeface="Courier New Bold" charset="0"/>
              </a:rPr>
              <a:t>notl</a:t>
            </a:r>
            <a:r>
              <a:rPr lang="en-US" dirty="0">
                <a:solidFill>
                  <a:srgbClr val="980002"/>
                </a:solidFill>
                <a:latin typeface="Calibri Bold Italic" charset="0"/>
                <a:ea typeface="ヒラギノ角ゴ ProN W6" charset="0"/>
                <a:cs typeface="ヒラギノ角ゴ ProN W6" charset="0"/>
                <a:sym typeface="Calibri Bold Italic" charset="0"/>
              </a:rPr>
              <a:t>	</a:t>
            </a:r>
            <a:r>
              <a:rPr lang="en-US" dirty="0" err="1">
                <a:latin typeface="Calibri Italic" charset="0"/>
                <a:ea typeface="Calibri Italic" charset="0"/>
                <a:cs typeface="Calibri Italic" charset="0"/>
                <a:sym typeface="Calibri Italic" charset="0"/>
              </a:rPr>
              <a:t>Dest</a:t>
            </a:r>
            <a:r>
              <a:rPr lang="en-US" dirty="0">
                <a:latin typeface="Calibri Italic" charset="0"/>
                <a:sym typeface="Calibri Italic" charset="0"/>
              </a:rPr>
              <a:t>	</a:t>
            </a:r>
            <a:r>
              <a:rPr lang="en-US" dirty="0" err="1">
                <a:latin typeface="Calibri Italic" charset="0"/>
                <a:ea typeface="Calibri Italic" charset="0"/>
                <a:cs typeface="Calibri Italic" charset="0"/>
                <a:sym typeface="Calibri Italic" charset="0"/>
              </a:rPr>
              <a:t>Dest</a:t>
            </a:r>
            <a:r>
              <a:rPr lang="en-US" dirty="0">
                <a:latin typeface="Calibri Italic" charset="0"/>
                <a:ea typeface="Calibri Italic" charset="0"/>
                <a:cs typeface="Calibri Italic" charset="0"/>
                <a:sym typeface="Calibri Italic" charset="0"/>
              </a:rPr>
              <a:t> = ~</a:t>
            </a:r>
            <a:r>
              <a:rPr lang="en-US" dirty="0" err="1">
                <a:latin typeface="Calibri Italic" charset="0"/>
                <a:ea typeface="Calibri Italic" charset="0"/>
                <a:cs typeface="Calibri Italic" charset="0"/>
                <a:sym typeface="Calibri Italic" charset="0"/>
              </a:rPr>
              <a:t>Dest</a:t>
            </a:r>
            <a:endParaRPr lang="en-US" dirty="0">
              <a:latin typeface="Calibri Italic" charset="0"/>
              <a:sym typeface="Calibri Italic" charset="0"/>
            </a:endParaRPr>
          </a:p>
          <a:p>
            <a:pPr>
              <a:spcBef>
                <a:spcPts val="3500"/>
              </a:spcBef>
              <a:tabLst>
                <a:tab pos="1409700" algn="l"/>
                <a:tab pos="1409700" algn="l"/>
                <a:tab pos="1409700" algn="l"/>
                <a:tab pos="1409700" algn="l"/>
              </a:tabLst>
            </a:pPr>
            <a:r>
              <a:rPr lang="en-US" dirty="0"/>
              <a:t>See book for more instructions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17410"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17411" name="Rectangle 3"/>
          <p:cNvSpPr>
            <a:spLocks noGrp="1" noChangeArrowheads="1"/>
          </p:cNvSpPr>
          <p:nvPr>
            <p:ph type="title"/>
          </p:nvPr>
        </p:nvSpPr>
        <p:spPr>
          <a:ln/>
        </p:spPr>
        <p:txBody>
          <a:bodyPr/>
          <a:lstStyle/>
          <a:p>
            <a:pPr marL="119063" indent="-119063"/>
            <a:r>
              <a:rPr lang="en-US" dirty="0" smtClean="0"/>
              <a:t>Arithmetic Expression Example</a:t>
            </a:r>
            <a:endParaRPr lang="en-US" dirty="0"/>
          </a:p>
        </p:txBody>
      </p:sp>
      <p:sp>
        <p:nvSpPr>
          <p:cNvPr id="17412" name="Rectangle 4"/>
          <p:cNvSpPr>
            <a:spLocks/>
          </p:cNvSpPr>
          <p:nvPr/>
        </p:nvSpPr>
        <p:spPr bwMode="auto">
          <a:xfrm>
            <a:off x="152400" y="1752600"/>
            <a:ext cx="4191000" cy="29718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err="1" smtClean="0">
                <a:solidFill>
                  <a:schemeClr val="tx1"/>
                </a:solidFill>
                <a:latin typeface="Courier New" pitchFamily="49" charset="0"/>
                <a:ea typeface="Monaco" charset="0"/>
                <a:cs typeface="Courier New" pitchFamily="49" charset="0"/>
                <a:sym typeface="Monaco" charset="0"/>
              </a:rPr>
              <a:t>int</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arith(int</a:t>
            </a:r>
            <a:r>
              <a:rPr lang="en-US" sz="1800" b="1" dirty="0" smtClean="0">
                <a:solidFill>
                  <a:schemeClr val="tx1"/>
                </a:solidFill>
                <a:latin typeface="Courier New" pitchFamily="49" charset="0"/>
                <a:ea typeface="Monaco" charset="0"/>
                <a:cs typeface="Courier New" pitchFamily="49" charset="0"/>
                <a:sym typeface="Monaco" charset="0"/>
              </a:rPr>
              <a:t> x, </a:t>
            </a:r>
            <a:r>
              <a:rPr lang="en-US" sz="1800" b="1" dirty="0" err="1" smtClean="0">
                <a:solidFill>
                  <a:schemeClr val="tx1"/>
                </a:solidFill>
                <a:latin typeface="Courier New" pitchFamily="49" charset="0"/>
                <a:ea typeface="Monaco" charset="0"/>
                <a:cs typeface="Courier New" pitchFamily="49" charset="0"/>
                <a:sym typeface="Monaco" charset="0"/>
              </a:rPr>
              <a:t>int</a:t>
            </a:r>
            <a:r>
              <a:rPr lang="en-US" sz="1800" b="1" dirty="0" smtClean="0">
                <a:solidFill>
                  <a:schemeClr val="tx1"/>
                </a:solidFill>
                <a:latin typeface="Courier New" pitchFamily="49" charset="0"/>
                <a:ea typeface="Monaco" charset="0"/>
                <a:cs typeface="Courier New" pitchFamily="49" charset="0"/>
                <a:sym typeface="Monaco" charset="0"/>
              </a:rPr>
              <a:t> y, </a:t>
            </a:r>
            <a:r>
              <a:rPr lang="en-US" sz="1800" b="1" dirty="0" err="1" smtClean="0">
                <a:solidFill>
                  <a:schemeClr val="tx1"/>
                </a:solidFill>
                <a:latin typeface="Courier New" pitchFamily="49" charset="0"/>
                <a:ea typeface="Monaco" charset="0"/>
                <a:cs typeface="Courier New" pitchFamily="49" charset="0"/>
                <a:sym typeface="Monaco" charset="0"/>
              </a:rPr>
              <a:t>int</a:t>
            </a:r>
            <a:r>
              <a:rPr lang="en-US" sz="1800" b="1" dirty="0" smtClean="0">
                <a:solidFill>
                  <a:schemeClr val="tx1"/>
                </a:solidFill>
                <a:latin typeface="Courier New" pitchFamily="49" charset="0"/>
                <a:ea typeface="Monaco" charset="0"/>
                <a:cs typeface="Courier New" pitchFamily="49" charset="0"/>
                <a:sym typeface="Monaco" charset="0"/>
              </a:rPr>
              <a:t> z)</a:t>
            </a:r>
            <a:endParaRPr lang="en-US" sz="2400" b="1" dirty="0" smtClean="0">
              <a:solidFill>
                <a:schemeClr val="tx1"/>
              </a:solidFill>
              <a:latin typeface="Courier New" pitchFamily="49" charset="0"/>
              <a:ea typeface="Monaco" charset="0"/>
              <a:cs typeface="Courier New" pitchFamily="49" charset="0"/>
              <a:sym typeface="Monaco"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smtClean="0">
                <a:solidFill>
                  <a:schemeClr val="tx1"/>
                </a:solidFill>
                <a:latin typeface="Courier New" pitchFamily="49" charset="0"/>
                <a:ea typeface="Monaco" charset="0"/>
                <a:cs typeface="Courier New" pitchFamily="49" charset="0"/>
                <a:sym typeface="Monaco" charset="0"/>
              </a:rPr>
              <a:t>{</a:t>
            </a:r>
            <a:endParaRPr lang="en-US" sz="2400" b="1" dirty="0" smtClean="0">
              <a:solidFill>
                <a:schemeClr val="tx1"/>
              </a:solidFill>
              <a:latin typeface="Courier New" pitchFamily="49" charset="0"/>
              <a:ea typeface="Monaco" charset="0"/>
              <a:cs typeface="Courier New" pitchFamily="49" charset="0"/>
              <a:sym typeface="Monaco"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int</a:t>
            </a:r>
            <a:r>
              <a:rPr lang="en-US" sz="1800" b="1" dirty="0" smtClean="0">
                <a:solidFill>
                  <a:schemeClr val="tx1"/>
                </a:solidFill>
                <a:latin typeface="Courier New" pitchFamily="49" charset="0"/>
                <a:ea typeface="Monaco" charset="0"/>
                <a:cs typeface="Courier New" pitchFamily="49" charset="0"/>
                <a:sym typeface="Monaco" charset="0"/>
              </a:rPr>
              <a:t> t1 = </a:t>
            </a:r>
            <a:r>
              <a:rPr lang="en-US" sz="1800" b="1" dirty="0" err="1" smtClean="0">
                <a:solidFill>
                  <a:schemeClr val="tx1"/>
                </a:solidFill>
                <a:latin typeface="Courier New" pitchFamily="49" charset="0"/>
                <a:ea typeface="Monaco" charset="0"/>
                <a:cs typeface="Courier New" pitchFamily="49" charset="0"/>
                <a:sym typeface="Monaco" charset="0"/>
              </a:rPr>
              <a:t>x+y</a:t>
            </a:r>
            <a:r>
              <a:rPr lang="en-US" sz="1800" b="1" dirty="0" smtClean="0">
                <a:solidFill>
                  <a:schemeClr val="tx1"/>
                </a:solidFill>
                <a:latin typeface="Courier New" pitchFamily="49" charset="0"/>
                <a:ea typeface="Monaco" charset="0"/>
                <a:cs typeface="Courier New" pitchFamily="49" charset="0"/>
                <a:sym typeface="Monaco" charset="0"/>
              </a:rPr>
              <a:t>;</a:t>
            </a:r>
            <a:endParaRPr lang="en-US" sz="2400" b="1" dirty="0" smtClean="0">
              <a:solidFill>
                <a:schemeClr val="tx1"/>
              </a:solidFill>
              <a:latin typeface="Courier New" pitchFamily="49" charset="0"/>
              <a:ea typeface="Monaco" charset="0"/>
              <a:cs typeface="Courier New" pitchFamily="49" charset="0"/>
              <a:sym typeface="Monaco"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int</a:t>
            </a:r>
            <a:r>
              <a:rPr lang="en-US" sz="1800" b="1" dirty="0" smtClean="0">
                <a:solidFill>
                  <a:schemeClr val="tx1"/>
                </a:solidFill>
                <a:latin typeface="Courier New" pitchFamily="49" charset="0"/>
                <a:ea typeface="Monaco" charset="0"/>
                <a:cs typeface="Courier New" pitchFamily="49" charset="0"/>
                <a:sym typeface="Monaco" charset="0"/>
              </a:rPr>
              <a:t> t2 = z+t1;</a:t>
            </a:r>
            <a:endParaRPr lang="en-US" sz="2400" b="1" dirty="0" smtClean="0">
              <a:solidFill>
                <a:schemeClr val="tx1"/>
              </a:solidFill>
              <a:latin typeface="Courier New" pitchFamily="49" charset="0"/>
              <a:ea typeface="Monaco" charset="0"/>
              <a:cs typeface="Courier New" pitchFamily="49" charset="0"/>
              <a:sym typeface="Monaco"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int</a:t>
            </a:r>
            <a:r>
              <a:rPr lang="en-US" sz="1800" b="1" dirty="0" smtClean="0">
                <a:solidFill>
                  <a:schemeClr val="tx1"/>
                </a:solidFill>
                <a:latin typeface="Courier New" pitchFamily="49" charset="0"/>
                <a:ea typeface="Monaco" charset="0"/>
                <a:cs typeface="Courier New" pitchFamily="49" charset="0"/>
                <a:sym typeface="Monaco" charset="0"/>
              </a:rPr>
              <a:t> t3 = x+4;</a:t>
            </a:r>
            <a:endParaRPr lang="en-US" sz="2400" b="1" dirty="0" smtClean="0">
              <a:solidFill>
                <a:schemeClr val="tx1"/>
              </a:solidFill>
              <a:latin typeface="Courier New" pitchFamily="49" charset="0"/>
              <a:ea typeface="Monaco" charset="0"/>
              <a:cs typeface="Courier New" pitchFamily="49" charset="0"/>
              <a:sym typeface="Monaco"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int</a:t>
            </a:r>
            <a:r>
              <a:rPr lang="en-US" sz="1800" b="1" dirty="0" smtClean="0">
                <a:solidFill>
                  <a:schemeClr val="tx1"/>
                </a:solidFill>
                <a:latin typeface="Courier New" pitchFamily="49" charset="0"/>
                <a:ea typeface="Monaco" charset="0"/>
                <a:cs typeface="Courier New" pitchFamily="49" charset="0"/>
                <a:sym typeface="Monaco" charset="0"/>
              </a:rPr>
              <a:t> t4 = y * 48; </a:t>
            </a:r>
            <a:endParaRPr lang="en-US" sz="2400" b="1" dirty="0" smtClean="0">
              <a:solidFill>
                <a:schemeClr val="tx1"/>
              </a:solidFill>
              <a:latin typeface="Courier New" pitchFamily="49" charset="0"/>
              <a:ea typeface="Monaco" charset="0"/>
              <a:cs typeface="Courier New" pitchFamily="49" charset="0"/>
              <a:sym typeface="Monaco"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int</a:t>
            </a:r>
            <a:r>
              <a:rPr lang="en-US" sz="1800" b="1" dirty="0" smtClean="0">
                <a:solidFill>
                  <a:schemeClr val="tx1"/>
                </a:solidFill>
                <a:latin typeface="Courier New" pitchFamily="49" charset="0"/>
                <a:ea typeface="Monaco" charset="0"/>
                <a:cs typeface="Courier New" pitchFamily="49" charset="0"/>
                <a:sym typeface="Monaco" charset="0"/>
              </a:rPr>
              <a:t> t5 = t3 + t4;</a:t>
            </a:r>
            <a:endParaRPr lang="en-US" sz="2400" b="1" dirty="0" smtClean="0">
              <a:solidFill>
                <a:schemeClr val="tx1"/>
              </a:solidFill>
              <a:latin typeface="Courier New" pitchFamily="49" charset="0"/>
              <a:ea typeface="Monaco" charset="0"/>
              <a:cs typeface="Courier New" pitchFamily="49" charset="0"/>
              <a:sym typeface="Monaco"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int</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rval</a:t>
            </a:r>
            <a:r>
              <a:rPr lang="en-US" sz="1800" b="1" dirty="0" smtClean="0">
                <a:solidFill>
                  <a:schemeClr val="tx1"/>
                </a:solidFill>
                <a:latin typeface="Courier New" pitchFamily="49" charset="0"/>
                <a:ea typeface="Monaco" charset="0"/>
                <a:cs typeface="Courier New" pitchFamily="49" charset="0"/>
                <a:sym typeface="Monaco" charset="0"/>
              </a:rPr>
              <a:t> = t2 * t5;</a:t>
            </a:r>
            <a:endParaRPr lang="en-US" sz="2400" b="1" dirty="0" smtClean="0">
              <a:solidFill>
                <a:schemeClr val="tx1"/>
              </a:solidFill>
              <a:latin typeface="Courier New" pitchFamily="49" charset="0"/>
              <a:ea typeface="Monaco" charset="0"/>
              <a:cs typeface="Courier New" pitchFamily="49" charset="0"/>
              <a:sym typeface="Monaco"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smtClean="0">
                <a:solidFill>
                  <a:schemeClr val="tx1"/>
                </a:solidFill>
                <a:latin typeface="Courier New" pitchFamily="49" charset="0"/>
                <a:ea typeface="Monaco" charset="0"/>
                <a:cs typeface="Courier New" pitchFamily="49" charset="0"/>
                <a:sym typeface="Monaco" charset="0"/>
              </a:rPr>
              <a:t>  return </a:t>
            </a:r>
            <a:r>
              <a:rPr lang="en-US" sz="1800" b="1" dirty="0" err="1" smtClean="0">
                <a:solidFill>
                  <a:schemeClr val="tx1"/>
                </a:solidFill>
                <a:latin typeface="Courier New" pitchFamily="49" charset="0"/>
                <a:ea typeface="Monaco" charset="0"/>
                <a:cs typeface="Courier New" pitchFamily="49" charset="0"/>
                <a:sym typeface="Monaco" charset="0"/>
              </a:rPr>
              <a:t>rval</a:t>
            </a:r>
            <a:r>
              <a:rPr lang="en-US" sz="1800" b="1" dirty="0" smtClean="0">
                <a:solidFill>
                  <a:schemeClr val="tx1"/>
                </a:solidFill>
                <a:latin typeface="Courier New" pitchFamily="49" charset="0"/>
                <a:ea typeface="Monaco" charset="0"/>
                <a:cs typeface="Courier New" pitchFamily="49" charset="0"/>
                <a:sym typeface="Monaco" charset="0"/>
              </a:rPr>
              <a:t>;</a:t>
            </a:r>
            <a:endParaRPr lang="en-US" sz="2400" b="1" dirty="0" smtClean="0">
              <a:solidFill>
                <a:schemeClr val="tx1"/>
              </a:solidFill>
              <a:latin typeface="Courier New" pitchFamily="49" charset="0"/>
              <a:ea typeface="Monaco" charset="0"/>
              <a:cs typeface="Courier New" pitchFamily="49" charset="0"/>
              <a:sym typeface="Monaco"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smtClean="0">
                <a:solidFill>
                  <a:schemeClr val="tx1"/>
                </a:solidFill>
                <a:latin typeface="Courier New" pitchFamily="49" charset="0"/>
                <a:ea typeface="Monaco" charset="0"/>
                <a:cs typeface="Courier New" pitchFamily="49" charset="0"/>
                <a:sym typeface="Monaco" charset="0"/>
              </a:rPr>
              <a:t>}</a:t>
            </a:r>
            <a:endParaRPr lang="en-US" sz="1800" b="1" dirty="0">
              <a:solidFill>
                <a:schemeClr val="tx1"/>
              </a:solidFill>
              <a:latin typeface="Courier New" pitchFamily="49" charset="0"/>
              <a:ea typeface="Monaco" charset="0"/>
              <a:cs typeface="Courier New" pitchFamily="49" charset="0"/>
              <a:sym typeface="Monaco" charset="0"/>
            </a:endParaRPr>
          </a:p>
        </p:txBody>
      </p:sp>
      <p:sp>
        <p:nvSpPr>
          <p:cNvPr id="17413" name="Rectangle 5"/>
          <p:cNvSpPr>
            <a:spLocks/>
          </p:cNvSpPr>
          <p:nvPr/>
        </p:nvSpPr>
        <p:spPr bwMode="auto">
          <a:xfrm>
            <a:off x="4249737" y="1193800"/>
            <a:ext cx="4127500" cy="5130800"/>
          </a:xfrm>
          <a:prstGeom prst="rect">
            <a:avLst/>
          </a:prstGeom>
          <a:noFill/>
          <a:ln w="12700" cap="flat">
            <a:noFill/>
            <a:miter lim="800000"/>
            <a:headEnd type="none" w="med" len="med"/>
            <a:tailEnd type="none" w="med" len="med"/>
          </a:ln>
        </p:spPr>
        <p:txBody>
          <a:bodyPr lIns="38100" tIns="38100" rIns="38100" bIns="38100"/>
          <a:lstStyle/>
          <a:p>
            <a:pPr algn="l">
              <a:tabLst>
                <a:tab pos="287338" algn="l"/>
                <a:tab pos="457200" algn="l"/>
                <a:tab pos="1201738"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err="1" smtClean="0">
                <a:solidFill>
                  <a:schemeClr val="tx1"/>
                </a:solidFill>
                <a:latin typeface="Courier New" pitchFamily="49" charset="0"/>
                <a:ea typeface="Monaco" charset="0"/>
                <a:cs typeface="Courier New" pitchFamily="49" charset="0"/>
                <a:sym typeface="Monaco" charset="0"/>
              </a:rPr>
              <a:t>arith</a:t>
            </a:r>
            <a:r>
              <a:rPr lang="en-US" sz="1800" b="1" dirty="0" smtClean="0">
                <a:solidFill>
                  <a:schemeClr val="tx1"/>
                </a:solidFill>
                <a:latin typeface="Courier New" pitchFamily="49" charset="0"/>
                <a:ea typeface="Monaco" charset="0"/>
                <a:cs typeface="Courier New" pitchFamily="49" charset="0"/>
                <a:sym typeface="Monaco" charset="0"/>
              </a:rPr>
              <a:t>:</a:t>
            </a:r>
          </a:p>
          <a:p>
            <a:pPr algn="l">
              <a:tabLst>
                <a:tab pos="287338" algn="l"/>
                <a:tab pos="457200" algn="l"/>
                <a:tab pos="1201738"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pushl</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ebp</a:t>
            </a:r>
            <a:endParaRPr lang="en-US" sz="1800" b="1" dirty="0" smtClean="0">
              <a:solidFill>
                <a:schemeClr val="tx1"/>
              </a:solidFill>
              <a:latin typeface="Courier New" pitchFamily="49" charset="0"/>
              <a:ea typeface="Monaco" charset="0"/>
              <a:cs typeface="Courier New" pitchFamily="49" charset="0"/>
              <a:sym typeface="Monaco" charset="0"/>
            </a:endParaRPr>
          </a:p>
          <a:p>
            <a:pPr algn="l">
              <a:tabLst>
                <a:tab pos="287338" algn="l"/>
                <a:tab pos="457200" algn="l"/>
                <a:tab pos="1201738"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movl</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esp</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ebp</a:t>
            </a:r>
            <a:endParaRPr lang="en-US" sz="1800" b="1" dirty="0" smtClean="0">
              <a:solidFill>
                <a:schemeClr val="tx1"/>
              </a:solidFill>
              <a:latin typeface="Courier New" pitchFamily="49" charset="0"/>
              <a:ea typeface="Monaco" charset="0"/>
              <a:cs typeface="Courier New" pitchFamily="49" charset="0"/>
              <a:sym typeface="Monaco" charset="0"/>
            </a:endParaRPr>
          </a:p>
          <a:p>
            <a:pPr algn="l">
              <a:tabLst>
                <a:tab pos="287338" algn="l"/>
                <a:tab pos="457200" algn="l"/>
                <a:tab pos="1201738"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endParaRPr lang="en-US" sz="1800" b="1" dirty="0" smtClean="0">
              <a:solidFill>
                <a:schemeClr val="tx1"/>
              </a:solidFill>
              <a:latin typeface="Courier New" pitchFamily="49" charset="0"/>
              <a:ea typeface="Monaco" charset="0"/>
              <a:cs typeface="Courier New" pitchFamily="49" charset="0"/>
              <a:sym typeface="Monaco" charset="0"/>
            </a:endParaRPr>
          </a:p>
          <a:p>
            <a:pPr algn="l">
              <a:tabLst>
                <a:tab pos="287338" algn="l"/>
                <a:tab pos="457200" algn="l"/>
                <a:tab pos="1201738"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movl</a:t>
            </a:r>
            <a:r>
              <a:rPr lang="en-US" sz="1800" b="1" dirty="0" smtClean="0">
                <a:solidFill>
                  <a:schemeClr val="tx1"/>
                </a:solidFill>
                <a:latin typeface="Courier New" pitchFamily="49" charset="0"/>
                <a:ea typeface="Monaco" charset="0"/>
                <a:cs typeface="Courier New" pitchFamily="49" charset="0"/>
                <a:sym typeface="Monaco" charset="0"/>
              </a:rPr>
              <a:t>	8(%</a:t>
            </a:r>
            <a:r>
              <a:rPr lang="en-US" sz="1800" b="1" dirty="0" err="1" smtClean="0">
                <a:solidFill>
                  <a:schemeClr val="tx1"/>
                </a:solidFill>
                <a:latin typeface="Courier New" pitchFamily="49" charset="0"/>
                <a:ea typeface="Monaco" charset="0"/>
                <a:cs typeface="Courier New" pitchFamily="49" charset="0"/>
                <a:sym typeface="Monaco" charset="0"/>
              </a:rPr>
              <a:t>ebp</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ecx</a:t>
            </a:r>
            <a:endParaRPr lang="en-US" sz="1800" b="1" dirty="0" smtClean="0">
              <a:solidFill>
                <a:schemeClr val="tx1"/>
              </a:solidFill>
              <a:latin typeface="Courier New" pitchFamily="49" charset="0"/>
              <a:ea typeface="Monaco" charset="0"/>
              <a:cs typeface="Courier New" pitchFamily="49" charset="0"/>
              <a:sym typeface="Monaco" charset="0"/>
            </a:endParaRPr>
          </a:p>
          <a:p>
            <a:pPr algn="l">
              <a:tabLst>
                <a:tab pos="287338" algn="l"/>
                <a:tab pos="457200" algn="l"/>
                <a:tab pos="1201738"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movl</a:t>
            </a:r>
            <a:r>
              <a:rPr lang="en-US" sz="1800" b="1" dirty="0" smtClean="0">
                <a:solidFill>
                  <a:schemeClr val="tx1"/>
                </a:solidFill>
                <a:latin typeface="Courier New" pitchFamily="49" charset="0"/>
                <a:ea typeface="Monaco" charset="0"/>
                <a:cs typeface="Courier New" pitchFamily="49" charset="0"/>
                <a:sym typeface="Monaco" charset="0"/>
              </a:rPr>
              <a:t>	12(%</a:t>
            </a:r>
            <a:r>
              <a:rPr lang="en-US" sz="1800" b="1" dirty="0" err="1" smtClean="0">
                <a:solidFill>
                  <a:schemeClr val="tx1"/>
                </a:solidFill>
                <a:latin typeface="Courier New" pitchFamily="49" charset="0"/>
                <a:ea typeface="Monaco" charset="0"/>
                <a:cs typeface="Courier New" pitchFamily="49" charset="0"/>
                <a:sym typeface="Monaco" charset="0"/>
              </a:rPr>
              <a:t>ebp</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edx</a:t>
            </a:r>
            <a:endParaRPr lang="en-US" sz="1800" b="1" dirty="0" smtClean="0">
              <a:solidFill>
                <a:schemeClr val="tx1"/>
              </a:solidFill>
              <a:latin typeface="Courier New" pitchFamily="49" charset="0"/>
              <a:ea typeface="Monaco" charset="0"/>
              <a:cs typeface="Courier New" pitchFamily="49" charset="0"/>
              <a:sym typeface="Monaco" charset="0"/>
            </a:endParaRPr>
          </a:p>
          <a:p>
            <a:pPr algn="l">
              <a:tabLst>
                <a:tab pos="287338" algn="l"/>
                <a:tab pos="457200" algn="l"/>
                <a:tab pos="1201738"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leal</a:t>
            </a:r>
            <a:r>
              <a:rPr lang="en-US" sz="1800" b="1" dirty="0" smtClean="0">
                <a:solidFill>
                  <a:schemeClr val="tx1"/>
                </a:solidFill>
                <a:latin typeface="Courier New" pitchFamily="49" charset="0"/>
                <a:ea typeface="Monaco" charset="0"/>
                <a:cs typeface="Courier New" pitchFamily="49" charset="0"/>
                <a:sym typeface="Monaco" charset="0"/>
              </a:rPr>
              <a:t>	(%edx,%edx,2), %</a:t>
            </a:r>
            <a:r>
              <a:rPr lang="en-US" sz="1800" b="1" dirty="0" err="1" smtClean="0">
                <a:solidFill>
                  <a:schemeClr val="tx1"/>
                </a:solidFill>
                <a:latin typeface="Courier New" pitchFamily="49" charset="0"/>
                <a:ea typeface="Monaco" charset="0"/>
                <a:cs typeface="Courier New" pitchFamily="49" charset="0"/>
                <a:sym typeface="Monaco" charset="0"/>
              </a:rPr>
              <a:t>eax</a:t>
            </a:r>
            <a:endParaRPr lang="en-US" sz="1800" b="1" dirty="0" smtClean="0">
              <a:solidFill>
                <a:schemeClr val="tx1"/>
              </a:solidFill>
              <a:latin typeface="Courier New" pitchFamily="49" charset="0"/>
              <a:ea typeface="Monaco" charset="0"/>
              <a:cs typeface="Courier New" pitchFamily="49" charset="0"/>
              <a:sym typeface="Monaco" charset="0"/>
            </a:endParaRPr>
          </a:p>
          <a:p>
            <a:pPr algn="l">
              <a:tabLst>
                <a:tab pos="287338" algn="l"/>
                <a:tab pos="457200" algn="l"/>
                <a:tab pos="1201738"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sall</a:t>
            </a:r>
            <a:r>
              <a:rPr lang="en-US" sz="1800" b="1" dirty="0" smtClean="0">
                <a:solidFill>
                  <a:schemeClr val="tx1"/>
                </a:solidFill>
                <a:latin typeface="Courier New" pitchFamily="49" charset="0"/>
                <a:ea typeface="Monaco" charset="0"/>
                <a:cs typeface="Courier New" pitchFamily="49" charset="0"/>
                <a:sym typeface="Monaco" charset="0"/>
              </a:rPr>
              <a:t>	$4, %</a:t>
            </a:r>
            <a:r>
              <a:rPr lang="en-US" sz="1800" b="1" dirty="0" err="1" smtClean="0">
                <a:solidFill>
                  <a:schemeClr val="tx1"/>
                </a:solidFill>
                <a:latin typeface="Courier New" pitchFamily="49" charset="0"/>
                <a:ea typeface="Monaco" charset="0"/>
                <a:cs typeface="Courier New" pitchFamily="49" charset="0"/>
                <a:sym typeface="Monaco" charset="0"/>
              </a:rPr>
              <a:t>eax</a:t>
            </a:r>
            <a:endParaRPr lang="en-US" sz="1800" b="1" dirty="0" smtClean="0">
              <a:solidFill>
                <a:schemeClr val="tx1"/>
              </a:solidFill>
              <a:latin typeface="Courier New" pitchFamily="49" charset="0"/>
              <a:ea typeface="Monaco" charset="0"/>
              <a:cs typeface="Courier New" pitchFamily="49" charset="0"/>
              <a:sym typeface="Monaco" charset="0"/>
            </a:endParaRPr>
          </a:p>
          <a:p>
            <a:pPr algn="l">
              <a:tabLst>
                <a:tab pos="287338" algn="l"/>
                <a:tab pos="457200" algn="l"/>
                <a:tab pos="1201738"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leal</a:t>
            </a:r>
            <a:r>
              <a:rPr lang="en-US" sz="1800" b="1" dirty="0" smtClean="0">
                <a:solidFill>
                  <a:schemeClr val="tx1"/>
                </a:solidFill>
                <a:latin typeface="Courier New" pitchFamily="49" charset="0"/>
                <a:ea typeface="Monaco" charset="0"/>
                <a:cs typeface="Courier New" pitchFamily="49" charset="0"/>
                <a:sym typeface="Monaco" charset="0"/>
              </a:rPr>
              <a:t>	4(%</a:t>
            </a:r>
            <a:r>
              <a:rPr lang="en-US" sz="1800" b="1" dirty="0" err="1" smtClean="0">
                <a:solidFill>
                  <a:schemeClr val="tx1"/>
                </a:solidFill>
                <a:latin typeface="Courier New" pitchFamily="49" charset="0"/>
                <a:ea typeface="Monaco" charset="0"/>
                <a:cs typeface="Courier New" pitchFamily="49" charset="0"/>
                <a:sym typeface="Monaco" charset="0"/>
              </a:rPr>
              <a:t>ecx,%eax</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eax</a:t>
            </a:r>
            <a:endParaRPr lang="en-US" sz="1800" b="1" dirty="0" smtClean="0">
              <a:solidFill>
                <a:schemeClr val="tx1"/>
              </a:solidFill>
              <a:latin typeface="Courier New" pitchFamily="49" charset="0"/>
              <a:ea typeface="Monaco" charset="0"/>
              <a:cs typeface="Courier New" pitchFamily="49" charset="0"/>
              <a:sym typeface="Monaco" charset="0"/>
            </a:endParaRPr>
          </a:p>
          <a:p>
            <a:pPr algn="l">
              <a:tabLst>
                <a:tab pos="287338" algn="l"/>
                <a:tab pos="457200" algn="l"/>
                <a:tab pos="1201738"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addl</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ecx</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edx</a:t>
            </a:r>
            <a:endParaRPr lang="en-US" sz="1800" b="1" dirty="0" smtClean="0">
              <a:solidFill>
                <a:schemeClr val="tx1"/>
              </a:solidFill>
              <a:latin typeface="Courier New" pitchFamily="49" charset="0"/>
              <a:ea typeface="Monaco" charset="0"/>
              <a:cs typeface="Courier New" pitchFamily="49" charset="0"/>
              <a:sym typeface="Monaco" charset="0"/>
            </a:endParaRPr>
          </a:p>
          <a:p>
            <a:pPr algn="l">
              <a:tabLst>
                <a:tab pos="287338" algn="l"/>
                <a:tab pos="457200" algn="l"/>
                <a:tab pos="1201738"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addl</a:t>
            </a:r>
            <a:r>
              <a:rPr lang="en-US" sz="1800" b="1" dirty="0" smtClean="0">
                <a:solidFill>
                  <a:schemeClr val="tx1"/>
                </a:solidFill>
                <a:latin typeface="Courier New" pitchFamily="49" charset="0"/>
                <a:ea typeface="Monaco" charset="0"/>
                <a:cs typeface="Courier New" pitchFamily="49" charset="0"/>
                <a:sym typeface="Monaco" charset="0"/>
              </a:rPr>
              <a:t>	16(%</a:t>
            </a:r>
            <a:r>
              <a:rPr lang="en-US" sz="1800" b="1" dirty="0" err="1" smtClean="0">
                <a:solidFill>
                  <a:schemeClr val="tx1"/>
                </a:solidFill>
                <a:latin typeface="Courier New" pitchFamily="49" charset="0"/>
                <a:ea typeface="Monaco" charset="0"/>
                <a:cs typeface="Courier New" pitchFamily="49" charset="0"/>
                <a:sym typeface="Monaco" charset="0"/>
              </a:rPr>
              <a:t>ebp</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edx</a:t>
            </a:r>
            <a:endParaRPr lang="en-US" sz="1800" b="1" dirty="0" smtClean="0">
              <a:solidFill>
                <a:schemeClr val="tx1"/>
              </a:solidFill>
              <a:latin typeface="Courier New" pitchFamily="49" charset="0"/>
              <a:ea typeface="Monaco" charset="0"/>
              <a:cs typeface="Courier New" pitchFamily="49" charset="0"/>
              <a:sym typeface="Monaco" charset="0"/>
            </a:endParaRPr>
          </a:p>
          <a:p>
            <a:pPr algn="l">
              <a:tabLst>
                <a:tab pos="287338" algn="l"/>
                <a:tab pos="457200" algn="l"/>
                <a:tab pos="1201738"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imull</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edx</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eax</a:t>
            </a:r>
            <a:endParaRPr lang="en-US" sz="1800" b="1" dirty="0" smtClean="0">
              <a:solidFill>
                <a:schemeClr val="tx1"/>
              </a:solidFill>
              <a:latin typeface="Courier New" pitchFamily="49" charset="0"/>
              <a:ea typeface="Monaco" charset="0"/>
              <a:cs typeface="Courier New" pitchFamily="49" charset="0"/>
              <a:sym typeface="Monaco" charset="0"/>
            </a:endParaRPr>
          </a:p>
          <a:p>
            <a:pPr algn="l">
              <a:tabLst>
                <a:tab pos="287338" algn="l"/>
                <a:tab pos="457200" algn="l"/>
                <a:tab pos="1201738"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endParaRPr lang="en-US" sz="1800" b="1" dirty="0" smtClean="0">
              <a:solidFill>
                <a:schemeClr val="tx1"/>
              </a:solidFill>
              <a:latin typeface="Courier New" pitchFamily="49" charset="0"/>
              <a:ea typeface="Monaco" charset="0"/>
              <a:cs typeface="Courier New" pitchFamily="49" charset="0"/>
              <a:sym typeface="Monaco" charset="0"/>
            </a:endParaRPr>
          </a:p>
          <a:p>
            <a:pPr algn="l">
              <a:tabLst>
                <a:tab pos="287338" algn="l"/>
                <a:tab pos="457200" algn="l"/>
                <a:tab pos="1201738"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popl</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ebp</a:t>
            </a:r>
            <a:endParaRPr lang="en-US" sz="1800" b="1" dirty="0" smtClean="0">
              <a:solidFill>
                <a:schemeClr val="tx1"/>
              </a:solidFill>
              <a:latin typeface="Courier New" pitchFamily="49" charset="0"/>
              <a:ea typeface="Monaco" charset="0"/>
              <a:cs typeface="Courier New" pitchFamily="49" charset="0"/>
              <a:sym typeface="Monaco" charset="0"/>
            </a:endParaRPr>
          </a:p>
          <a:p>
            <a:pPr algn="l">
              <a:tabLst>
                <a:tab pos="287338" algn="l"/>
                <a:tab pos="457200" algn="l"/>
                <a:tab pos="1201738"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b="1" dirty="0" smtClean="0">
                <a:solidFill>
                  <a:schemeClr val="tx1"/>
                </a:solidFill>
                <a:latin typeface="Courier New" pitchFamily="49" charset="0"/>
                <a:ea typeface="Monaco" charset="0"/>
                <a:cs typeface="Courier New" pitchFamily="49" charset="0"/>
                <a:sym typeface="Monaco" charset="0"/>
              </a:rPr>
              <a:t>	ret</a:t>
            </a:r>
          </a:p>
        </p:txBody>
      </p:sp>
      <p:sp>
        <p:nvSpPr>
          <p:cNvPr id="17414" name="AutoShape 6"/>
          <p:cNvSpPr>
            <a:spLocks/>
          </p:cNvSpPr>
          <p:nvPr/>
        </p:nvSpPr>
        <p:spPr bwMode="auto">
          <a:xfrm>
            <a:off x="8072437" y="2476500"/>
            <a:ext cx="304800" cy="2095500"/>
          </a:xfrm>
          <a:custGeom>
            <a:avLst/>
            <a:gdLst>
              <a:gd name="T0" fmla="*/ 10800 w 21600"/>
              <a:gd name="T1" fmla="*/ 10800 h 21600"/>
            </a:gdLst>
            <a:ahLst/>
            <a:cxnLst>
              <a:cxn ang="0">
                <a:pos x="T0" y="T1"/>
              </a:cxn>
            </a:cxnLst>
            <a:rect l="0" t="0" r="r" b="b"/>
            <a:pathLst>
              <a:path w="21600" h="2160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17415" name="Rectangle 7"/>
          <p:cNvSpPr>
            <a:spLocks/>
          </p:cNvSpPr>
          <p:nvPr/>
        </p:nvSpPr>
        <p:spPr bwMode="auto">
          <a:xfrm>
            <a:off x="8478837" y="3352800"/>
            <a:ext cx="557213" cy="355600"/>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dirty="0">
                <a:solidFill>
                  <a:schemeClr val="tx1"/>
                </a:solidFill>
                <a:latin typeface="Calibri" charset="0"/>
                <a:ea typeface="Calibri" charset="0"/>
                <a:cs typeface="Calibri" charset="0"/>
                <a:sym typeface="Calibri" charset="0"/>
              </a:rPr>
              <a:t>Body</a:t>
            </a:r>
          </a:p>
        </p:txBody>
      </p:sp>
      <p:sp>
        <p:nvSpPr>
          <p:cNvPr id="17416" name="AutoShape 8"/>
          <p:cNvSpPr>
            <a:spLocks/>
          </p:cNvSpPr>
          <p:nvPr/>
        </p:nvSpPr>
        <p:spPr bwMode="auto">
          <a:xfrm>
            <a:off x="8072437" y="1612900"/>
            <a:ext cx="228600" cy="457200"/>
          </a:xfrm>
          <a:custGeom>
            <a:avLst/>
            <a:gdLst>
              <a:gd name="T0" fmla="*/ 10800 w 21600"/>
              <a:gd name="T1" fmla="*/ 10800 h 21600"/>
            </a:gdLst>
            <a:ahLst/>
            <a:cxnLst>
              <a:cxn ang="0">
                <a:pos x="T0" y="T1"/>
              </a:cxn>
            </a:cxnLst>
            <a:rect l="0" t="0" r="r" b="b"/>
            <a:pathLst>
              <a:path w="21600" h="2160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17417" name="Rectangle 9"/>
          <p:cNvSpPr>
            <a:spLocks/>
          </p:cNvSpPr>
          <p:nvPr/>
        </p:nvSpPr>
        <p:spPr bwMode="auto">
          <a:xfrm>
            <a:off x="8377237" y="1524000"/>
            <a:ext cx="382588" cy="635000"/>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a:solidFill>
                  <a:schemeClr val="tx1"/>
                </a:solidFill>
                <a:latin typeface="Calibri" charset="0"/>
                <a:ea typeface="Calibri" charset="0"/>
                <a:cs typeface="Calibri" charset="0"/>
                <a:sym typeface="Calibri" charset="0"/>
              </a:rPr>
              <a:t>Set</a:t>
            </a:r>
            <a:endParaRPr lang="en-US">
              <a:solidFill>
                <a:schemeClr val="tx1"/>
              </a:solidFill>
              <a:latin typeface="Arial Narrow" charset="0"/>
              <a:ea typeface="Lucida Grande" charset="0"/>
              <a:cs typeface="Lucida Grande" charset="0"/>
              <a:sym typeface="Arial Narrow" charset="0"/>
            </a:endParaRPr>
          </a:p>
          <a:p>
            <a:pPr algn="l"/>
            <a:r>
              <a:rPr lang="en-US" sz="1800">
                <a:solidFill>
                  <a:schemeClr val="tx1"/>
                </a:solidFill>
                <a:latin typeface="Calibri" charset="0"/>
                <a:ea typeface="Calibri" charset="0"/>
                <a:cs typeface="Calibri" charset="0"/>
                <a:sym typeface="Calibri" charset="0"/>
              </a:rPr>
              <a:t>Up</a:t>
            </a:r>
          </a:p>
        </p:txBody>
      </p:sp>
      <p:sp>
        <p:nvSpPr>
          <p:cNvPr id="17418" name="AutoShape 10"/>
          <p:cNvSpPr>
            <a:spLocks/>
          </p:cNvSpPr>
          <p:nvPr/>
        </p:nvSpPr>
        <p:spPr bwMode="auto">
          <a:xfrm>
            <a:off x="8072437" y="4953000"/>
            <a:ext cx="304800" cy="533400"/>
          </a:xfrm>
          <a:custGeom>
            <a:avLst/>
            <a:gdLst>
              <a:gd name="T0" fmla="*/ 10800 w 21600"/>
              <a:gd name="T1" fmla="*/ 10800 h 21600"/>
            </a:gdLst>
            <a:ahLst/>
            <a:cxnLst>
              <a:cxn ang="0">
                <a:pos x="T0" y="T1"/>
              </a:cxn>
            </a:cxnLst>
            <a:rect l="0" t="0" r="r" b="b"/>
            <a:pathLst>
              <a:path w="21600" h="2160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17419" name="Rectangle 11"/>
          <p:cNvSpPr>
            <a:spLocks/>
          </p:cNvSpPr>
          <p:nvPr/>
        </p:nvSpPr>
        <p:spPr bwMode="auto">
          <a:xfrm>
            <a:off x="8440737" y="5029200"/>
            <a:ext cx="627063" cy="355600"/>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dirty="0">
                <a:solidFill>
                  <a:schemeClr val="tx1"/>
                </a:solidFill>
                <a:latin typeface="Calibri" charset="0"/>
                <a:ea typeface="Calibri" charset="0"/>
                <a:cs typeface="Calibri" charset="0"/>
                <a:sym typeface="Calibri" charset="0"/>
              </a:rPr>
              <a:t>Finish</a:t>
            </a:r>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8277840" y="1643040"/>
              <a:ext cx="786240" cy="473760"/>
            </p14:xfrm>
          </p:contentPart>
        </mc:Choice>
        <mc:Fallback>
          <p:pic>
            <p:nvPicPr>
              <p:cNvPr id="2" name="墨迹 1"/>
              <p:cNvPicPr/>
              <p:nvPr/>
            </p:nvPicPr>
            <p:blipFill>
              <a:blip r:embed="rId3"/>
              <a:stretch>
                <a:fillRect/>
              </a:stretch>
            </p:blipFill>
            <p:spPr>
              <a:xfrm>
                <a:off x="8262000" y="1579680"/>
                <a:ext cx="817920" cy="6004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墨迹 2"/>
              <p14:cNvContentPartPr/>
              <p14:nvPr/>
            </p14:nvContentPartPr>
            <p14:xfrm>
              <a:off x="8295840" y="1687680"/>
              <a:ext cx="500400" cy="375480"/>
            </p14:xfrm>
          </p:contentPart>
        </mc:Choice>
        <mc:Fallback>
          <p:pic>
            <p:nvPicPr>
              <p:cNvPr id="3" name="墨迹 2"/>
              <p:cNvPicPr/>
              <p:nvPr/>
            </p:nvPicPr>
            <p:blipFill>
              <a:blip r:embed="rId5"/>
              <a:stretch>
                <a:fillRect/>
              </a:stretch>
            </p:blipFill>
            <p:spPr>
              <a:xfrm>
                <a:off x="8280000" y="1624320"/>
                <a:ext cx="532080" cy="502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墨迹 3"/>
              <p14:cNvContentPartPr/>
              <p14:nvPr/>
            </p14:nvContentPartPr>
            <p14:xfrm>
              <a:off x="4563360" y="1643040"/>
              <a:ext cx="3241800" cy="339840"/>
            </p14:xfrm>
          </p:contentPart>
        </mc:Choice>
        <mc:Fallback>
          <p:pic>
            <p:nvPicPr>
              <p:cNvPr id="4" name="墨迹 3"/>
              <p:cNvPicPr/>
              <p:nvPr/>
            </p:nvPicPr>
            <p:blipFill>
              <a:blip r:embed="rId7"/>
              <a:stretch>
                <a:fillRect/>
              </a:stretch>
            </p:blipFill>
            <p:spPr>
              <a:xfrm>
                <a:off x="4547160" y="1579680"/>
                <a:ext cx="3273840" cy="466560"/>
              </a:xfrm>
              <a:prstGeom prst="rect">
                <a:avLst/>
              </a:prstGeom>
            </p:spPr>
          </p:pic>
        </mc:Fallback>
      </mc:AlternateContent>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Title Slide">
  <a:themeElements>
    <a:clrScheme name="">
      <a:dk1>
        <a:srgbClr val="000000"/>
      </a:dk1>
      <a:lt1>
        <a:srgbClr val="FFFFFF"/>
      </a:lt1>
      <a:dk2>
        <a:srgbClr val="000000"/>
      </a:dk2>
      <a:lt2>
        <a:srgbClr val="808080"/>
      </a:lt2>
      <a:accent1>
        <a:srgbClr val="990000"/>
      </a:accent1>
      <a:accent2>
        <a:srgbClr val="333399"/>
      </a:accent2>
      <a:accent3>
        <a:srgbClr val="FFFFFF"/>
      </a:accent3>
      <a:accent4>
        <a:srgbClr val="000000"/>
      </a:accent4>
      <a:accent5>
        <a:srgbClr val="CAAAAA"/>
      </a:accent5>
      <a:accent6>
        <a:srgbClr val="2D2D8A"/>
      </a:accent6>
      <a:hlink>
        <a:srgbClr val="009999"/>
      </a:hlink>
      <a:folHlink>
        <a:srgbClr val="99CC00"/>
      </a:folHlink>
    </a:clrScheme>
    <a:fontScheme name="Title Slide">
      <a:majorFont>
        <a:latin typeface="Calibri Bold"/>
        <a:ea typeface="ヒラギノ角ゴ ProN W6"/>
        <a:cs typeface="ヒラギノ角ゴ ProN W6"/>
      </a:majorFont>
      <a:minorFont>
        <a:latin typeface="Calibr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 and Content: Build">
  <a:themeElements>
    <a:clrScheme name="">
      <a:dk1>
        <a:srgbClr val="000000"/>
      </a:dk1>
      <a:lt1>
        <a:srgbClr val="FFFFFF"/>
      </a:lt1>
      <a:dk2>
        <a:srgbClr val="000000"/>
      </a:dk2>
      <a:lt2>
        <a:srgbClr val="000000"/>
      </a:lt2>
      <a:accent1>
        <a:srgbClr val="990000"/>
      </a:accent1>
      <a:accent2>
        <a:srgbClr val="333399"/>
      </a:accent2>
      <a:accent3>
        <a:srgbClr val="FFFFFF"/>
      </a:accent3>
      <a:accent4>
        <a:srgbClr val="000000"/>
      </a:accent4>
      <a:accent5>
        <a:srgbClr val="CAAAAA"/>
      </a:accent5>
      <a:accent6>
        <a:srgbClr val="2D2D8A"/>
      </a:accent6>
      <a:hlink>
        <a:srgbClr val="009999"/>
      </a:hlink>
      <a:folHlink>
        <a:srgbClr val="99CC00"/>
      </a:folHlink>
    </a:clrScheme>
    <a:fontScheme name="Title and Content: Build">
      <a:majorFont>
        <a:latin typeface="Calibri Bold"/>
        <a:ea typeface="ヒラギノ角ゴ ProN W6"/>
        <a:cs typeface="ヒラギノ角ゴ ProN W6"/>
      </a:majorFont>
      <a:minorFont>
        <a:latin typeface="Calibri Bold"/>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nd Content: Buil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itle and Content">
  <a:themeElements>
    <a:clrScheme name="">
      <a:dk1>
        <a:srgbClr val="000000"/>
      </a:dk1>
      <a:lt1>
        <a:srgbClr val="FFFFFF"/>
      </a:lt1>
      <a:dk2>
        <a:srgbClr val="000000"/>
      </a:dk2>
      <a:lt2>
        <a:srgbClr val="000000"/>
      </a:lt2>
      <a:accent1>
        <a:srgbClr val="990000"/>
      </a:accent1>
      <a:accent2>
        <a:srgbClr val="333399"/>
      </a:accent2>
      <a:accent3>
        <a:srgbClr val="FFFFFF"/>
      </a:accent3>
      <a:accent4>
        <a:srgbClr val="000000"/>
      </a:accent4>
      <a:accent5>
        <a:srgbClr val="CAAAAA"/>
      </a:accent5>
      <a:accent6>
        <a:srgbClr val="2D2D8A"/>
      </a:accent6>
      <a:hlink>
        <a:srgbClr val="009999"/>
      </a:hlink>
      <a:folHlink>
        <a:srgbClr val="99CC00"/>
      </a:folHlink>
    </a:clrScheme>
    <a:fontScheme name="Title and Content">
      <a:majorFont>
        <a:latin typeface="Calibri Bold"/>
        <a:ea typeface="ヒラギノ角ゴ ProN W6"/>
        <a:cs typeface="ヒラギノ角ゴ ProN W6"/>
      </a:majorFont>
      <a:minorFont>
        <a:latin typeface="Calibri Bold"/>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Title Only: Build">
  <a:themeElements>
    <a:clrScheme name="">
      <a:dk1>
        <a:srgbClr val="000000"/>
      </a:dk1>
      <a:lt1>
        <a:srgbClr val="FFFFFF"/>
      </a:lt1>
      <a:dk2>
        <a:srgbClr val="000000"/>
      </a:dk2>
      <a:lt2>
        <a:srgbClr val="000000"/>
      </a:lt2>
      <a:accent1>
        <a:srgbClr val="990000"/>
      </a:accent1>
      <a:accent2>
        <a:srgbClr val="333399"/>
      </a:accent2>
      <a:accent3>
        <a:srgbClr val="FFFFFF"/>
      </a:accent3>
      <a:accent4>
        <a:srgbClr val="000000"/>
      </a:accent4>
      <a:accent5>
        <a:srgbClr val="CAAAAA"/>
      </a:accent5>
      <a:accent6>
        <a:srgbClr val="2D2D8A"/>
      </a:accent6>
      <a:hlink>
        <a:srgbClr val="009999"/>
      </a:hlink>
      <a:folHlink>
        <a:srgbClr val="99CC00"/>
      </a:folHlink>
    </a:clrScheme>
    <a:fontScheme name="Title Only: Build">
      <a:majorFont>
        <a:latin typeface="Calibri Bold"/>
        <a:ea typeface="ヒラギノ角ゴ ProN W6"/>
        <a:cs typeface="ヒラギノ角ゴ ProN W6"/>
      </a:majorFont>
      <a:minorFont>
        <a:latin typeface="Calibri Bold"/>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Only: Buil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itle Only">
  <a:themeElements>
    <a:clrScheme name="">
      <a:dk1>
        <a:srgbClr val="000000"/>
      </a:dk1>
      <a:lt1>
        <a:srgbClr val="FFFFFF"/>
      </a:lt1>
      <a:dk2>
        <a:srgbClr val="000000"/>
      </a:dk2>
      <a:lt2>
        <a:srgbClr val="000000"/>
      </a:lt2>
      <a:accent1>
        <a:srgbClr val="990000"/>
      </a:accent1>
      <a:accent2>
        <a:srgbClr val="333399"/>
      </a:accent2>
      <a:accent3>
        <a:srgbClr val="FFFFFF"/>
      </a:accent3>
      <a:accent4>
        <a:srgbClr val="000000"/>
      </a:accent4>
      <a:accent5>
        <a:srgbClr val="CAAAAA"/>
      </a:accent5>
      <a:accent6>
        <a:srgbClr val="2D2D8A"/>
      </a:accent6>
      <a:hlink>
        <a:srgbClr val="009999"/>
      </a:hlink>
      <a:folHlink>
        <a:srgbClr val="99CC00"/>
      </a:folHlink>
    </a:clrScheme>
    <a:fontScheme name="Title Only">
      <a:majorFont>
        <a:latin typeface="Calibri Bold"/>
        <a:ea typeface="ヒラギノ角ゴ ProN W6"/>
        <a:cs typeface="ヒラギノ角ゴ ProN W6"/>
      </a:majorFont>
      <a:minorFont>
        <a:latin typeface="Calibri Bold"/>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Onl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27293</TotalTime>
  <Pages>0</Pages>
  <Words>3525</Words>
  <Characters>0</Characters>
  <Application>Microsoft Office PowerPoint</Application>
  <PresentationFormat>全屏显示(4:3)</PresentationFormat>
  <Lines>0</Lines>
  <Paragraphs>1080</Paragraphs>
  <Slides>47</Slides>
  <Notes>11</Notes>
  <HiddenSlides>0</HiddenSlides>
  <MMClips>0</MMClips>
  <ScaleCrop>false</ScaleCrop>
  <HeadingPairs>
    <vt:vector size="6" baseType="variant">
      <vt:variant>
        <vt:lpstr>已用的字体</vt:lpstr>
      </vt:variant>
      <vt:variant>
        <vt:i4>21</vt:i4>
      </vt:variant>
      <vt:variant>
        <vt:lpstr>主题</vt:lpstr>
      </vt:variant>
      <vt:variant>
        <vt:i4>5</vt:i4>
      </vt:variant>
      <vt:variant>
        <vt:lpstr>幻灯片标题</vt:lpstr>
      </vt:variant>
      <vt:variant>
        <vt:i4>47</vt:i4>
      </vt:variant>
    </vt:vector>
  </HeadingPairs>
  <TitlesOfParts>
    <vt:vector size="73" baseType="lpstr">
      <vt:lpstr>Gill Sans</vt:lpstr>
      <vt:lpstr>Lucida Grande</vt:lpstr>
      <vt:lpstr>Monaco</vt:lpstr>
      <vt:lpstr>ＭＳ Ｐゴシック</vt:lpstr>
      <vt:lpstr>ヒラギノ角ゴ ProN W3</vt:lpstr>
      <vt:lpstr>ヒラギノ角ゴ ProN W6</vt:lpstr>
      <vt:lpstr>宋体</vt:lpstr>
      <vt:lpstr>Arial Black</vt:lpstr>
      <vt:lpstr>Arial Narrow</vt:lpstr>
      <vt:lpstr>Arial Narrow Bold</vt:lpstr>
      <vt:lpstr>Calibri</vt:lpstr>
      <vt:lpstr>Calibri Bold</vt:lpstr>
      <vt:lpstr>Calibri Bold Italic</vt:lpstr>
      <vt:lpstr>Calibri Italic</vt:lpstr>
      <vt:lpstr>Courier New</vt:lpstr>
      <vt:lpstr>Courier New Bold</vt:lpstr>
      <vt:lpstr>Courier New Bold Italic</vt:lpstr>
      <vt:lpstr>Symbol</vt:lpstr>
      <vt:lpstr>Times New Roman</vt:lpstr>
      <vt:lpstr>Wingdings</vt:lpstr>
      <vt:lpstr>Wingdings 2</vt:lpstr>
      <vt:lpstr>Title Slide</vt:lpstr>
      <vt:lpstr>Title and Content: Build</vt:lpstr>
      <vt:lpstr>Title and Content</vt:lpstr>
      <vt:lpstr>Title Only: Build</vt:lpstr>
      <vt:lpstr>Title Only</vt:lpstr>
      <vt:lpstr>Machine-Level Programming II: Arithmetic &amp; Control  </vt:lpstr>
      <vt:lpstr>Today</vt:lpstr>
      <vt:lpstr>Complete Memory Addressing Modes</vt:lpstr>
      <vt:lpstr>Address Computation Examples</vt:lpstr>
      <vt:lpstr>Address Computation Instruction</vt:lpstr>
      <vt:lpstr>Today</vt:lpstr>
      <vt:lpstr>Some Arithmetic Operations</vt:lpstr>
      <vt:lpstr>Some Arithmetic Operations</vt:lpstr>
      <vt:lpstr>Arithmetic Expression Example</vt:lpstr>
      <vt:lpstr>Understanding arith</vt:lpstr>
      <vt:lpstr>Understanding arith</vt:lpstr>
      <vt:lpstr>Observations about arith</vt:lpstr>
      <vt:lpstr>Another Example</vt:lpstr>
      <vt:lpstr>Another Example</vt:lpstr>
      <vt:lpstr>Another Example</vt:lpstr>
      <vt:lpstr>Another Example</vt:lpstr>
      <vt:lpstr>Today</vt:lpstr>
      <vt:lpstr>Processor State (IA32, Partial)</vt:lpstr>
      <vt:lpstr>Condition Codes (Implicit Setting)</vt:lpstr>
      <vt:lpstr>Condition Codes (Explicit Setting: Compare)</vt:lpstr>
      <vt:lpstr>Condition Codes (Explicit Setting: Test)</vt:lpstr>
      <vt:lpstr>Reading Condition Codes</vt:lpstr>
      <vt:lpstr>Reading Condition Codes (Cont.)</vt:lpstr>
      <vt:lpstr>Reading Condition Codes: x86-64</vt:lpstr>
      <vt:lpstr>Today</vt:lpstr>
      <vt:lpstr>Jumping</vt:lpstr>
      <vt:lpstr>Conditional Branch Example</vt:lpstr>
      <vt:lpstr>Conditional Branch Example (Cont.)</vt:lpstr>
      <vt:lpstr>Conditional Branch Example (Cont.)</vt:lpstr>
      <vt:lpstr>Conditional Branch Example (Cont.)</vt:lpstr>
      <vt:lpstr>Conditional Branch Example (Cont.)</vt:lpstr>
      <vt:lpstr>General Conditional Expression Translation</vt:lpstr>
      <vt:lpstr>Using Conditional Moves</vt:lpstr>
      <vt:lpstr>Conditional Move Example: x86-64</vt:lpstr>
      <vt:lpstr>Bad Cases for Conditional Move</vt:lpstr>
      <vt:lpstr>Today</vt:lpstr>
      <vt:lpstr>“Do-While” Loop Example</vt:lpstr>
      <vt:lpstr>“Do-While” Loop Compilation</vt:lpstr>
      <vt:lpstr>General “Do-While” Translation</vt:lpstr>
      <vt:lpstr>“While” Loop Example</vt:lpstr>
      <vt:lpstr>General “While” Translation</vt:lpstr>
      <vt:lpstr>“For” Loop Example</vt:lpstr>
      <vt:lpstr>“For” Loop Form</vt:lpstr>
      <vt:lpstr>“For” Loop  While Loop</vt:lpstr>
      <vt:lpstr>“For” Loop  …  Goto</vt:lpstr>
      <vt:lpstr>“For” Loop Conversion Example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dc:title>
  <dc:creator>Markus Pueschel</dc:creator>
  <dc:description>Redesign of slides created by Randal E. Bryant and David R. O'Hallaron</dc:description>
  <cp:lastModifiedBy>think</cp:lastModifiedBy>
  <cp:revision>1033</cp:revision>
  <dcterms:created xsi:type="dcterms:W3CDTF">2011-01-05T21:32:11Z</dcterms:created>
  <dcterms:modified xsi:type="dcterms:W3CDTF">2015-11-16T10:15:40Z</dcterms:modified>
</cp:coreProperties>
</file>