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542" r:id="rId2"/>
    <p:sldId id="1047" r:id="rId3"/>
    <p:sldId id="1023" r:id="rId4"/>
    <p:sldId id="1041" r:id="rId5"/>
    <p:sldId id="1024" r:id="rId6"/>
    <p:sldId id="1025" r:id="rId7"/>
    <p:sldId id="1026" r:id="rId8"/>
    <p:sldId id="1027" r:id="rId9"/>
    <p:sldId id="1028" r:id="rId10"/>
    <p:sldId id="1029" r:id="rId11"/>
    <p:sldId id="1030" r:id="rId12"/>
    <p:sldId id="1042" r:id="rId13"/>
    <p:sldId id="1050" r:id="rId14"/>
    <p:sldId id="1032" r:id="rId15"/>
    <p:sldId id="1033" r:id="rId16"/>
    <p:sldId id="1034" r:id="rId17"/>
    <p:sldId id="1035" r:id="rId18"/>
    <p:sldId id="1036" r:id="rId19"/>
    <p:sldId id="1037" r:id="rId20"/>
    <p:sldId id="1038" r:id="rId21"/>
    <p:sldId id="1039" r:id="rId22"/>
    <p:sldId id="1040" r:id="rId23"/>
    <p:sldId id="1052" r:id="rId24"/>
    <p:sldId id="945" r:id="rId25"/>
    <p:sldId id="946" r:id="rId26"/>
    <p:sldId id="974" r:id="rId27"/>
    <p:sldId id="948" r:id="rId28"/>
    <p:sldId id="1051" r:id="rId29"/>
    <p:sldId id="952" r:id="rId30"/>
    <p:sldId id="977" r:id="rId31"/>
    <p:sldId id="953" r:id="rId32"/>
    <p:sldId id="954" r:id="rId33"/>
    <p:sldId id="955" r:id="rId34"/>
    <p:sldId id="957" r:id="rId35"/>
    <p:sldId id="958" r:id="rId36"/>
    <p:sldId id="959" r:id="rId37"/>
    <p:sldId id="1054" r:id="rId38"/>
    <p:sldId id="975" r:id="rId39"/>
    <p:sldId id="976" r:id="rId40"/>
    <p:sldId id="965" r:id="rId41"/>
    <p:sldId id="966" r:id="rId42"/>
    <p:sldId id="967" r:id="rId43"/>
    <p:sldId id="968" r:id="rId44"/>
    <p:sldId id="970" r:id="rId45"/>
    <p:sldId id="972" r:id="rId46"/>
    <p:sldId id="973" r:id="rId47"/>
    <p:sldId id="1043" r:id="rId48"/>
    <p:sldId id="1044" r:id="rId49"/>
    <p:sldId id="1045" r:id="rId50"/>
    <p:sldId id="1046" r:id="rId51"/>
    <p:sldId id="1055" r:id="rId52"/>
    <p:sldId id="980" r:id="rId53"/>
    <p:sldId id="1053" r:id="rId54"/>
  </p:sldIdLst>
  <p:sldSz cx="9144000" cy="6858000" type="screen4x3"/>
  <p:notesSz cx="7302500" cy="9586913"/>
  <p:custDataLst>
    <p:tags r:id="rId5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3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D5F1CF"/>
    <a:srgbClr val="FFFFCC"/>
    <a:srgbClr val="F6F5BD"/>
    <a:srgbClr val="CDF1C5"/>
    <a:srgbClr val="990000"/>
    <a:srgbClr val="F1C7C7"/>
    <a:srgbClr val="EDEA77"/>
    <a:srgbClr val="A8E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88998" autoAdjust="0"/>
  </p:normalViewPr>
  <p:slideViewPr>
    <p:cSldViewPr snapToObjects="1">
      <p:cViewPr varScale="1">
        <p:scale>
          <a:sx n="65" d="100"/>
          <a:sy n="65" d="100"/>
        </p:scale>
        <p:origin x="1518" y="66"/>
      </p:cViewPr>
      <p:guideLst>
        <p:guide orient="horz" pos="153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gs" Target="tags/tag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A4067047-E766-4254-821F-B27F8CFA18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510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5-11-16T14:04:26.52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2233 9550 0,'149'0'203,"49"25"-187,124 74-16,-173-50 16,50 1-1,-100 0 1,-25-50 0,1 0-1,24 0 16,-49 0-31,148 0 16,-74 0-16,50 0 0,-50 0 16,124 0-1,-99 0 17,-75-25-17,25 25 1,-24 0-1,-26-25 1,-24 25 0,25 0-1,49 0 1,-25-25 0,1 25-1,-50 0-15,-1 0 16,1 0 46,0 0 48,0 0-95,0 0 1,24 0-16,75 0 16,-74 0-1,-25 0 1,-1 0-1,1 0 17,0 0-17,0 0 1,0 0 15,-1 0-15,1 0 15,0 25-15,0-25-1,0 25 1,-1-25 46,26 0-46,24 0 0,-24 25-1,25-1 1,-100-24 78,25 25-94,-25-25 15,0 0 1,0 0 31,0 0-16,-24 0-15,-249 0-1,100-25 1,24 25 0,-49-24-1,-50-1 1,75 0-1,-100-74 1,-99-25 0,99 49-1,150 51 1,24-26 0,24 25-1,76 25 16,-1 0-15,-25 0 0,-74 0-1,0 25 1,25 0 0,24-25-1,51 0 1,-1 0-1,0 0 1,0 0 0,-24 0-1,24 0 1,-25 25 0,25-1-1,-24 1 16,24-25-15,-74 50 0,0-1-1,74-24 1,50 0 78,-1-25-94,125 25 15,124 0-15,298 24 16,-75-24 0,-124-25-1,-75 0 1,-197 0-1,-76 0 17,1 0-17,0 0-15,74 0 16,-24 0 0,-51 0-16,100-25 31,-49 25-16,-50-25 1,24 25 0,-24 0-1,0 0 1,25 0 15,-26 0-15,1 0-1,0 0-15,25 0 16,-26 0-16,1 0 0,0 0 16,-50 0 109,-173 25-110,74 0-15,-75 0 16,26 0-16,-150 49 16,150-49-1,-125 0-15,-99 24 16,-74-49-1,-25 0 1,0-49 0,49-26 15,75 1-15,50-1-1,272 51 1,25 24-1,75 0 110,74 0-109,74 0-16,-49 0 16,99 0-1,273 0 1,-298 0-16,248 0 16,-272 0-16,74 0 15,347 74 1,-149-49-1,-173 24 1,-125-49 0,-148 0-1,0 0 17,-75 25 108,-49 0-124,-25 0-16,-173 24 15,148 1 1,99-25 0,75-25 31,124 0-32,421-25 1,-272 25-1,-149 0 1,-124 0 0,-1 0 124,26 0-140,-25 0 16,0 0 15,-1 0 0,1 0-15,-99 0 62,-75 25-62,0 0-1,-25 0-15,1 24 16,49-24 15,99-25-15,50 0 0,0 0-1,99-25 1,421-99-1,-272 74-15,471 26 16,-570-1-16,-100 25 16,-148 25 46,0 24-62,24-49 16,0 25-16,-49 0 15,50-25 1,-76 0 31,76 0-31,24 0 46,0 0-31,25-25 1,-74 25-1,-50 0-16,-99 0-15,-149-50 16,-397-49 0,471 74-16,50-24 15,-50-1 1,149 25 0,125 25 46,-26 0-46,-24 0-1,-50 0 1,-75 0-16,-247 0 16,123-24-1,150 24 1,123-25 15,0 25-15,26 0-16,-26 0 15,25 0 1,-49 0 0,-174 0-1,-199 0 1,224 0-1,173 0 1,75 0 62,0 0-78,74 0 16,75 25-1,644 99 1,-123-75 0,-100 50-1,-173-74 1,-174-25 0,-223 0-1,-100 25 110,-74 0-109,-123 0-1,-299 49 1,1-24 0,-26-50-1,348 0 1,124-25 0,99 25-1,25-25 32,50 0-31,74-24-16,347-26 15,521 50 1,-24 25 0,-75 125-1,-99 48 16,-298-98-15,-496-51 0,-100-24 31,-98 0-32,-224 25-15,100 0 16,-695-25-1,-199-198 1,-148-26 0,992 125-1,323 74 1,73 0 15,76 1-15,98-1-1,323 0 1,173 25 0,1 50-1,-149-50 1,-149 49 0,-298-49-1,-124 0 16,-25 25-15,-98 0 0,-26 24-16,-173 26 15,272-50 1,26-25-16,-1 0 16,75 0 15,49 0 0,50-25-31,50 0 16,173 0-1,-74 25 1,-124 0 0,-100 0-1,-24 0 48,0 0-32,0 0-15,0 0-1,-1 0 1,100 0-1,75 25 1,148 0 0,75 25-1,-174-26-15,223 26 16,-372-50-16,-24 0 16,-1 25-1,50-25 1,-99 0-1,0 0 1,-25 25 31,-75 24-16,26 1-15,49-25-16,-50-1 0,50 1 15,-25-25-15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5-11-16T14:04:32.16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3498 10716 0,'25'0'79,"74"0"-79,25 0 15,49 0 1,348 0-1,447 0 1,98 0 0,-570 0-16,75 0 15,-397 0-15,-75 0 16,25 0 0,25-25-1,0 0 1,24 0-1,-49 25 1,-74 0 0,-1 0 77,1 0-77,-25-25 0,24 25-16,-24 0 47,25 0-32,49 0 1,75-24-16,371 24 15,-222 0 1,-274 0 0,-24 0 46,0 0-62,0 0 16,24 0-1,1 0-15,99 24 16,-75-24-16,-49 0 16,0 0-1,0 0 17,24 0-17,1 25 1,-25-25-16,24 0 15,75 25 1,100 25 0,24-26 15,-99 1-31,-1-25 16,-73 0-16,-50 0 15,24 0 1,-24 0-1,0 0 1,-75 25 109,-74-25-109,-99 25-1,-1141 24 1,-472-24 0,-322-25-1,199 0 1,718-74-1,547-1 1,322 26 0,347 49-1,-25 0 17,1-25-17,-26 25-15,-123-74 16,-50-1-1,149 26 17,99 24 30,49 25-62,125 0 16,148 0-1,348 49-15,1736 274 16,-1116-174 0,25-1-16,1686 150 15,-1290 0 1,-842-125 0,-572-148-1,-322-25 95,-24 25-110,-26 0 15,-222-25 1,-199 0-1,-1067-99 1,-297-75 0,-546-74-1,74 74 1,124-99 0,1613 174-1,347 25 1,198 74-1,-49 0 48,74 0 62,100 0 31,148 124-156,75-25 16,98 25-16,175 99 15,24-24-15,943 198 16,-818-273 0,-100 25-16,421 74 15,-470-174 1,-472-24 0,-74-25-1,-124 0 157,-50 0-156,-25 0-16,-322 0 15,-149-74 1,-272-25 0,-497-25 15,25 24-16,421 1-15,646 74 16,148 0-16,124 25 0,50-24 16,25 24 15,124 0-31,124-50 16,1190-24-1,2085 74 1,23 148-1,76 51 1,-596-50 0,-1414-75-1,-1216-24-15,26-25 16,-373-25 0,-74 24 30,-49 26-30,-348 99 0,-99-50-1,-124-49 1,-1067-26 15,-273-24-15,-719-24-1,-247-175 1,1685 50-16,-396-123 16,1191 197-16,222 25 15,100 26 1,124-1 0,25 25-1,74 0 1,993-99-1,917 49 1,1042 224 0,1662 595-1,-1414-100 17,-2183-470-32,-198 49 15,-893-248-15,0 0 16,-150 49-1,-594 51 1,-1340-26 0,-1364-99-1,-297-322 1,594 25 0,249 74-1,2182 148 1,571 100-1,174 0 17,272 75-1,869 123-15,917 174-1,745 124 1,49 100-1,-645-75 1,-1091-149 0,-769-174-1,-397-148 1,0-26-16,-25 76 16,-74 24-16,-75 0 15,-843 297 1,149-197-1,99-51 17,174-123-32,248-25 0,-100-25 15,298 0-15,1 0 16,-51 0 0,75 0-1,0 24 1,-223 1-1,-645 74 1,-323-49 0,224-50 15,173-174-15,719 75-1,199 74-15,-24 1 16,24-26-16,-25 25 15,25 0 1,0 1 0,-50-26-1,-24 25 1,-125-99 0,-247-149-1,-199-74 1,124 74-1,124 75 1,347 148 0,50-24 31,0-75-32,75-99 1,24-25-1,75 50 1,446-149 0,372 99-1,422-99 1,-25 99 0,-99 75-1,-645 98-15,372-49 16,-372 25-1,-472 100-15,-98 24 16,-75-25 15,-25 25 79,-149 74-110,-198 50 15,-248 75-15,-1116 272 16,-149 25 0,-100 174-1,1514-397 1,471-174-1,0-74 17,124-25-17,595 99 1,1514 223 0,2281-49-1,-2852-273-15,1141-273 16,-1612 50-16,-100-124 15,174-149 1,-843 148 0,-323 1-1,-124-50 1,-124 50 0,-49 0-1,-174-100 1,-124 1-1,-645-249 17,297 298-32,-123-24 15,-844-274-15,769 323 0,125 99 16,-621-49 0,422 99-1,-398 99 1,696 124-1,198 148 1,273 150 0,223 0-1,74-50 1,100 248 0,371 223-1,50-123 1,1092 1214-1,-447-619-15,968 1091 16,-546-620-16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FD8AD92D-85DC-42ED-A1F9-C1217E42EA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498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422CA9-8481-40C3-B5AE-2BC95BA02134}" type="slidenum">
              <a:rPr lang="en-US" smtClean="0"/>
              <a:pPr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187116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AAA19-1E5D-463C-8B4E-E985891BF04A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28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7715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86457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970062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770982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408382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14908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486776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835153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Print /x $</a:t>
            </a:r>
            <a:r>
              <a:rPr lang="en-US" dirty="0" err="1" smtClean="0"/>
              <a:t>ebp</a:t>
            </a:r>
            <a:r>
              <a:rPr lang="en-US" dirty="0" smtClean="0"/>
              <a:t> : print</a:t>
            </a:r>
            <a:r>
              <a:rPr lang="en-US" baseline="0" dirty="0" smtClean="0"/>
              <a:t> value of %</a:t>
            </a:r>
            <a:r>
              <a:rPr lang="en-US" baseline="0" dirty="0" err="1" smtClean="0"/>
              <a:t>ebp</a:t>
            </a:r>
            <a:r>
              <a:rPr lang="en-US" baseline="0" dirty="0" smtClean="0"/>
              <a:t>;</a:t>
            </a:r>
          </a:p>
          <a:p>
            <a:r>
              <a:rPr lang="en-US" baseline="0" dirty="0" smtClean="0"/>
              <a:t>Print /x *(unsigned *) $</a:t>
            </a:r>
            <a:r>
              <a:rPr lang="en-US" baseline="0" dirty="0" err="1" smtClean="0"/>
              <a:t>ebp</a:t>
            </a:r>
            <a:r>
              <a:rPr lang="en-US" baseline="0" dirty="0" smtClean="0"/>
              <a:t>: print value of (%</a:t>
            </a:r>
            <a:r>
              <a:rPr lang="en-US" baseline="0" dirty="0" err="1" smtClean="0"/>
              <a:t>ebp</a:t>
            </a:r>
            <a:r>
              <a:rPr lang="en-US" baseline="0" dirty="0" smtClean="0"/>
              <a:t>), the value stored at memory address of (%</a:t>
            </a:r>
            <a:r>
              <a:rPr lang="en-US" baseline="0" dirty="0" err="1" smtClean="0"/>
              <a:t>ebp</a:t>
            </a:r>
            <a:r>
              <a:rPr lang="en-US" baseline="0" dirty="0" smtClean="0"/>
              <a:t>).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59845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Char </a:t>
            </a:r>
            <a:r>
              <a:rPr lang="en-US" dirty="0" err="1" smtClean="0"/>
              <a:t>buf</a:t>
            </a:r>
            <a:r>
              <a:rPr lang="en-US" dirty="0" smtClean="0"/>
              <a:t>[4], 31, 32, 33, 34 are ASCII</a:t>
            </a:r>
            <a:r>
              <a:rPr lang="en-US" baseline="0" dirty="0" smtClean="0"/>
              <a:t> code of 1,2,3,4</a:t>
            </a:r>
            <a:r>
              <a:rPr lang="en-US" baseline="0" smtClean="0"/>
              <a:t>, respectively.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3072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AAA19-1E5D-463C-8B4E-E985891BF04A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2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42993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162884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187068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079816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988376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147464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729130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268354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09329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193110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20087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AAA19-1E5D-463C-8B4E-E985891BF04A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13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01150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961103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30483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668229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473758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681F1-9ECF-43CC-A1A6-D7853C0864CB}" type="slidenum">
              <a:rPr lang="en-US" smtClean="0"/>
              <a:pPr>
                <a:defRPr/>
              </a:pPr>
              <a:t>52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78314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AAA19-1E5D-463C-8B4E-E985891BF04A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53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4233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No, the</a:t>
            </a:r>
            <a:r>
              <a:rPr lang="en-US" altLang="zh-CN" baseline="0" dirty="0" smtClean="0"/>
              <a:t> corresponding assembly of right is: </a:t>
            </a:r>
            <a:r>
              <a:rPr lang="en-US" altLang="zh-CN" baseline="0" dirty="0" err="1" smtClean="0"/>
              <a:t>movl</a:t>
            </a:r>
            <a:r>
              <a:rPr lang="en-US" altLang="zh-CN" baseline="0" dirty="0" smtClean="0"/>
              <a:t> 8(%</a:t>
            </a:r>
            <a:r>
              <a:rPr lang="en-US" altLang="zh-CN" baseline="0" dirty="0" err="1" smtClean="0"/>
              <a:t>ebp</a:t>
            </a:r>
            <a:r>
              <a:rPr lang="en-US" altLang="zh-CN" baseline="0" dirty="0" smtClean="0"/>
              <a:t>), %</a:t>
            </a:r>
            <a:r>
              <a:rPr lang="en-US" altLang="zh-CN" baseline="0" dirty="0" err="1" smtClean="0"/>
              <a:t>eax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8AD92D-85DC-42ED-A1F9-C1217E42EA9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10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AAA19-1E5D-463C-8B4E-E985891BF04A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23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1017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97873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09677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70275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8610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b="0">
              <a:latin typeface="Times New Roman" pitchFamily="18" charset="0"/>
              <a:cs typeface="+mn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+mn-cs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9200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2178050"/>
          </a:xfrm>
        </p:spPr>
        <p:txBody>
          <a:bodyPr/>
          <a:lstStyle/>
          <a:p>
            <a:pPr marL="0" indent="0" eaLnBrk="1" hangingPunct="1"/>
            <a:r>
              <a:rPr lang="en-US" dirty="0" smtClean="0"/>
              <a:t>Machine-Level Programming V:</a:t>
            </a:r>
            <a:br>
              <a:rPr lang="en-US" dirty="0" smtClean="0"/>
            </a:br>
            <a:r>
              <a:rPr lang="en-US" dirty="0" smtClean="0"/>
              <a:t>Advanced Topics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2000" b="0" dirty="0" smtClean="0"/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>
          <a:xfrm>
            <a:off x="685800" y="4267200"/>
            <a:ext cx="7678738" cy="1752600"/>
          </a:xfrm>
        </p:spPr>
        <p:txBody>
          <a:bodyPr/>
          <a:lstStyle/>
          <a:p>
            <a:pPr eaLnBrk="1" hangingPunct="1"/>
            <a:r>
              <a:rPr lang="en-US" b="1" dirty="0" smtClean="0"/>
              <a:t>Instructors:</a:t>
            </a:r>
            <a:r>
              <a:rPr lang="en-US" dirty="0" smtClean="0"/>
              <a:t> </a:t>
            </a:r>
          </a:p>
          <a:p>
            <a:pPr eaLnBrk="1" hangingPunct="1"/>
            <a:r>
              <a:rPr lang="en-US" dirty="0" smtClean="0"/>
              <a:t>Yuan Tang</a:t>
            </a:r>
          </a:p>
          <a:p>
            <a:pPr eaLnBrk="1" hangingPunct="1"/>
            <a:r>
              <a:rPr lang="en-US" dirty="0" smtClean="0"/>
              <a:t>Adapted from CMU course 15-213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reeform 1"/>
          <p:cNvSpPr>
            <a:spLocks/>
          </p:cNvSpPr>
          <p:nvPr/>
        </p:nvSpPr>
        <p:spPr bwMode="auto">
          <a:xfrm>
            <a:off x="711200" y="3708400"/>
            <a:ext cx="7670800" cy="2032000"/>
          </a:xfrm>
          <a:custGeom>
            <a:avLst/>
            <a:gdLst/>
            <a:ahLst/>
            <a:cxnLst>
              <a:cxn ang="0">
                <a:pos x="7617" y="0"/>
              </a:cxn>
              <a:cxn ang="0">
                <a:pos x="0" y="21465"/>
              </a:cxn>
              <a:cxn ang="0">
                <a:pos x="21600" y="21600"/>
              </a:cxn>
              <a:cxn ang="0">
                <a:pos x="13017" y="0"/>
              </a:cxn>
              <a:cxn ang="0">
                <a:pos x="7617" y="0"/>
              </a:cxn>
              <a:cxn ang="0">
                <a:pos x="7617" y="0"/>
              </a:cxn>
            </a:cxnLst>
            <a:rect l="0" t="0" r="r" b="b"/>
            <a:pathLst>
              <a:path w="21600" h="21600">
                <a:moveTo>
                  <a:pt x="7617" y="0"/>
                </a:moveTo>
                <a:lnTo>
                  <a:pt x="0" y="21465"/>
                </a:lnTo>
                <a:lnTo>
                  <a:pt x="21600" y="21600"/>
                </a:lnTo>
                <a:lnTo>
                  <a:pt x="13017" y="0"/>
                </a:lnTo>
                <a:lnTo>
                  <a:pt x="7617" y="0"/>
                </a:lnTo>
                <a:close/>
                <a:moveTo>
                  <a:pt x="7617" y="0"/>
                </a:moveTo>
              </a:path>
            </a:pathLst>
          </a:custGeom>
          <a:solidFill>
            <a:srgbClr val="E6E6E6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Arrays of Structures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508500" cy="977900"/>
          </a:xfrm>
          <a:ln/>
        </p:spPr>
        <p:txBody>
          <a:bodyPr/>
          <a:lstStyle/>
          <a:p>
            <a:r>
              <a:rPr lang="en-US" dirty="0" smtClean="0"/>
              <a:t>Overall structure length multiple of K</a:t>
            </a:r>
          </a:p>
          <a:p>
            <a:r>
              <a:rPr lang="en-US" dirty="0" smtClean="0"/>
              <a:t>Satisfy </a:t>
            </a:r>
            <a:r>
              <a:rPr lang="en-US" dirty="0"/>
              <a:t>alignment requirement </a:t>
            </a:r>
            <a:br>
              <a:rPr lang="en-US" dirty="0"/>
            </a:br>
            <a:r>
              <a:rPr lang="en-US" dirty="0"/>
              <a:t>for every element</a:t>
            </a:r>
          </a:p>
        </p:txBody>
      </p:sp>
      <p:sp>
        <p:nvSpPr>
          <p:cNvPr id="28678" name="Rectangle 6"/>
          <p:cNvSpPr>
            <a:spLocks/>
          </p:cNvSpPr>
          <p:nvPr/>
        </p:nvSpPr>
        <p:spPr bwMode="auto">
          <a:xfrm>
            <a:off x="6642100" y="1213553"/>
            <a:ext cx="2222500" cy="1529647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S2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a[10];</a:t>
            </a:r>
          </a:p>
        </p:txBody>
      </p:sp>
      <p:graphicFrame>
        <p:nvGraphicFramePr>
          <p:cNvPr id="28679" name="Group 7"/>
          <p:cNvGraphicFramePr>
            <a:graphicFrameLocks noGrp="1"/>
          </p:cNvGraphicFramePr>
          <p:nvPr/>
        </p:nvGraphicFramePr>
        <p:xfrm>
          <a:off x="381000" y="5715000"/>
          <a:ext cx="833596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7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a+32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a+40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a+48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791" name="Group 119"/>
          <p:cNvGraphicFramePr>
            <a:graphicFrameLocks noGrp="1"/>
          </p:cNvGraphicFramePr>
          <p:nvPr/>
        </p:nvGraphicFramePr>
        <p:xfrm>
          <a:off x="1181100" y="3314700"/>
          <a:ext cx="8240168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2805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a[2]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•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a+48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a+72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77900" y="50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reeform 1"/>
          <p:cNvSpPr>
            <a:spLocks/>
          </p:cNvSpPr>
          <p:nvPr/>
        </p:nvSpPr>
        <p:spPr bwMode="auto">
          <a:xfrm>
            <a:off x="3111500" y="3860800"/>
            <a:ext cx="4445000" cy="812800"/>
          </a:xfrm>
          <a:custGeom>
            <a:avLst/>
            <a:gdLst/>
            <a:ahLst/>
            <a:cxnLst>
              <a:cxn ang="0">
                <a:pos x="6171" y="338"/>
              </a:cxn>
              <a:cxn ang="0">
                <a:pos x="0" y="21600"/>
              </a:cxn>
              <a:cxn ang="0">
                <a:pos x="21600" y="21600"/>
              </a:cxn>
              <a:cxn ang="0">
                <a:pos x="15552" y="0"/>
              </a:cxn>
              <a:cxn ang="0">
                <a:pos x="6171" y="338"/>
              </a:cxn>
              <a:cxn ang="0">
                <a:pos x="6171" y="338"/>
              </a:cxn>
            </a:cxnLst>
            <a:rect l="0" t="0" r="r" b="b"/>
            <a:pathLst>
              <a:path w="21600" h="21600">
                <a:moveTo>
                  <a:pt x="6171" y="338"/>
                </a:moveTo>
                <a:lnTo>
                  <a:pt x="0" y="21600"/>
                </a:lnTo>
                <a:lnTo>
                  <a:pt x="21600" y="21600"/>
                </a:lnTo>
                <a:lnTo>
                  <a:pt x="15552" y="0"/>
                </a:lnTo>
                <a:lnTo>
                  <a:pt x="6171" y="338"/>
                </a:lnTo>
                <a:close/>
                <a:moveTo>
                  <a:pt x="6171" y="338"/>
                </a:moveTo>
              </a:path>
            </a:pathLst>
          </a:custGeom>
          <a:solidFill>
            <a:srgbClr val="E6E6E6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Accessing Array Elements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2070100"/>
          </a:xfrm>
          <a:ln/>
        </p:spPr>
        <p:txBody>
          <a:bodyPr/>
          <a:lstStyle/>
          <a:p>
            <a:r>
              <a:rPr lang="en-US"/>
              <a:t>Compute array offset 12i</a:t>
            </a:r>
          </a:p>
          <a:p>
            <a:pPr marL="552450" lvl="1"/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sizeof(S3)</a:t>
            </a:r>
            <a:r>
              <a:rPr lang="en-US"/>
              <a:t>, including alignment spacers</a:t>
            </a:r>
          </a:p>
          <a:p>
            <a:r>
              <a:rPr lang="en-US"/>
              <a:t>Element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j</a:t>
            </a:r>
            <a:r>
              <a:rPr lang="en-US"/>
              <a:t> is at offset 8 within structure</a:t>
            </a:r>
          </a:p>
          <a:p>
            <a:r>
              <a:rPr lang="en-US"/>
              <a:t>Assembler gives offset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a+8</a:t>
            </a:r>
            <a:endParaRPr lang="en-US"/>
          </a:p>
          <a:p>
            <a:pPr marL="552450" lvl="1"/>
            <a:r>
              <a:rPr lang="en-US"/>
              <a:t>Resolved during linking</a:t>
            </a:r>
          </a:p>
        </p:txBody>
      </p:sp>
      <p:sp>
        <p:nvSpPr>
          <p:cNvPr id="29702" name="Rectangle 6"/>
          <p:cNvSpPr>
            <a:spLocks/>
          </p:cNvSpPr>
          <p:nvPr/>
        </p:nvSpPr>
        <p:spPr bwMode="auto">
          <a:xfrm>
            <a:off x="6396038" y="609600"/>
            <a:ext cx="2222500" cy="15240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 S3 {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short i;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float v;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short j;</a:t>
            </a:r>
            <a:endParaRPr lang="en-US" sz="18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a[10];</a:t>
            </a:r>
          </a:p>
        </p:txBody>
      </p:sp>
      <p:sp>
        <p:nvSpPr>
          <p:cNvPr id="29703" name="Rectangle 7"/>
          <p:cNvSpPr>
            <a:spLocks/>
          </p:cNvSpPr>
          <p:nvPr/>
        </p:nvSpPr>
        <p:spPr bwMode="auto">
          <a:xfrm>
            <a:off x="457200" y="5410200"/>
            <a:ext cx="3289300" cy="11176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short get_j(int idx)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a[idx].j;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704" name="Rectangle 8"/>
          <p:cNvSpPr>
            <a:spLocks/>
          </p:cNvSpPr>
          <p:nvPr/>
        </p:nvSpPr>
        <p:spPr bwMode="auto">
          <a:xfrm>
            <a:off x="3886200" y="5537200"/>
            <a:ext cx="4660900" cy="863600"/>
          </a:xfrm>
          <a:prstGeom prst="rect">
            <a:avLst/>
          </a:prstGeom>
          <a:solidFill>
            <a:srgbClr val="9CE0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114300" algn="l"/>
                <a:tab pos="114300" algn="l"/>
                <a:tab pos="114300" algn="l"/>
              </a:tabLst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# %eax = idx</a:t>
            </a:r>
            <a:endParaRPr lang="en-US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>
              <a:tabLst>
                <a:tab pos="114300" algn="l"/>
                <a:tab pos="114300" algn="l"/>
                <a:tab pos="114300" algn="l"/>
              </a:tabLst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leal (%eax,%eax,2),%eax # 3*idx</a:t>
            </a:r>
            <a:endParaRPr lang="en-US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>
              <a:tabLst>
                <a:tab pos="114300" algn="l"/>
                <a:tab pos="114300" algn="l"/>
                <a:tab pos="114300" algn="l"/>
              </a:tabLst>
            </a:pPr>
            <a:r>
              <a:rPr lang="en-US" sz="180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movswl a+8(,%eax,4),%eax</a:t>
            </a:r>
          </a:p>
        </p:txBody>
      </p:sp>
      <p:graphicFrame>
        <p:nvGraphicFramePr>
          <p:cNvPr id="29705" name="Group 9"/>
          <p:cNvGraphicFramePr>
            <a:graphicFrameLocks noGrp="1"/>
          </p:cNvGraphicFramePr>
          <p:nvPr/>
        </p:nvGraphicFramePr>
        <p:xfrm>
          <a:off x="241300" y="3479800"/>
          <a:ext cx="832961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•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•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a+12i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798" name="Group 102"/>
          <p:cNvGraphicFramePr>
            <a:graphicFrameLocks noGrp="1"/>
          </p:cNvGraphicFramePr>
          <p:nvPr/>
        </p:nvGraphicFramePr>
        <p:xfrm>
          <a:off x="1370013" y="4648200"/>
          <a:ext cx="6429375" cy="596900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2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j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2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4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a+12i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a+12i+8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Saving Space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Put large data types first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Effect </a:t>
            </a:r>
            <a:r>
              <a:rPr lang="en-US" dirty="0" smtClean="0"/>
              <a:t>(K=4)</a:t>
            </a:r>
            <a:endParaRPr lang="en-US" dirty="0"/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1549400" y="2019300"/>
            <a:ext cx="2222500" cy="15621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S4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char d;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5353050" y="2017712"/>
            <a:ext cx="2224088" cy="1563688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S5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 smtClean="0"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char d;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7655" name="AutoShape 7"/>
          <p:cNvSpPr>
            <a:spLocks/>
          </p:cNvSpPr>
          <p:nvPr/>
        </p:nvSpPr>
        <p:spPr bwMode="auto">
          <a:xfrm>
            <a:off x="4140200" y="2298700"/>
            <a:ext cx="914400" cy="68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21D10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7"/>
          <p:cNvSpPr>
            <a:spLocks/>
          </p:cNvSpPr>
          <p:nvPr/>
        </p:nvSpPr>
        <p:spPr bwMode="auto">
          <a:xfrm>
            <a:off x="633413" y="45720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13" name="Rectangle 8"/>
          <p:cNvSpPr>
            <a:spLocks/>
          </p:cNvSpPr>
          <p:nvPr/>
        </p:nvSpPr>
        <p:spPr bwMode="auto">
          <a:xfrm>
            <a:off x="190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endParaRPr lang="en-US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5" name="Rectangle 11"/>
          <p:cNvSpPr>
            <a:spLocks/>
          </p:cNvSpPr>
          <p:nvPr/>
        </p:nvSpPr>
        <p:spPr bwMode="auto">
          <a:xfrm>
            <a:off x="950913" y="457200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6" name="Rectangle 7"/>
          <p:cNvSpPr>
            <a:spLocks/>
          </p:cNvSpPr>
          <p:nvPr/>
        </p:nvSpPr>
        <p:spPr bwMode="auto">
          <a:xfrm>
            <a:off x="3149600" y="45720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</a:t>
            </a:r>
            <a:endParaRPr lang="en-US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11"/>
          <p:cNvSpPr>
            <a:spLocks/>
          </p:cNvSpPr>
          <p:nvPr/>
        </p:nvSpPr>
        <p:spPr bwMode="auto">
          <a:xfrm>
            <a:off x="3467100" y="457200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8" name="Rectangle 7"/>
          <p:cNvSpPr>
            <a:spLocks/>
          </p:cNvSpPr>
          <p:nvPr/>
        </p:nvSpPr>
        <p:spPr bwMode="auto">
          <a:xfrm>
            <a:off x="1892300" y="52578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19" name="Rectangle 8"/>
          <p:cNvSpPr>
            <a:spLocks/>
          </p:cNvSpPr>
          <p:nvPr/>
        </p:nvSpPr>
        <p:spPr bwMode="auto">
          <a:xfrm>
            <a:off x="635000" y="52578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endParaRPr lang="en-US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1" name="Rectangle 7"/>
          <p:cNvSpPr>
            <a:spLocks/>
          </p:cNvSpPr>
          <p:nvPr/>
        </p:nvSpPr>
        <p:spPr bwMode="auto">
          <a:xfrm>
            <a:off x="2159000" y="52578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</a:t>
            </a:r>
            <a:endParaRPr lang="en-US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2" name="Rectangle 11"/>
          <p:cNvSpPr>
            <a:spLocks/>
          </p:cNvSpPr>
          <p:nvPr/>
        </p:nvSpPr>
        <p:spPr bwMode="auto">
          <a:xfrm>
            <a:off x="2476500" y="5257800"/>
            <a:ext cx="696913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2 </a:t>
            </a:r>
            <a:r>
              <a:rPr lang="en-US" sz="14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bytes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Char char="¢"/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ea typeface="+mn-ea"/>
                <a:cs typeface="+mn-cs"/>
              </a:rPr>
              <a:t>Structures</a:t>
            </a:r>
            <a:endParaRPr lang="en-US" dirty="0">
              <a:solidFill>
                <a:schemeClr val="bg1">
                  <a:lumMod val="65000"/>
                </a:schemeClr>
              </a:solidFill>
              <a:ea typeface="+mn-ea"/>
              <a:cs typeface="+mn-cs"/>
            </a:endParaRP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Alignment</a:t>
            </a:r>
          </a:p>
          <a:p>
            <a:pPr>
              <a:defRPr/>
            </a:pPr>
            <a:r>
              <a:rPr lang="en-US" dirty="0" smtClean="0"/>
              <a:t>Unions</a:t>
            </a:r>
          </a:p>
          <a:p>
            <a:pPr>
              <a:defRPr/>
            </a:pPr>
            <a:r>
              <a:rPr lang="en-US" dirty="0" smtClean="0">
                <a:solidFill>
                  <a:srgbClr val="7F7F7F"/>
                </a:solidFill>
              </a:rPr>
              <a:t>Memory Layout</a:t>
            </a:r>
          </a:p>
          <a:p>
            <a:pPr>
              <a:defRPr/>
            </a:pPr>
            <a:r>
              <a:rPr lang="en-US" dirty="0" smtClean="0">
                <a:solidFill>
                  <a:srgbClr val="7F7F7F"/>
                </a:solidFill>
              </a:rPr>
              <a:t>Buffer Overflow</a:t>
            </a:r>
          </a:p>
          <a:p>
            <a:pPr lvl="1">
              <a:defRPr/>
            </a:pPr>
            <a:r>
              <a:rPr lang="en-US" dirty="0" smtClean="0">
                <a:solidFill>
                  <a:srgbClr val="7F7F7F"/>
                </a:solidFill>
              </a:rPr>
              <a:t>Vulnerability</a:t>
            </a:r>
          </a:p>
          <a:p>
            <a:pPr lvl="1">
              <a:defRPr/>
            </a:pPr>
            <a:r>
              <a:rPr lang="en-US" dirty="0" smtClean="0">
                <a:solidFill>
                  <a:srgbClr val="7F7F7F"/>
                </a:solidFill>
              </a:rPr>
              <a:t>Protection</a:t>
            </a:r>
          </a:p>
          <a:p>
            <a:pPr>
              <a:buFont typeface="Wingdings" pitchFamily="2" charset="2"/>
              <a:buChar char="§"/>
              <a:defRPr/>
            </a:pPr>
            <a:endParaRPr lang="en-US" dirty="0" smtClean="0">
              <a:solidFill>
                <a:srgbClr val="7F7F7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Union Allocation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82000" cy="825500"/>
          </a:xfrm>
          <a:ln/>
        </p:spPr>
        <p:txBody>
          <a:bodyPr/>
          <a:lstStyle/>
          <a:p>
            <a:r>
              <a:rPr lang="en-US" dirty="0"/>
              <a:t>Allocate according to largest element</a:t>
            </a:r>
          </a:p>
          <a:p>
            <a:r>
              <a:rPr lang="en-US" dirty="0"/>
              <a:t>Can only use one field at a time</a:t>
            </a:r>
          </a:p>
        </p:txBody>
      </p:sp>
      <p:sp>
        <p:nvSpPr>
          <p:cNvPr id="31749" name="Rectangle 5"/>
          <p:cNvSpPr>
            <a:spLocks/>
          </p:cNvSpPr>
          <p:nvPr/>
        </p:nvSpPr>
        <p:spPr bwMode="auto">
          <a:xfrm>
            <a:off x="609600" y="2232024"/>
            <a:ext cx="2222500" cy="1501775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union U1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*up;</a:t>
            </a:r>
          </a:p>
        </p:txBody>
      </p:sp>
      <p:sp>
        <p:nvSpPr>
          <p:cNvPr id="31750" name="Rectangle 6"/>
          <p:cNvSpPr>
            <a:spLocks/>
          </p:cNvSpPr>
          <p:nvPr/>
        </p:nvSpPr>
        <p:spPr bwMode="auto">
          <a:xfrm>
            <a:off x="609600" y="3886200"/>
            <a:ext cx="2222500" cy="1524000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S1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*sp;</a:t>
            </a:r>
          </a:p>
        </p:txBody>
      </p:sp>
      <p:graphicFrame>
        <p:nvGraphicFramePr>
          <p:cNvPr id="31751" name="Group 7"/>
          <p:cNvGraphicFramePr>
            <a:graphicFrameLocks noGrp="1"/>
          </p:cNvGraphicFramePr>
          <p:nvPr/>
        </p:nvGraphicFramePr>
        <p:xfrm>
          <a:off x="342900" y="5715000"/>
          <a:ext cx="864711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3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4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sp+16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855" name="Group 111"/>
          <p:cNvGraphicFramePr>
            <a:graphicFrameLocks noGrp="1"/>
          </p:cNvGraphicFramePr>
          <p:nvPr/>
        </p:nvGraphicFramePr>
        <p:xfrm>
          <a:off x="4025900" y="2654300"/>
          <a:ext cx="3175000" cy="1549400"/>
        </p:xfrm>
        <a:graphic>
          <a:graphicData uri="http://schemas.openxmlformats.org/drawingml/2006/table">
            <a:tbl>
              <a:tblPr/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i[0]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up+0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up+4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up+8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/>
          </p:cNvSpPr>
          <p:nvPr/>
        </p:nvSpPr>
        <p:spPr bwMode="auto">
          <a:xfrm>
            <a:off x="528638" y="1495424"/>
            <a:ext cx="2527300" cy="1323975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typedef union 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float f;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unsigned u;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bit_float_t;</a:t>
            </a:r>
          </a:p>
        </p:txBody>
      </p:sp>
      <p:sp>
        <p:nvSpPr>
          <p:cNvPr id="32772" name="Rectangle 4"/>
          <p:cNvSpPr>
            <a:spLocks/>
          </p:cNvSpPr>
          <p:nvPr/>
        </p:nvSpPr>
        <p:spPr bwMode="auto">
          <a:xfrm>
            <a:off x="604838" y="3289300"/>
            <a:ext cx="3898900" cy="1816100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float bit2float(unsigned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bit_float_t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arg.u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arg.f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32773" name="Rectangle 5"/>
          <p:cNvSpPr>
            <a:spLocks/>
          </p:cNvSpPr>
          <p:nvPr/>
        </p:nvSpPr>
        <p:spPr bwMode="auto">
          <a:xfrm>
            <a:off x="4724400" y="3292474"/>
            <a:ext cx="3898900" cy="1812925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float2bit(float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bit_float_t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arg.f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arg.u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Using Union to Access Bit Patterns</a:t>
            </a:r>
          </a:p>
        </p:txBody>
      </p:sp>
      <p:sp>
        <p:nvSpPr>
          <p:cNvPr id="32775" name="Rectangle 7"/>
          <p:cNvSpPr>
            <a:spLocks/>
          </p:cNvSpPr>
          <p:nvPr/>
        </p:nvSpPr>
        <p:spPr bwMode="auto">
          <a:xfrm>
            <a:off x="593725" y="5257800"/>
            <a:ext cx="3149600" cy="457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Same as </a:t>
            </a:r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(float</a:t>
            </a:r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) 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u</a:t>
            </a:r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? </a:t>
            </a:r>
          </a:p>
        </p:txBody>
      </p:sp>
      <p:sp>
        <p:nvSpPr>
          <p:cNvPr id="32776" name="Rectangle 8"/>
          <p:cNvSpPr>
            <a:spLocks/>
          </p:cNvSpPr>
          <p:nvPr/>
        </p:nvSpPr>
        <p:spPr bwMode="auto">
          <a:xfrm>
            <a:off x="4722813" y="5257800"/>
            <a:ext cx="3886200" cy="457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Same as </a:t>
            </a:r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(unsigned) 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? </a:t>
            </a:r>
          </a:p>
        </p:txBody>
      </p:sp>
      <p:graphicFrame>
        <p:nvGraphicFramePr>
          <p:cNvPr id="32777" name="Group 9"/>
          <p:cNvGraphicFramePr>
            <a:graphicFrameLocks noGrp="1"/>
          </p:cNvGraphicFramePr>
          <p:nvPr/>
        </p:nvGraphicFramePr>
        <p:xfrm>
          <a:off x="4622800" y="1498600"/>
          <a:ext cx="1905000" cy="1143000"/>
        </p:xfrm>
        <a:graphic>
          <a:graphicData uri="http://schemas.openxmlformats.org/drawingml/2006/table">
            <a:tbl>
              <a:tblPr/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xfrm>
            <a:off x="455613" y="0"/>
            <a:ext cx="5724525" cy="159702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Revisited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655763"/>
            <a:ext cx="8307387" cy="5202237"/>
          </a:xfrm>
          <a:ln/>
        </p:spPr>
        <p:txBody>
          <a:bodyPr/>
          <a:lstStyle/>
          <a:p>
            <a:pPr marL="215900" indent="-215900">
              <a:spcBef>
                <a:spcPct val="0"/>
              </a:spcBef>
            </a:pPr>
            <a:r>
              <a:rPr lang="en-US" dirty="0">
                <a:ea typeface="Calibri" charset="0"/>
                <a:cs typeface="Calibri" charset="0"/>
              </a:rPr>
              <a:t>Idea</a:t>
            </a:r>
            <a:endParaRPr lang="en-US" dirty="0"/>
          </a:p>
          <a:p>
            <a:pPr lvl="1"/>
            <a:r>
              <a:rPr lang="en-US" dirty="0"/>
              <a:t>Short/long/quad words stored in memory as 2/4/8 consecutive bytes</a:t>
            </a:r>
          </a:p>
          <a:p>
            <a:pPr lvl="1"/>
            <a:r>
              <a:rPr lang="en-US" dirty="0"/>
              <a:t>Which is most (least) significant?</a:t>
            </a:r>
          </a:p>
          <a:p>
            <a:pPr lvl="1"/>
            <a:r>
              <a:rPr lang="en-US" dirty="0"/>
              <a:t>Can cause problems when exchanging binary data between machines</a:t>
            </a:r>
          </a:p>
          <a:p>
            <a:pPr marL="215900" indent="-215900"/>
            <a:r>
              <a:rPr lang="en-US" dirty="0">
                <a:ea typeface="Calibri" charset="0"/>
                <a:cs typeface="Calibri" charset="0"/>
              </a:rPr>
              <a:t>Big </a:t>
            </a:r>
            <a:r>
              <a:rPr lang="en-US" dirty="0" err="1">
                <a:ea typeface="Calibri" charset="0"/>
                <a:cs typeface="Calibri" charset="0"/>
              </a:rPr>
              <a:t>Endian</a:t>
            </a:r>
            <a:endParaRPr lang="en-US" dirty="0"/>
          </a:p>
          <a:p>
            <a:pPr lvl="1"/>
            <a:r>
              <a:rPr lang="en-US" dirty="0"/>
              <a:t>Most significant byte has lowest address</a:t>
            </a:r>
          </a:p>
          <a:p>
            <a:pPr lvl="1"/>
            <a:r>
              <a:rPr lang="en-US" dirty="0" err="1" smtClean="0"/>
              <a:t>Sparc</a:t>
            </a:r>
            <a:endParaRPr lang="en-US" dirty="0"/>
          </a:p>
          <a:p>
            <a:pPr marL="215900" indent="-215900"/>
            <a:r>
              <a:rPr lang="en-US" dirty="0">
                <a:ea typeface="Calibri" charset="0"/>
                <a:cs typeface="Calibri" charset="0"/>
              </a:rPr>
              <a:t>Little </a:t>
            </a:r>
            <a:r>
              <a:rPr lang="en-US" dirty="0" err="1">
                <a:ea typeface="Calibri" charset="0"/>
                <a:cs typeface="Calibri" charset="0"/>
              </a:rPr>
              <a:t>Endian</a:t>
            </a:r>
            <a:endParaRPr lang="en-US" dirty="0"/>
          </a:p>
          <a:p>
            <a:pPr lvl="1"/>
            <a:r>
              <a:rPr lang="en-US" dirty="0"/>
              <a:t>Least significant byte has lowest address</a:t>
            </a:r>
          </a:p>
          <a:p>
            <a:pPr lvl="1"/>
            <a:r>
              <a:rPr lang="en-US" dirty="0"/>
              <a:t>Intel x86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252413"/>
            <a:ext cx="6650038" cy="1109662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Example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4820" name="Rectangle 4"/>
          <p:cNvSpPr>
            <a:spLocks/>
          </p:cNvSpPr>
          <p:nvPr/>
        </p:nvSpPr>
        <p:spPr bwMode="auto">
          <a:xfrm>
            <a:off x="533400" y="1066800"/>
            <a:ext cx="4051300" cy="1820862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union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unsigned char c[8];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unsigned short s[4];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unsigned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unsigned long l[1];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dw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676400" y="3357265"/>
          <a:ext cx="60960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38323" y="3357265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latin typeface="Calibri" pitchFamily="34" charset="0"/>
              </a:rPr>
              <a:t>32-bit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1676400" y="5181600"/>
          <a:ext cx="60960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738323" y="5181600"/>
            <a:ext cx="938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latin typeface="Calibri" pitchFamily="34" charset="0"/>
              </a:rPr>
              <a:t>64-bit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315200" cy="1182688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Example (Cont).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5844" name="Rectangle 4"/>
          <p:cNvSpPr>
            <a:spLocks/>
          </p:cNvSpPr>
          <p:nvPr/>
        </p:nvSpPr>
        <p:spPr bwMode="auto">
          <a:xfrm>
            <a:off x="1219200" y="990600"/>
            <a:ext cx="6781800" cy="5257800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for 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8;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dw.c[j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] = 0xf0 +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printf("Characters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0-7 ==  [0x%x,0x%x,0x%x,0x%x,0x%x,0x%x,0x%x,0x%x]\n",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dw.c[0], dw.c[1], dw.c[2], dw.c[3],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dw.c[4], dw.c[5], dw.c[6], dw.c[7]);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printf("Shorts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0-3 == [0x%x,0x%x,0x%x,0x%x]\n",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dw.s[0], dw.s[1], dw.s[2], dw.s[3]);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printf("Ints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0-1 == [0x%x,0x%x]\n",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dw.i[0], dw.i[1]);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printf("Long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0 == [0x%lx]\n",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dw.l[0]);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6273800" cy="116522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on IA32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6868" name="Rectangle 4"/>
          <p:cNvSpPr>
            <a:spLocks/>
          </p:cNvSpPr>
          <p:nvPr/>
        </p:nvSpPr>
        <p:spPr bwMode="auto">
          <a:xfrm>
            <a:off x="457200" y="1143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Little Endian</a:t>
            </a:r>
          </a:p>
        </p:txBody>
      </p:sp>
      <p:sp>
        <p:nvSpPr>
          <p:cNvPr id="36869" name="Rectangle 5"/>
          <p:cNvSpPr>
            <a:spLocks/>
          </p:cNvSpPr>
          <p:nvPr/>
        </p:nvSpPr>
        <p:spPr bwMode="auto">
          <a:xfrm>
            <a:off x="228601" y="4876800"/>
            <a:ext cx="8458199" cy="144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Characters 0-7 == [0xf0,0xf1,0xf2,0xf3,0xf4,0xf5,0xf6,0xf7]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Shorts     0-3 == [0xf1f0,0xf3f2,0xf5f4,0xf7f6]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Ints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       0-1 == [0xf3f2f1f0,0xf7f6f5f4]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Long       0   == [0xf3f2f1f0]</a:t>
            </a:r>
          </a:p>
        </p:txBody>
      </p:sp>
      <p:sp>
        <p:nvSpPr>
          <p:cNvPr id="36870" name="Rectangle 6"/>
          <p:cNvSpPr>
            <a:spLocks/>
          </p:cNvSpPr>
          <p:nvPr/>
        </p:nvSpPr>
        <p:spPr bwMode="auto">
          <a:xfrm>
            <a:off x="284163" y="4432300"/>
            <a:ext cx="3670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Output:</a:t>
            </a:r>
            <a:endParaRPr lang="en-US" sz="24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1966913" y="1873905"/>
          <a:ext cx="6096000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f0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f1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f2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f3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f4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f5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f6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f7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2" name="Rectangle 12"/>
          <p:cNvSpPr>
            <a:spLocks/>
          </p:cNvSpPr>
          <p:nvPr/>
        </p:nvSpPr>
        <p:spPr bwMode="auto">
          <a:xfrm>
            <a:off x="2047914" y="3728105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  <a:endParaRPr lang="en-US" sz="1400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3" name="Rectangle 12"/>
          <p:cNvSpPr>
            <a:spLocks/>
          </p:cNvSpPr>
          <p:nvPr/>
        </p:nvSpPr>
        <p:spPr bwMode="auto">
          <a:xfrm>
            <a:off x="4571249" y="3734455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  <a:endParaRPr lang="en-US" sz="1400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4" name="Rectangle 12"/>
          <p:cNvSpPr>
            <a:spLocks/>
          </p:cNvSpPr>
          <p:nvPr/>
        </p:nvSpPr>
        <p:spPr bwMode="auto">
          <a:xfrm>
            <a:off x="5105400" y="3746500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  <a:endParaRPr lang="en-US" sz="1400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5" name="Rectangle 12"/>
          <p:cNvSpPr>
            <a:spLocks/>
          </p:cNvSpPr>
          <p:nvPr/>
        </p:nvSpPr>
        <p:spPr bwMode="auto">
          <a:xfrm>
            <a:off x="7642927" y="3728105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  <a:endParaRPr lang="en-US" sz="1400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6" name="Line 42"/>
          <p:cNvSpPr>
            <a:spLocks noChangeShapeType="1"/>
          </p:cNvSpPr>
          <p:nvPr/>
        </p:nvSpPr>
        <p:spPr bwMode="auto">
          <a:xfrm>
            <a:off x="2489426" y="4038888"/>
            <a:ext cx="2134288" cy="0"/>
          </a:xfrm>
          <a:prstGeom prst="line">
            <a:avLst/>
          </a:prstGeom>
          <a:noFill/>
          <a:ln w="25400" cap="flat">
            <a:solidFill>
              <a:schemeClr val="accent2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" name="Rectangle 43"/>
          <p:cNvSpPr>
            <a:spLocks/>
          </p:cNvSpPr>
          <p:nvPr/>
        </p:nvSpPr>
        <p:spPr bwMode="auto">
          <a:xfrm>
            <a:off x="3224676" y="4050000"/>
            <a:ext cx="435115" cy="2921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Print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Char char="¢"/>
              <a:defRPr/>
            </a:pPr>
            <a:r>
              <a:rPr lang="en-US" dirty="0" smtClean="0">
                <a:ea typeface="+mn-ea"/>
                <a:cs typeface="+mn-cs"/>
              </a:rPr>
              <a:t>Structures</a:t>
            </a:r>
            <a:endParaRPr lang="en-US" dirty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/>
              <a:t>Alignment</a:t>
            </a:r>
          </a:p>
          <a:p>
            <a:pPr>
              <a:defRPr/>
            </a:pPr>
            <a:r>
              <a:rPr lang="en-US" dirty="0" smtClean="0">
                <a:solidFill>
                  <a:srgbClr val="7F7F7F"/>
                </a:solidFill>
              </a:rPr>
              <a:t>Unions</a:t>
            </a:r>
          </a:p>
          <a:p>
            <a:pPr>
              <a:defRPr/>
            </a:pPr>
            <a:r>
              <a:rPr lang="en-US" dirty="0" smtClean="0">
                <a:solidFill>
                  <a:srgbClr val="7F7F7F"/>
                </a:solidFill>
              </a:rPr>
              <a:t>Memory Layout</a:t>
            </a:r>
          </a:p>
          <a:p>
            <a:pPr>
              <a:defRPr/>
            </a:pPr>
            <a:r>
              <a:rPr lang="en-US" dirty="0" smtClean="0">
                <a:solidFill>
                  <a:srgbClr val="7F7F7F"/>
                </a:solidFill>
              </a:rPr>
              <a:t>Buffer Overflow</a:t>
            </a:r>
          </a:p>
          <a:p>
            <a:pPr lvl="1">
              <a:defRPr/>
            </a:pPr>
            <a:r>
              <a:rPr lang="en-US" dirty="0" smtClean="0">
                <a:solidFill>
                  <a:srgbClr val="7F7F7F"/>
                </a:solidFill>
              </a:rPr>
              <a:t>Vulnerability</a:t>
            </a:r>
          </a:p>
          <a:p>
            <a:pPr lvl="1">
              <a:defRPr/>
            </a:pPr>
            <a:r>
              <a:rPr lang="en-US" dirty="0" smtClean="0">
                <a:solidFill>
                  <a:srgbClr val="7F7F7F"/>
                </a:solidFill>
              </a:rPr>
              <a:t>Protection</a:t>
            </a:r>
          </a:p>
          <a:p>
            <a:pPr>
              <a:buFont typeface="Wingdings" pitchFamily="2" charset="2"/>
              <a:buChar char="§"/>
              <a:defRPr/>
            </a:pPr>
            <a:endParaRPr lang="en-US" dirty="0" smtClean="0">
              <a:solidFill>
                <a:srgbClr val="7F7F7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6223000" cy="116522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on Sun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7892" name="Rectangle 4"/>
          <p:cNvSpPr>
            <a:spLocks/>
          </p:cNvSpPr>
          <p:nvPr/>
        </p:nvSpPr>
        <p:spPr bwMode="auto">
          <a:xfrm>
            <a:off x="457200" y="1143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Big Endian</a:t>
            </a:r>
          </a:p>
        </p:txBody>
      </p:sp>
      <p:sp>
        <p:nvSpPr>
          <p:cNvPr id="37893" name="Rectangle 5"/>
          <p:cNvSpPr>
            <a:spLocks/>
          </p:cNvSpPr>
          <p:nvPr/>
        </p:nvSpPr>
        <p:spPr bwMode="auto">
          <a:xfrm>
            <a:off x="228600" y="5029200"/>
            <a:ext cx="8686800" cy="12954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Characters 0-7 == [0xf0,0xf1,0xf2,0xf3,0xf4,0xf5,0xf6,0xf7]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Shorts     0-3 == [0xf0f1,0xf2f3,0xf4f5,0xf6f7]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Ints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       0-1 == [0xf0f1f2f3,0xf4f5f6f7]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Long       0   == [0xf0f1f2f3]</a:t>
            </a:r>
          </a:p>
        </p:txBody>
      </p:sp>
      <p:sp>
        <p:nvSpPr>
          <p:cNvPr id="37894" name="Rectangle 6"/>
          <p:cNvSpPr>
            <a:spLocks/>
          </p:cNvSpPr>
          <p:nvPr/>
        </p:nvSpPr>
        <p:spPr bwMode="auto">
          <a:xfrm>
            <a:off x="304800" y="4495800"/>
            <a:ext cx="3670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Output on Sun:</a:t>
            </a:r>
          </a:p>
        </p:txBody>
      </p: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1966913" y="1873905"/>
          <a:ext cx="6096000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f0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f1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f2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f3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f4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f5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f6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f7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" name="Rectangle 12"/>
          <p:cNvSpPr>
            <a:spLocks/>
          </p:cNvSpPr>
          <p:nvPr/>
        </p:nvSpPr>
        <p:spPr bwMode="auto">
          <a:xfrm>
            <a:off x="1966162" y="3728105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  <a:endParaRPr lang="en-US" sz="1400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0" name="Rectangle 12"/>
          <p:cNvSpPr>
            <a:spLocks/>
          </p:cNvSpPr>
          <p:nvPr/>
        </p:nvSpPr>
        <p:spPr bwMode="auto">
          <a:xfrm>
            <a:off x="4653002" y="3734455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  <a:endParaRPr lang="en-US" sz="1400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1" name="Rectangle 12"/>
          <p:cNvSpPr>
            <a:spLocks/>
          </p:cNvSpPr>
          <p:nvPr/>
        </p:nvSpPr>
        <p:spPr bwMode="auto">
          <a:xfrm>
            <a:off x="5023648" y="3746500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  <a:endParaRPr lang="en-US" sz="1400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2" name="Rectangle 12"/>
          <p:cNvSpPr>
            <a:spLocks/>
          </p:cNvSpPr>
          <p:nvPr/>
        </p:nvSpPr>
        <p:spPr bwMode="auto">
          <a:xfrm>
            <a:off x="7724680" y="3728105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  <a:endParaRPr lang="en-US" sz="1400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3" name="Line 42"/>
          <p:cNvSpPr>
            <a:spLocks noChangeShapeType="1"/>
          </p:cNvSpPr>
          <p:nvPr/>
        </p:nvSpPr>
        <p:spPr bwMode="auto">
          <a:xfrm flipH="1">
            <a:off x="2489426" y="4038888"/>
            <a:ext cx="2134288" cy="0"/>
          </a:xfrm>
          <a:prstGeom prst="line">
            <a:avLst/>
          </a:prstGeom>
          <a:noFill/>
          <a:ln w="25400" cap="flat">
            <a:solidFill>
              <a:schemeClr val="accent2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" name="Rectangle 43"/>
          <p:cNvSpPr>
            <a:spLocks/>
          </p:cNvSpPr>
          <p:nvPr/>
        </p:nvSpPr>
        <p:spPr bwMode="auto">
          <a:xfrm>
            <a:off x="3224676" y="4050000"/>
            <a:ext cx="435115" cy="2921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Print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6477000" cy="116522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on x86-64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8916" name="Rectangle 4"/>
          <p:cNvSpPr>
            <a:spLocks/>
          </p:cNvSpPr>
          <p:nvPr/>
        </p:nvSpPr>
        <p:spPr bwMode="auto">
          <a:xfrm>
            <a:off x="457200" y="1066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Little Endian</a:t>
            </a:r>
          </a:p>
        </p:txBody>
      </p:sp>
      <p:sp>
        <p:nvSpPr>
          <p:cNvPr id="38917" name="Rectangle 5"/>
          <p:cNvSpPr>
            <a:spLocks/>
          </p:cNvSpPr>
          <p:nvPr/>
        </p:nvSpPr>
        <p:spPr bwMode="auto">
          <a:xfrm>
            <a:off x="190500" y="4953000"/>
            <a:ext cx="8763000" cy="12319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Characters 0-7 == [0xf0,0xf1,0xf2,0xf3,0xf4,0xf5,0xf6,0xf7]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Shorts     0-3 == [0xf1f0,0xf3f2,0xf5f4,0xf7f6]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Ints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       0-1 == [0xf3f2f1f0,0xf7f6f5f4]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Long       0   == 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[0xf7f6f5f4f3f2f1f0]</a:t>
            </a:r>
          </a:p>
        </p:txBody>
      </p:sp>
      <p:sp>
        <p:nvSpPr>
          <p:cNvPr id="38918" name="Rectangle 6"/>
          <p:cNvSpPr>
            <a:spLocks/>
          </p:cNvSpPr>
          <p:nvPr/>
        </p:nvSpPr>
        <p:spPr bwMode="auto">
          <a:xfrm>
            <a:off x="381000" y="4330987"/>
            <a:ext cx="3670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Output on x86-64:</a:t>
            </a:r>
          </a:p>
        </p:txBody>
      </p: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1966913" y="1873905"/>
          <a:ext cx="6096000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f0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f1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f2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f3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f4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f5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f6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f7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" name="Rectangle 12"/>
          <p:cNvSpPr>
            <a:spLocks/>
          </p:cNvSpPr>
          <p:nvPr/>
        </p:nvSpPr>
        <p:spPr bwMode="auto">
          <a:xfrm>
            <a:off x="2047914" y="3728105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  <a:endParaRPr lang="en-US" sz="1400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0" name="Rectangle 12"/>
          <p:cNvSpPr>
            <a:spLocks/>
          </p:cNvSpPr>
          <p:nvPr/>
        </p:nvSpPr>
        <p:spPr bwMode="auto">
          <a:xfrm>
            <a:off x="7642926" y="3757612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  <a:endParaRPr lang="en-US" sz="1400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3" name="Line 42"/>
          <p:cNvSpPr>
            <a:spLocks noChangeShapeType="1"/>
          </p:cNvSpPr>
          <p:nvPr/>
        </p:nvSpPr>
        <p:spPr bwMode="auto">
          <a:xfrm>
            <a:off x="2489426" y="4038887"/>
            <a:ext cx="4901974" cy="0"/>
          </a:xfrm>
          <a:prstGeom prst="line">
            <a:avLst/>
          </a:prstGeom>
          <a:noFill/>
          <a:ln w="25400" cap="flat">
            <a:solidFill>
              <a:schemeClr val="accent2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" name="Rectangle 43"/>
          <p:cNvSpPr>
            <a:spLocks/>
          </p:cNvSpPr>
          <p:nvPr/>
        </p:nvSpPr>
        <p:spPr bwMode="auto">
          <a:xfrm>
            <a:off x="4800600" y="4038887"/>
            <a:ext cx="435115" cy="2921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Print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Summary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Arrays in C</a:t>
            </a:r>
          </a:p>
          <a:p>
            <a:pPr marL="552450" lvl="1"/>
            <a:r>
              <a:rPr lang="en-US"/>
              <a:t>Contiguous allocation of memory</a:t>
            </a:r>
          </a:p>
          <a:p>
            <a:pPr marL="552450" lvl="1"/>
            <a:r>
              <a:rPr lang="en-US"/>
              <a:t>Aligned to satisfy every element’s alignment requirement</a:t>
            </a:r>
          </a:p>
          <a:p>
            <a:pPr marL="552450" lvl="1"/>
            <a:r>
              <a:rPr lang="en-US"/>
              <a:t>Pointer to first element</a:t>
            </a:r>
          </a:p>
          <a:p>
            <a:pPr marL="552450" lvl="1"/>
            <a:r>
              <a:rPr lang="en-US"/>
              <a:t>No bounds checking</a:t>
            </a:r>
          </a:p>
          <a:p>
            <a:r>
              <a:rPr lang="en-US"/>
              <a:t>Structures</a:t>
            </a:r>
          </a:p>
          <a:p>
            <a:pPr marL="552450" lvl="1"/>
            <a:r>
              <a:rPr lang="en-US"/>
              <a:t>Allocate bytes in order declared</a:t>
            </a:r>
          </a:p>
          <a:p>
            <a:pPr marL="552450" lvl="1"/>
            <a:r>
              <a:rPr lang="en-US"/>
              <a:t>Pad in middle and at end to satisfy alignment</a:t>
            </a:r>
          </a:p>
          <a:p>
            <a:r>
              <a:rPr lang="en-US"/>
              <a:t>Unions</a:t>
            </a:r>
          </a:p>
          <a:p>
            <a:pPr marL="552450" lvl="1"/>
            <a:r>
              <a:rPr lang="en-US"/>
              <a:t>Overlay declarations</a:t>
            </a:r>
          </a:p>
          <a:p>
            <a:pPr marL="552450" lvl="1"/>
            <a:r>
              <a:rPr lang="en-US"/>
              <a:t>Way to circumvent type system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/>
              <p14:cNvContentPartPr/>
              <p14:nvPr/>
            </p14:nvContentPartPr>
            <p14:xfrm>
              <a:off x="276840" y="3375360"/>
              <a:ext cx="2215080" cy="37548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1000" y="3312000"/>
                <a:ext cx="2246760" cy="50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墨迹 2"/>
              <p14:cNvContentPartPr/>
              <p14:nvPr/>
            </p14:nvContentPartPr>
            <p14:xfrm>
              <a:off x="267840" y="3036240"/>
              <a:ext cx="7796160" cy="3509640"/>
            </p14:xfrm>
          </p:contentPart>
        </mc:Choice>
        <mc:Fallback>
          <p:pic>
            <p:nvPicPr>
              <p:cNvPr id="3" name="墨迹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2000" y="2972520"/>
                <a:ext cx="7827840" cy="3636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Char char="¢"/>
              <a:defRPr/>
            </a:pPr>
            <a:r>
              <a:rPr lang="en-US" dirty="0" smtClean="0">
                <a:solidFill>
                  <a:srgbClr val="7F7F7F"/>
                </a:solidFill>
                <a:ea typeface="+mn-ea"/>
                <a:cs typeface="+mn-cs"/>
              </a:rPr>
              <a:t>Structures</a:t>
            </a:r>
            <a:endParaRPr lang="en-US" dirty="0">
              <a:solidFill>
                <a:srgbClr val="7F7F7F"/>
              </a:solidFill>
              <a:ea typeface="+mn-ea"/>
              <a:cs typeface="+mn-cs"/>
            </a:endParaRP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rgbClr val="7F7F7F"/>
                </a:solidFill>
              </a:rPr>
              <a:t>Alignment</a:t>
            </a:r>
          </a:p>
          <a:p>
            <a:pPr>
              <a:defRPr/>
            </a:pPr>
            <a:r>
              <a:rPr lang="en-US" dirty="0" smtClean="0">
                <a:solidFill>
                  <a:srgbClr val="7F7F7F"/>
                </a:solidFill>
              </a:rPr>
              <a:t>Unions</a:t>
            </a:r>
          </a:p>
          <a:p>
            <a:pPr>
              <a:defRPr/>
            </a:pPr>
            <a:r>
              <a:rPr lang="en-US" dirty="0" smtClean="0"/>
              <a:t>Memory Layout</a:t>
            </a:r>
          </a:p>
          <a:p>
            <a:pPr>
              <a:defRPr/>
            </a:pPr>
            <a:r>
              <a:rPr lang="en-US" dirty="0" smtClean="0">
                <a:solidFill>
                  <a:srgbClr val="7F7F7F"/>
                </a:solidFill>
              </a:rPr>
              <a:t>Buffer Overflow</a:t>
            </a:r>
          </a:p>
          <a:p>
            <a:pPr lvl="1">
              <a:defRPr/>
            </a:pPr>
            <a:r>
              <a:rPr lang="en-US" dirty="0" smtClean="0">
                <a:solidFill>
                  <a:srgbClr val="7F7F7F"/>
                </a:solidFill>
              </a:rPr>
              <a:t>Vulnerability</a:t>
            </a:r>
          </a:p>
          <a:p>
            <a:pPr lvl="1">
              <a:defRPr/>
            </a:pPr>
            <a:r>
              <a:rPr lang="en-US" dirty="0" smtClean="0">
                <a:solidFill>
                  <a:srgbClr val="7F7F7F"/>
                </a:solidFill>
              </a:rPr>
              <a:t>Protection</a:t>
            </a:r>
          </a:p>
          <a:p>
            <a:pPr>
              <a:buFont typeface="Wingdings" pitchFamily="2" charset="2"/>
              <a:buChar char="§"/>
              <a:defRPr/>
            </a:pPr>
            <a:endParaRPr lang="en-US" dirty="0" smtClean="0">
              <a:solidFill>
                <a:srgbClr val="7F7F7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IA32 Linux Memory Layout</a:t>
            </a:r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Runtime stack (8MB limit)</a:t>
            </a:r>
          </a:p>
          <a:p>
            <a:pPr lvl="1"/>
            <a:r>
              <a:rPr lang="en-US" dirty="0" smtClean="0"/>
              <a:t>E. </a:t>
            </a:r>
            <a:r>
              <a:rPr lang="en-US" dirty="0" err="1" smtClean="0"/>
              <a:t>g</a:t>
            </a:r>
            <a:r>
              <a:rPr lang="en-US" dirty="0" smtClean="0"/>
              <a:t>., local variables</a:t>
            </a:r>
          </a:p>
          <a:p>
            <a:r>
              <a:rPr lang="en-US" dirty="0" smtClean="0"/>
              <a:t>Heap</a:t>
            </a:r>
          </a:p>
          <a:p>
            <a:pPr lvl="1"/>
            <a:r>
              <a:rPr lang="en-US" dirty="0" smtClean="0"/>
              <a:t>Dynamically allocated storage</a:t>
            </a:r>
          </a:p>
          <a:p>
            <a:pPr lvl="1"/>
            <a:r>
              <a:rPr lang="en-US" dirty="0" smtClean="0"/>
              <a:t>When call  </a:t>
            </a:r>
            <a:r>
              <a:rPr lang="en-US" dirty="0" err="1" smtClean="0"/>
              <a:t>malloc</a:t>
            </a:r>
            <a:r>
              <a:rPr lang="en-US" dirty="0" smtClean="0"/>
              <a:t>(), </a:t>
            </a:r>
            <a:r>
              <a:rPr lang="en-US" dirty="0" err="1" smtClean="0"/>
              <a:t>calloc</a:t>
            </a:r>
            <a:r>
              <a:rPr lang="en-US" dirty="0" smtClean="0"/>
              <a:t>(), new()</a:t>
            </a:r>
          </a:p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Statically allocated data</a:t>
            </a:r>
          </a:p>
          <a:p>
            <a:pPr lvl="1"/>
            <a:r>
              <a:rPr lang="en-US" dirty="0" smtClean="0"/>
              <a:t>E.g., arrays &amp; strings declared in code</a:t>
            </a:r>
          </a:p>
          <a:p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Executable machine instructions</a:t>
            </a:r>
          </a:p>
          <a:p>
            <a:pPr lvl="1"/>
            <a:r>
              <a:rPr lang="en-US" dirty="0" smtClean="0"/>
              <a:t>Read-only</a:t>
            </a:r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3581400" y="5878513"/>
            <a:ext cx="2133600" cy="646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sz="1800" b="0">
                <a:latin typeface="Calibri" pitchFamily="34" charset="0"/>
              </a:rPr>
              <a:t>Upper 2 hex digits </a:t>
            </a:r>
            <a:br>
              <a:rPr lang="en-US" sz="1800" b="0">
                <a:latin typeface="Calibri" pitchFamily="34" charset="0"/>
              </a:rPr>
            </a:br>
            <a:r>
              <a:rPr lang="en-US" sz="1800" b="0">
                <a:latin typeface="Calibri" pitchFamily="34" charset="0"/>
              </a:rPr>
              <a:t>= 8 bits of address</a:t>
            </a:r>
          </a:p>
        </p:txBody>
      </p:sp>
      <p:sp>
        <p:nvSpPr>
          <p:cNvPr id="10245" name="Text Box 12"/>
          <p:cNvSpPr txBox="1">
            <a:spLocks noChangeArrowheads="1"/>
          </p:cNvSpPr>
          <p:nvPr/>
        </p:nvSpPr>
        <p:spPr bwMode="auto">
          <a:xfrm>
            <a:off x="6400800" y="715963"/>
            <a:ext cx="457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urier New" pitchFamily="49" charset="0"/>
              </a:rPr>
              <a:t>FF</a:t>
            </a:r>
          </a:p>
        </p:txBody>
      </p:sp>
      <p:sp>
        <p:nvSpPr>
          <p:cNvPr id="10246" name="Text Box 19"/>
          <p:cNvSpPr txBox="1">
            <a:spLocks noChangeArrowheads="1"/>
          </p:cNvSpPr>
          <p:nvPr/>
        </p:nvSpPr>
        <p:spPr bwMode="auto">
          <a:xfrm>
            <a:off x="6400800" y="6262688"/>
            <a:ext cx="457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urier New" pitchFamily="49" charset="0"/>
              </a:rPr>
              <a:t>00</a:t>
            </a:r>
          </a:p>
        </p:txBody>
      </p:sp>
      <p:sp>
        <p:nvSpPr>
          <p:cNvPr id="348180" name="Rectangle 20"/>
          <p:cNvSpPr>
            <a:spLocks noChangeArrowheads="1"/>
          </p:cNvSpPr>
          <p:nvPr/>
        </p:nvSpPr>
        <p:spPr bwMode="auto">
          <a:xfrm>
            <a:off x="6858000" y="892175"/>
            <a:ext cx="1447800" cy="55848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348181" name="Rectangle 21"/>
          <p:cNvSpPr>
            <a:spLocks noChangeArrowheads="1"/>
          </p:cNvSpPr>
          <p:nvPr/>
        </p:nvSpPr>
        <p:spPr bwMode="auto">
          <a:xfrm>
            <a:off x="6858000" y="885825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Stack</a:t>
            </a:r>
          </a:p>
        </p:txBody>
      </p:sp>
      <p:sp>
        <p:nvSpPr>
          <p:cNvPr id="10249" name="Rectangle 23"/>
          <p:cNvSpPr>
            <a:spLocks noChangeArrowheads="1"/>
          </p:cNvSpPr>
          <p:nvPr/>
        </p:nvSpPr>
        <p:spPr bwMode="auto">
          <a:xfrm>
            <a:off x="6858000" y="5867400"/>
            <a:ext cx="1447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Text</a:t>
            </a:r>
          </a:p>
        </p:txBody>
      </p:sp>
      <p:sp>
        <p:nvSpPr>
          <p:cNvPr id="10250" name="Rectangle 24"/>
          <p:cNvSpPr>
            <a:spLocks noChangeArrowheads="1"/>
          </p:cNvSpPr>
          <p:nvPr/>
        </p:nvSpPr>
        <p:spPr bwMode="auto">
          <a:xfrm>
            <a:off x="6858000" y="5562600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Data</a:t>
            </a:r>
          </a:p>
        </p:txBody>
      </p:sp>
      <p:sp>
        <p:nvSpPr>
          <p:cNvPr id="10251" name="Rectangle 25"/>
          <p:cNvSpPr>
            <a:spLocks noChangeArrowheads="1"/>
          </p:cNvSpPr>
          <p:nvPr/>
        </p:nvSpPr>
        <p:spPr bwMode="auto">
          <a:xfrm>
            <a:off x="6858000" y="5257800"/>
            <a:ext cx="1447800" cy="3048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Heap</a:t>
            </a:r>
          </a:p>
        </p:txBody>
      </p:sp>
      <p:sp>
        <p:nvSpPr>
          <p:cNvPr id="10252" name="Text Box 27"/>
          <p:cNvSpPr txBox="1">
            <a:spLocks noChangeArrowheads="1"/>
          </p:cNvSpPr>
          <p:nvPr/>
        </p:nvSpPr>
        <p:spPr bwMode="auto">
          <a:xfrm>
            <a:off x="6400800" y="6019800"/>
            <a:ext cx="457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urier New" pitchFamily="49" charset="0"/>
              </a:rPr>
              <a:t>08</a:t>
            </a:r>
          </a:p>
        </p:txBody>
      </p:sp>
      <p:sp>
        <p:nvSpPr>
          <p:cNvPr id="10253" name="Line 34"/>
          <p:cNvSpPr>
            <a:spLocks noChangeShapeType="1"/>
          </p:cNvSpPr>
          <p:nvPr/>
        </p:nvSpPr>
        <p:spPr bwMode="auto">
          <a:xfrm>
            <a:off x="7581900" y="1266825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0254" name="Line 35"/>
          <p:cNvSpPr>
            <a:spLocks noChangeShapeType="1"/>
          </p:cNvSpPr>
          <p:nvPr/>
        </p:nvSpPr>
        <p:spPr bwMode="auto">
          <a:xfrm flipV="1">
            <a:off x="7581900" y="5018088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6" name="Right Arrow 15"/>
          <p:cNvSpPr/>
          <p:nvPr/>
        </p:nvSpPr>
        <p:spPr bwMode="auto">
          <a:xfrm>
            <a:off x="5791200" y="5965825"/>
            <a:ext cx="609600" cy="4572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/>
          <a:lstStyle/>
          <a:p>
            <a:pPr algn="ctr"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6858000" y="2027238"/>
            <a:ext cx="1447800" cy="1587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57" name="AutoShape 16"/>
          <p:cNvSpPr>
            <a:spLocks/>
          </p:cNvSpPr>
          <p:nvPr/>
        </p:nvSpPr>
        <p:spPr bwMode="auto">
          <a:xfrm rot="10800000">
            <a:off x="8364538" y="885825"/>
            <a:ext cx="228600" cy="1141413"/>
          </a:xfrm>
          <a:prstGeom prst="leftBrace">
            <a:avLst>
              <a:gd name="adj1" fmla="val 7501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64563" y="1273175"/>
            <a:ext cx="633412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kern="0" dirty="0">
                <a:solidFill>
                  <a:srgbClr val="000000"/>
                </a:solidFill>
                <a:latin typeface="Calibri" pitchFamily="34" charset="0"/>
                <a:cs typeface="+mn-cs"/>
              </a:rPr>
              <a:t>8MB</a:t>
            </a: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70688" y="304800"/>
            <a:ext cx="19494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not drawn to scale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6845300" cy="573087"/>
          </a:xfrm>
        </p:spPr>
        <p:txBody>
          <a:bodyPr/>
          <a:lstStyle/>
          <a:p>
            <a:pPr eaLnBrk="1" hangingPunct="1"/>
            <a:r>
              <a:rPr lang="en-US" smtClean="0"/>
              <a:t>Memory Allocation Example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609600" y="1498600"/>
            <a:ext cx="5257800" cy="45212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/>
            <a:r>
              <a:rPr lang="en-US" sz="1800">
                <a:latin typeface="Courier New" pitchFamily="49" charset="0"/>
              </a:rPr>
              <a:t>char big_array[1&lt;&lt;24];  /*  16 MB */</a:t>
            </a:r>
          </a:p>
          <a:p>
            <a:pPr eaLnBrk="0" hangingPunct="0"/>
            <a:r>
              <a:rPr lang="en-US" sz="1800">
                <a:latin typeface="Courier New" pitchFamily="49" charset="0"/>
              </a:rPr>
              <a:t>char huge_array[1&lt;&lt;28]; /* 256 MB */</a:t>
            </a:r>
          </a:p>
          <a:p>
            <a:pPr eaLnBrk="0" hangingPunct="0"/>
            <a:endParaRPr lang="en-US" sz="1800">
              <a:latin typeface="Courier New" pitchFamily="49" charset="0"/>
            </a:endParaRPr>
          </a:p>
          <a:p>
            <a:pPr eaLnBrk="0" hangingPunct="0"/>
            <a:r>
              <a:rPr lang="en-US" sz="1800">
                <a:latin typeface="Courier New" pitchFamily="49" charset="0"/>
              </a:rPr>
              <a:t>int beyond;</a:t>
            </a:r>
          </a:p>
          <a:p>
            <a:pPr eaLnBrk="0" hangingPunct="0"/>
            <a:r>
              <a:rPr lang="en-US" sz="1800">
                <a:latin typeface="Courier New" pitchFamily="49" charset="0"/>
              </a:rPr>
              <a:t>char *p1, *p2, *p3, *p4;</a:t>
            </a:r>
          </a:p>
          <a:p>
            <a:pPr eaLnBrk="0" hangingPunct="0"/>
            <a:endParaRPr lang="en-US" sz="1800">
              <a:latin typeface="Courier New" pitchFamily="49" charset="0"/>
            </a:endParaRPr>
          </a:p>
          <a:p>
            <a:pPr eaLnBrk="0" hangingPunct="0"/>
            <a:r>
              <a:rPr lang="en-US" sz="1800">
                <a:latin typeface="Courier New" pitchFamily="49" charset="0"/>
              </a:rPr>
              <a:t>int useless() {  return 0; }</a:t>
            </a:r>
          </a:p>
          <a:p>
            <a:pPr eaLnBrk="0" hangingPunct="0"/>
            <a:endParaRPr lang="en-US" sz="1800">
              <a:latin typeface="Courier New" pitchFamily="49" charset="0"/>
            </a:endParaRPr>
          </a:p>
          <a:p>
            <a:pPr eaLnBrk="0" hangingPunct="0"/>
            <a:r>
              <a:rPr lang="en-US" sz="1800">
                <a:latin typeface="Courier New" pitchFamily="49" charset="0"/>
              </a:rPr>
              <a:t>int main()</a:t>
            </a:r>
          </a:p>
          <a:p>
            <a:pPr eaLnBrk="0" hangingPunct="0"/>
            <a:r>
              <a:rPr lang="en-US" sz="1800">
                <a:latin typeface="Courier New" pitchFamily="49" charset="0"/>
              </a:rPr>
              <a:t>{</a:t>
            </a:r>
          </a:p>
          <a:p>
            <a:pPr eaLnBrk="0" hangingPunct="0"/>
            <a:r>
              <a:rPr lang="en-US" sz="1800">
                <a:latin typeface="Courier New" pitchFamily="49" charset="0"/>
              </a:rPr>
              <a:t> p1 = malloc(1 &lt;&lt;28);  /* 256 MB */</a:t>
            </a:r>
          </a:p>
          <a:p>
            <a:pPr eaLnBrk="0" hangingPunct="0"/>
            <a:r>
              <a:rPr lang="en-US" sz="1800">
                <a:latin typeface="Courier New" pitchFamily="49" charset="0"/>
              </a:rPr>
              <a:t> p2 = malloc(1 &lt;&lt; 8);  /* 256 B  */</a:t>
            </a:r>
          </a:p>
          <a:p>
            <a:pPr eaLnBrk="0" hangingPunct="0"/>
            <a:r>
              <a:rPr lang="en-US" sz="1800">
                <a:latin typeface="Courier New" pitchFamily="49" charset="0"/>
              </a:rPr>
              <a:t> p3 = malloc(1 &lt;&lt;28);  /* 256 MB */</a:t>
            </a:r>
          </a:p>
          <a:p>
            <a:pPr eaLnBrk="0" hangingPunct="0"/>
            <a:r>
              <a:rPr lang="en-US" sz="1800">
                <a:latin typeface="Courier New" pitchFamily="49" charset="0"/>
              </a:rPr>
              <a:t> p4 = malloc(1 &lt;&lt; 8);  /* 256 B  */</a:t>
            </a:r>
          </a:p>
          <a:p>
            <a:pPr eaLnBrk="0" hangingPunct="0"/>
            <a:r>
              <a:rPr lang="en-US" sz="1800">
                <a:latin typeface="Courier New" pitchFamily="49" charset="0"/>
              </a:rPr>
              <a:t> /* Some print statements ... */</a:t>
            </a:r>
          </a:p>
          <a:p>
            <a:pPr eaLnBrk="0" hangingPunct="0"/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11268" name="Text Box 12"/>
          <p:cNvSpPr txBox="1">
            <a:spLocks noChangeArrowheads="1"/>
          </p:cNvSpPr>
          <p:nvPr/>
        </p:nvSpPr>
        <p:spPr bwMode="auto">
          <a:xfrm>
            <a:off x="6400800" y="715963"/>
            <a:ext cx="457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urier New" pitchFamily="49" charset="0"/>
              </a:rPr>
              <a:t>FF</a:t>
            </a:r>
          </a:p>
        </p:txBody>
      </p:sp>
      <p:sp>
        <p:nvSpPr>
          <p:cNvPr id="11269" name="Text Box 19"/>
          <p:cNvSpPr txBox="1">
            <a:spLocks noChangeArrowheads="1"/>
          </p:cNvSpPr>
          <p:nvPr/>
        </p:nvSpPr>
        <p:spPr bwMode="auto">
          <a:xfrm>
            <a:off x="6400800" y="6262688"/>
            <a:ext cx="457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urier New" pitchFamily="49" charset="0"/>
              </a:rPr>
              <a:t>00</a:t>
            </a:r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6858000" y="892175"/>
            <a:ext cx="1447800" cy="55848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auto">
          <a:xfrm>
            <a:off x="6858000" y="885825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Stack</a:t>
            </a:r>
          </a:p>
        </p:txBody>
      </p:sp>
      <p:sp>
        <p:nvSpPr>
          <p:cNvPr id="11272" name="Rectangle 23"/>
          <p:cNvSpPr>
            <a:spLocks noChangeArrowheads="1"/>
          </p:cNvSpPr>
          <p:nvPr/>
        </p:nvSpPr>
        <p:spPr bwMode="auto">
          <a:xfrm>
            <a:off x="6858000" y="5867400"/>
            <a:ext cx="1447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Text</a:t>
            </a:r>
          </a:p>
        </p:txBody>
      </p:sp>
      <p:sp>
        <p:nvSpPr>
          <p:cNvPr id="11273" name="Rectangle 24"/>
          <p:cNvSpPr>
            <a:spLocks noChangeArrowheads="1"/>
          </p:cNvSpPr>
          <p:nvPr/>
        </p:nvSpPr>
        <p:spPr bwMode="auto">
          <a:xfrm>
            <a:off x="6858000" y="5562600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Data</a:t>
            </a:r>
          </a:p>
        </p:txBody>
      </p:sp>
      <p:sp>
        <p:nvSpPr>
          <p:cNvPr id="11274" name="Rectangle 25"/>
          <p:cNvSpPr>
            <a:spLocks noChangeArrowheads="1"/>
          </p:cNvSpPr>
          <p:nvPr/>
        </p:nvSpPr>
        <p:spPr bwMode="auto">
          <a:xfrm>
            <a:off x="6858000" y="5257800"/>
            <a:ext cx="1447800" cy="3048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Heap</a:t>
            </a:r>
          </a:p>
        </p:txBody>
      </p:sp>
      <p:sp>
        <p:nvSpPr>
          <p:cNvPr id="11275" name="Text Box 27"/>
          <p:cNvSpPr txBox="1">
            <a:spLocks noChangeArrowheads="1"/>
          </p:cNvSpPr>
          <p:nvPr/>
        </p:nvSpPr>
        <p:spPr bwMode="auto">
          <a:xfrm>
            <a:off x="6400800" y="6019800"/>
            <a:ext cx="457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urier New" pitchFamily="49" charset="0"/>
              </a:rPr>
              <a:t>08</a:t>
            </a:r>
          </a:p>
        </p:txBody>
      </p:sp>
      <p:sp>
        <p:nvSpPr>
          <p:cNvPr id="11276" name="Line 34"/>
          <p:cNvSpPr>
            <a:spLocks noChangeShapeType="1"/>
          </p:cNvSpPr>
          <p:nvPr/>
        </p:nvSpPr>
        <p:spPr bwMode="auto">
          <a:xfrm>
            <a:off x="7581900" y="1266825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1277" name="Line 35"/>
          <p:cNvSpPr>
            <a:spLocks noChangeShapeType="1"/>
          </p:cNvSpPr>
          <p:nvPr/>
        </p:nvSpPr>
        <p:spPr bwMode="auto">
          <a:xfrm flipV="1">
            <a:off x="7581900" y="5018088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6858000" y="2027238"/>
            <a:ext cx="1447800" cy="1587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6770688" y="304800"/>
            <a:ext cx="19494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not drawn to scale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0538" y="6000750"/>
            <a:ext cx="367347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Where does everything go?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5"/>
          <p:cNvSpPr>
            <a:spLocks noChangeArrowheads="1"/>
          </p:cNvSpPr>
          <p:nvPr/>
        </p:nvSpPr>
        <p:spPr bwMode="auto">
          <a:xfrm>
            <a:off x="2971800" y="5159375"/>
            <a:ext cx="15240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 dirty="0">
              <a:solidFill>
                <a:schemeClr val="bg1">
                  <a:lumMod val="9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12291" name="Rectangle 25"/>
          <p:cNvSpPr>
            <a:spLocks noChangeArrowheads="1"/>
          </p:cNvSpPr>
          <p:nvPr/>
        </p:nvSpPr>
        <p:spPr bwMode="auto">
          <a:xfrm>
            <a:off x="2971800" y="4625975"/>
            <a:ext cx="1524000" cy="533400"/>
          </a:xfrm>
          <a:prstGeom prst="rect">
            <a:avLst/>
          </a:prstGeom>
          <a:solidFill>
            <a:srgbClr val="F6F5BD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12292" name="Rectangle 25"/>
          <p:cNvSpPr>
            <a:spLocks noChangeArrowheads="1"/>
          </p:cNvSpPr>
          <p:nvPr/>
        </p:nvSpPr>
        <p:spPr bwMode="auto">
          <a:xfrm>
            <a:off x="2971800" y="3505200"/>
            <a:ext cx="1524000" cy="1120775"/>
          </a:xfrm>
          <a:prstGeom prst="rect">
            <a:avLst/>
          </a:prstGeom>
          <a:solidFill>
            <a:srgbClr val="F1C7C7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33" name="Rectangle 25"/>
          <p:cNvSpPr>
            <a:spLocks noChangeArrowheads="1"/>
          </p:cNvSpPr>
          <p:nvPr/>
        </p:nvSpPr>
        <p:spPr bwMode="auto">
          <a:xfrm>
            <a:off x="2971800" y="2133600"/>
            <a:ext cx="15240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</p:txBody>
      </p:sp>
      <p:sp>
        <p:nvSpPr>
          <p:cNvPr id="12294" name="Rectangle 25"/>
          <p:cNvSpPr>
            <a:spLocks noChangeArrowheads="1"/>
          </p:cNvSpPr>
          <p:nvPr/>
        </p:nvSpPr>
        <p:spPr bwMode="auto">
          <a:xfrm>
            <a:off x="2971800" y="2438400"/>
            <a:ext cx="1524000" cy="1066800"/>
          </a:xfrm>
          <a:prstGeom prst="rect">
            <a:avLst/>
          </a:prstGeom>
          <a:solidFill>
            <a:srgbClr val="D5F1C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12295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498475"/>
            <a:ext cx="6578600" cy="573088"/>
          </a:xfrm>
        </p:spPr>
        <p:txBody>
          <a:bodyPr/>
          <a:lstStyle/>
          <a:p>
            <a:pPr eaLnBrk="1" hangingPunct="1"/>
            <a:r>
              <a:rPr lang="en-US" smtClean="0"/>
              <a:t>IA32 Example Addresses</a:t>
            </a:r>
          </a:p>
        </p:txBody>
      </p:sp>
      <p:sp>
        <p:nvSpPr>
          <p:cNvPr id="12296" name="Rectangle 3"/>
          <p:cNvSpPr>
            <a:spLocks noChangeArrowheads="1"/>
          </p:cNvSpPr>
          <p:nvPr/>
        </p:nvSpPr>
        <p:spPr bwMode="auto">
          <a:xfrm>
            <a:off x="457200" y="2120900"/>
            <a:ext cx="4265613" cy="3413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$</a:t>
            </a:r>
            <a:r>
              <a:rPr lang="en-US" sz="1800" dirty="0" err="1" smtClean="0">
                <a:latin typeface="Courier New" pitchFamily="49" charset="0"/>
              </a:rPr>
              <a:t>esp</a:t>
            </a:r>
            <a:r>
              <a:rPr lang="en-US" sz="1800" dirty="0">
                <a:latin typeface="Courier New" pitchFamily="49" charset="0"/>
              </a:rPr>
              <a:t>	0xffffbcd0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p3 	0x65586008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p1 	0x55585008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p4	0x1904a110 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p2	0x1904a008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&amp;p2	0x18049760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 smtClean="0">
                <a:latin typeface="Courier New" pitchFamily="49" charset="0"/>
              </a:rPr>
              <a:t>&amp;beyond </a:t>
            </a:r>
            <a:r>
              <a:rPr lang="en-US" sz="1800" dirty="0">
                <a:latin typeface="Courier New" pitchFamily="49" charset="0"/>
              </a:rPr>
              <a:t>	0x08049744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 err="1">
                <a:latin typeface="Courier New" pitchFamily="49" charset="0"/>
              </a:rPr>
              <a:t>big_array</a:t>
            </a:r>
            <a:r>
              <a:rPr lang="en-US" sz="1800" dirty="0">
                <a:latin typeface="Courier New" pitchFamily="49" charset="0"/>
              </a:rPr>
              <a:t> 	0x18049780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 err="1">
                <a:latin typeface="Courier New" pitchFamily="49" charset="0"/>
              </a:rPr>
              <a:t>huge_array</a:t>
            </a:r>
            <a:r>
              <a:rPr lang="en-US" sz="1800" dirty="0">
                <a:latin typeface="Courier New" pitchFamily="49" charset="0"/>
              </a:rPr>
              <a:t> 	0x08049760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main()	0x080483c6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useless() 	0x08049744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alibri" pitchFamily="34" charset="0"/>
              </a:rPr>
              <a:t>final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malloc</a:t>
            </a:r>
            <a:r>
              <a:rPr lang="en-US" sz="1800" dirty="0">
                <a:latin typeface="Courier New" pitchFamily="49" charset="0"/>
              </a:rPr>
              <a:t>()	0x006be166</a:t>
            </a:r>
          </a:p>
        </p:txBody>
      </p:sp>
      <p:sp>
        <p:nvSpPr>
          <p:cNvPr id="353340" name="Text Box 60"/>
          <p:cNvSpPr txBox="1">
            <a:spLocks noChangeArrowheads="1"/>
          </p:cNvSpPr>
          <p:nvPr/>
        </p:nvSpPr>
        <p:spPr bwMode="auto">
          <a:xfrm>
            <a:off x="496888" y="1217613"/>
            <a:ext cx="2474912" cy="4603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eaLnBrk="0" hangingPunct="0"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address range ~2</a:t>
            </a:r>
            <a:r>
              <a:rPr lang="en-US" i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32</a:t>
            </a:r>
          </a:p>
        </p:txBody>
      </p:sp>
      <p:sp>
        <p:nvSpPr>
          <p:cNvPr id="12298" name="Text Box 12"/>
          <p:cNvSpPr txBox="1">
            <a:spLocks noChangeArrowheads="1"/>
          </p:cNvSpPr>
          <p:nvPr/>
        </p:nvSpPr>
        <p:spPr bwMode="auto">
          <a:xfrm>
            <a:off x="6400800" y="715963"/>
            <a:ext cx="457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urier New" pitchFamily="49" charset="0"/>
              </a:rPr>
              <a:t>FF</a:t>
            </a:r>
          </a:p>
        </p:txBody>
      </p:sp>
      <p:sp>
        <p:nvSpPr>
          <p:cNvPr id="12299" name="Text Box 19"/>
          <p:cNvSpPr txBox="1">
            <a:spLocks noChangeArrowheads="1"/>
          </p:cNvSpPr>
          <p:nvPr/>
        </p:nvSpPr>
        <p:spPr bwMode="auto">
          <a:xfrm>
            <a:off x="6400800" y="6262688"/>
            <a:ext cx="457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urier New" pitchFamily="49" charset="0"/>
              </a:rPr>
              <a:t>00</a:t>
            </a: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6858000" y="892175"/>
            <a:ext cx="1447800" cy="55848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6858000" y="885825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Stack</a:t>
            </a:r>
          </a:p>
        </p:txBody>
      </p:sp>
      <p:sp>
        <p:nvSpPr>
          <p:cNvPr id="12302" name="Rectangle 23"/>
          <p:cNvSpPr>
            <a:spLocks noChangeArrowheads="1"/>
          </p:cNvSpPr>
          <p:nvPr/>
        </p:nvSpPr>
        <p:spPr bwMode="auto">
          <a:xfrm>
            <a:off x="6858000" y="5867400"/>
            <a:ext cx="1447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Text</a:t>
            </a:r>
          </a:p>
        </p:txBody>
      </p:sp>
      <p:sp>
        <p:nvSpPr>
          <p:cNvPr id="12303" name="Rectangle 24"/>
          <p:cNvSpPr>
            <a:spLocks noChangeArrowheads="1"/>
          </p:cNvSpPr>
          <p:nvPr/>
        </p:nvSpPr>
        <p:spPr bwMode="auto">
          <a:xfrm>
            <a:off x="6858000" y="5562600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Data</a:t>
            </a:r>
          </a:p>
        </p:txBody>
      </p:sp>
      <p:sp>
        <p:nvSpPr>
          <p:cNvPr id="12304" name="Rectangle 25"/>
          <p:cNvSpPr>
            <a:spLocks noChangeArrowheads="1"/>
          </p:cNvSpPr>
          <p:nvPr/>
        </p:nvSpPr>
        <p:spPr bwMode="auto">
          <a:xfrm>
            <a:off x="6858000" y="4267200"/>
            <a:ext cx="1447800" cy="12954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Heap</a:t>
            </a:r>
          </a:p>
        </p:txBody>
      </p:sp>
      <p:sp>
        <p:nvSpPr>
          <p:cNvPr id="12305" name="Text Box 27"/>
          <p:cNvSpPr txBox="1">
            <a:spLocks noChangeArrowheads="1"/>
          </p:cNvSpPr>
          <p:nvPr/>
        </p:nvSpPr>
        <p:spPr bwMode="auto">
          <a:xfrm>
            <a:off x="6400800" y="6019800"/>
            <a:ext cx="457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urier New" pitchFamily="49" charset="0"/>
              </a:rPr>
              <a:t>08</a:t>
            </a:r>
          </a:p>
        </p:txBody>
      </p:sp>
      <p:sp>
        <p:nvSpPr>
          <p:cNvPr id="12306" name="Line 34"/>
          <p:cNvSpPr>
            <a:spLocks noChangeShapeType="1"/>
          </p:cNvSpPr>
          <p:nvPr/>
        </p:nvSpPr>
        <p:spPr bwMode="auto">
          <a:xfrm>
            <a:off x="7581900" y="1266825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2307" name="Line 35"/>
          <p:cNvSpPr>
            <a:spLocks noChangeShapeType="1"/>
          </p:cNvSpPr>
          <p:nvPr/>
        </p:nvSpPr>
        <p:spPr bwMode="auto">
          <a:xfrm flipV="1">
            <a:off x="7581900" y="40386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2308" name="Text Box 27"/>
          <p:cNvSpPr txBox="1">
            <a:spLocks noChangeArrowheads="1"/>
          </p:cNvSpPr>
          <p:nvPr/>
        </p:nvSpPr>
        <p:spPr bwMode="auto">
          <a:xfrm>
            <a:off x="6400800" y="4097338"/>
            <a:ext cx="460375" cy="369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urier New" pitchFamily="49" charset="0"/>
              </a:rPr>
              <a:t>80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770688" y="304800"/>
            <a:ext cx="19494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not drawn to scale</a:t>
            </a:r>
          </a:p>
        </p:txBody>
      </p:sp>
      <p:sp>
        <p:nvSpPr>
          <p:cNvPr id="12310" name="Rectangle 27"/>
          <p:cNvSpPr>
            <a:spLocks noChangeArrowheads="1"/>
          </p:cNvSpPr>
          <p:nvPr/>
        </p:nvSpPr>
        <p:spPr bwMode="auto">
          <a:xfrm>
            <a:off x="457200" y="5830888"/>
            <a:ext cx="34004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urier New" pitchFamily="49" charset="0"/>
              </a:rPr>
              <a:t>malloc() </a:t>
            </a:r>
            <a:r>
              <a:rPr lang="en-US" sz="1800">
                <a:latin typeface="Calibri" pitchFamily="34" charset="0"/>
              </a:rPr>
              <a:t>is dynamically linked</a:t>
            </a:r>
          </a:p>
          <a:p>
            <a:pPr eaLnBrk="0" hangingPunct="0"/>
            <a:r>
              <a:rPr lang="en-US" sz="1800">
                <a:latin typeface="Calibri" pitchFamily="34" charset="0"/>
              </a:rPr>
              <a:t>address determined at runtime</a:t>
            </a:r>
            <a:endParaRPr lang="en-US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5"/>
          <p:cNvSpPr>
            <a:spLocks noChangeArrowheads="1"/>
          </p:cNvSpPr>
          <p:nvPr/>
        </p:nvSpPr>
        <p:spPr bwMode="auto">
          <a:xfrm>
            <a:off x="2971800" y="4572000"/>
            <a:ext cx="2057400" cy="533400"/>
          </a:xfrm>
          <a:prstGeom prst="rect">
            <a:avLst/>
          </a:prstGeom>
          <a:solidFill>
            <a:srgbClr val="F6F5BD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13315" name="Rectangle 25"/>
          <p:cNvSpPr>
            <a:spLocks noChangeArrowheads="1"/>
          </p:cNvSpPr>
          <p:nvPr/>
        </p:nvSpPr>
        <p:spPr bwMode="auto">
          <a:xfrm>
            <a:off x="2971800" y="3451225"/>
            <a:ext cx="2667000" cy="1120775"/>
          </a:xfrm>
          <a:prstGeom prst="rect">
            <a:avLst/>
          </a:prstGeom>
          <a:solidFill>
            <a:srgbClr val="F1C7C7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32" name="Rectangle 25"/>
          <p:cNvSpPr>
            <a:spLocks noChangeArrowheads="1"/>
          </p:cNvSpPr>
          <p:nvPr/>
        </p:nvSpPr>
        <p:spPr bwMode="auto">
          <a:xfrm>
            <a:off x="2971800" y="2079625"/>
            <a:ext cx="26670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</p:txBody>
      </p:sp>
      <p:sp>
        <p:nvSpPr>
          <p:cNvPr id="13317" name="Rectangle 25"/>
          <p:cNvSpPr>
            <a:spLocks noChangeArrowheads="1"/>
          </p:cNvSpPr>
          <p:nvPr/>
        </p:nvSpPr>
        <p:spPr bwMode="auto">
          <a:xfrm>
            <a:off x="2971800" y="2384425"/>
            <a:ext cx="2667000" cy="1066800"/>
          </a:xfrm>
          <a:prstGeom prst="rect">
            <a:avLst/>
          </a:prstGeom>
          <a:solidFill>
            <a:srgbClr val="D5F1C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1331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533400"/>
            <a:ext cx="6578600" cy="573088"/>
          </a:xfrm>
        </p:spPr>
        <p:txBody>
          <a:bodyPr/>
          <a:lstStyle/>
          <a:p>
            <a:pPr eaLnBrk="1" hangingPunct="1"/>
            <a:r>
              <a:rPr lang="en-US" smtClean="0"/>
              <a:t>x86-64 Example Addresses</a:t>
            </a:r>
          </a:p>
        </p:txBody>
      </p:sp>
      <p:sp>
        <p:nvSpPr>
          <p:cNvPr id="13319" name="Rectangle 3"/>
          <p:cNvSpPr>
            <a:spLocks noChangeArrowheads="1"/>
          </p:cNvSpPr>
          <p:nvPr/>
        </p:nvSpPr>
        <p:spPr bwMode="auto">
          <a:xfrm>
            <a:off x="457200" y="2073275"/>
            <a:ext cx="5181600" cy="34137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2511425" algn="l"/>
              </a:tabLst>
            </a:pPr>
            <a:r>
              <a:rPr lang="en-US" sz="1800" dirty="0" smtClean="0">
                <a:latin typeface="Courier New" pitchFamily="49" charset="0"/>
              </a:rPr>
              <a:t>$</a:t>
            </a:r>
            <a:r>
              <a:rPr lang="en-US" sz="1800" dirty="0" err="1" smtClean="0">
                <a:latin typeface="Courier New" pitchFamily="49" charset="0"/>
              </a:rPr>
              <a:t>rsp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0x00007ffffff8d1f8</a:t>
            </a:r>
            <a:endParaRPr lang="en-US" sz="1800" dirty="0">
              <a:latin typeface="Courier New" pitchFamily="49" charset="0"/>
            </a:endParaRP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p3 	</a:t>
            </a:r>
            <a:r>
              <a:rPr lang="en-US" sz="1800" dirty="0" smtClean="0">
                <a:latin typeface="Courier New" pitchFamily="49" charset="0"/>
              </a:rPr>
              <a:t>0x00002aaabaadd010</a:t>
            </a:r>
            <a:endParaRPr lang="en-US" sz="1800" dirty="0">
              <a:latin typeface="Courier New" pitchFamily="49" charset="0"/>
            </a:endParaRP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p1 	</a:t>
            </a:r>
            <a:r>
              <a:rPr lang="en-US" sz="1800" dirty="0" smtClean="0">
                <a:latin typeface="Courier New" pitchFamily="49" charset="0"/>
              </a:rPr>
              <a:t>0x00002aaaaaadc010</a:t>
            </a:r>
            <a:endParaRPr lang="en-US" sz="1800" dirty="0">
              <a:latin typeface="Courier New" pitchFamily="49" charset="0"/>
            </a:endParaRP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p4	</a:t>
            </a:r>
            <a:r>
              <a:rPr lang="en-US" sz="1800" dirty="0" smtClean="0">
                <a:latin typeface="Courier New" pitchFamily="49" charset="0"/>
              </a:rPr>
              <a:t>0x0000000011501120 </a:t>
            </a:r>
            <a:endParaRPr lang="en-US" sz="1800" dirty="0">
              <a:latin typeface="Courier New" pitchFamily="49" charset="0"/>
            </a:endParaRP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p2	</a:t>
            </a:r>
            <a:r>
              <a:rPr lang="en-US" sz="1800" dirty="0" smtClean="0">
                <a:latin typeface="Courier New" pitchFamily="49" charset="0"/>
              </a:rPr>
              <a:t>0x0000000011501010</a:t>
            </a:r>
            <a:endParaRPr lang="en-US" sz="1800" dirty="0">
              <a:latin typeface="Courier New" pitchFamily="49" charset="0"/>
            </a:endParaRP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&amp;p2	</a:t>
            </a:r>
            <a:r>
              <a:rPr lang="en-US" sz="1800" dirty="0" smtClean="0">
                <a:latin typeface="Courier New" pitchFamily="49" charset="0"/>
              </a:rPr>
              <a:t>0x0000000010500a60</a:t>
            </a:r>
            <a:endParaRPr lang="en-US" sz="1800" dirty="0">
              <a:latin typeface="Courier New" pitchFamily="49" charset="0"/>
            </a:endParaRPr>
          </a:p>
          <a:p>
            <a:pPr eaLnBrk="0" hangingPunct="0">
              <a:tabLst>
                <a:tab pos="2511425" algn="l"/>
              </a:tabLst>
            </a:pPr>
            <a:r>
              <a:rPr lang="en-US" sz="1800" dirty="0" smtClean="0">
                <a:latin typeface="Courier New" pitchFamily="49" charset="0"/>
              </a:rPr>
              <a:t>&amp;beyond 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0x0000000000500a44</a:t>
            </a:r>
            <a:endParaRPr lang="en-US" sz="1800" dirty="0">
              <a:latin typeface="Courier New" pitchFamily="49" charset="0"/>
            </a:endParaRPr>
          </a:p>
          <a:p>
            <a:pPr eaLnBrk="0" hangingPunct="0">
              <a:tabLst>
                <a:tab pos="2511425" algn="l"/>
              </a:tabLst>
            </a:pPr>
            <a:r>
              <a:rPr lang="en-US" sz="1800" dirty="0" err="1">
                <a:latin typeface="Courier New" pitchFamily="49" charset="0"/>
              </a:rPr>
              <a:t>big_array</a:t>
            </a:r>
            <a:r>
              <a:rPr lang="en-US" sz="1800" dirty="0">
                <a:latin typeface="Courier New" pitchFamily="49" charset="0"/>
              </a:rPr>
              <a:t> 	</a:t>
            </a:r>
            <a:r>
              <a:rPr lang="en-US" sz="1800" dirty="0" smtClean="0">
                <a:latin typeface="Courier New" pitchFamily="49" charset="0"/>
              </a:rPr>
              <a:t>0x0000000010500a80</a:t>
            </a:r>
            <a:endParaRPr lang="en-US" sz="1800" dirty="0">
              <a:latin typeface="Courier New" pitchFamily="49" charset="0"/>
            </a:endParaRPr>
          </a:p>
          <a:p>
            <a:pPr eaLnBrk="0" hangingPunct="0">
              <a:tabLst>
                <a:tab pos="2511425" algn="l"/>
              </a:tabLst>
            </a:pPr>
            <a:r>
              <a:rPr lang="en-US" sz="1800" dirty="0" err="1">
                <a:latin typeface="Courier New" pitchFamily="49" charset="0"/>
              </a:rPr>
              <a:t>huge_array</a:t>
            </a:r>
            <a:r>
              <a:rPr lang="en-US" sz="1800" dirty="0">
                <a:latin typeface="Courier New" pitchFamily="49" charset="0"/>
              </a:rPr>
              <a:t> 	</a:t>
            </a:r>
            <a:r>
              <a:rPr lang="en-US" sz="1800" dirty="0" smtClean="0">
                <a:latin typeface="Courier New" pitchFamily="49" charset="0"/>
              </a:rPr>
              <a:t>0x0000000000500a50</a:t>
            </a:r>
            <a:endParaRPr lang="en-US" sz="1800" dirty="0">
              <a:latin typeface="Courier New" pitchFamily="49" charset="0"/>
            </a:endParaRP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main()	</a:t>
            </a:r>
            <a:r>
              <a:rPr lang="en-US" sz="1800" dirty="0" smtClean="0">
                <a:latin typeface="Courier New" pitchFamily="49" charset="0"/>
              </a:rPr>
              <a:t>0x0000000000400510</a:t>
            </a:r>
            <a:endParaRPr lang="en-US" sz="1800" dirty="0">
              <a:latin typeface="Courier New" pitchFamily="49" charset="0"/>
            </a:endParaRP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useless() 	</a:t>
            </a:r>
            <a:r>
              <a:rPr lang="en-US" sz="1800" dirty="0" smtClean="0">
                <a:latin typeface="Courier New" pitchFamily="49" charset="0"/>
              </a:rPr>
              <a:t>0x0000000000400500</a:t>
            </a:r>
            <a:endParaRPr lang="en-US" sz="1800" dirty="0">
              <a:latin typeface="Courier New" pitchFamily="49" charset="0"/>
            </a:endParaRP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alibri" pitchFamily="34" charset="0"/>
              </a:rPr>
              <a:t>final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malloc</a:t>
            </a:r>
            <a:r>
              <a:rPr lang="en-US" sz="1800" dirty="0">
                <a:latin typeface="Courier New" pitchFamily="49" charset="0"/>
              </a:rPr>
              <a:t>()	</a:t>
            </a:r>
            <a:r>
              <a:rPr lang="en-US" sz="1800" dirty="0" smtClean="0">
                <a:latin typeface="Courier New" pitchFamily="49" charset="0"/>
              </a:rPr>
              <a:t>0x000000386ae6a170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38308" name="Text Box 36"/>
          <p:cNvSpPr txBox="1">
            <a:spLocks noChangeArrowheads="1"/>
          </p:cNvSpPr>
          <p:nvPr/>
        </p:nvSpPr>
        <p:spPr bwMode="auto">
          <a:xfrm>
            <a:off x="457200" y="1214438"/>
            <a:ext cx="2474913" cy="46196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eaLnBrk="0" hangingPunct="0"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address range ~2</a:t>
            </a:r>
            <a:r>
              <a:rPr lang="en-US" i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47</a:t>
            </a:r>
          </a:p>
        </p:txBody>
      </p:sp>
      <p:sp>
        <p:nvSpPr>
          <p:cNvPr id="13321" name="Text Box 12"/>
          <p:cNvSpPr txBox="1">
            <a:spLocks noChangeArrowheads="1"/>
          </p:cNvSpPr>
          <p:nvPr/>
        </p:nvSpPr>
        <p:spPr bwMode="auto">
          <a:xfrm>
            <a:off x="5867400" y="715963"/>
            <a:ext cx="1011238" cy="369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urier New" pitchFamily="49" charset="0"/>
              </a:rPr>
              <a:t>00007F</a:t>
            </a:r>
          </a:p>
        </p:txBody>
      </p:sp>
      <p:sp>
        <p:nvSpPr>
          <p:cNvPr id="13322" name="Text Box 19"/>
          <p:cNvSpPr txBox="1">
            <a:spLocks noChangeArrowheads="1"/>
          </p:cNvSpPr>
          <p:nvPr/>
        </p:nvSpPr>
        <p:spPr bwMode="auto">
          <a:xfrm>
            <a:off x="5867400" y="6262688"/>
            <a:ext cx="1011238" cy="369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urier New" pitchFamily="49" charset="0"/>
              </a:rPr>
              <a:t>000000</a:t>
            </a:r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6858000" y="892175"/>
            <a:ext cx="1447800" cy="55848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6858000" y="885825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Stack</a:t>
            </a:r>
          </a:p>
        </p:txBody>
      </p:sp>
      <p:sp>
        <p:nvSpPr>
          <p:cNvPr id="13325" name="Rectangle 23"/>
          <p:cNvSpPr>
            <a:spLocks noChangeArrowheads="1"/>
          </p:cNvSpPr>
          <p:nvPr/>
        </p:nvSpPr>
        <p:spPr bwMode="auto">
          <a:xfrm>
            <a:off x="6858000" y="5867400"/>
            <a:ext cx="1447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Text</a:t>
            </a:r>
          </a:p>
        </p:txBody>
      </p:sp>
      <p:sp>
        <p:nvSpPr>
          <p:cNvPr id="13326" name="Rectangle 24"/>
          <p:cNvSpPr>
            <a:spLocks noChangeArrowheads="1"/>
          </p:cNvSpPr>
          <p:nvPr/>
        </p:nvSpPr>
        <p:spPr bwMode="auto">
          <a:xfrm>
            <a:off x="6858000" y="5562600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Data</a:t>
            </a:r>
          </a:p>
        </p:txBody>
      </p:sp>
      <p:sp>
        <p:nvSpPr>
          <p:cNvPr id="13327" name="Rectangle 25"/>
          <p:cNvSpPr>
            <a:spLocks noChangeArrowheads="1"/>
          </p:cNvSpPr>
          <p:nvPr/>
        </p:nvSpPr>
        <p:spPr bwMode="auto">
          <a:xfrm>
            <a:off x="6858000" y="4267200"/>
            <a:ext cx="1447800" cy="12954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Heap</a:t>
            </a:r>
          </a:p>
        </p:txBody>
      </p:sp>
      <p:sp>
        <p:nvSpPr>
          <p:cNvPr id="13328" name="Line 34"/>
          <p:cNvSpPr>
            <a:spLocks noChangeShapeType="1"/>
          </p:cNvSpPr>
          <p:nvPr/>
        </p:nvSpPr>
        <p:spPr bwMode="auto">
          <a:xfrm>
            <a:off x="7581900" y="1266825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3329" name="Line 35"/>
          <p:cNvSpPr>
            <a:spLocks noChangeShapeType="1"/>
          </p:cNvSpPr>
          <p:nvPr/>
        </p:nvSpPr>
        <p:spPr bwMode="auto">
          <a:xfrm flipV="1">
            <a:off x="7581900" y="40386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3330" name="Text Box 27"/>
          <p:cNvSpPr txBox="1">
            <a:spLocks noChangeArrowheads="1"/>
          </p:cNvSpPr>
          <p:nvPr/>
        </p:nvSpPr>
        <p:spPr bwMode="auto">
          <a:xfrm>
            <a:off x="5867400" y="4097338"/>
            <a:ext cx="1011238" cy="369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urier New" pitchFamily="49" charset="0"/>
              </a:rPr>
              <a:t>000030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70688" y="304800"/>
            <a:ext cx="19494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not drawn to scale</a:t>
            </a:r>
          </a:p>
        </p:txBody>
      </p:sp>
      <p:sp>
        <p:nvSpPr>
          <p:cNvPr id="13332" name="Rectangle 33"/>
          <p:cNvSpPr>
            <a:spLocks noChangeArrowheads="1"/>
          </p:cNvSpPr>
          <p:nvPr/>
        </p:nvSpPr>
        <p:spPr bwMode="auto">
          <a:xfrm>
            <a:off x="457200" y="5830888"/>
            <a:ext cx="34004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urier New" pitchFamily="49" charset="0"/>
              </a:rPr>
              <a:t>malloc() </a:t>
            </a:r>
            <a:r>
              <a:rPr lang="en-US" sz="1800">
                <a:latin typeface="Calibri" pitchFamily="34" charset="0"/>
              </a:rPr>
              <a:t>is dynamically linked</a:t>
            </a:r>
          </a:p>
          <a:p>
            <a:pPr eaLnBrk="0" hangingPunct="0"/>
            <a:r>
              <a:rPr lang="en-US" sz="1800">
                <a:latin typeface="Calibri" pitchFamily="34" charset="0"/>
              </a:rPr>
              <a:t>address determined at runtime</a:t>
            </a:r>
            <a:endParaRPr lang="en-US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71600"/>
            <a:ext cx="7896225" cy="4972050"/>
          </a:xfrm>
        </p:spPr>
        <p:txBody>
          <a:bodyPr/>
          <a:lstStyle/>
          <a:p>
            <a:pPr>
              <a:buFont typeface="Wingdings 2" pitchFamily="18" charset="2"/>
              <a:buChar char="¢"/>
              <a:defRPr/>
            </a:pPr>
            <a:r>
              <a:rPr lang="en-US" dirty="0" smtClean="0">
                <a:solidFill>
                  <a:srgbClr val="7F7F7F"/>
                </a:solidFill>
                <a:ea typeface="+mn-ea"/>
                <a:cs typeface="+mn-cs"/>
              </a:rPr>
              <a:t>Structures</a:t>
            </a:r>
            <a:endParaRPr lang="en-US" dirty="0">
              <a:solidFill>
                <a:srgbClr val="7F7F7F"/>
              </a:solidFill>
              <a:ea typeface="+mn-ea"/>
              <a:cs typeface="+mn-cs"/>
            </a:endParaRP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rgbClr val="7F7F7F"/>
                </a:solidFill>
              </a:rPr>
              <a:t>Alignment</a:t>
            </a:r>
          </a:p>
          <a:p>
            <a:pPr>
              <a:defRPr/>
            </a:pPr>
            <a:r>
              <a:rPr lang="en-US" dirty="0" smtClean="0">
                <a:solidFill>
                  <a:srgbClr val="7F7F7F"/>
                </a:solidFill>
              </a:rPr>
              <a:t>Unions</a:t>
            </a:r>
          </a:p>
          <a:p>
            <a:pPr>
              <a:defRPr/>
            </a:pPr>
            <a:r>
              <a:rPr lang="en-US" dirty="0" smtClean="0">
                <a:solidFill>
                  <a:srgbClr val="7F7F7F"/>
                </a:solidFill>
              </a:rPr>
              <a:t>Memory Layout</a:t>
            </a:r>
          </a:p>
          <a:p>
            <a:pPr>
              <a:defRPr/>
            </a:pPr>
            <a:r>
              <a:rPr lang="en-US" dirty="0" smtClean="0"/>
              <a:t>Buffer Overflow</a:t>
            </a:r>
          </a:p>
          <a:p>
            <a:pPr lvl="1">
              <a:defRPr/>
            </a:pPr>
            <a:r>
              <a:rPr lang="en-US" dirty="0" smtClean="0"/>
              <a:t>Vulnerability</a:t>
            </a:r>
          </a:p>
          <a:p>
            <a:pPr lvl="1">
              <a:defRPr/>
            </a:pPr>
            <a:r>
              <a:rPr lang="en-US" dirty="0" smtClean="0"/>
              <a:t>Protection</a:t>
            </a:r>
          </a:p>
          <a:p>
            <a:pPr>
              <a:buFont typeface="Wingdings" pitchFamily="2" charset="2"/>
              <a:buChar char="§"/>
              <a:defRPr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6858000" cy="573087"/>
          </a:xfrm>
        </p:spPr>
        <p:txBody>
          <a:bodyPr/>
          <a:lstStyle/>
          <a:p>
            <a:pPr eaLnBrk="1" hangingPunct="1"/>
            <a:r>
              <a:rPr lang="en-US" smtClean="0"/>
              <a:t>Internet Worm and IM War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07388" cy="1600200"/>
          </a:xfrm>
        </p:spPr>
        <p:txBody>
          <a:bodyPr/>
          <a:lstStyle/>
          <a:p>
            <a:pPr eaLnBrk="1" hangingPunct="1"/>
            <a:r>
              <a:rPr lang="en-US" smtClean="0"/>
              <a:t>November, 1988</a:t>
            </a:r>
          </a:p>
          <a:p>
            <a:pPr lvl="1" eaLnBrk="1" hangingPunct="1"/>
            <a:r>
              <a:rPr lang="en-US" smtClean="0"/>
              <a:t>Internet Worm attacks thousands of Internet hosts.</a:t>
            </a:r>
          </a:p>
          <a:p>
            <a:pPr lvl="1" eaLnBrk="1" hangingPunct="1"/>
            <a:r>
              <a:rPr lang="en-US" smtClean="0"/>
              <a:t>How did it happen?</a:t>
            </a:r>
          </a:p>
          <a:p>
            <a:pPr eaLnBrk="1" hangingPunct="1">
              <a:buFont typeface="Wingdings 2" pitchFamily="18" charset="2"/>
              <a:buNone/>
            </a:pPr>
            <a:endParaRPr lang="en-US" smtClean="0"/>
          </a:p>
          <a:p>
            <a:pPr lvl="1"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Structures &amp; Alignment</a:t>
            </a:r>
            <a:endParaRPr lang="en-US" dirty="0"/>
          </a:p>
        </p:txBody>
      </p:sp>
      <p:sp>
        <p:nvSpPr>
          <p:cNvPr id="22532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197679"/>
            <a:ext cx="7896225" cy="3602922"/>
          </a:xfrm>
          <a:ln/>
        </p:spPr>
        <p:txBody>
          <a:bodyPr/>
          <a:lstStyle/>
          <a:p>
            <a:r>
              <a:rPr lang="en-US" dirty="0" smtClean="0"/>
              <a:t>Unaligned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Aligned </a:t>
            </a:r>
            <a:r>
              <a:rPr lang="en-US" dirty="0"/>
              <a:t>Data</a:t>
            </a:r>
          </a:p>
          <a:p>
            <a:pPr marL="552450" lvl="1"/>
            <a:r>
              <a:rPr lang="en-US" dirty="0"/>
              <a:t>Primitive data type requires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r>
              <a:rPr lang="en-US" dirty="0"/>
              <a:t> bytes</a:t>
            </a:r>
          </a:p>
          <a:p>
            <a:pPr marL="552450" lvl="1"/>
            <a:r>
              <a:rPr lang="en-US" dirty="0"/>
              <a:t>Address must be multiple of </a:t>
            </a:r>
            <a:r>
              <a:rPr lang="en-US" dirty="0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endParaRPr lang="en-US" dirty="0"/>
          </a:p>
        </p:txBody>
      </p:sp>
      <p:sp>
        <p:nvSpPr>
          <p:cNvPr id="6" name="Rectangle 7"/>
          <p:cNvSpPr>
            <a:spLocks/>
          </p:cNvSpPr>
          <p:nvPr/>
        </p:nvSpPr>
        <p:spPr bwMode="auto">
          <a:xfrm>
            <a:off x="633413" y="45720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7" name="Rectangle 8"/>
          <p:cNvSpPr>
            <a:spLocks/>
          </p:cNvSpPr>
          <p:nvPr/>
        </p:nvSpPr>
        <p:spPr bwMode="auto">
          <a:xfrm>
            <a:off x="190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i[0]</a:t>
            </a:r>
          </a:p>
        </p:txBody>
      </p:sp>
      <p:sp>
        <p:nvSpPr>
          <p:cNvPr id="8" name="Rectangle 9"/>
          <p:cNvSpPr>
            <a:spLocks/>
          </p:cNvSpPr>
          <p:nvPr/>
        </p:nvSpPr>
        <p:spPr bwMode="auto">
          <a:xfrm>
            <a:off x="317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i[1]</a:t>
            </a:r>
          </a:p>
        </p:txBody>
      </p:sp>
      <p:sp>
        <p:nvSpPr>
          <p:cNvPr id="9" name="Rectangle 10"/>
          <p:cNvSpPr>
            <a:spLocks/>
          </p:cNvSpPr>
          <p:nvPr/>
        </p:nvSpPr>
        <p:spPr bwMode="auto">
          <a:xfrm>
            <a:off x="5713413" y="4572000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</a:p>
        </p:txBody>
      </p:sp>
      <p:sp>
        <p:nvSpPr>
          <p:cNvPr id="10" name="Rectangle 11"/>
          <p:cNvSpPr>
            <a:spLocks/>
          </p:cNvSpPr>
          <p:nvPr/>
        </p:nvSpPr>
        <p:spPr bwMode="auto">
          <a:xfrm>
            <a:off x="950913" y="457200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1" name="Rectangle 12"/>
          <p:cNvSpPr>
            <a:spLocks/>
          </p:cNvSpPr>
          <p:nvPr/>
        </p:nvSpPr>
        <p:spPr bwMode="auto">
          <a:xfrm>
            <a:off x="4443413" y="4572000"/>
            <a:ext cx="12700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4 bytes</a:t>
            </a: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3810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p+0</a:t>
            </a:r>
          </a:p>
        </p:txBody>
      </p:sp>
      <p:sp>
        <p:nvSpPr>
          <p:cNvPr id="13" name="Rectangle 14"/>
          <p:cNvSpPr>
            <a:spLocks/>
          </p:cNvSpPr>
          <p:nvPr/>
        </p:nvSpPr>
        <p:spPr bwMode="auto">
          <a:xfrm>
            <a:off x="1652588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p+4</a:t>
            </a:r>
          </a:p>
        </p:txBody>
      </p:sp>
      <p:sp>
        <p:nvSpPr>
          <p:cNvPr id="14" name="Rectangle 15"/>
          <p:cNvSpPr>
            <a:spLocks/>
          </p:cNvSpPr>
          <p:nvPr/>
        </p:nvSpPr>
        <p:spPr bwMode="auto">
          <a:xfrm>
            <a:off x="29083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p+8</a:t>
            </a:r>
          </a:p>
        </p:txBody>
      </p:sp>
      <p:sp>
        <p:nvSpPr>
          <p:cNvPr id="15" name="Rectangle 16"/>
          <p:cNvSpPr>
            <a:spLocks/>
          </p:cNvSpPr>
          <p:nvPr/>
        </p:nvSpPr>
        <p:spPr bwMode="auto">
          <a:xfrm>
            <a:off x="538797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p+16</a:t>
            </a:r>
          </a:p>
        </p:txBody>
      </p:sp>
      <p:sp>
        <p:nvSpPr>
          <p:cNvPr id="16" name="Rectangle 17"/>
          <p:cNvSpPr>
            <a:spLocks/>
          </p:cNvSpPr>
          <p:nvPr/>
        </p:nvSpPr>
        <p:spPr bwMode="auto">
          <a:xfrm>
            <a:off x="793432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p+24</a:t>
            </a: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rot="10800000" flipH="1">
            <a:off x="190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Rectangle 19"/>
          <p:cNvSpPr>
            <a:spLocks/>
          </p:cNvSpPr>
          <p:nvPr/>
        </p:nvSpPr>
        <p:spPr bwMode="auto">
          <a:xfrm>
            <a:off x="1382713" y="5648325"/>
            <a:ext cx="20701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4</a:t>
            </a:r>
          </a:p>
        </p:txBody>
      </p:sp>
      <p:sp>
        <p:nvSpPr>
          <p:cNvPr id="19" name="Rectangle 20"/>
          <p:cNvSpPr>
            <a:spLocks/>
          </p:cNvSpPr>
          <p:nvPr/>
        </p:nvSpPr>
        <p:spPr bwMode="auto">
          <a:xfrm>
            <a:off x="4799013" y="5648325"/>
            <a:ext cx="19050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 rot="10800000" flipH="1">
            <a:off x="571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" name="Rectangle 22"/>
          <p:cNvSpPr>
            <a:spLocks/>
          </p:cNvSpPr>
          <p:nvPr/>
        </p:nvSpPr>
        <p:spPr bwMode="auto">
          <a:xfrm>
            <a:off x="4048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rot="10800000" flipH="1">
            <a:off x="63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Rectangle 24"/>
          <p:cNvSpPr>
            <a:spLocks/>
          </p:cNvSpPr>
          <p:nvPr/>
        </p:nvSpPr>
        <p:spPr bwMode="auto">
          <a:xfrm>
            <a:off x="69453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 rot="10800000" flipH="1">
            <a:off x="825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" name="Rectangle 7"/>
          <p:cNvSpPr>
            <a:spLocks/>
          </p:cNvSpPr>
          <p:nvPr/>
        </p:nvSpPr>
        <p:spPr bwMode="auto">
          <a:xfrm>
            <a:off x="633413" y="17526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26" name="Rectangle 8"/>
          <p:cNvSpPr>
            <a:spLocks/>
          </p:cNvSpPr>
          <p:nvPr/>
        </p:nvSpPr>
        <p:spPr bwMode="auto">
          <a:xfrm>
            <a:off x="936625" y="17526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i[0]</a:t>
            </a:r>
          </a:p>
        </p:txBody>
      </p:sp>
      <p:sp>
        <p:nvSpPr>
          <p:cNvPr id="27" name="Rectangle 9"/>
          <p:cNvSpPr>
            <a:spLocks/>
          </p:cNvSpPr>
          <p:nvPr/>
        </p:nvSpPr>
        <p:spPr bwMode="auto">
          <a:xfrm>
            <a:off x="2206625" y="17526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[1]</a:t>
            </a:r>
          </a:p>
        </p:txBody>
      </p:sp>
      <p:sp>
        <p:nvSpPr>
          <p:cNvPr id="28" name="Rectangle 10"/>
          <p:cNvSpPr>
            <a:spLocks/>
          </p:cNvSpPr>
          <p:nvPr/>
        </p:nvSpPr>
        <p:spPr bwMode="auto">
          <a:xfrm>
            <a:off x="3449638" y="1752600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</a:p>
        </p:txBody>
      </p:sp>
      <p:sp>
        <p:nvSpPr>
          <p:cNvPr id="31" name="Rectangle 13"/>
          <p:cNvSpPr>
            <a:spLocks/>
          </p:cNvSpPr>
          <p:nvPr/>
        </p:nvSpPr>
        <p:spPr bwMode="auto">
          <a:xfrm>
            <a:off x="533400" y="2146300"/>
            <a:ext cx="21480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2" name="Rectangle 14"/>
          <p:cNvSpPr>
            <a:spLocks/>
          </p:cNvSpPr>
          <p:nvPr/>
        </p:nvSpPr>
        <p:spPr bwMode="auto">
          <a:xfrm>
            <a:off x="838200" y="21463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3" name="Rectangle 15"/>
          <p:cNvSpPr>
            <a:spLocks/>
          </p:cNvSpPr>
          <p:nvPr/>
        </p:nvSpPr>
        <p:spPr bwMode="auto">
          <a:xfrm>
            <a:off x="1941512" y="21463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p+5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4" name="Rectangle 16"/>
          <p:cNvSpPr>
            <a:spLocks/>
          </p:cNvSpPr>
          <p:nvPr/>
        </p:nvSpPr>
        <p:spPr bwMode="auto">
          <a:xfrm>
            <a:off x="3124200" y="21463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p+9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5" name="Rectangle 17"/>
          <p:cNvSpPr>
            <a:spLocks/>
          </p:cNvSpPr>
          <p:nvPr/>
        </p:nvSpPr>
        <p:spPr bwMode="auto">
          <a:xfrm>
            <a:off x="5670550" y="21463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p+17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44" name="Rectangle 3"/>
          <p:cNvSpPr>
            <a:spLocks/>
          </p:cNvSpPr>
          <p:nvPr/>
        </p:nvSpPr>
        <p:spPr bwMode="auto">
          <a:xfrm>
            <a:off x="6642100" y="1355724"/>
            <a:ext cx="2222500" cy="1539875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 S1 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int i[2];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858000" cy="573087"/>
          </a:xfrm>
        </p:spPr>
        <p:txBody>
          <a:bodyPr/>
          <a:lstStyle/>
          <a:p>
            <a:pPr eaLnBrk="1" hangingPunct="1"/>
            <a:r>
              <a:rPr lang="en-US" smtClean="0"/>
              <a:t>Internet Worm and IM War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7388" cy="2819400"/>
          </a:xfrm>
        </p:spPr>
        <p:txBody>
          <a:bodyPr/>
          <a:lstStyle/>
          <a:p>
            <a:pPr eaLnBrk="1" hangingPunct="1"/>
            <a:r>
              <a:rPr lang="en-US" smtClean="0"/>
              <a:t>November, 1988</a:t>
            </a:r>
          </a:p>
          <a:p>
            <a:pPr lvl="1" eaLnBrk="1" hangingPunct="1"/>
            <a:r>
              <a:rPr lang="en-US" smtClean="0"/>
              <a:t>Internet Worm attacks thousands of Internet hosts.</a:t>
            </a:r>
          </a:p>
          <a:p>
            <a:pPr lvl="1" eaLnBrk="1" hangingPunct="1"/>
            <a:r>
              <a:rPr lang="en-US" smtClean="0"/>
              <a:t>How did it happen?</a:t>
            </a:r>
          </a:p>
          <a:p>
            <a:pPr eaLnBrk="1" hangingPunct="1"/>
            <a:r>
              <a:rPr lang="en-US" smtClean="0"/>
              <a:t>July, 1999</a:t>
            </a:r>
          </a:p>
          <a:p>
            <a:pPr lvl="1" eaLnBrk="1" hangingPunct="1"/>
            <a:r>
              <a:rPr lang="en-US" smtClean="0"/>
              <a:t>Microsoft launches MSN Messenger (instant messaging system).</a:t>
            </a:r>
          </a:p>
          <a:p>
            <a:pPr lvl="1" eaLnBrk="1" hangingPunct="1"/>
            <a:r>
              <a:rPr lang="en-US" smtClean="0"/>
              <a:t>Messenger clients can access popular AOL Instant Messaging Service (AIM) servers</a:t>
            </a:r>
          </a:p>
          <a:p>
            <a:pPr eaLnBrk="1" hangingPunct="1"/>
            <a:endParaRPr lang="en-US" smtClean="0"/>
          </a:p>
          <a:p>
            <a:pPr lvl="1"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356356" name="Oval 4"/>
          <p:cNvSpPr>
            <a:spLocks noChangeArrowheads="1"/>
          </p:cNvSpPr>
          <p:nvPr/>
        </p:nvSpPr>
        <p:spPr bwMode="auto">
          <a:xfrm>
            <a:off x="6448425" y="4587875"/>
            <a:ext cx="1095375" cy="9096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AIM</a:t>
            </a:r>
          </a:p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server</a:t>
            </a:r>
          </a:p>
        </p:txBody>
      </p:sp>
      <p:sp>
        <p:nvSpPr>
          <p:cNvPr id="356357" name="Oval 5"/>
          <p:cNvSpPr>
            <a:spLocks noChangeArrowheads="1"/>
          </p:cNvSpPr>
          <p:nvPr/>
        </p:nvSpPr>
        <p:spPr bwMode="auto">
          <a:xfrm>
            <a:off x="5441950" y="3581400"/>
            <a:ext cx="998538" cy="9096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AIM</a:t>
            </a:r>
          </a:p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client</a:t>
            </a:r>
          </a:p>
        </p:txBody>
      </p:sp>
      <p:sp>
        <p:nvSpPr>
          <p:cNvPr id="356358" name="Oval 6"/>
          <p:cNvSpPr>
            <a:spLocks noChangeArrowheads="1"/>
          </p:cNvSpPr>
          <p:nvPr/>
        </p:nvSpPr>
        <p:spPr bwMode="auto">
          <a:xfrm>
            <a:off x="5508625" y="5638800"/>
            <a:ext cx="998538" cy="9096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AIM</a:t>
            </a:r>
          </a:p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client</a:t>
            </a:r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4772025" y="4587875"/>
            <a:ext cx="998538" cy="909638"/>
          </a:xfrm>
          <a:prstGeom prst="ellipse">
            <a:avLst/>
          </a:prstGeom>
          <a:solidFill>
            <a:srgbClr val="F1C7C7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800">
                <a:latin typeface="Calibri" pitchFamily="34" charset="0"/>
              </a:rPr>
              <a:t>MSN</a:t>
            </a:r>
          </a:p>
          <a:p>
            <a:pPr algn="ctr" eaLnBrk="0" hangingPunct="0"/>
            <a:r>
              <a:rPr lang="en-US" sz="1800">
                <a:latin typeface="Calibri" pitchFamily="34" charset="0"/>
              </a:rPr>
              <a:t>client</a:t>
            </a:r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2986088" y="4587875"/>
            <a:ext cx="1095375" cy="909638"/>
          </a:xfrm>
          <a:prstGeom prst="ellipse">
            <a:avLst/>
          </a:prstGeom>
          <a:solidFill>
            <a:srgbClr val="F1C7C7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800">
                <a:latin typeface="Calibri" pitchFamily="34" charset="0"/>
              </a:rPr>
              <a:t>MSN</a:t>
            </a:r>
          </a:p>
          <a:p>
            <a:pPr algn="ctr" eaLnBrk="0" hangingPunct="0"/>
            <a:r>
              <a:rPr lang="en-US" sz="1800">
                <a:latin typeface="Calibri" pitchFamily="34" charset="0"/>
              </a:rPr>
              <a:t>server</a:t>
            </a:r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4094163" y="50292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5772150" y="50292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6346825" y="4327525"/>
            <a:ext cx="304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 rot="5400000">
            <a:off x="6342063" y="5372100"/>
            <a:ext cx="304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686800" cy="573087"/>
          </a:xfrm>
        </p:spPr>
        <p:txBody>
          <a:bodyPr/>
          <a:lstStyle/>
          <a:p>
            <a:pPr eaLnBrk="1" hangingPunct="1"/>
            <a:r>
              <a:rPr lang="en-US" smtClean="0"/>
              <a:t>Internet Worm and IM War (cont.)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50950"/>
            <a:ext cx="8307388" cy="5454650"/>
          </a:xfrm>
        </p:spPr>
        <p:txBody>
          <a:bodyPr/>
          <a:lstStyle/>
          <a:p>
            <a:pPr eaLnBrk="1" hangingPunct="1"/>
            <a:r>
              <a:rPr lang="en-US" dirty="0" smtClean="0"/>
              <a:t>August 1999</a:t>
            </a:r>
          </a:p>
          <a:p>
            <a:pPr lvl="1" eaLnBrk="1" hangingPunct="1"/>
            <a:r>
              <a:rPr lang="en-US" dirty="0" smtClean="0"/>
              <a:t>Mysteriously, Messenger clients can no longer access AIM servers.</a:t>
            </a:r>
          </a:p>
          <a:p>
            <a:pPr lvl="1" eaLnBrk="1" hangingPunct="1"/>
            <a:r>
              <a:rPr lang="en-US" dirty="0" smtClean="0"/>
              <a:t>Microsoft and AOL begin the IM war:</a:t>
            </a:r>
          </a:p>
          <a:p>
            <a:pPr lvl="2" eaLnBrk="1" hangingPunct="1"/>
            <a:r>
              <a:rPr lang="en-US" dirty="0" smtClean="0"/>
              <a:t>AOL changes server to disallow Messenger clients</a:t>
            </a:r>
          </a:p>
          <a:p>
            <a:pPr lvl="2" eaLnBrk="1" hangingPunct="1"/>
            <a:r>
              <a:rPr lang="en-US" dirty="0" smtClean="0"/>
              <a:t>Microsoft makes changes to clients to defeat AOL changes.</a:t>
            </a:r>
          </a:p>
          <a:p>
            <a:pPr lvl="2" eaLnBrk="1" hangingPunct="1"/>
            <a:r>
              <a:rPr lang="en-US" dirty="0" smtClean="0"/>
              <a:t>At least 13 such skirmishes.</a:t>
            </a:r>
          </a:p>
          <a:p>
            <a:pPr lvl="1" eaLnBrk="1" hangingPunct="1"/>
            <a:r>
              <a:rPr lang="en-US" dirty="0" smtClean="0"/>
              <a:t>How did it happen?</a:t>
            </a:r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dirty="0" smtClean="0"/>
              <a:t>The Internet Worm and AOL/Microsoft War were both based on </a:t>
            </a:r>
            <a:r>
              <a:rPr lang="en-US" i="1" dirty="0" smtClean="0"/>
              <a:t>stack buffer overflow</a:t>
            </a:r>
            <a:r>
              <a:rPr lang="en-US" dirty="0" smtClean="0"/>
              <a:t> exploits!</a:t>
            </a:r>
          </a:p>
          <a:p>
            <a:pPr lvl="2" eaLnBrk="1" hangingPunct="1"/>
            <a:r>
              <a:rPr lang="en-US" dirty="0" smtClean="0"/>
              <a:t>many library functions do not check argument sizes.</a:t>
            </a:r>
          </a:p>
          <a:p>
            <a:pPr lvl="2" eaLnBrk="1" hangingPunct="1"/>
            <a:r>
              <a:rPr lang="en-US" dirty="0" smtClean="0"/>
              <a:t>allows target buffers to overflow.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591425" cy="762000"/>
          </a:xfrm>
        </p:spPr>
        <p:txBody>
          <a:bodyPr/>
          <a:lstStyle/>
          <a:p>
            <a:pPr eaLnBrk="1" hangingPunct="1"/>
            <a:r>
              <a:rPr lang="en-US" smtClean="0"/>
              <a:t>String Library Code</a:t>
            </a:r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153400" cy="5791200"/>
          </a:xfrm>
        </p:spPr>
        <p:txBody>
          <a:bodyPr/>
          <a:lstStyle/>
          <a:p>
            <a:pPr eaLnBrk="1" hangingPunct="1"/>
            <a:r>
              <a:rPr lang="en-US" dirty="0" smtClean="0"/>
              <a:t>Implementation of Unix function </a:t>
            </a:r>
            <a:r>
              <a:rPr lang="en-US" dirty="0" smtClean="0">
                <a:latin typeface="Courier New" pitchFamily="49" charset="0"/>
              </a:rPr>
              <a:t>gets()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lvl="1" eaLnBrk="1" hangingPunct="1"/>
            <a:r>
              <a:rPr lang="en-US" dirty="0" smtClean="0"/>
              <a:t>No way to specify limit on number of characters to read</a:t>
            </a:r>
          </a:p>
          <a:p>
            <a:pPr eaLnBrk="1" hangingPunct="1"/>
            <a:r>
              <a:rPr lang="en-US" dirty="0" smtClean="0"/>
              <a:t>Similar problems with other library functions</a:t>
            </a:r>
          </a:p>
          <a:p>
            <a:pPr lvl="1" eaLnBrk="1" hangingPunct="1"/>
            <a:r>
              <a:rPr lang="en-US" b="1" dirty="0" err="1" smtClean="0">
                <a:latin typeface="Courier New" pitchFamily="49" charset="0"/>
              </a:rPr>
              <a:t>strcpy</a:t>
            </a:r>
            <a:r>
              <a:rPr lang="en-US" b="1" dirty="0" smtClean="0"/>
              <a:t>, </a:t>
            </a:r>
            <a:r>
              <a:rPr lang="en-US" b="1" dirty="0" err="1" smtClean="0">
                <a:latin typeface="Courier New" pitchFamily="49" charset="0"/>
              </a:rPr>
              <a:t>strcat</a:t>
            </a:r>
            <a:r>
              <a:rPr lang="en-US" dirty="0" smtClean="0"/>
              <a:t>: Copy strings of arbitrary length</a:t>
            </a:r>
          </a:p>
          <a:p>
            <a:pPr lvl="1" eaLnBrk="1" hangingPunct="1"/>
            <a:r>
              <a:rPr lang="en-US" b="1" dirty="0" err="1" smtClean="0">
                <a:latin typeface="Courier New" pitchFamily="49" charset="0"/>
              </a:rPr>
              <a:t>scanf</a:t>
            </a:r>
            <a:r>
              <a:rPr lang="en-US" b="1" dirty="0" smtClean="0"/>
              <a:t>, </a:t>
            </a:r>
            <a:r>
              <a:rPr lang="en-US" b="1" dirty="0" err="1" smtClean="0">
                <a:latin typeface="Courier New" pitchFamily="49" charset="0"/>
              </a:rPr>
              <a:t>fscanf</a:t>
            </a:r>
            <a:r>
              <a:rPr lang="en-US" b="1" dirty="0" smtClean="0"/>
              <a:t>, </a:t>
            </a:r>
            <a:r>
              <a:rPr lang="en-US" b="1" dirty="0" err="1" smtClean="0">
                <a:latin typeface="Courier New" pitchFamily="49" charset="0"/>
              </a:rPr>
              <a:t>sscanf</a:t>
            </a:r>
            <a:r>
              <a:rPr lang="en-US" b="1" dirty="0" smtClean="0"/>
              <a:t>, </a:t>
            </a:r>
            <a:r>
              <a:rPr lang="en-US" dirty="0" smtClean="0"/>
              <a:t>when given </a:t>
            </a:r>
            <a:r>
              <a:rPr lang="en-US" b="1" dirty="0" smtClean="0">
                <a:latin typeface="Courier New" pitchFamily="49" charset="0"/>
              </a:rPr>
              <a:t>%s</a:t>
            </a:r>
            <a:r>
              <a:rPr lang="en-US" dirty="0" smtClean="0"/>
              <a:t> conversion specification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838200" y="1524000"/>
            <a:ext cx="5410200" cy="33972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/* Get string from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stdin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*/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char *gets(char *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dest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)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c =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getchar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char *p =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dest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while (c != EOF &amp;&amp; c != '\n')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    *p++ = c;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    c =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getchar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}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*p = '\0';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return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dest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6413500" cy="573088"/>
          </a:xfrm>
        </p:spPr>
        <p:txBody>
          <a:bodyPr/>
          <a:lstStyle/>
          <a:p>
            <a:pPr eaLnBrk="1" hangingPunct="1"/>
            <a:r>
              <a:rPr lang="en-US" smtClean="0"/>
              <a:t>Vulnerable Buffer Code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609600" y="3124200"/>
            <a:ext cx="3657600" cy="82843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</a:rPr>
              <a:t>call_echo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  echo();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}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609600" y="1219200"/>
            <a:ext cx="50292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char buf[4];  /* Way too small! */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gets(buf);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puts(buf);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648200" y="3905250"/>
            <a:ext cx="4152900" cy="8286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>
                <a:latin typeface="Courier New" pitchFamily="49" charset="0"/>
                <a:ea typeface="MS Mincho" pitchFamily="49" charset="-128"/>
                <a:cs typeface="+mn-cs"/>
              </a:rPr>
              <a:t>unix&gt;</a:t>
            </a:r>
            <a:r>
              <a:rPr lang="en-US" sz="1600" i="1">
                <a:latin typeface="Courier New" pitchFamily="49" charset="0"/>
                <a:ea typeface="MS Mincho" pitchFamily="49" charset="-128"/>
                <a:cs typeface="+mn-cs"/>
              </a:rPr>
              <a:t>./bufdemo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>
                <a:latin typeface="Courier New" pitchFamily="49" charset="0"/>
                <a:ea typeface="MS Mincho" pitchFamily="49" charset="-128"/>
                <a:cs typeface="+mn-cs"/>
              </a:rPr>
              <a:t>Type a string:</a:t>
            </a:r>
            <a:r>
              <a:rPr lang="en-US" sz="1600" i="1">
                <a:latin typeface="Courier New" pitchFamily="49" charset="0"/>
                <a:ea typeface="MS Mincho" pitchFamily="49" charset="-128"/>
                <a:cs typeface="+mn-cs"/>
              </a:rPr>
              <a:t>1234567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>
                <a:latin typeface="Courier New" pitchFamily="49" charset="0"/>
                <a:ea typeface="MS Mincho" pitchFamily="49" charset="-128"/>
                <a:cs typeface="+mn-cs"/>
              </a:rPr>
              <a:t>1234567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648200" y="4810125"/>
            <a:ext cx="4152900" cy="8286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&gt;./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bufdemo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12345678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Segmentation Fault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48200" y="5724525"/>
            <a:ext cx="4152900" cy="8286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&gt;./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bufdemo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123456789ABC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Segmentation Fault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417513"/>
            <a:ext cx="7099300" cy="573087"/>
          </a:xfrm>
        </p:spPr>
        <p:txBody>
          <a:bodyPr/>
          <a:lstStyle/>
          <a:p>
            <a:pPr eaLnBrk="1" hangingPunct="1"/>
            <a:r>
              <a:rPr lang="en-US" smtClean="0"/>
              <a:t>Buffer Overflow Disassembly</a:t>
            </a:r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565150" y="1295400"/>
            <a:ext cx="8045450" cy="36907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 80485c5:	55                 push   %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  <a:cs typeface="+mn-cs"/>
              </a:rPr>
              <a:t>ebp</a:t>
            </a:r>
            <a:endParaRPr lang="en-US" sz="1800" dirty="0" smtClean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 80485c6:	89 e5              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  <a:cs typeface="+mn-cs"/>
              </a:rPr>
              <a:t>mov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    %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  <a:cs typeface="+mn-cs"/>
              </a:rPr>
              <a:t>esp,%ebp</a:t>
            </a:r>
            <a:endParaRPr lang="en-US" sz="1800" dirty="0" smtClean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 80485c8:	53                 push   %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  <a:cs typeface="+mn-cs"/>
              </a:rPr>
              <a:t>ebx</a:t>
            </a:r>
            <a:endParaRPr lang="en-US" sz="1800" dirty="0" smtClean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 80485c9:	83 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  <a:cs typeface="+mn-cs"/>
              </a:rPr>
              <a:t>ec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 14           sub    $20,%esp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 80485cc:	8d 5d f8           lea    -8(%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  <a:cs typeface="+mn-cs"/>
              </a:rPr>
              <a:t>ebp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),%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  <a:cs typeface="+mn-cs"/>
              </a:rPr>
              <a:t>ebx</a:t>
            </a:r>
            <a:endParaRPr lang="en-US" sz="1800" dirty="0" smtClean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 80485cf:	89 1c 24           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  <a:cs typeface="+mn-cs"/>
              </a:rPr>
              <a:t>mov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    %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  <a:cs typeface="+mn-cs"/>
              </a:rPr>
              <a:t>ebx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,(%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  <a:cs typeface="+mn-cs"/>
              </a:rPr>
              <a:t>esp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)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 80485d2:	e8 9e ff 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     call   8048575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 80485d7:	89 1c 24           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  <a:cs typeface="+mn-cs"/>
              </a:rPr>
              <a:t>mov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    %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  <a:cs typeface="+mn-cs"/>
              </a:rPr>
              <a:t>ebx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,(%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  <a:cs typeface="+mn-cs"/>
              </a:rPr>
              <a:t>esp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)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 80485da:	e8 05 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  <a:cs typeface="+mn-cs"/>
              </a:rPr>
              <a:t>fe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 ff 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     call   80483e4 &lt;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  <a:cs typeface="+mn-cs"/>
              </a:rPr>
              <a:t>puts@plt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 80485df:	83 c4 14           add    $20,%esp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 80485e2:	5b                 pop    %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  <a:cs typeface="+mn-cs"/>
              </a:rPr>
              <a:t>ebx</a:t>
            </a:r>
            <a:endParaRPr lang="en-US" sz="1800" dirty="0" smtClean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 80485e3:	5d                 pop    %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  <a:cs typeface="+mn-cs"/>
              </a:rPr>
              <a:t>ebp</a:t>
            </a:r>
            <a:endParaRPr lang="en-US" sz="1800" dirty="0" smtClean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 80485e4:	c3                 ret </a:t>
            </a:r>
            <a:endParaRPr lang="en-US" sz="18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565150" y="5486400"/>
            <a:ext cx="8045450" cy="920765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80485eb:	e8 d5 ff 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   call   80485c5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80485f0:	c9                 leave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80485f1:	c3                 ret </a:t>
            </a:r>
            <a:endParaRPr lang="en-US" sz="18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4500" y="5029200"/>
            <a:ext cx="1466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call_echo</a:t>
            </a:r>
            <a:r>
              <a:rPr lang="en-US" dirty="0" smtClean="0">
                <a:latin typeface="Calibri" pitchFamily="34" charset="0"/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4500" y="926584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echo: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6489700" cy="573087"/>
          </a:xfrm>
        </p:spPr>
        <p:txBody>
          <a:bodyPr/>
          <a:lstStyle/>
          <a:p>
            <a:pPr eaLnBrk="1" hangingPunct="1"/>
            <a:r>
              <a:rPr lang="en-US" smtClean="0"/>
              <a:t>Buffer Overflow Stack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2655888" y="4284663"/>
            <a:ext cx="6183312" cy="23057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pushl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ebp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# Save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ebp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on stack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movl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esp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ebp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pushl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ebx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# Save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ebx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subl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$20,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esp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# Allocate stack space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</a:rPr>
              <a:t>leal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-8(%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</a:rPr>
              <a:t>ebp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),%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</a:rPr>
              <a:t>ebx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	# Compute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as %ebp-8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movl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ebx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(%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esp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)	# Push 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on stack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call  gets	# Call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. 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733800" y="2286000"/>
            <a:ext cx="51054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char buf[4];  /* Way too small! */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gets(buf);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puts(buf);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743200"/>
            <a:ext cx="179705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</p:txBody>
      </p:sp>
      <p:sp>
        <p:nvSpPr>
          <p:cNvPr id="360471" name="Rectangle 23"/>
          <p:cNvSpPr>
            <a:spLocks noChangeArrowheads="1"/>
          </p:cNvSpPr>
          <p:nvPr/>
        </p:nvSpPr>
        <p:spPr bwMode="auto">
          <a:xfrm>
            <a:off x="533400" y="30480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Saved </a:t>
            </a:r>
            <a:r>
              <a:rPr lang="en-US" sz="1800" dirty="0">
                <a:latin typeface="Courier New" pitchFamily="49" charset="0"/>
                <a:cs typeface="+mn-cs"/>
              </a:rPr>
              <a:t>%</a:t>
            </a:r>
            <a:r>
              <a:rPr lang="en-US" sz="1800" dirty="0" err="1">
                <a:latin typeface="Courier New" pitchFamily="49" charset="0"/>
                <a:cs typeface="+mn-cs"/>
              </a:rPr>
              <a:t>ebp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330450" y="3221038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2743200" y="3048000"/>
            <a:ext cx="73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%ebp</a:t>
            </a: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600200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main</a:t>
            </a:r>
          </a:p>
        </p:txBody>
      </p:sp>
      <p:sp>
        <p:nvSpPr>
          <p:cNvPr id="360480" name="Rectangle 32"/>
          <p:cNvSpPr>
            <a:spLocks noChangeArrowheads="1"/>
          </p:cNvSpPr>
          <p:nvPr/>
        </p:nvSpPr>
        <p:spPr bwMode="auto">
          <a:xfrm>
            <a:off x="533400" y="3352800"/>
            <a:ext cx="1797050" cy="1371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echo</a:t>
            </a:r>
          </a:p>
        </p:txBody>
      </p:sp>
      <p:sp>
        <p:nvSpPr>
          <p:cNvPr id="360472" name="Rectangle 24"/>
          <p:cNvSpPr>
            <a:spLocks noChangeArrowheads="1"/>
          </p:cNvSpPr>
          <p:nvPr/>
        </p:nvSpPr>
        <p:spPr bwMode="auto">
          <a:xfrm>
            <a:off x="533400" y="36576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360473" name="Rectangle 25"/>
          <p:cNvSpPr>
            <a:spLocks noChangeArrowheads="1"/>
          </p:cNvSpPr>
          <p:nvPr/>
        </p:nvSpPr>
        <p:spPr bwMode="auto">
          <a:xfrm>
            <a:off x="982663" y="36576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360474" name="Rectangle 26"/>
          <p:cNvSpPr>
            <a:spLocks noChangeArrowheads="1"/>
          </p:cNvSpPr>
          <p:nvPr/>
        </p:nvSpPr>
        <p:spPr bwMode="auto">
          <a:xfrm>
            <a:off x="1431925" y="36576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360475" name="Rectangle 27"/>
          <p:cNvSpPr>
            <a:spLocks noChangeArrowheads="1"/>
          </p:cNvSpPr>
          <p:nvPr/>
        </p:nvSpPr>
        <p:spPr bwMode="auto">
          <a:xfrm>
            <a:off x="1881188" y="36576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3671888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buf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1230313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533400" y="33528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Saved </a:t>
            </a:r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3530600" cy="1617663"/>
          </a:xfrm>
        </p:spPr>
        <p:txBody>
          <a:bodyPr/>
          <a:lstStyle/>
          <a:p>
            <a:pPr marL="0" indent="0" eaLnBrk="1" hangingPunct="1"/>
            <a:r>
              <a:rPr lang="en-US" smtClean="0"/>
              <a:t>Buffer Overflow Stack Example</a:t>
            </a:r>
          </a:p>
        </p:txBody>
      </p:sp>
      <p:sp>
        <p:nvSpPr>
          <p:cNvPr id="26627" name="Text Box 33"/>
          <p:cNvSpPr txBox="1">
            <a:spLocks noChangeArrowheads="1"/>
          </p:cNvSpPr>
          <p:nvPr/>
        </p:nvSpPr>
        <p:spPr bwMode="auto">
          <a:xfrm>
            <a:off x="5426075" y="228600"/>
            <a:ext cx="3717925" cy="212407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dirty="0" err="1">
                <a:latin typeface="Courier New" pitchFamily="49" charset="0"/>
              </a:rPr>
              <a:t>unix</a:t>
            </a:r>
            <a:r>
              <a:rPr lang="en-US" sz="1200" dirty="0">
                <a:latin typeface="Courier New" pitchFamily="49" charset="0"/>
              </a:rPr>
              <a:t>&gt; </a:t>
            </a:r>
            <a:r>
              <a:rPr lang="en-US" sz="1200" i="1" dirty="0" err="1">
                <a:latin typeface="Courier New" pitchFamily="49" charset="0"/>
              </a:rPr>
              <a:t>gdb</a:t>
            </a:r>
            <a:r>
              <a:rPr lang="en-US" sz="1200" i="1" dirty="0">
                <a:latin typeface="Courier New" pitchFamily="49" charset="0"/>
              </a:rPr>
              <a:t> </a:t>
            </a:r>
            <a:r>
              <a:rPr lang="en-US" sz="1200" i="1" dirty="0" err="1">
                <a:latin typeface="Courier New" pitchFamily="49" charset="0"/>
              </a:rPr>
              <a:t>bufdemo</a:t>
            </a:r>
            <a:endParaRPr lang="en-US" sz="1200" i="1" dirty="0">
              <a:latin typeface="Courier New" pitchFamily="49" charset="0"/>
            </a:endParaRPr>
          </a:p>
          <a:p>
            <a:pPr eaLnBrk="0" hangingPunct="0"/>
            <a:r>
              <a:rPr lang="en-US" sz="1200" dirty="0">
                <a:latin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</a:rPr>
              <a:t>gdb</a:t>
            </a:r>
            <a:r>
              <a:rPr lang="en-US" sz="1200" dirty="0">
                <a:latin typeface="Courier New" pitchFamily="49" charset="0"/>
              </a:rPr>
              <a:t>) </a:t>
            </a:r>
            <a:r>
              <a:rPr lang="en-US" sz="1200" i="1" dirty="0">
                <a:latin typeface="Courier New" pitchFamily="49" charset="0"/>
              </a:rPr>
              <a:t>break echo</a:t>
            </a:r>
          </a:p>
          <a:p>
            <a:pPr eaLnBrk="0" hangingPunct="0"/>
            <a:r>
              <a:rPr lang="en-US" sz="1200" dirty="0">
                <a:latin typeface="Courier New" pitchFamily="49" charset="0"/>
              </a:rPr>
              <a:t>Breakpoint 1 at </a:t>
            </a:r>
            <a:r>
              <a:rPr lang="en-US" sz="1200" dirty="0" smtClean="0">
                <a:latin typeface="Courier New" pitchFamily="49" charset="0"/>
              </a:rPr>
              <a:t>0x80485c9</a:t>
            </a:r>
            <a:endParaRPr lang="en-US" sz="1200" dirty="0">
              <a:latin typeface="Courier New" pitchFamily="49" charset="0"/>
            </a:endParaRPr>
          </a:p>
          <a:p>
            <a:pPr eaLnBrk="0" hangingPunct="0"/>
            <a:r>
              <a:rPr lang="en-US" sz="1200" dirty="0">
                <a:latin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</a:rPr>
              <a:t>gdb</a:t>
            </a:r>
            <a:r>
              <a:rPr lang="en-US" sz="1200" dirty="0">
                <a:latin typeface="Courier New" pitchFamily="49" charset="0"/>
              </a:rPr>
              <a:t>) </a:t>
            </a:r>
            <a:r>
              <a:rPr lang="en-US" sz="1200" i="1" dirty="0">
                <a:latin typeface="Courier New" pitchFamily="49" charset="0"/>
              </a:rPr>
              <a:t>run</a:t>
            </a:r>
          </a:p>
          <a:p>
            <a:pPr eaLnBrk="0" hangingPunct="0"/>
            <a:r>
              <a:rPr lang="en-US" sz="1200" dirty="0">
                <a:latin typeface="Courier New" pitchFamily="49" charset="0"/>
              </a:rPr>
              <a:t>Breakpoint 1, </a:t>
            </a:r>
            <a:r>
              <a:rPr lang="en-US" sz="1200" dirty="0" smtClean="0">
                <a:latin typeface="Courier New" pitchFamily="49" charset="0"/>
              </a:rPr>
              <a:t>0x80485c9 </a:t>
            </a:r>
            <a:r>
              <a:rPr lang="en-US" sz="1200" dirty="0">
                <a:latin typeface="Courier New" pitchFamily="49" charset="0"/>
              </a:rPr>
              <a:t>in echo ()</a:t>
            </a:r>
          </a:p>
          <a:p>
            <a:pPr eaLnBrk="0" hangingPunct="0"/>
            <a:r>
              <a:rPr lang="en-US" sz="1200" dirty="0">
                <a:latin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</a:rPr>
              <a:t>gdb</a:t>
            </a:r>
            <a:r>
              <a:rPr lang="en-US" sz="1200" dirty="0">
                <a:latin typeface="Courier New" pitchFamily="49" charset="0"/>
              </a:rPr>
              <a:t>) print /x $</a:t>
            </a:r>
            <a:r>
              <a:rPr lang="en-US" sz="1200" dirty="0" err="1">
                <a:latin typeface="Courier New" pitchFamily="49" charset="0"/>
              </a:rPr>
              <a:t>ebp</a:t>
            </a:r>
            <a:endParaRPr lang="en-US" sz="1200" dirty="0">
              <a:latin typeface="Courier New" pitchFamily="49" charset="0"/>
            </a:endParaRPr>
          </a:p>
          <a:p>
            <a:pPr eaLnBrk="0" hangingPunct="0"/>
            <a:r>
              <a:rPr lang="en-US" sz="1200" dirty="0">
                <a:latin typeface="Courier New" pitchFamily="49" charset="0"/>
              </a:rPr>
              <a:t>$1 = </a:t>
            </a:r>
            <a:r>
              <a:rPr lang="en-US" sz="1200" dirty="0" smtClean="0">
                <a:latin typeface="Courier New" pitchFamily="49" charset="0"/>
              </a:rPr>
              <a:t>0xffffd678</a:t>
            </a:r>
            <a:endParaRPr lang="en-US" sz="1200" dirty="0">
              <a:latin typeface="Courier New" pitchFamily="49" charset="0"/>
            </a:endParaRPr>
          </a:p>
          <a:p>
            <a:pPr eaLnBrk="0" hangingPunct="0"/>
            <a:r>
              <a:rPr lang="en-US" sz="1200" dirty="0">
                <a:latin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</a:rPr>
              <a:t>gdb</a:t>
            </a:r>
            <a:r>
              <a:rPr lang="en-US" sz="1200" dirty="0">
                <a:latin typeface="Courier New" pitchFamily="49" charset="0"/>
              </a:rPr>
              <a:t>) </a:t>
            </a:r>
            <a:r>
              <a:rPr lang="en-US" sz="1200" i="1" dirty="0">
                <a:latin typeface="Courier New" pitchFamily="49" charset="0"/>
              </a:rPr>
              <a:t>print /x *(unsigned *)$</a:t>
            </a:r>
            <a:r>
              <a:rPr lang="en-US" sz="1200" i="1" dirty="0" err="1">
                <a:latin typeface="Courier New" pitchFamily="49" charset="0"/>
              </a:rPr>
              <a:t>ebp</a:t>
            </a:r>
            <a:endParaRPr lang="en-US" sz="1200" i="1" dirty="0">
              <a:latin typeface="Courier New" pitchFamily="49" charset="0"/>
            </a:endParaRPr>
          </a:p>
          <a:p>
            <a:pPr eaLnBrk="0" hangingPunct="0"/>
            <a:r>
              <a:rPr lang="en-US" sz="1200" dirty="0">
                <a:latin typeface="Courier New" pitchFamily="49" charset="0"/>
              </a:rPr>
              <a:t>$2 = </a:t>
            </a:r>
            <a:r>
              <a:rPr lang="en-US" sz="1200" dirty="0" smtClean="0">
                <a:latin typeface="Courier New" pitchFamily="49" charset="0"/>
              </a:rPr>
              <a:t>0xffffd688</a:t>
            </a:r>
            <a:endParaRPr lang="en-US" sz="1200" dirty="0">
              <a:latin typeface="Courier New" pitchFamily="49" charset="0"/>
            </a:endParaRPr>
          </a:p>
          <a:p>
            <a:pPr eaLnBrk="0" hangingPunct="0"/>
            <a:r>
              <a:rPr lang="en-US" sz="1200" dirty="0">
                <a:latin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</a:rPr>
              <a:t>gdb</a:t>
            </a:r>
            <a:r>
              <a:rPr lang="en-US" sz="1200" dirty="0">
                <a:latin typeface="Courier New" pitchFamily="49" charset="0"/>
              </a:rPr>
              <a:t>) </a:t>
            </a:r>
            <a:r>
              <a:rPr lang="en-US" sz="1200" i="1" dirty="0">
                <a:latin typeface="Courier New" pitchFamily="49" charset="0"/>
              </a:rPr>
              <a:t>print /x *((unsigned *)$</a:t>
            </a:r>
            <a:r>
              <a:rPr lang="en-US" sz="1200" i="1" dirty="0" err="1">
                <a:latin typeface="Courier New" pitchFamily="49" charset="0"/>
              </a:rPr>
              <a:t>ebp</a:t>
            </a:r>
            <a:r>
              <a:rPr lang="en-US" sz="1200" i="1" dirty="0">
                <a:latin typeface="Courier New" pitchFamily="49" charset="0"/>
              </a:rPr>
              <a:t> + 1)</a:t>
            </a:r>
          </a:p>
          <a:p>
            <a:pPr eaLnBrk="0" hangingPunct="0"/>
            <a:r>
              <a:rPr lang="en-US" sz="1200" dirty="0">
                <a:latin typeface="Courier New" pitchFamily="49" charset="0"/>
              </a:rPr>
              <a:t>$3 = </a:t>
            </a:r>
            <a:r>
              <a:rPr lang="en-US" sz="1200" dirty="0" smtClean="0">
                <a:latin typeface="Courier New" pitchFamily="49" charset="0"/>
              </a:rPr>
              <a:t>0x80485f0</a:t>
            </a:r>
            <a:endParaRPr lang="en-US" sz="1200" dirty="0">
              <a:latin typeface="Courier New" pitchFamily="49" charset="0"/>
            </a:endParaRPr>
          </a:p>
        </p:txBody>
      </p:sp>
      <p:sp>
        <p:nvSpPr>
          <p:cNvPr id="26628" name="Text Box 34"/>
          <p:cNvSpPr txBox="1">
            <a:spLocks noChangeArrowheads="1"/>
          </p:cNvSpPr>
          <p:nvPr/>
        </p:nvSpPr>
        <p:spPr bwMode="auto">
          <a:xfrm>
            <a:off x="449263" y="6099175"/>
            <a:ext cx="8161337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80485eb:	e8 d5 ff </a:t>
            </a:r>
            <a:r>
              <a:rPr lang="en-US" sz="1800" dirty="0" err="1" smtClean="0">
                <a:latin typeface="Courier New" pitchFamily="49" charset="0"/>
              </a:rPr>
              <a:t>ff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ff</a:t>
            </a:r>
            <a:r>
              <a:rPr lang="en-US" sz="1800" dirty="0" smtClean="0">
                <a:latin typeface="Courier New" pitchFamily="49" charset="0"/>
              </a:rPr>
              <a:t>   call   80485c5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80485f0:	c9               leave  </a:t>
            </a:r>
          </a:p>
        </p:txBody>
      </p:sp>
      <p:sp>
        <p:nvSpPr>
          <p:cNvPr id="26629" name="Rectangle 35"/>
          <p:cNvSpPr>
            <a:spLocks noChangeArrowheads="1"/>
          </p:cNvSpPr>
          <p:nvPr/>
        </p:nvSpPr>
        <p:spPr bwMode="auto">
          <a:xfrm>
            <a:off x="5949950" y="4230688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0xffffd678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6630" name="Rectangle 58"/>
          <p:cNvSpPr>
            <a:spLocks noChangeArrowheads="1"/>
          </p:cNvSpPr>
          <p:nvPr/>
        </p:nvSpPr>
        <p:spPr bwMode="auto">
          <a:xfrm>
            <a:off x="2514600" y="4894263"/>
            <a:ext cx="5953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buf</a:t>
            </a:r>
          </a:p>
        </p:txBody>
      </p:sp>
      <p:sp>
        <p:nvSpPr>
          <p:cNvPr id="26631" name="Rectangle 69"/>
          <p:cNvSpPr>
            <a:spLocks noChangeArrowheads="1"/>
          </p:cNvSpPr>
          <p:nvPr/>
        </p:nvSpPr>
        <p:spPr bwMode="auto">
          <a:xfrm>
            <a:off x="5949950" y="2743200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0xffffd688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4" name="Rectangle 22"/>
          <p:cNvSpPr>
            <a:spLocks noChangeArrowheads="1"/>
          </p:cNvSpPr>
          <p:nvPr/>
        </p:nvSpPr>
        <p:spPr bwMode="auto">
          <a:xfrm>
            <a:off x="685800" y="3962400"/>
            <a:ext cx="179705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</p:txBody>
      </p:sp>
      <p:sp>
        <p:nvSpPr>
          <p:cNvPr id="45" name="Rectangle 23"/>
          <p:cNvSpPr>
            <a:spLocks noChangeArrowheads="1"/>
          </p:cNvSpPr>
          <p:nvPr/>
        </p:nvSpPr>
        <p:spPr bwMode="auto">
          <a:xfrm>
            <a:off x="685800" y="42672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Saved </a:t>
            </a:r>
            <a:r>
              <a:rPr lang="en-US" sz="1800" dirty="0">
                <a:latin typeface="Courier New" pitchFamily="49" charset="0"/>
                <a:cs typeface="+mn-cs"/>
              </a:rPr>
              <a:t>%</a:t>
            </a:r>
            <a:r>
              <a:rPr lang="en-US" sz="1800" dirty="0" err="1">
                <a:latin typeface="Courier New" pitchFamily="49" charset="0"/>
                <a:cs typeface="+mn-cs"/>
              </a:rPr>
              <a:t>ebp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48" name="Rectangle 31"/>
          <p:cNvSpPr>
            <a:spLocks noChangeArrowheads="1"/>
          </p:cNvSpPr>
          <p:nvPr/>
        </p:nvSpPr>
        <p:spPr bwMode="auto">
          <a:xfrm>
            <a:off x="685800" y="2819400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main</a:t>
            </a:r>
          </a:p>
        </p:txBody>
      </p:sp>
      <p:sp>
        <p:nvSpPr>
          <p:cNvPr id="49" name="Rectangle 32"/>
          <p:cNvSpPr>
            <a:spLocks noChangeArrowheads="1"/>
          </p:cNvSpPr>
          <p:nvPr/>
        </p:nvSpPr>
        <p:spPr bwMode="auto">
          <a:xfrm>
            <a:off x="685800" y="4572000"/>
            <a:ext cx="1797050" cy="1371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echo</a:t>
            </a:r>
          </a:p>
        </p:txBody>
      </p:sp>
      <p:sp>
        <p:nvSpPr>
          <p:cNvPr id="50" name="Rectangle 24"/>
          <p:cNvSpPr>
            <a:spLocks noChangeArrowheads="1"/>
          </p:cNvSpPr>
          <p:nvPr/>
        </p:nvSpPr>
        <p:spPr bwMode="auto">
          <a:xfrm>
            <a:off x="685800" y="48768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51" name="Rectangle 25"/>
          <p:cNvSpPr>
            <a:spLocks noChangeArrowheads="1"/>
          </p:cNvSpPr>
          <p:nvPr/>
        </p:nvSpPr>
        <p:spPr bwMode="auto">
          <a:xfrm>
            <a:off x="1135063" y="48768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52" name="Rectangle 26"/>
          <p:cNvSpPr>
            <a:spLocks noChangeArrowheads="1"/>
          </p:cNvSpPr>
          <p:nvPr/>
        </p:nvSpPr>
        <p:spPr bwMode="auto">
          <a:xfrm>
            <a:off x="1582738" y="48768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auto">
          <a:xfrm>
            <a:off x="2035175" y="48768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59" name="Rectangle 31"/>
          <p:cNvSpPr>
            <a:spLocks noChangeArrowheads="1"/>
          </p:cNvSpPr>
          <p:nvPr/>
        </p:nvSpPr>
        <p:spPr bwMode="auto">
          <a:xfrm>
            <a:off x="4191000" y="2819400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main</a:t>
            </a:r>
          </a:p>
        </p:txBody>
      </p:sp>
      <p:sp>
        <p:nvSpPr>
          <p:cNvPr id="60" name="Rectangle 32"/>
          <p:cNvSpPr>
            <a:spLocks noChangeArrowheads="1"/>
          </p:cNvSpPr>
          <p:nvPr/>
        </p:nvSpPr>
        <p:spPr bwMode="auto">
          <a:xfrm>
            <a:off x="4191000" y="4572000"/>
            <a:ext cx="1797050" cy="1371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echo</a:t>
            </a:r>
          </a:p>
        </p:txBody>
      </p:sp>
      <p:sp>
        <p:nvSpPr>
          <p:cNvPr id="61" name="Rectangle 24"/>
          <p:cNvSpPr>
            <a:spLocks noChangeArrowheads="1"/>
          </p:cNvSpPr>
          <p:nvPr/>
        </p:nvSpPr>
        <p:spPr bwMode="auto">
          <a:xfrm>
            <a:off x="4192588" y="48768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xx</a:t>
            </a:r>
          </a:p>
        </p:txBody>
      </p:sp>
      <p:sp>
        <p:nvSpPr>
          <p:cNvPr id="62" name="Rectangle 25"/>
          <p:cNvSpPr>
            <a:spLocks noChangeArrowheads="1"/>
          </p:cNvSpPr>
          <p:nvPr/>
        </p:nvSpPr>
        <p:spPr bwMode="auto">
          <a:xfrm>
            <a:off x="4640263" y="48768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xx</a:t>
            </a:r>
          </a:p>
        </p:txBody>
      </p:sp>
      <p:sp>
        <p:nvSpPr>
          <p:cNvPr id="63" name="Rectangle 26"/>
          <p:cNvSpPr>
            <a:spLocks noChangeArrowheads="1"/>
          </p:cNvSpPr>
          <p:nvPr/>
        </p:nvSpPr>
        <p:spPr bwMode="auto">
          <a:xfrm>
            <a:off x="5089525" y="48768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xx</a:t>
            </a:r>
          </a:p>
        </p:txBody>
      </p:sp>
      <p:sp>
        <p:nvSpPr>
          <p:cNvPr id="64" name="Rectangle 27"/>
          <p:cNvSpPr>
            <a:spLocks noChangeArrowheads="1"/>
          </p:cNvSpPr>
          <p:nvPr/>
        </p:nvSpPr>
        <p:spPr bwMode="auto">
          <a:xfrm>
            <a:off x="5538788" y="48768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xx</a:t>
            </a:r>
          </a:p>
        </p:txBody>
      </p:sp>
      <p:sp>
        <p:nvSpPr>
          <p:cNvPr id="26646" name="Rectangle 28"/>
          <p:cNvSpPr>
            <a:spLocks noChangeArrowheads="1"/>
          </p:cNvSpPr>
          <p:nvPr/>
        </p:nvSpPr>
        <p:spPr bwMode="auto">
          <a:xfrm>
            <a:off x="6003925" y="4891088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buf</a:t>
            </a:r>
          </a:p>
        </p:txBody>
      </p:sp>
      <p:sp>
        <p:nvSpPr>
          <p:cNvPr id="66" name="Rectangle 24"/>
          <p:cNvSpPr>
            <a:spLocks noChangeArrowheads="1"/>
          </p:cNvSpPr>
          <p:nvPr/>
        </p:nvSpPr>
        <p:spPr bwMode="auto">
          <a:xfrm>
            <a:off x="4191000" y="4267200"/>
            <a:ext cx="4492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ff</a:t>
            </a:r>
          </a:p>
        </p:txBody>
      </p:sp>
      <p:sp>
        <p:nvSpPr>
          <p:cNvPr id="67" name="Rectangle 25"/>
          <p:cNvSpPr>
            <a:spLocks noChangeArrowheads="1"/>
          </p:cNvSpPr>
          <p:nvPr/>
        </p:nvSpPr>
        <p:spPr bwMode="auto">
          <a:xfrm>
            <a:off x="4640263" y="4267200"/>
            <a:ext cx="449262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ff</a:t>
            </a:r>
          </a:p>
        </p:txBody>
      </p:sp>
      <p:sp>
        <p:nvSpPr>
          <p:cNvPr id="68" name="Rectangle 26"/>
          <p:cNvSpPr>
            <a:spLocks noChangeArrowheads="1"/>
          </p:cNvSpPr>
          <p:nvPr/>
        </p:nvSpPr>
        <p:spPr bwMode="auto">
          <a:xfrm>
            <a:off x="5089525" y="4267200"/>
            <a:ext cx="4492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d</a:t>
            </a:r>
            <a:r>
              <a:rPr lang="en-US" sz="1800" dirty="0" smtClean="0">
                <a:latin typeface="Courier New" pitchFamily="49" charset="0"/>
                <a:cs typeface="+mn-cs"/>
              </a:rPr>
              <a:t>6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69" name="Rectangle 27"/>
          <p:cNvSpPr>
            <a:spLocks noChangeArrowheads="1"/>
          </p:cNvSpPr>
          <p:nvPr/>
        </p:nvSpPr>
        <p:spPr bwMode="auto">
          <a:xfrm>
            <a:off x="5538788" y="4267200"/>
            <a:ext cx="449262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 smtClean="0">
                <a:latin typeface="Courier New" pitchFamily="49" charset="0"/>
                <a:cs typeface="+mn-cs"/>
              </a:rPr>
              <a:t>88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71" name="Rectangle 24"/>
          <p:cNvSpPr>
            <a:spLocks noChangeArrowheads="1"/>
          </p:cNvSpPr>
          <p:nvPr/>
        </p:nvSpPr>
        <p:spPr bwMode="auto">
          <a:xfrm>
            <a:off x="4191000" y="3962400"/>
            <a:ext cx="4492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08</a:t>
            </a:r>
          </a:p>
        </p:txBody>
      </p:sp>
      <p:sp>
        <p:nvSpPr>
          <p:cNvPr id="72" name="Rectangle 25"/>
          <p:cNvSpPr>
            <a:spLocks noChangeArrowheads="1"/>
          </p:cNvSpPr>
          <p:nvPr/>
        </p:nvSpPr>
        <p:spPr bwMode="auto">
          <a:xfrm>
            <a:off x="4640263" y="3962400"/>
            <a:ext cx="449262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04</a:t>
            </a:r>
          </a:p>
        </p:txBody>
      </p:sp>
      <p:sp>
        <p:nvSpPr>
          <p:cNvPr id="73" name="Rectangle 26"/>
          <p:cNvSpPr>
            <a:spLocks noChangeArrowheads="1"/>
          </p:cNvSpPr>
          <p:nvPr/>
        </p:nvSpPr>
        <p:spPr bwMode="auto">
          <a:xfrm>
            <a:off x="5089525" y="3962400"/>
            <a:ext cx="4492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 smtClean="0">
                <a:latin typeface="Courier New" pitchFamily="49" charset="0"/>
                <a:cs typeface="+mn-cs"/>
              </a:rPr>
              <a:t>85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74" name="Rectangle 27"/>
          <p:cNvSpPr>
            <a:spLocks noChangeArrowheads="1"/>
          </p:cNvSpPr>
          <p:nvPr/>
        </p:nvSpPr>
        <p:spPr bwMode="auto">
          <a:xfrm>
            <a:off x="5538788" y="3962400"/>
            <a:ext cx="449262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 smtClean="0">
                <a:latin typeface="Courier New" pitchFamily="49" charset="0"/>
                <a:cs typeface="+mn-cs"/>
              </a:rPr>
              <a:t>f0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75" name="Freeform 74"/>
          <p:cNvSpPr/>
          <p:nvPr/>
        </p:nvSpPr>
        <p:spPr bwMode="auto">
          <a:xfrm>
            <a:off x="3352800" y="2908300"/>
            <a:ext cx="769938" cy="1504950"/>
          </a:xfrm>
          <a:custGeom>
            <a:avLst/>
            <a:gdLst>
              <a:gd name="connsiteX0" fmla="*/ 770519 w 770519"/>
              <a:gd name="connsiteY0" fmla="*/ 1505068 h 1505068"/>
              <a:gd name="connsiteX1" fmla="*/ 3786 w 770519"/>
              <a:gd name="connsiteY1" fmla="*/ 726976 h 1505068"/>
              <a:gd name="connsiteX2" fmla="*/ 747801 w 770519"/>
              <a:gd name="connsiteY2" fmla="*/ 0 h 150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0519" h="1505068">
                <a:moveTo>
                  <a:pt x="770519" y="1505068"/>
                </a:moveTo>
                <a:cubicBezTo>
                  <a:pt x="389045" y="1241444"/>
                  <a:pt x="7572" y="977821"/>
                  <a:pt x="3786" y="726976"/>
                </a:cubicBezTo>
                <a:cubicBezTo>
                  <a:pt x="0" y="476131"/>
                  <a:pt x="373900" y="238065"/>
                  <a:pt x="747801" y="0"/>
                </a:cubicBezTo>
              </a:path>
            </a:pathLst>
          </a:custGeom>
          <a:noFill/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26656" name="TextBox 31"/>
          <p:cNvSpPr txBox="1">
            <a:spLocks noChangeArrowheads="1"/>
          </p:cNvSpPr>
          <p:nvPr/>
        </p:nvSpPr>
        <p:spPr bwMode="auto">
          <a:xfrm>
            <a:off x="609600" y="2446338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26657" name="TextBox 32"/>
          <p:cNvSpPr txBox="1">
            <a:spLocks noChangeArrowheads="1"/>
          </p:cNvSpPr>
          <p:nvPr/>
        </p:nvSpPr>
        <p:spPr bwMode="auto">
          <a:xfrm>
            <a:off x="4111625" y="2438400"/>
            <a:ext cx="19081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34" name="Rectangle 23"/>
          <p:cNvSpPr>
            <a:spLocks noChangeArrowheads="1"/>
          </p:cNvSpPr>
          <p:nvPr/>
        </p:nvSpPr>
        <p:spPr bwMode="auto">
          <a:xfrm>
            <a:off x="687388" y="45720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Saved </a:t>
            </a:r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5" name="Rectangle 23"/>
          <p:cNvSpPr>
            <a:spLocks noChangeArrowheads="1"/>
          </p:cNvSpPr>
          <p:nvPr/>
        </p:nvSpPr>
        <p:spPr bwMode="auto">
          <a:xfrm>
            <a:off x="4191000" y="45720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Saved </a:t>
            </a:r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7810500" cy="573088"/>
          </a:xfrm>
        </p:spPr>
        <p:txBody>
          <a:bodyPr/>
          <a:lstStyle/>
          <a:p>
            <a:pPr eaLnBrk="1" hangingPunct="1"/>
            <a:r>
              <a:rPr lang="en-US" smtClean="0"/>
              <a:t>Buffer Overflow Example #1</a:t>
            </a:r>
          </a:p>
        </p:txBody>
      </p:sp>
      <p:sp>
        <p:nvSpPr>
          <p:cNvPr id="27651" name="Text Box 34"/>
          <p:cNvSpPr txBox="1">
            <a:spLocks noChangeArrowheads="1"/>
          </p:cNvSpPr>
          <p:nvPr/>
        </p:nvSpPr>
        <p:spPr bwMode="auto">
          <a:xfrm>
            <a:off x="3657600" y="5029200"/>
            <a:ext cx="4325736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Calibri" pitchFamily="34" charset="0"/>
              </a:rPr>
              <a:t>Overflow </a:t>
            </a:r>
            <a:r>
              <a:rPr lang="en-US" dirty="0" err="1">
                <a:latin typeface="Calibri" pitchFamily="34" charset="0"/>
              </a:rPr>
              <a:t>buf</a:t>
            </a:r>
            <a:r>
              <a:rPr lang="en-US" dirty="0">
                <a:latin typeface="Calibri" pitchFamily="34" charset="0"/>
              </a:rPr>
              <a:t>, </a:t>
            </a:r>
            <a:r>
              <a:rPr lang="en-US" dirty="0" smtClean="0">
                <a:latin typeface="Calibri" pitchFamily="34" charset="0"/>
              </a:rPr>
              <a:t>and corrupt %</a:t>
            </a:r>
            <a:r>
              <a:rPr lang="en-US" dirty="0" err="1" smtClean="0">
                <a:latin typeface="Calibri" pitchFamily="34" charset="0"/>
              </a:rPr>
              <a:t>ebx</a:t>
            </a:r>
            <a:r>
              <a:rPr lang="en-US" dirty="0" smtClean="0">
                <a:latin typeface="Calibri" pitchFamily="34" charset="0"/>
              </a:rPr>
              <a:t>,</a:t>
            </a:r>
          </a:p>
          <a:p>
            <a:pPr eaLnBrk="0" hangingPunct="0"/>
            <a:r>
              <a:rPr lang="en-US" dirty="0" smtClean="0">
                <a:latin typeface="Calibri" pitchFamily="34" charset="0"/>
              </a:rPr>
              <a:t>but </a:t>
            </a:r>
            <a:r>
              <a:rPr lang="en-US" dirty="0">
                <a:latin typeface="Calibri" pitchFamily="34" charset="0"/>
              </a:rPr>
              <a:t>no problem</a:t>
            </a:r>
          </a:p>
        </p:txBody>
      </p:sp>
      <p:sp>
        <p:nvSpPr>
          <p:cNvPr id="64" name="Rectangle 32"/>
          <p:cNvSpPr>
            <a:spLocks noChangeArrowheads="1"/>
          </p:cNvSpPr>
          <p:nvPr/>
        </p:nvSpPr>
        <p:spPr bwMode="auto">
          <a:xfrm>
            <a:off x="1250950" y="3505200"/>
            <a:ext cx="1797050" cy="1371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/>
          <a:p>
            <a:pPr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echo</a:t>
            </a:r>
          </a:p>
        </p:txBody>
      </p:sp>
      <p:sp>
        <p:nvSpPr>
          <p:cNvPr id="65" name="Rectangle 24"/>
          <p:cNvSpPr>
            <a:spLocks noChangeArrowheads="1"/>
          </p:cNvSpPr>
          <p:nvPr/>
        </p:nvSpPr>
        <p:spPr bwMode="auto">
          <a:xfrm>
            <a:off x="1252538" y="3830637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xx</a:t>
            </a:r>
          </a:p>
        </p:txBody>
      </p:sp>
      <p:sp>
        <p:nvSpPr>
          <p:cNvPr id="66" name="Rectangle 25"/>
          <p:cNvSpPr>
            <a:spLocks noChangeArrowheads="1"/>
          </p:cNvSpPr>
          <p:nvPr/>
        </p:nvSpPr>
        <p:spPr bwMode="auto">
          <a:xfrm>
            <a:off x="1700213" y="3830637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xx</a:t>
            </a:r>
          </a:p>
        </p:txBody>
      </p:sp>
      <p:sp>
        <p:nvSpPr>
          <p:cNvPr id="67" name="Rectangle 26"/>
          <p:cNvSpPr>
            <a:spLocks noChangeArrowheads="1"/>
          </p:cNvSpPr>
          <p:nvPr/>
        </p:nvSpPr>
        <p:spPr bwMode="auto">
          <a:xfrm>
            <a:off x="2149475" y="3830637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xx</a:t>
            </a:r>
          </a:p>
        </p:txBody>
      </p:sp>
      <p:sp>
        <p:nvSpPr>
          <p:cNvPr id="68" name="Rectangle 27"/>
          <p:cNvSpPr>
            <a:spLocks noChangeArrowheads="1"/>
          </p:cNvSpPr>
          <p:nvPr/>
        </p:nvSpPr>
        <p:spPr bwMode="auto">
          <a:xfrm>
            <a:off x="2598738" y="3830637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xx</a:t>
            </a:r>
          </a:p>
        </p:txBody>
      </p:sp>
      <p:sp>
        <p:nvSpPr>
          <p:cNvPr id="27660" name="Rectangle 28"/>
          <p:cNvSpPr>
            <a:spLocks noChangeArrowheads="1"/>
          </p:cNvSpPr>
          <p:nvPr/>
        </p:nvSpPr>
        <p:spPr bwMode="auto">
          <a:xfrm>
            <a:off x="3063875" y="38100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buf</a:t>
            </a:r>
          </a:p>
        </p:txBody>
      </p:sp>
      <p:sp>
        <p:nvSpPr>
          <p:cNvPr id="78" name="Freeform 77"/>
          <p:cNvSpPr/>
          <p:nvPr/>
        </p:nvSpPr>
        <p:spPr bwMode="auto">
          <a:xfrm>
            <a:off x="412750" y="1841500"/>
            <a:ext cx="769938" cy="1504950"/>
          </a:xfrm>
          <a:custGeom>
            <a:avLst/>
            <a:gdLst>
              <a:gd name="connsiteX0" fmla="*/ 770519 w 770519"/>
              <a:gd name="connsiteY0" fmla="*/ 1505068 h 1505068"/>
              <a:gd name="connsiteX1" fmla="*/ 3786 w 770519"/>
              <a:gd name="connsiteY1" fmla="*/ 726976 h 1505068"/>
              <a:gd name="connsiteX2" fmla="*/ 747801 w 770519"/>
              <a:gd name="connsiteY2" fmla="*/ 0 h 150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0519" h="1505068">
                <a:moveTo>
                  <a:pt x="770519" y="1505068"/>
                </a:moveTo>
                <a:cubicBezTo>
                  <a:pt x="389045" y="1241444"/>
                  <a:pt x="7572" y="977821"/>
                  <a:pt x="3786" y="726976"/>
                </a:cubicBezTo>
                <a:cubicBezTo>
                  <a:pt x="0" y="476131"/>
                  <a:pt x="373900" y="238065"/>
                  <a:pt x="747801" y="0"/>
                </a:cubicBezTo>
              </a:path>
            </a:pathLst>
          </a:custGeom>
          <a:noFill/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82" name="Rectangle 32"/>
          <p:cNvSpPr>
            <a:spLocks noChangeArrowheads="1"/>
          </p:cNvSpPr>
          <p:nvPr/>
        </p:nvSpPr>
        <p:spPr bwMode="auto">
          <a:xfrm>
            <a:off x="5670550" y="3505200"/>
            <a:ext cx="1797050" cy="1371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/>
          <a:p>
            <a:pPr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echo</a:t>
            </a:r>
          </a:p>
        </p:txBody>
      </p:sp>
      <p:sp>
        <p:nvSpPr>
          <p:cNvPr id="83" name="Rectangle 24"/>
          <p:cNvSpPr>
            <a:spLocks noChangeArrowheads="1"/>
          </p:cNvSpPr>
          <p:nvPr/>
        </p:nvSpPr>
        <p:spPr bwMode="auto">
          <a:xfrm>
            <a:off x="5672138" y="3808413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34</a:t>
            </a:r>
          </a:p>
        </p:txBody>
      </p:sp>
      <p:sp>
        <p:nvSpPr>
          <p:cNvPr id="84" name="Rectangle 25"/>
          <p:cNvSpPr>
            <a:spLocks noChangeArrowheads="1"/>
          </p:cNvSpPr>
          <p:nvPr/>
        </p:nvSpPr>
        <p:spPr bwMode="auto">
          <a:xfrm>
            <a:off x="6119813" y="3808413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33</a:t>
            </a:r>
          </a:p>
        </p:txBody>
      </p:sp>
      <p:sp>
        <p:nvSpPr>
          <p:cNvPr id="85" name="Rectangle 26"/>
          <p:cNvSpPr>
            <a:spLocks noChangeArrowheads="1"/>
          </p:cNvSpPr>
          <p:nvPr/>
        </p:nvSpPr>
        <p:spPr bwMode="auto">
          <a:xfrm>
            <a:off x="6569075" y="3808413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32</a:t>
            </a:r>
          </a:p>
        </p:txBody>
      </p:sp>
      <p:sp>
        <p:nvSpPr>
          <p:cNvPr id="86" name="Rectangle 27"/>
          <p:cNvSpPr>
            <a:spLocks noChangeArrowheads="1"/>
          </p:cNvSpPr>
          <p:nvPr/>
        </p:nvSpPr>
        <p:spPr bwMode="auto">
          <a:xfrm>
            <a:off x="7018338" y="3808413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31</a:t>
            </a:r>
          </a:p>
        </p:txBody>
      </p:sp>
      <p:sp>
        <p:nvSpPr>
          <p:cNvPr id="27678" name="Rectangle 28"/>
          <p:cNvSpPr>
            <a:spLocks noChangeArrowheads="1"/>
          </p:cNvSpPr>
          <p:nvPr/>
        </p:nvSpPr>
        <p:spPr bwMode="auto">
          <a:xfrm>
            <a:off x="7483475" y="3787775"/>
            <a:ext cx="593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buf</a:t>
            </a:r>
          </a:p>
        </p:txBody>
      </p:sp>
      <p:sp>
        <p:nvSpPr>
          <p:cNvPr id="96" name="Freeform 95"/>
          <p:cNvSpPr/>
          <p:nvPr/>
        </p:nvSpPr>
        <p:spPr bwMode="auto">
          <a:xfrm>
            <a:off x="4832350" y="1841500"/>
            <a:ext cx="769938" cy="1504950"/>
          </a:xfrm>
          <a:custGeom>
            <a:avLst/>
            <a:gdLst>
              <a:gd name="connsiteX0" fmla="*/ 770519 w 770519"/>
              <a:gd name="connsiteY0" fmla="*/ 1505068 h 1505068"/>
              <a:gd name="connsiteX1" fmla="*/ 3786 w 770519"/>
              <a:gd name="connsiteY1" fmla="*/ 726976 h 1505068"/>
              <a:gd name="connsiteX2" fmla="*/ 747801 w 770519"/>
              <a:gd name="connsiteY2" fmla="*/ 0 h 150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0519" h="1505068">
                <a:moveTo>
                  <a:pt x="770519" y="1505068"/>
                </a:moveTo>
                <a:cubicBezTo>
                  <a:pt x="389045" y="1241444"/>
                  <a:pt x="7572" y="977821"/>
                  <a:pt x="3786" y="726976"/>
                </a:cubicBezTo>
                <a:cubicBezTo>
                  <a:pt x="0" y="476131"/>
                  <a:pt x="373900" y="238065"/>
                  <a:pt x="747801" y="0"/>
                </a:cubicBezTo>
              </a:path>
            </a:pathLst>
          </a:custGeom>
          <a:noFill/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27688" name="Rectangle 24"/>
          <p:cNvSpPr>
            <a:spLocks noChangeArrowheads="1"/>
          </p:cNvSpPr>
          <p:nvPr/>
        </p:nvSpPr>
        <p:spPr bwMode="auto">
          <a:xfrm>
            <a:off x="5670550" y="3505200"/>
            <a:ext cx="449263" cy="3048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Courier New" pitchFamily="49" charset="0"/>
              </a:rPr>
              <a:t>00</a:t>
            </a:r>
          </a:p>
        </p:txBody>
      </p:sp>
      <p:sp>
        <p:nvSpPr>
          <p:cNvPr id="27689" name="Rectangle 25"/>
          <p:cNvSpPr>
            <a:spLocks noChangeArrowheads="1"/>
          </p:cNvSpPr>
          <p:nvPr/>
        </p:nvSpPr>
        <p:spPr bwMode="auto">
          <a:xfrm>
            <a:off x="6119813" y="3505200"/>
            <a:ext cx="449262" cy="3048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Courier New" pitchFamily="49" charset="0"/>
              </a:rPr>
              <a:t>37</a:t>
            </a:r>
          </a:p>
        </p:txBody>
      </p:sp>
      <p:sp>
        <p:nvSpPr>
          <p:cNvPr id="27690" name="Rectangle 26"/>
          <p:cNvSpPr>
            <a:spLocks noChangeArrowheads="1"/>
          </p:cNvSpPr>
          <p:nvPr/>
        </p:nvSpPr>
        <p:spPr bwMode="auto">
          <a:xfrm>
            <a:off x="6569075" y="3505200"/>
            <a:ext cx="449263" cy="3048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Courier New" pitchFamily="49" charset="0"/>
              </a:rPr>
              <a:t>36</a:t>
            </a:r>
          </a:p>
        </p:txBody>
      </p:sp>
      <p:sp>
        <p:nvSpPr>
          <p:cNvPr id="27691" name="Rectangle 27"/>
          <p:cNvSpPr>
            <a:spLocks noChangeArrowheads="1"/>
          </p:cNvSpPr>
          <p:nvPr/>
        </p:nvSpPr>
        <p:spPr bwMode="auto">
          <a:xfrm>
            <a:off x="7018338" y="3505200"/>
            <a:ext cx="449262" cy="3048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Courier New" pitchFamily="49" charset="0"/>
              </a:rPr>
              <a:t>35</a:t>
            </a:r>
          </a:p>
        </p:txBody>
      </p:sp>
      <p:sp>
        <p:nvSpPr>
          <p:cNvPr id="27692" name="TextBox 108"/>
          <p:cNvSpPr txBox="1">
            <a:spLocks noChangeArrowheads="1"/>
          </p:cNvSpPr>
          <p:nvPr/>
        </p:nvSpPr>
        <p:spPr bwMode="auto">
          <a:xfrm>
            <a:off x="1149350" y="1306513"/>
            <a:ext cx="19065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27693" name="TextBox 109"/>
          <p:cNvSpPr txBox="1">
            <a:spLocks noChangeArrowheads="1"/>
          </p:cNvSpPr>
          <p:nvPr/>
        </p:nvSpPr>
        <p:spPr bwMode="auto">
          <a:xfrm>
            <a:off x="5559425" y="1295400"/>
            <a:ext cx="1558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Input 1234567</a:t>
            </a:r>
          </a:p>
        </p:txBody>
      </p:sp>
      <p:sp>
        <p:nvSpPr>
          <p:cNvPr id="109" name="Rectangle 35"/>
          <p:cNvSpPr>
            <a:spLocks noChangeArrowheads="1"/>
          </p:cNvSpPr>
          <p:nvPr/>
        </p:nvSpPr>
        <p:spPr bwMode="auto">
          <a:xfrm>
            <a:off x="7428352" y="3163888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0xffffd678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10" name="Rectangle 69"/>
          <p:cNvSpPr>
            <a:spLocks noChangeArrowheads="1"/>
          </p:cNvSpPr>
          <p:nvPr/>
        </p:nvSpPr>
        <p:spPr bwMode="auto">
          <a:xfrm>
            <a:off x="7428352" y="1676400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0xffffd688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11" name="Rectangle 31"/>
          <p:cNvSpPr>
            <a:spLocks noChangeArrowheads="1"/>
          </p:cNvSpPr>
          <p:nvPr/>
        </p:nvSpPr>
        <p:spPr bwMode="auto">
          <a:xfrm>
            <a:off x="5669402" y="1752600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main</a:t>
            </a:r>
          </a:p>
        </p:txBody>
      </p:sp>
      <p:sp>
        <p:nvSpPr>
          <p:cNvPr id="112" name="Rectangle 24"/>
          <p:cNvSpPr>
            <a:spLocks noChangeArrowheads="1"/>
          </p:cNvSpPr>
          <p:nvPr/>
        </p:nvSpPr>
        <p:spPr bwMode="auto">
          <a:xfrm>
            <a:off x="5669402" y="3200400"/>
            <a:ext cx="4492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ff</a:t>
            </a:r>
          </a:p>
        </p:txBody>
      </p:sp>
      <p:sp>
        <p:nvSpPr>
          <p:cNvPr id="113" name="Rectangle 25"/>
          <p:cNvSpPr>
            <a:spLocks noChangeArrowheads="1"/>
          </p:cNvSpPr>
          <p:nvPr/>
        </p:nvSpPr>
        <p:spPr bwMode="auto">
          <a:xfrm>
            <a:off x="6118665" y="3200400"/>
            <a:ext cx="449262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ff</a:t>
            </a:r>
          </a:p>
        </p:txBody>
      </p:sp>
      <p:sp>
        <p:nvSpPr>
          <p:cNvPr id="114" name="Rectangle 26"/>
          <p:cNvSpPr>
            <a:spLocks noChangeArrowheads="1"/>
          </p:cNvSpPr>
          <p:nvPr/>
        </p:nvSpPr>
        <p:spPr bwMode="auto">
          <a:xfrm>
            <a:off x="6567927" y="3200400"/>
            <a:ext cx="4492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d</a:t>
            </a:r>
            <a:r>
              <a:rPr lang="en-US" sz="1800" dirty="0" smtClean="0">
                <a:latin typeface="Courier New" pitchFamily="49" charset="0"/>
                <a:cs typeface="+mn-cs"/>
              </a:rPr>
              <a:t>6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115" name="Rectangle 27"/>
          <p:cNvSpPr>
            <a:spLocks noChangeArrowheads="1"/>
          </p:cNvSpPr>
          <p:nvPr/>
        </p:nvSpPr>
        <p:spPr bwMode="auto">
          <a:xfrm>
            <a:off x="7017190" y="3200400"/>
            <a:ext cx="449262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 smtClean="0">
                <a:latin typeface="Courier New" pitchFamily="49" charset="0"/>
                <a:cs typeface="+mn-cs"/>
              </a:rPr>
              <a:t>88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116" name="Rectangle 24"/>
          <p:cNvSpPr>
            <a:spLocks noChangeArrowheads="1"/>
          </p:cNvSpPr>
          <p:nvPr/>
        </p:nvSpPr>
        <p:spPr bwMode="auto">
          <a:xfrm>
            <a:off x="5669402" y="2895600"/>
            <a:ext cx="4492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08</a:t>
            </a:r>
          </a:p>
        </p:txBody>
      </p:sp>
      <p:sp>
        <p:nvSpPr>
          <p:cNvPr id="117" name="Rectangle 25"/>
          <p:cNvSpPr>
            <a:spLocks noChangeArrowheads="1"/>
          </p:cNvSpPr>
          <p:nvPr/>
        </p:nvSpPr>
        <p:spPr bwMode="auto">
          <a:xfrm>
            <a:off x="6118665" y="2895600"/>
            <a:ext cx="449262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04</a:t>
            </a:r>
          </a:p>
        </p:txBody>
      </p:sp>
      <p:sp>
        <p:nvSpPr>
          <p:cNvPr id="118" name="Rectangle 26"/>
          <p:cNvSpPr>
            <a:spLocks noChangeArrowheads="1"/>
          </p:cNvSpPr>
          <p:nvPr/>
        </p:nvSpPr>
        <p:spPr bwMode="auto">
          <a:xfrm>
            <a:off x="6567927" y="2895600"/>
            <a:ext cx="4492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 smtClean="0">
                <a:latin typeface="Courier New" pitchFamily="49" charset="0"/>
                <a:cs typeface="+mn-cs"/>
              </a:rPr>
              <a:t>85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119" name="Rectangle 27"/>
          <p:cNvSpPr>
            <a:spLocks noChangeArrowheads="1"/>
          </p:cNvSpPr>
          <p:nvPr/>
        </p:nvSpPr>
        <p:spPr bwMode="auto">
          <a:xfrm>
            <a:off x="7017190" y="2895600"/>
            <a:ext cx="449262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 smtClean="0">
                <a:latin typeface="Courier New" pitchFamily="49" charset="0"/>
                <a:cs typeface="+mn-cs"/>
              </a:rPr>
              <a:t>f0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120" name="Rectangle 35"/>
          <p:cNvSpPr>
            <a:spLocks noChangeArrowheads="1"/>
          </p:cNvSpPr>
          <p:nvPr/>
        </p:nvSpPr>
        <p:spPr bwMode="auto">
          <a:xfrm>
            <a:off x="3008752" y="3163888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0xffffd678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21" name="Rectangle 69"/>
          <p:cNvSpPr>
            <a:spLocks noChangeArrowheads="1"/>
          </p:cNvSpPr>
          <p:nvPr/>
        </p:nvSpPr>
        <p:spPr bwMode="auto">
          <a:xfrm>
            <a:off x="3008752" y="1676400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0xffffd688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22" name="Rectangle 31"/>
          <p:cNvSpPr>
            <a:spLocks noChangeArrowheads="1"/>
          </p:cNvSpPr>
          <p:nvPr/>
        </p:nvSpPr>
        <p:spPr bwMode="auto">
          <a:xfrm>
            <a:off x="1249802" y="1752600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main</a:t>
            </a:r>
          </a:p>
        </p:txBody>
      </p:sp>
      <p:sp>
        <p:nvSpPr>
          <p:cNvPr id="123" name="Rectangle 24"/>
          <p:cNvSpPr>
            <a:spLocks noChangeArrowheads="1"/>
          </p:cNvSpPr>
          <p:nvPr/>
        </p:nvSpPr>
        <p:spPr bwMode="auto">
          <a:xfrm>
            <a:off x="1249802" y="3200400"/>
            <a:ext cx="4492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ff</a:t>
            </a:r>
          </a:p>
        </p:txBody>
      </p:sp>
      <p:sp>
        <p:nvSpPr>
          <p:cNvPr id="124" name="Rectangle 25"/>
          <p:cNvSpPr>
            <a:spLocks noChangeArrowheads="1"/>
          </p:cNvSpPr>
          <p:nvPr/>
        </p:nvSpPr>
        <p:spPr bwMode="auto">
          <a:xfrm>
            <a:off x="1699065" y="3200400"/>
            <a:ext cx="449262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ff</a:t>
            </a:r>
          </a:p>
        </p:txBody>
      </p:sp>
      <p:sp>
        <p:nvSpPr>
          <p:cNvPr id="125" name="Rectangle 26"/>
          <p:cNvSpPr>
            <a:spLocks noChangeArrowheads="1"/>
          </p:cNvSpPr>
          <p:nvPr/>
        </p:nvSpPr>
        <p:spPr bwMode="auto">
          <a:xfrm>
            <a:off x="2148327" y="3200400"/>
            <a:ext cx="4492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d</a:t>
            </a:r>
            <a:r>
              <a:rPr lang="en-US" sz="1800" dirty="0" smtClean="0">
                <a:latin typeface="Courier New" pitchFamily="49" charset="0"/>
                <a:cs typeface="+mn-cs"/>
              </a:rPr>
              <a:t>6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126" name="Rectangle 27"/>
          <p:cNvSpPr>
            <a:spLocks noChangeArrowheads="1"/>
          </p:cNvSpPr>
          <p:nvPr/>
        </p:nvSpPr>
        <p:spPr bwMode="auto">
          <a:xfrm>
            <a:off x="2597590" y="3200400"/>
            <a:ext cx="449262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 smtClean="0">
                <a:latin typeface="Courier New" pitchFamily="49" charset="0"/>
                <a:cs typeface="+mn-cs"/>
              </a:rPr>
              <a:t>88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127" name="Rectangle 24"/>
          <p:cNvSpPr>
            <a:spLocks noChangeArrowheads="1"/>
          </p:cNvSpPr>
          <p:nvPr/>
        </p:nvSpPr>
        <p:spPr bwMode="auto">
          <a:xfrm>
            <a:off x="1249802" y="2895600"/>
            <a:ext cx="4492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08</a:t>
            </a:r>
          </a:p>
        </p:txBody>
      </p:sp>
      <p:sp>
        <p:nvSpPr>
          <p:cNvPr id="128" name="Rectangle 25"/>
          <p:cNvSpPr>
            <a:spLocks noChangeArrowheads="1"/>
          </p:cNvSpPr>
          <p:nvPr/>
        </p:nvSpPr>
        <p:spPr bwMode="auto">
          <a:xfrm>
            <a:off x="1699065" y="2895600"/>
            <a:ext cx="449262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04</a:t>
            </a:r>
          </a:p>
        </p:txBody>
      </p:sp>
      <p:sp>
        <p:nvSpPr>
          <p:cNvPr id="129" name="Rectangle 26"/>
          <p:cNvSpPr>
            <a:spLocks noChangeArrowheads="1"/>
          </p:cNvSpPr>
          <p:nvPr/>
        </p:nvSpPr>
        <p:spPr bwMode="auto">
          <a:xfrm>
            <a:off x="2148327" y="2895600"/>
            <a:ext cx="4492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 smtClean="0">
                <a:latin typeface="Courier New" pitchFamily="49" charset="0"/>
                <a:cs typeface="+mn-cs"/>
              </a:rPr>
              <a:t>85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130" name="Rectangle 27"/>
          <p:cNvSpPr>
            <a:spLocks noChangeArrowheads="1"/>
          </p:cNvSpPr>
          <p:nvPr/>
        </p:nvSpPr>
        <p:spPr bwMode="auto">
          <a:xfrm>
            <a:off x="2597590" y="2895600"/>
            <a:ext cx="449262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 smtClean="0">
                <a:latin typeface="Courier New" pitchFamily="49" charset="0"/>
                <a:cs typeface="+mn-cs"/>
              </a:rPr>
              <a:t>f0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131" name="Rectangle 23"/>
          <p:cNvSpPr>
            <a:spLocks noChangeArrowheads="1"/>
          </p:cNvSpPr>
          <p:nvPr/>
        </p:nvSpPr>
        <p:spPr bwMode="auto">
          <a:xfrm>
            <a:off x="1250950" y="35052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Saved </a:t>
            </a:r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7810500" cy="573088"/>
          </a:xfrm>
        </p:spPr>
        <p:txBody>
          <a:bodyPr/>
          <a:lstStyle/>
          <a:p>
            <a:pPr eaLnBrk="1" hangingPunct="1"/>
            <a:r>
              <a:rPr lang="en-US" smtClean="0"/>
              <a:t>Buffer Overflow Example #2</a:t>
            </a:r>
          </a:p>
        </p:txBody>
      </p:sp>
      <p:sp>
        <p:nvSpPr>
          <p:cNvPr id="28675" name="Text Box 34"/>
          <p:cNvSpPr txBox="1">
            <a:spLocks noChangeArrowheads="1"/>
          </p:cNvSpPr>
          <p:nvPr/>
        </p:nvSpPr>
        <p:spPr bwMode="auto">
          <a:xfrm>
            <a:off x="4495800" y="5029200"/>
            <a:ext cx="31257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Calibri" pitchFamily="34" charset="0"/>
              </a:rPr>
              <a:t>Base pointer corrupted</a:t>
            </a:r>
          </a:p>
        </p:txBody>
      </p:sp>
      <p:sp>
        <p:nvSpPr>
          <p:cNvPr id="64" name="Rectangle 32"/>
          <p:cNvSpPr>
            <a:spLocks noChangeArrowheads="1"/>
          </p:cNvSpPr>
          <p:nvPr/>
        </p:nvSpPr>
        <p:spPr bwMode="auto">
          <a:xfrm>
            <a:off x="1250950" y="3505200"/>
            <a:ext cx="1797050" cy="1371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/>
          <a:p>
            <a:pPr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echo</a:t>
            </a:r>
          </a:p>
        </p:txBody>
      </p:sp>
      <p:sp>
        <p:nvSpPr>
          <p:cNvPr id="65" name="Rectangle 24"/>
          <p:cNvSpPr>
            <a:spLocks noChangeArrowheads="1"/>
          </p:cNvSpPr>
          <p:nvPr/>
        </p:nvSpPr>
        <p:spPr bwMode="auto">
          <a:xfrm>
            <a:off x="1252538" y="38100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xx</a:t>
            </a:r>
          </a:p>
        </p:txBody>
      </p:sp>
      <p:sp>
        <p:nvSpPr>
          <p:cNvPr id="66" name="Rectangle 25"/>
          <p:cNvSpPr>
            <a:spLocks noChangeArrowheads="1"/>
          </p:cNvSpPr>
          <p:nvPr/>
        </p:nvSpPr>
        <p:spPr bwMode="auto">
          <a:xfrm>
            <a:off x="1700213" y="38100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xx</a:t>
            </a:r>
          </a:p>
        </p:txBody>
      </p:sp>
      <p:sp>
        <p:nvSpPr>
          <p:cNvPr id="67" name="Rectangle 26"/>
          <p:cNvSpPr>
            <a:spLocks noChangeArrowheads="1"/>
          </p:cNvSpPr>
          <p:nvPr/>
        </p:nvSpPr>
        <p:spPr bwMode="auto">
          <a:xfrm>
            <a:off x="2149475" y="38100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xx</a:t>
            </a:r>
          </a:p>
        </p:txBody>
      </p:sp>
      <p:sp>
        <p:nvSpPr>
          <p:cNvPr id="68" name="Rectangle 27"/>
          <p:cNvSpPr>
            <a:spLocks noChangeArrowheads="1"/>
          </p:cNvSpPr>
          <p:nvPr/>
        </p:nvSpPr>
        <p:spPr bwMode="auto">
          <a:xfrm>
            <a:off x="2598738" y="38100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xx</a:t>
            </a:r>
          </a:p>
        </p:txBody>
      </p:sp>
      <p:sp>
        <p:nvSpPr>
          <p:cNvPr id="28684" name="Rectangle 28"/>
          <p:cNvSpPr>
            <a:spLocks noChangeArrowheads="1"/>
          </p:cNvSpPr>
          <p:nvPr/>
        </p:nvSpPr>
        <p:spPr bwMode="auto">
          <a:xfrm>
            <a:off x="3063875" y="3824288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buf</a:t>
            </a:r>
          </a:p>
        </p:txBody>
      </p:sp>
      <p:sp>
        <p:nvSpPr>
          <p:cNvPr id="78" name="Freeform 77"/>
          <p:cNvSpPr/>
          <p:nvPr/>
        </p:nvSpPr>
        <p:spPr bwMode="auto">
          <a:xfrm>
            <a:off x="412750" y="1841500"/>
            <a:ext cx="769938" cy="1504950"/>
          </a:xfrm>
          <a:custGeom>
            <a:avLst/>
            <a:gdLst>
              <a:gd name="connsiteX0" fmla="*/ 770519 w 770519"/>
              <a:gd name="connsiteY0" fmla="*/ 1505068 h 1505068"/>
              <a:gd name="connsiteX1" fmla="*/ 3786 w 770519"/>
              <a:gd name="connsiteY1" fmla="*/ 726976 h 1505068"/>
              <a:gd name="connsiteX2" fmla="*/ 747801 w 770519"/>
              <a:gd name="connsiteY2" fmla="*/ 0 h 150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0519" h="1505068">
                <a:moveTo>
                  <a:pt x="770519" y="1505068"/>
                </a:moveTo>
                <a:cubicBezTo>
                  <a:pt x="389045" y="1241444"/>
                  <a:pt x="7572" y="977821"/>
                  <a:pt x="3786" y="726976"/>
                </a:cubicBezTo>
                <a:cubicBezTo>
                  <a:pt x="0" y="476131"/>
                  <a:pt x="373900" y="238065"/>
                  <a:pt x="747801" y="0"/>
                </a:cubicBezTo>
              </a:path>
            </a:pathLst>
          </a:custGeom>
          <a:noFill/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82" name="Rectangle 32"/>
          <p:cNvSpPr>
            <a:spLocks noChangeArrowheads="1"/>
          </p:cNvSpPr>
          <p:nvPr/>
        </p:nvSpPr>
        <p:spPr bwMode="auto">
          <a:xfrm>
            <a:off x="5670550" y="3505200"/>
            <a:ext cx="1797050" cy="1371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/>
          <a:p>
            <a:pPr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echo</a:t>
            </a:r>
          </a:p>
        </p:txBody>
      </p:sp>
      <p:sp>
        <p:nvSpPr>
          <p:cNvPr id="83" name="Rectangle 24"/>
          <p:cNvSpPr>
            <a:spLocks noChangeArrowheads="1"/>
          </p:cNvSpPr>
          <p:nvPr/>
        </p:nvSpPr>
        <p:spPr bwMode="auto">
          <a:xfrm>
            <a:off x="5672138" y="3808413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34</a:t>
            </a:r>
          </a:p>
        </p:txBody>
      </p:sp>
      <p:sp>
        <p:nvSpPr>
          <p:cNvPr id="84" name="Rectangle 25"/>
          <p:cNvSpPr>
            <a:spLocks noChangeArrowheads="1"/>
          </p:cNvSpPr>
          <p:nvPr/>
        </p:nvSpPr>
        <p:spPr bwMode="auto">
          <a:xfrm>
            <a:off x="6119813" y="3808413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33</a:t>
            </a:r>
          </a:p>
        </p:txBody>
      </p:sp>
      <p:sp>
        <p:nvSpPr>
          <p:cNvPr id="85" name="Rectangle 26"/>
          <p:cNvSpPr>
            <a:spLocks noChangeArrowheads="1"/>
          </p:cNvSpPr>
          <p:nvPr/>
        </p:nvSpPr>
        <p:spPr bwMode="auto">
          <a:xfrm>
            <a:off x="6569075" y="3808413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32</a:t>
            </a:r>
          </a:p>
        </p:txBody>
      </p:sp>
      <p:sp>
        <p:nvSpPr>
          <p:cNvPr id="86" name="Rectangle 27"/>
          <p:cNvSpPr>
            <a:spLocks noChangeArrowheads="1"/>
          </p:cNvSpPr>
          <p:nvPr/>
        </p:nvSpPr>
        <p:spPr bwMode="auto">
          <a:xfrm>
            <a:off x="7018338" y="3808413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31</a:t>
            </a:r>
          </a:p>
        </p:txBody>
      </p:sp>
      <p:sp>
        <p:nvSpPr>
          <p:cNvPr id="28702" name="Rectangle 28"/>
          <p:cNvSpPr>
            <a:spLocks noChangeArrowheads="1"/>
          </p:cNvSpPr>
          <p:nvPr/>
        </p:nvSpPr>
        <p:spPr bwMode="auto">
          <a:xfrm>
            <a:off x="7483475" y="3787775"/>
            <a:ext cx="593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buf</a:t>
            </a:r>
          </a:p>
        </p:txBody>
      </p:sp>
      <p:sp>
        <p:nvSpPr>
          <p:cNvPr id="28706" name="Rectangle 27"/>
          <p:cNvSpPr>
            <a:spLocks noChangeArrowheads="1"/>
          </p:cNvSpPr>
          <p:nvPr/>
        </p:nvSpPr>
        <p:spPr bwMode="auto">
          <a:xfrm>
            <a:off x="7018338" y="3200400"/>
            <a:ext cx="449262" cy="3048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Courier New" pitchFamily="49" charset="0"/>
              </a:rPr>
              <a:t>00</a:t>
            </a:r>
          </a:p>
        </p:txBody>
      </p:sp>
      <p:sp>
        <p:nvSpPr>
          <p:cNvPr id="28711" name="Rectangle 24"/>
          <p:cNvSpPr>
            <a:spLocks noChangeArrowheads="1"/>
          </p:cNvSpPr>
          <p:nvPr/>
        </p:nvSpPr>
        <p:spPr bwMode="auto">
          <a:xfrm>
            <a:off x="5670550" y="3505200"/>
            <a:ext cx="449263" cy="3048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Courier New" pitchFamily="49" charset="0"/>
              </a:rPr>
              <a:t>38</a:t>
            </a:r>
          </a:p>
        </p:txBody>
      </p:sp>
      <p:sp>
        <p:nvSpPr>
          <p:cNvPr id="28712" name="Rectangle 25"/>
          <p:cNvSpPr>
            <a:spLocks noChangeArrowheads="1"/>
          </p:cNvSpPr>
          <p:nvPr/>
        </p:nvSpPr>
        <p:spPr bwMode="auto">
          <a:xfrm>
            <a:off x="6119813" y="3505200"/>
            <a:ext cx="449262" cy="3048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Courier New" pitchFamily="49" charset="0"/>
              </a:rPr>
              <a:t>37</a:t>
            </a:r>
          </a:p>
        </p:txBody>
      </p:sp>
      <p:sp>
        <p:nvSpPr>
          <p:cNvPr id="28713" name="Rectangle 26"/>
          <p:cNvSpPr>
            <a:spLocks noChangeArrowheads="1"/>
          </p:cNvSpPr>
          <p:nvPr/>
        </p:nvSpPr>
        <p:spPr bwMode="auto">
          <a:xfrm>
            <a:off x="6569075" y="3505200"/>
            <a:ext cx="449263" cy="3048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Courier New" pitchFamily="49" charset="0"/>
              </a:rPr>
              <a:t>36</a:t>
            </a:r>
          </a:p>
        </p:txBody>
      </p:sp>
      <p:sp>
        <p:nvSpPr>
          <p:cNvPr id="28714" name="Rectangle 27"/>
          <p:cNvSpPr>
            <a:spLocks noChangeArrowheads="1"/>
          </p:cNvSpPr>
          <p:nvPr/>
        </p:nvSpPr>
        <p:spPr bwMode="auto">
          <a:xfrm>
            <a:off x="7018338" y="3505200"/>
            <a:ext cx="449262" cy="3048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Courier New" pitchFamily="49" charset="0"/>
              </a:rPr>
              <a:t>35</a:t>
            </a:r>
          </a:p>
        </p:txBody>
      </p:sp>
      <p:sp>
        <p:nvSpPr>
          <p:cNvPr id="28715" name="TextBox 43"/>
          <p:cNvSpPr txBox="1">
            <a:spLocks noChangeArrowheads="1"/>
          </p:cNvSpPr>
          <p:nvPr/>
        </p:nvSpPr>
        <p:spPr bwMode="auto">
          <a:xfrm>
            <a:off x="1149350" y="1306513"/>
            <a:ext cx="19065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28716" name="TextBox 44"/>
          <p:cNvSpPr txBox="1">
            <a:spLocks noChangeArrowheads="1"/>
          </p:cNvSpPr>
          <p:nvPr/>
        </p:nvSpPr>
        <p:spPr bwMode="auto">
          <a:xfrm>
            <a:off x="5559425" y="1295400"/>
            <a:ext cx="16811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Input 12345678</a:t>
            </a:r>
          </a:p>
        </p:txBody>
      </p:sp>
      <p:sp>
        <p:nvSpPr>
          <p:cNvPr id="28717" name="Text Box 33"/>
          <p:cNvSpPr txBox="1">
            <a:spLocks noChangeArrowheads="1"/>
          </p:cNvSpPr>
          <p:nvPr/>
        </p:nvSpPr>
        <p:spPr bwMode="auto">
          <a:xfrm>
            <a:off x="228600" y="5441950"/>
            <a:ext cx="8686800" cy="107721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tabLst>
                <a:tab pos="1255713" algn="l"/>
                <a:tab pos="3146425" algn="l"/>
              </a:tabLst>
            </a:pPr>
            <a:r>
              <a:rPr lang="en-US" sz="1600" dirty="0">
                <a:latin typeface="Courier New" pitchFamily="49" charset="0"/>
              </a:rPr>
              <a:t> . . .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80485eb:	e8 d5 ff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 call   80485c5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80485f0:	c9               leave    # Set %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</a:rPr>
              <a:t>ebp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to corrupted value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80485f1:	c3               ret 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96" name="Rectangle 35"/>
          <p:cNvSpPr>
            <a:spLocks noChangeArrowheads="1"/>
          </p:cNvSpPr>
          <p:nvPr/>
        </p:nvSpPr>
        <p:spPr bwMode="auto">
          <a:xfrm>
            <a:off x="3008752" y="3163888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0xffffd678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97" name="Rectangle 69"/>
          <p:cNvSpPr>
            <a:spLocks noChangeArrowheads="1"/>
          </p:cNvSpPr>
          <p:nvPr/>
        </p:nvSpPr>
        <p:spPr bwMode="auto">
          <a:xfrm>
            <a:off x="3008752" y="1676400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0xffffd688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98" name="Rectangle 31"/>
          <p:cNvSpPr>
            <a:spLocks noChangeArrowheads="1"/>
          </p:cNvSpPr>
          <p:nvPr/>
        </p:nvSpPr>
        <p:spPr bwMode="auto">
          <a:xfrm>
            <a:off x="1249802" y="1752600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main</a:t>
            </a:r>
          </a:p>
        </p:txBody>
      </p:sp>
      <p:sp>
        <p:nvSpPr>
          <p:cNvPr id="99" name="Rectangle 24"/>
          <p:cNvSpPr>
            <a:spLocks noChangeArrowheads="1"/>
          </p:cNvSpPr>
          <p:nvPr/>
        </p:nvSpPr>
        <p:spPr bwMode="auto">
          <a:xfrm>
            <a:off x="1249802" y="3200400"/>
            <a:ext cx="4492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ff</a:t>
            </a:r>
          </a:p>
        </p:txBody>
      </p:sp>
      <p:sp>
        <p:nvSpPr>
          <p:cNvPr id="100" name="Rectangle 25"/>
          <p:cNvSpPr>
            <a:spLocks noChangeArrowheads="1"/>
          </p:cNvSpPr>
          <p:nvPr/>
        </p:nvSpPr>
        <p:spPr bwMode="auto">
          <a:xfrm>
            <a:off x="1699065" y="3200400"/>
            <a:ext cx="449262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ff</a:t>
            </a:r>
          </a:p>
        </p:txBody>
      </p:sp>
      <p:sp>
        <p:nvSpPr>
          <p:cNvPr id="101" name="Rectangle 26"/>
          <p:cNvSpPr>
            <a:spLocks noChangeArrowheads="1"/>
          </p:cNvSpPr>
          <p:nvPr/>
        </p:nvSpPr>
        <p:spPr bwMode="auto">
          <a:xfrm>
            <a:off x="2148327" y="3200400"/>
            <a:ext cx="4492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d</a:t>
            </a:r>
            <a:r>
              <a:rPr lang="en-US" sz="1800" dirty="0" smtClean="0">
                <a:latin typeface="Courier New" pitchFamily="49" charset="0"/>
                <a:cs typeface="+mn-cs"/>
              </a:rPr>
              <a:t>6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102" name="Rectangle 27"/>
          <p:cNvSpPr>
            <a:spLocks noChangeArrowheads="1"/>
          </p:cNvSpPr>
          <p:nvPr/>
        </p:nvSpPr>
        <p:spPr bwMode="auto">
          <a:xfrm>
            <a:off x="2597590" y="3200400"/>
            <a:ext cx="449262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 smtClean="0">
                <a:latin typeface="Courier New" pitchFamily="49" charset="0"/>
                <a:cs typeface="+mn-cs"/>
              </a:rPr>
              <a:t>88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103" name="Rectangle 24"/>
          <p:cNvSpPr>
            <a:spLocks noChangeArrowheads="1"/>
          </p:cNvSpPr>
          <p:nvPr/>
        </p:nvSpPr>
        <p:spPr bwMode="auto">
          <a:xfrm>
            <a:off x="1249802" y="2895600"/>
            <a:ext cx="4492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08</a:t>
            </a:r>
          </a:p>
        </p:txBody>
      </p:sp>
      <p:sp>
        <p:nvSpPr>
          <p:cNvPr id="104" name="Rectangle 25"/>
          <p:cNvSpPr>
            <a:spLocks noChangeArrowheads="1"/>
          </p:cNvSpPr>
          <p:nvPr/>
        </p:nvSpPr>
        <p:spPr bwMode="auto">
          <a:xfrm>
            <a:off x="1699065" y="2895600"/>
            <a:ext cx="449262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04</a:t>
            </a:r>
          </a:p>
        </p:txBody>
      </p:sp>
      <p:sp>
        <p:nvSpPr>
          <p:cNvPr id="105" name="Rectangle 26"/>
          <p:cNvSpPr>
            <a:spLocks noChangeArrowheads="1"/>
          </p:cNvSpPr>
          <p:nvPr/>
        </p:nvSpPr>
        <p:spPr bwMode="auto">
          <a:xfrm>
            <a:off x="2148327" y="2895600"/>
            <a:ext cx="4492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 smtClean="0">
                <a:latin typeface="Courier New" pitchFamily="49" charset="0"/>
                <a:cs typeface="+mn-cs"/>
              </a:rPr>
              <a:t>85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106" name="Rectangle 27"/>
          <p:cNvSpPr>
            <a:spLocks noChangeArrowheads="1"/>
          </p:cNvSpPr>
          <p:nvPr/>
        </p:nvSpPr>
        <p:spPr bwMode="auto">
          <a:xfrm>
            <a:off x="2597590" y="2895600"/>
            <a:ext cx="449262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 smtClean="0">
                <a:latin typeface="Courier New" pitchFamily="49" charset="0"/>
                <a:cs typeface="+mn-cs"/>
              </a:rPr>
              <a:t>f0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107" name="Rectangle 35"/>
          <p:cNvSpPr>
            <a:spLocks noChangeArrowheads="1"/>
          </p:cNvSpPr>
          <p:nvPr/>
        </p:nvSpPr>
        <p:spPr bwMode="auto">
          <a:xfrm>
            <a:off x="7428352" y="3163888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0xffffd678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08" name="Rectangle 69"/>
          <p:cNvSpPr>
            <a:spLocks noChangeArrowheads="1"/>
          </p:cNvSpPr>
          <p:nvPr/>
        </p:nvSpPr>
        <p:spPr bwMode="auto">
          <a:xfrm>
            <a:off x="7428352" y="1676400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0xffffd688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09" name="Rectangle 31"/>
          <p:cNvSpPr>
            <a:spLocks noChangeArrowheads="1"/>
          </p:cNvSpPr>
          <p:nvPr/>
        </p:nvSpPr>
        <p:spPr bwMode="auto">
          <a:xfrm>
            <a:off x="5669402" y="1752600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main</a:t>
            </a:r>
          </a:p>
        </p:txBody>
      </p:sp>
      <p:sp>
        <p:nvSpPr>
          <p:cNvPr id="110" name="Rectangle 24"/>
          <p:cNvSpPr>
            <a:spLocks noChangeArrowheads="1"/>
          </p:cNvSpPr>
          <p:nvPr/>
        </p:nvSpPr>
        <p:spPr bwMode="auto">
          <a:xfrm>
            <a:off x="5669402" y="3200400"/>
            <a:ext cx="4492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ff</a:t>
            </a:r>
          </a:p>
        </p:txBody>
      </p:sp>
      <p:sp>
        <p:nvSpPr>
          <p:cNvPr id="111" name="Rectangle 25"/>
          <p:cNvSpPr>
            <a:spLocks noChangeArrowheads="1"/>
          </p:cNvSpPr>
          <p:nvPr/>
        </p:nvSpPr>
        <p:spPr bwMode="auto">
          <a:xfrm>
            <a:off x="6118665" y="3200400"/>
            <a:ext cx="449262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ff</a:t>
            </a:r>
          </a:p>
        </p:txBody>
      </p:sp>
      <p:sp>
        <p:nvSpPr>
          <p:cNvPr id="112" name="Rectangle 26"/>
          <p:cNvSpPr>
            <a:spLocks noChangeArrowheads="1"/>
          </p:cNvSpPr>
          <p:nvPr/>
        </p:nvSpPr>
        <p:spPr bwMode="auto">
          <a:xfrm>
            <a:off x="6567927" y="3200400"/>
            <a:ext cx="4492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d</a:t>
            </a:r>
            <a:r>
              <a:rPr lang="en-US" sz="1800" dirty="0" smtClean="0">
                <a:latin typeface="Courier New" pitchFamily="49" charset="0"/>
                <a:cs typeface="+mn-cs"/>
              </a:rPr>
              <a:t>6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114" name="Rectangle 24"/>
          <p:cNvSpPr>
            <a:spLocks noChangeArrowheads="1"/>
          </p:cNvSpPr>
          <p:nvPr/>
        </p:nvSpPr>
        <p:spPr bwMode="auto">
          <a:xfrm>
            <a:off x="5669402" y="2895600"/>
            <a:ext cx="4492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08</a:t>
            </a:r>
          </a:p>
        </p:txBody>
      </p:sp>
      <p:sp>
        <p:nvSpPr>
          <p:cNvPr id="115" name="Rectangle 25"/>
          <p:cNvSpPr>
            <a:spLocks noChangeArrowheads="1"/>
          </p:cNvSpPr>
          <p:nvPr/>
        </p:nvSpPr>
        <p:spPr bwMode="auto">
          <a:xfrm>
            <a:off x="6118665" y="2895600"/>
            <a:ext cx="449262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04</a:t>
            </a:r>
          </a:p>
        </p:txBody>
      </p:sp>
      <p:sp>
        <p:nvSpPr>
          <p:cNvPr id="116" name="Rectangle 26"/>
          <p:cNvSpPr>
            <a:spLocks noChangeArrowheads="1"/>
          </p:cNvSpPr>
          <p:nvPr/>
        </p:nvSpPr>
        <p:spPr bwMode="auto">
          <a:xfrm>
            <a:off x="6567927" y="2895600"/>
            <a:ext cx="4492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 smtClean="0">
                <a:latin typeface="Courier New" pitchFamily="49" charset="0"/>
                <a:cs typeface="+mn-cs"/>
              </a:rPr>
              <a:t>85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117" name="Rectangle 27"/>
          <p:cNvSpPr>
            <a:spLocks noChangeArrowheads="1"/>
          </p:cNvSpPr>
          <p:nvPr/>
        </p:nvSpPr>
        <p:spPr bwMode="auto">
          <a:xfrm>
            <a:off x="7017190" y="2895600"/>
            <a:ext cx="449262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 smtClean="0">
                <a:latin typeface="Courier New" pitchFamily="49" charset="0"/>
                <a:cs typeface="+mn-cs"/>
              </a:rPr>
              <a:t>f0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118" name="Rectangle 23"/>
          <p:cNvSpPr>
            <a:spLocks noChangeArrowheads="1"/>
          </p:cNvSpPr>
          <p:nvPr/>
        </p:nvSpPr>
        <p:spPr bwMode="auto">
          <a:xfrm>
            <a:off x="1249802" y="35052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Saved </a:t>
            </a:r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7810500" cy="573088"/>
          </a:xfrm>
        </p:spPr>
        <p:txBody>
          <a:bodyPr/>
          <a:lstStyle/>
          <a:p>
            <a:pPr eaLnBrk="1" hangingPunct="1"/>
            <a:r>
              <a:rPr lang="en-US" smtClean="0"/>
              <a:t>Buffer Overflow Example #3</a:t>
            </a:r>
          </a:p>
        </p:txBody>
      </p:sp>
      <p:sp>
        <p:nvSpPr>
          <p:cNvPr id="29699" name="Text Box 34"/>
          <p:cNvSpPr txBox="1">
            <a:spLocks noChangeArrowheads="1"/>
          </p:cNvSpPr>
          <p:nvPr/>
        </p:nvSpPr>
        <p:spPr bwMode="auto">
          <a:xfrm>
            <a:off x="4191000" y="5029200"/>
            <a:ext cx="3444875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Calibri" pitchFamily="34" charset="0"/>
              </a:rPr>
              <a:t>Return address corrupted</a:t>
            </a:r>
          </a:p>
        </p:txBody>
      </p:sp>
      <p:sp>
        <p:nvSpPr>
          <p:cNvPr id="64" name="Rectangle 32"/>
          <p:cNvSpPr>
            <a:spLocks noChangeArrowheads="1"/>
          </p:cNvSpPr>
          <p:nvPr/>
        </p:nvSpPr>
        <p:spPr bwMode="auto">
          <a:xfrm>
            <a:off x="1250950" y="3505200"/>
            <a:ext cx="1797050" cy="1371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/>
          <a:p>
            <a:pPr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echo</a:t>
            </a:r>
          </a:p>
        </p:txBody>
      </p:sp>
      <p:sp>
        <p:nvSpPr>
          <p:cNvPr id="65" name="Rectangle 24"/>
          <p:cNvSpPr>
            <a:spLocks noChangeArrowheads="1"/>
          </p:cNvSpPr>
          <p:nvPr/>
        </p:nvSpPr>
        <p:spPr bwMode="auto">
          <a:xfrm>
            <a:off x="1252538" y="38100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xx</a:t>
            </a:r>
          </a:p>
        </p:txBody>
      </p:sp>
      <p:sp>
        <p:nvSpPr>
          <p:cNvPr id="66" name="Rectangle 25"/>
          <p:cNvSpPr>
            <a:spLocks noChangeArrowheads="1"/>
          </p:cNvSpPr>
          <p:nvPr/>
        </p:nvSpPr>
        <p:spPr bwMode="auto">
          <a:xfrm>
            <a:off x="1700213" y="38100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xx</a:t>
            </a:r>
          </a:p>
        </p:txBody>
      </p:sp>
      <p:sp>
        <p:nvSpPr>
          <p:cNvPr id="67" name="Rectangle 26"/>
          <p:cNvSpPr>
            <a:spLocks noChangeArrowheads="1"/>
          </p:cNvSpPr>
          <p:nvPr/>
        </p:nvSpPr>
        <p:spPr bwMode="auto">
          <a:xfrm>
            <a:off x="2149475" y="38100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xx</a:t>
            </a:r>
          </a:p>
        </p:txBody>
      </p:sp>
      <p:sp>
        <p:nvSpPr>
          <p:cNvPr id="68" name="Rectangle 27"/>
          <p:cNvSpPr>
            <a:spLocks noChangeArrowheads="1"/>
          </p:cNvSpPr>
          <p:nvPr/>
        </p:nvSpPr>
        <p:spPr bwMode="auto">
          <a:xfrm>
            <a:off x="2598738" y="38100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xx</a:t>
            </a:r>
          </a:p>
        </p:txBody>
      </p:sp>
      <p:sp>
        <p:nvSpPr>
          <p:cNvPr id="29708" name="Rectangle 28"/>
          <p:cNvSpPr>
            <a:spLocks noChangeArrowheads="1"/>
          </p:cNvSpPr>
          <p:nvPr/>
        </p:nvSpPr>
        <p:spPr bwMode="auto">
          <a:xfrm>
            <a:off x="3063875" y="3824288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buf</a:t>
            </a:r>
          </a:p>
        </p:txBody>
      </p:sp>
      <p:sp>
        <p:nvSpPr>
          <p:cNvPr id="78" name="Freeform 77"/>
          <p:cNvSpPr/>
          <p:nvPr/>
        </p:nvSpPr>
        <p:spPr bwMode="auto">
          <a:xfrm>
            <a:off x="412750" y="1841500"/>
            <a:ext cx="769938" cy="1504950"/>
          </a:xfrm>
          <a:custGeom>
            <a:avLst/>
            <a:gdLst>
              <a:gd name="connsiteX0" fmla="*/ 770519 w 770519"/>
              <a:gd name="connsiteY0" fmla="*/ 1505068 h 1505068"/>
              <a:gd name="connsiteX1" fmla="*/ 3786 w 770519"/>
              <a:gd name="connsiteY1" fmla="*/ 726976 h 1505068"/>
              <a:gd name="connsiteX2" fmla="*/ 747801 w 770519"/>
              <a:gd name="connsiteY2" fmla="*/ 0 h 150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0519" h="1505068">
                <a:moveTo>
                  <a:pt x="770519" y="1505068"/>
                </a:moveTo>
                <a:cubicBezTo>
                  <a:pt x="389045" y="1241444"/>
                  <a:pt x="7572" y="977821"/>
                  <a:pt x="3786" y="726976"/>
                </a:cubicBezTo>
                <a:cubicBezTo>
                  <a:pt x="0" y="476131"/>
                  <a:pt x="373900" y="238065"/>
                  <a:pt x="747801" y="0"/>
                </a:cubicBezTo>
              </a:path>
            </a:pathLst>
          </a:custGeom>
          <a:noFill/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82" name="Rectangle 32"/>
          <p:cNvSpPr>
            <a:spLocks noChangeArrowheads="1"/>
          </p:cNvSpPr>
          <p:nvPr/>
        </p:nvSpPr>
        <p:spPr bwMode="auto">
          <a:xfrm>
            <a:off x="5670550" y="3505200"/>
            <a:ext cx="1797050" cy="1371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/>
          <a:p>
            <a:pPr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echo</a:t>
            </a:r>
          </a:p>
        </p:txBody>
      </p:sp>
      <p:sp>
        <p:nvSpPr>
          <p:cNvPr id="83" name="Rectangle 24"/>
          <p:cNvSpPr>
            <a:spLocks noChangeArrowheads="1"/>
          </p:cNvSpPr>
          <p:nvPr/>
        </p:nvSpPr>
        <p:spPr bwMode="auto">
          <a:xfrm>
            <a:off x="5672138" y="3808413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34</a:t>
            </a:r>
          </a:p>
        </p:txBody>
      </p:sp>
      <p:sp>
        <p:nvSpPr>
          <p:cNvPr id="84" name="Rectangle 25"/>
          <p:cNvSpPr>
            <a:spLocks noChangeArrowheads="1"/>
          </p:cNvSpPr>
          <p:nvPr/>
        </p:nvSpPr>
        <p:spPr bwMode="auto">
          <a:xfrm>
            <a:off x="6119813" y="3808413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33</a:t>
            </a:r>
          </a:p>
        </p:txBody>
      </p:sp>
      <p:sp>
        <p:nvSpPr>
          <p:cNvPr id="85" name="Rectangle 26"/>
          <p:cNvSpPr>
            <a:spLocks noChangeArrowheads="1"/>
          </p:cNvSpPr>
          <p:nvPr/>
        </p:nvSpPr>
        <p:spPr bwMode="auto">
          <a:xfrm>
            <a:off x="6569075" y="3808413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32</a:t>
            </a:r>
          </a:p>
        </p:txBody>
      </p:sp>
      <p:sp>
        <p:nvSpPr>
          <p:cNvPr id="86" name="Rectangle 27"/>
          <p:cNvSpPr>
            <a:spLocks noChangeArrowheads="1"/>
          </p:cNvSpPr>
          <p:nvPr/>
        </p:nvSpPr>
        <p:spPr bwMode="auto">
          <a:xfrm>
            <a:off x="7018338" y="3808413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31</a:t>
            </a:r>
          </a:p>
        </p:txBody>
      </p:sp>
      <p:sp>
        <p:nvSpPr>
          <p:cNvPr id="29726" name="Rectangle 28"/>
          <p:cNvSpPr>
            <a:spLocks noChangeArrowheads="1"/>
          </p:cNvSpPr>
          <p:nvPr/>
        </p:nvSpPr>
        <p:spPr bwMode="auto">
          <a:xfrm>
            <a:off x="7483475" y="3787775"/>
            <a:ext cx="593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buf</a:t>
            </a:r>
          </a:p>
        </p:txBody>
      </p:sp>
      <p:sp>
        <p:nvSpPr>
          <p:cNvPr id="29727" name="Rectangle 24"/>
          <p:cNvSpPr>
            <a:spLocks noChangeArrowheads="1"/>
          </p:cNvSpPr>
          <p:nvPr/>
        </p:nvSpPr>
        <p:spPr bwMode="auto">
          <a:xfrm>
            <a:off x="5670550" y="3200400"/>
            <a:ext cx="449263" cy="3048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Courier New" pitchFamily="49" charset="0"/>
              </a:rPr>
              <a:t>43</a:t>
            </a:r>
          </a:p>
        </p:txBody>
      </p:sp>
      <p:sp>
        <p:nvSpPr>
          <p:cNvPr id="29728" name="Rectangle 25"/>
          <p:cNvSpPr>
            <a:spLocks noChangeArrowheads="1"/>
          </p:cNvSpPr>
          <p:nvPr/>
        </p:nvSpPr>
        <p:spPr bwMode="auto">
          <a:xfrm>
            <a:off x="6119813" y="3200400"/>
            <a:ext cx="449262" cy="3048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Courier New" pitchFamily="49" charset="0"/>
              </a:rPr>
              <a:t>42</a:t>
            </a:r>
          </a:p>
        </p:txBody>
      </p:sp>
      <p:sp>
        <p:nvSpPr>
          <p:cNvPr id="29729" name="Rectangle 26"/>
          <p:cNvSpPr>
            <a:spLocks noChangeArrowheads="1"/>
          </p:cNvSpPr>
          <p:nvPr/>
        </p:nvSpPr>
        <p:spPr bwMode="auto">
          <a:xfrm>
            <a:off x="6569075" y="3200400"/>
            <a:ext cx="449263" cy="3048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Courier New" pitchFamily="49" charset="0"/>
              </a:rPr>
              <a:t>41</a:t>
            </a:r>
          </a:p>
        </p:txBody>
      </p:sp>
      <p:sp>
        <p:nvSpPr>
          <p:cNvPr id="29730" name="Rectangle 27"/>
          <p:cNvSpPr>
            <a:spLocks noChangeArrowheads="1"/>
          </p:cNvSpPr>
          <p:nvPr/>
        </p:nvSpPr>
        <p:spPr bwMode="auto">
          <a:xfrm>
            <a:off x="7018338" y="3200400"/>
            <a:ext cx="449262" cy="3048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Courier New" pitchFamily="49" charset="0"/>
              </a:rPr>
              <a:t>39</a:t>
            </a:r>
          </a:p>
        </p:txBody>
      </p:sp>
      <p:sp>
        <p:nvSpPr>
          <p:cNvPr id="29734" name="Rectangle 27"/>
          <p:cNvSpPr>
            <a:spLocks noChangeArrowheads="1"/>
          </p:cNvSpPr>
          <p:nvPr/>
        </p:nvSpPr>
        <p:spPr bwMode="auto">
          <a:xfrm>
            <a:off x="7018338" y="2895600"/>
            <a:ext cx="449262" cy="3048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Courier New" pitchFamily="49" charset="0"/>
              </a:rPr>
              <a:t>00</a:t>
            </a:r>
          </a:p>
        </p:txBody>
      </p:sp>
      <p:sp>
        <p:nvSpPr>
          <p:cNvPr id="29735" name="Rectangle 24"/>
          <p:cNvSpPr>
            <a:spLocks noChangeArrowheads="1"/>
          </p:cNvSpPr>
          <p:nvPr/>
        </p:nvSpPr>
        <p:spPr bwMode="auto">
          <a:xfrm>
            <a:off x="5670550" y="3505200"/>
            <a:ext cx="449263" cy="3048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Courier New" pitchFamily="49" charset="0"/>
              </a:rPr>
              <a:t>38</a:t>
            </a:r>
          </a:p>
        </p:txBody>
      </p:sp>
      <p:sp>
        <p:nvSpPr>
          <p:cNvPr id="29736" name="Rectangle 25"/>
          <p:cNvSpPr>
            <a:spLocks noChangeArrowheads="1"/>
          </p:cNvSpPr>
          <p:nvPr/>
        </p:nvSpPr>
        <p:spPr bwMode="auto">
          <a:xfrm>
            <a:off x="6119813" y="3505200"/>
            <a:ext cx="449262" cy="3048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Courier New" pitchFamily="49" charset="0"/>
              </a:rPr>
              <a:t>37</a:t>
            </a:r>
          </a:p>
        </p:txBody>
      </p:sp>
      <p:sp>
        <p:nvSpPr>
          <p:cNvPr id="29737" name="Rectangle 26"/>
          <p:cNvSpPr>
            <a:spLocks noChangeArrowheads="1"/>
          </p:cNvSpPr>
          <p:nvPr/>
        </p:nvSpPr>
        <p:spPr bwMode="auto">
          <a:xfrm>
            <a:off x="6569075" y="3505200"/>
            <a:ext cx="449263" cy="3048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Courier New" pitchFamily="49" charset="0"/>
              </a:rPr>
              <a:t>36</a:t>
            </a:r>
          </a:p>
        </p:txBody>
      </p:sp>
      <p:sp>
        <p:nvSpPr>
          <p:cNvPr id="29738" name="Rectangle 27"/>
          <p:cNvSpPr>
            <a:spLocks noChangeArrowheads="1"/>
          </p:cNvSpPr>
          <p:nvPr/>
        </p:nvSpPr>
        <p:spPr bwMode="auto">
          <a:xfrm>
            <a:off x="7018338" y="3505200"/>
            <a:ext cx="449262" cy="304800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latin typeface="Courier New" pitchFamily="49" charset="0"/>
              </a:rPr>
              <a:t>35</a:t>
            </a:r>
          </a:p>
        </p:txBody>
      </p:sp>
      <p:sp>
        <p:nvSpPr>
          <p:cNvPr id="29739" name="TextBox 43"/>
          <p:cNvSpPr txBox="1">
            <a:spLocks noChangeArrowheads="1"/>
          </p:cNvSpPr>
          <p:nvPr/>
        </p:nvSpPr>
        <p:spPr bwMode="auto">
          <a:xfrm>
            <a:off x="1149350" y="1306513"/>
            <a:ext cx="19065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29740" name="TextBox 44"/>
          <p:cNvSpPr txBox="1">
            <a:spLocks noChangeArrowheads="1"/>
          </p:cNvSpPr>
          <p:nvPr/>
        </p:nvSpPr>
        <p:spPr bwMode="auto">
          <a:xfrm>
            <a:off x="5559425" y="1295400"/>
            <a:ext cx="18531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Input 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123456789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29741" name="Text Box 107"/>
          <p:cNvSpPr txBox="1">
            <a:spLocks noChangeArrowheads="1"/>
          </p:cNvSpPr>
          <p:nvPr/>
        </p:nvSpPr>
        <p:spPr bwMode="auto">
          <a:xfrm>
            <a:off x="990600" y="5867400"/>
            <a:ext cx="8001000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80485eb:	e8 d5 ff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 call   80485c5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80485f0:	c9               leave   # Desired return point</a:t>
            </a:r>
          </a:p>
        </p:txBody>
      </p:sp>
      <p:sp>
        <p:nvSpPr>
          <p:cNvPr id="46" name="Rectangle 35"/>
          <p:cNvSpPr>
            <a:spLocks noChangeArrowheads="1"/>
          </p:cNvSpPr>
          <p:nvPr/>
        </p:nvSpPr>
        <p:spPr bwMode="auto">
          <a:xfrm>
            <a:off x="3008752" y="3200400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0xffffd678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7" name="Rectangle 69"/>
          <p:cNvSpPr>
            <a:spLocks noChangeArrowheads="1"/>
          </p:cNvSpPr>
          <p:nvPr/>
        </p:nvSpPr>
        <p:spPr bwMode="auto">
          <a:xfrm>
            <a:off x="3008752" y="1676400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0xffffd688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8" name="Rectangle 31"/>
          <p:cNvSpPr>
            <a:spLocks noChangeArrowheads="1"/>
          </p:cNvSpPr>
          <p:nvPr/>
        </p:nvSpPr>
        <p:spPr bwMode="auto">
          <a:xfrm>
            <a:off x="1249802" y="1752600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main</a:t>
            </a:r>
          </a:p>
        </p:txBody>
      </p:sp>
      <p:sp>
        <p:nvSpPr>
          <p:cNvPr id="49" name="Rectangle 24"/>
          <p:cNvSpPr>
            <a:spLocks noChangeArrowheads="1"/>
          </p:cNvSpPr>
          <p:nvPr/>
        </p:nvSpPr>
        <p:spPr bwMode="auto">
          <a:xfrm>
            <a:off x="1249802" y="3200400"/>
            <a:ext cx="4492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ff</a:t>
            </a:r>
          </a:p>
        </p:txBody>
      </p:sp>
      <p:sp>
        <p:nvSpPr>
          <p:cNvPr id="50" name="Rectangle 25"/>
          <p:cNvSpPr>
            <a:spLocks noChangeArrowheads="1"/>
          </p:cNvSpPr>
          <p:nvPr/>
        </p:nvSpPr>
        <p:spPr bwMode="auto">
          <a:xfrm>
            <a:off x="1699065" y="3200400"/>
            <a:ext cx="449262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ff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2148327" y="3200400"/>
            <a:ext cx="4492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d</a:t>
            </a:r>
            <a:r>
              <a:rPr lang="en-US" sz="1800" dirty="0" smtClean="0">
                <a:latin typeface="Courier New" pitchFamily="49" charset="0"/>
                <a:cs typeface="+mn-cs"/>
              </a:rPr>
              <a:t>6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52" name="Rectangle 27"/>
          <p:cNvSpPr>
            <a:spLocks noChangeArrowheads="1"/>
          </p:cNvSpPr>
          <p:nvPr/>
        </p:nvSpPr>
        <p:spPr bwMode="auto">
          <a:xfrm>
            <a:off x="2597590" y="3200400"/>
            <a:ext cx="449262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 smtClean="0">
                <a:latin typeface="Courier New" pitchFamily="49" charset="0"/>
                <a:cs typeface="+mn-cs"/>
              </a:rPr>
              <a:t>88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53" name="Rectangle 24"/>
          <p:cNvSpPr>
            <a:spLocks noChangeArrowheads="1"/>
          </p:cNvSpPr>
          <p:nvPr/>
        </p:nvSpPr>
        <p:spPr bwMode="auto">
          <a:xfrm>
            <a:off x="1249802" y="2895600"/>
            <a:ext cx="4492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08</a:t>
            </a:r>
          </a:p>
        </p:txBody>
      </p:sp>
      <p:sp>
        <p:nvSpPr>
          <p:cNvPr id="54" name="Rectangle 25"/>
          <p:cNvSpPr>
            <a:spLocks noChangeArrowheads="1"/>
          </p:cNvSpPr>
          <p:nvPr/>
        </p:nvSpPr>
        <p:spPr bwMode="auto">
          <a:xfrm>
            <a:off x="1699065" y="2895600"/>
            <a:ext cx="449262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04</a:t>
            </a:r>
          </a:p>
        </p:txBody>
      </p:sp>
      <p:sp>
        <p:nvSpPr>
          <p:cNvPr id="55" name="Rectangle 26"/>
          <p:cNvSpPr>
            <a:spLocks noChangeArrowheads="1"/>
          </p:cNvSpPr>
          <p:nvPr/>
        </p:nvSpPr>
        <p:spPr bwMode="auto">
          <a:xfrm>
            <a:off x="2148327" y="2895600"/>
            <a:ext cx="4492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 smtClean="0">
                <a:latin typeface="Courier New" pitchFamily="49" charset="0"/>
                <a:cs typeface="+mn-cs"/>
              </a:rPr>
              <a:t>85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56" name="Rectangle 27"/>
          <p:cNvSpPr>
            <a:spLocks noChangeArrowheads="1"/>
          </p:cNvSpPr>
          <p:nvPr/>
        </p:nvSpPr>
        <p:spPr bwMode="auto">
          <a:xfrm>
            <a:off x="2597590" y="2895600"/>
            <a:ext cx="449262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 smtClean="0">
                <a:latin typeface="Courier New" pitchFamily="49" charset="0"/>
                <a:cs typeface="+mn-cs"/>
              </a:rPr>
              <a:t>f0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57" name="Rectangle 35"/>
          <p:cNvSpPr>
            <a:spLocks noChangeArrowheads="1"/>
          </p:cNvSpPr>
          <p:nvPr/>
        </p:nvSpPr>
        <p:spPr bwMode="auto">
          <a:xfrm>
            <a:off x="7428352" y="3163888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0xffffd678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58" name="Rectangle 69"/>
          <p:cNvSpPr>
            <a:spLocks noChangeArrowheads="1"/>
          </p:cNvSpPr>
          <p:nvPr/>
        </p:nvSpPr>
        <p:spPr bwMode="auto">
          <a:xfrm>
            <a:off x="7428352" y="1676400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0xffffd688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59" name="Rectangle 31"/>
          <p:cNvSpPr>
            <a:spLocks noChangeArrowheads="1"/>
          </p:cNvSpPr>
          <p:nvPr/>
        </p:nvSpPr>
        <p:spPr bwMode="auto">
          <a:xfrm>
            <a:off x="5669402" y="1752600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main</a:t>
            </a:r>
          </a:p>
        </p:txBody>
      </p:sp>
      <p:sp>
        <p:nvSpPr>
          <p:cNvPr id="79" name="Rectangle 24"/>
          <p:cNvSpPr>
            <a:spLocks noChangeArrowheads="1"/>
          </p:cNvSpPr>
          <p:nvPr/>
        </p:nvSpPr>
        <p:spPr bwMode="auto">
          <a:xfrm>
            <a:off x="5669402" y="2895600"/>
            <a:ext cx="4492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08</a:t>
            </a:r>
          </a:p>
        </p:txBody>
      </p:sp>
      <p:sp>
        <p:nvSpPr>
          <p:cNvPr id="80" name="Rectangle 25"/>
          <p:cNvSpPr>
            <a:spLocks noChangeArrowheads="1"/>
          </p:cNvSpPr>
          <p:nvPr/>
        </p:nvSpPr>
        <p:spPr bwMode="auto">
          <a:xfrm>
            <a:off x="6118665" y="2895600"/>
            <a:ext cx="449262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04</a:t>
            </a:r>
          </a:p>
        </p:txBody>
      </p:sp>
      <p:sp>
        <p:nvSpPr>
          <p:cNvPr id="87" name="Rectangle 26"/>
          <p:cNvSpPr>
            <a:spLocks noChangeArrowheads="1"/>
          </p:cNvSpPr>
          <p:nvPr/>
        </p:nvSpPr>
        <p:spPr bwMode="auto">
          <a:xfrm>
            <a:off x="6567927" y="2895600"/>
            <a:ext cx="4492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 smtClean="0">
                <a:latin typeface="Courier New" pitchFamily="49" charset="0"/>
                <a:cs typeface="+mn-cs"/>
              </a:rPr>
              <a:t>85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89" name="Rectangle 23"/>
          <p:cNvSpPr>
            <a:spLocks noChangeArrowheads="1"/>
          </p:cNvSpPr>
          <p:nvPr/>
        </p:nvSpPr>
        <p:spPr bwMode="auto">
          <a:xfrm>
            <a:off x="1249802" y="35052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Saved </a:t>
            </a:r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Alignment Principles</a:t>
            </a:r>
            <a:endParaRPr lang="en-US" dirty="0"/>
          </a:p>
        </p:txBody>
      </p:sp>
      <p:sp>
        <p:nvSpPr>
          <p:cNvPr id="2253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/>
              <a:t>Aligned Data</a:t>
            </a:r>
          </a:p>
          <a:p>
            <a:pPr marL="552450" lvl="1"/>
            <a:r>
              <a:rPr lang="en-US"/>
              <a:t>Primitive data type requires </a:t>
            </a:r>
            <a:r>
              <a:rPr lang="en-US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r>
              <a:rPr lang="en-US"/>
              <a:t> bytes</a:t>
            </a:r>
          </a:p>
          <a:p>
            <a:pPr marL="552450" lvl="1"/>
            <a:r>
              <a:rPr lang="en-US"/>
              <a:t>Address must be multiple of </a:t>
            </a:r>
            <a:r>
              <a:rPr lang="en-US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endParaRPr lang="en-US"/>
          </a:p>
          <a:p>
            <a:pPr marL="552450" lvl="1"/>
            <a:r>
              <a:rPr lang="en-US"/>
              <a:t>Required on some machines; advised on IA32</a:t>
            </a:r>
          </a:p>
          <a:p>
            <a:pPr marL="838200" lvl="2"/>
            <a:r>
              <a:rPr lang="en-US"/>
              <a:t>treated differently by IA32 Linux, x86-64 Linux, and Windows!</a:t>
            </a:r>
          </a:p>
          <a:p>
            <a:r>
              <a:rPr lang="en-US"/>
              <a:t>Motivation for Aligning Data</a:t>
            </a:r>
          </a:p>
          <a:p>
            <a:pPr marL="552450" lvl="1"/>
            <a:r>
              <a:rPr lang="en-US"/>
              <a:t>Memory accessed by (aligned) chunks of 4 or 8 bytes (system dependent)</a:t>
            </a:r>
          </a:p>
          <a:p>
            <a:pPr marL="838200" lvl="2"/>
            <a:r>
              <a:rPr lang="en-US"/>
              <a:t>Inefficient to load or store datum that spans quad word boundaries</a:t>
            </a:r>
          </a:p>
          <a:p>
            <a:pPr marL="838200" lvl="2"/>
            <a:r>
              <a:rPr lang="en-US"/>
              <a:t>Virtual memory very tricky when datum spans 2 pages</a:t>
            </a:r>
          </a:p>
          <a:p>
            <a:r>
              <a:rPr lang="en-US"/>
              <a:t>Compiler</a:t>
            </a:r>
          </a:p>
          <a:p>
            <a:pPr marL="552450" lvl="1"/>
            <a:r>
              <a:rPr lang="en-US"/>
              <a:t>Inserts gaps in structure to ensure correct alignment of fields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305800" cy="573088"/>
          </a:xfrm>
        </p:spPr>
        <p:txBody>
          <a:bodyPr/>
          <a:lstStyle/>
          <a:p>
            <a:pPr eaLnBrk="1" hangingPunct="1"/>
            <a:r>
              <a:rPr lang="en-US" smtClean="0"/>
              <a:t>Malicious Use of Buffer Overflow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562600"/>
            <a:ext cx="8255000" cy="1143000"/>
          </a:xfrm>
        </p:spPr>
        <p:txBody>
          <a:bodyPr anchor="ctr"/>
          <a:lstStyle/>
          <a:p>
            <a:pPr marL="160338" defTabSz="895350" eaLnBrk="1" hangingPunct="1">
              <a:lnSpc>
                <a:spcPct val="90000"/>
              </a:lnSpc>
            </a:pPr>
            <a:r>
              <a:rPr lang="en-US" sz="2000" dirty="0" smtClean="0"/>
              <a:t>Input string contains byte representation of executable code</a:t>
            </a:r>
          </a:p>
          <a:p>
            <a:pPr marL="160338" defTabSz="895350" eaLnBrk="1" hangingPunct="1">
              <a:lnSpc>
                <a:spcPct val="90000"/>
              </a:lnSpc>
            </a:pPr>
            <a:r>
              <a:rPr lang="en-US" sz="2000" dirty="0" smtClean="0"/>
              <a:t>Overwrite return address A with address of buffer B</a:t>
            </a:r>
          </a:p>
          <a:p>
            <a:pPr marL="160338" defTabSz="895350" eaLnBrk="1" hangingPunct="1">
              <a:lnSpc>
                <a:spcPct val="90000"/>
              </a:lnSpc>
            </a:pPr>
            <a:r>
              <a:rPr lang="en-US" sz="2000" dirty="0" smtClean="0"/>
              <a:t>When </a:t>
            </a:r>
            <a:r>
              <a:rPr lang="en-US" sz="2000" dirty="0" smtClean="0">
                <a:latin typeface="Courier New" pitchFamily="49" charset="0"/>
              </a:rPr>
              <a:t>bar()</a:t>
            </a:r>
            <a:r>
              <a:rPr lang="en-US" sz="2000" dirty="0" smtClean="0"/>
              <a:t> executes</a:t>
            </a:r>
            <a:r>
              <a:rPr lang="en-US" sz="2000" dirty="0" smtClean="0">
                <a:latin typeface="Courier New" pitchFamily="49" charset="0"/>
              </a:rPr>
              <a:t> ret</a:t>
            </a:r>
            <a:r>
              <a:rPr lang="en-US" sz="2000" dirty="0" smtClean="0"/>
              <a:t>, will jump to exploit code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533400" y="3355975"/>
            <a:ext cx="2438400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</a:rPr>
              <a:t>int bar()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</a:rPr>
              <a:t>  char buf[64];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</a:rPr>
              <a:t>  gets(buf);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</a:rPr>
              <a:t>  return ...;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533400" y="1911350"/>
            <a:ext cx="1828800" cy="12001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</a:rPr>
              <a:t>void foo(){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</a:rPr>
              <a:t>  bar();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5630863" y="1154113"/>
            <a:ext cx="2674937" cy="369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0">
                <a:latin typeface="Calibri" pitchFamily="34" charset="0"/>
              </a:rPr>
              <a:t>Stack after call to </a:t>
            </a:r>
            <a:r>
              <a:rPr lang="en-US" sz="1800">
                <a:latin typeface="Courier New" pitchFamily="49" charset="0"/>
              </a:rPr>
              <a:t>gets()</a:t>
            </a:r>
          </a:p>
        </p:txBody>
      </p:sp>
      <p:sp>
        <p:nvSpPr>
          <p:cNvPr id="365575" name="Rectangle 7"/>
          <p:cNvSpPr>
            <a:spLocks noChangeArrowheads="1"/>
          </p:cNvSpPr>
          <p:nvPr/>
        </p:nvSpPr>
        <p:spPr bwMode="auto">
          <a:xfrm>
            <a:off x="5727700" y="2819400"/>
            <a:ext cx="1066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B</a:t>
            </a:r>
          </a:p>
        </p:txBody>
      </p:sp>
      <p:sp>
        <p:nvSpPr>
          <p:cNvPr id="365576" name="Rectangle 8"/>
          <p:cNvSpPr>
            <a:spLocks noChangeArrowheads="1"/>
          </p:cNvSpPr>
          <p:nvPr/>
        </p:nvSpPr>
        <p:spPr bwMode="auto">
          <a:xfrm>
            <a:off x="5727700" y="1600200"/>
            <a:ext cx="1066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</p:txBody>
      </p:sp>
      <p:sp>
        <p:nvSpPr>
          <p:cNvPr id="365579" name="Rectangle 11"/>
          <p:cNvSpPr>
            <a:spLocks noChangeArrowheads="1"/>
          </p:cNvSpPr>
          <p:nvPr/>
        </p:nvSpPr>
        <p:spPr bwMode="auto">
          <a:xfrm>
            <a:off x="5727700" y="4724400"/>
            <a:ext cx="1066800" cy="622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</p:txBody>
      </p:sp>
      <p:sp>
        <p:nvSpPr>
          <p:cNvPr id="30730" name="Text Box 12"/>
          <p:cNvSpPr txBox="1">
            <a:spLocks noChangeArrowheads="1"/>
          </p:cNvSpPr>
          <p:nvPr/>
        </p:nvSpPr>
        <p:spPr bwMode="auto">
          <a:xfrm>
            <a:off x="2593975" y="2212975"/>
            <a:ext cx="911225" cy="9239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b="0">
                <a:latin typeface="Calibri" pitchFamily="34" charset="0"/>
              </a:rPr>
              <a:t>return</a:t>
            </a:r>
          </a:p>
          <a:p>
            <a:pPr eaLnBrk="0" hangingPunct="0"/>
            <a:r>
              <a:rPr lang="en-US" sz="1800" b="0">
                <a:latin typeface="Calibri" pitchFamily="34" charset="0"/>
              </a:rPr>
              <a:t>address</a:t>
            </a:r>
          </a:p>
          <a:p>
            <a:pPr eaLnBrk="0" hangingPunct="0"/>
            <a:r>
              <a:rPr lang="en-US" sz="1800" b="0">
                <a:latin typeface="Calibri" pitchFamily="34" charset="0"/>
              </a:rPr>
              <a:t>A</a:t>
            </a:r>
          </a:p>
        </p:txBody>
      </p:sp>
      <p:sp>
        <p:nvSpPr>
          <p:cNvPr id="30731" name="Line 13"/>
          <p:cNvSpPr>
            <a:spLocks noChangeShapeType="1"/>
          </p:cNvSpPr>
          <p:nvPr/>
        </p:nvSpPr>
        <p:spPr bwMode="auto">
          <a:xfrm flipH="1">
            <a:off x="1905000" y="2670175"/>
            <a:ext cx="688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32" name="Text Box 14"/>
          <p:cNvSpPr txBox="1">
            <a:spLocks noChangeArrowheads="1"/>
          </p:cNvSpPr>
          <p:nvPr/>
        </p:nvSpPr>
        <p:spPr bwMode="auto">
          <a:xfrm>
            <a:off x="7162800" y="2024063"/>
            <a:ext cx="1819275" cy="3683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>
                <a:latin typeface="Courier New" pitchFamily="49" charset="0"/>
              </a:rPr>
              <a:t>foo</a:t>
            </a:r>
            <a:r>
              <a:rPr lang="en-US" sz="1800" b="0">
                <a:latin typeface="Courier New" pitchFamily="49" charset="0"/>
              </a:rPr>
              <a:t> </a:t>
            </a:r>
            <a:r>
              <a:rPr lang="en-US" sz="1800" b="0">
                <a:latin typeface="Calibri" pitchFamily="34" charset="0"/>
              </a:rPr>
              <a:t>stack frame</a:t>
            </a:r>
          </a:p>
        </p:txBody>
      </p:sp>
      <p:sp>
        <p:nvSpPr>
          <p:cNvPr id="30733" name="Text Box 15"/>
          <p:cNvSpPr txBox="1">
            <a:spLocks noChangeArrowheads="1"/>
          </p:cNvSpPr>
          <p:nvPr/>
        </p:nvSpPr>
        <p:spPr bwMode="auto">
          <a:xfrm>
            <a:off x="7162800" y="4097338"/>
            <a:ext cx="1733550" cy="3698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>
                <a:latin typeface="Courier New" pitchFamily="49" charset="0"/>
              </a:rPr>
              <a:t>bar</a:t>
            </a:r>
            <a:r>
              <a:rPr lang="en-US" sz="1800" b="0">
                <a:latin typeface="Calibri" pitchFamily="34" charset="0"/>
              </a:rPr>
              <a:t> stack frame</a:t>
            </a:r>
          </a:p>
        </p:txBody>
      </p:sp>
      <p:sp>
        <p:nvSpPr>
          <p:cNvPr id="30734" name="Text Box 16"/>
          <p:cNvSpPr txBox="1">
            <a:spLocks noChangeArrowheads="1"/>
          </p:cNvSpPr>
          <p:nvPr/>
        </p:nvSpPr>
        <p:spPr bwMode="auto">
          <a:xfrm>
            <a:off x="4975225" y="4478338"/>
            <a:ext cx="314325" cy="3698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>
                <a:latin typeface="Calibri" pitchFamily="34" charset="0"/>
              </a:rPr>
              <a:t>B</a:t>
            </a:r>
          </a:p>
        </p:txBody>
      </p:sp>
      <p:sp>
        <p:nvSpPr>
          <p:cNvPr id="30735" name="Line 17"/>
          <p:cNvSpPr>
            <a:spLocks noChangeShapeType="1"/>
          </p:cNvSpPr>
          <p:nvPr/>
        </p:nvSpPr>
        <p:spPr bwMode="auto">
          <a:xfrm>
            <a:off x="5267325" y="4665663"/>
            <a:ext cx="396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5586" name="Rectangle 18"/>
          <p:cNvSpPr>
            <a:spLocks noChangeArrowheads="1"/>
          </p:cNvSpPr>
          <p:nvPr/>
        </p:nvSpPr>
        <p:spPr bwMode="auto">
          <a:xfrm>
            <a:off x="5727700" y="4078288"/>
            <a:ext cx="1066800" cy="646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exploit</a:t>
            </a:r>
          </a:p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code</a:t>
            </a:r>
          </a:p>
        </p:txBody>
      </p:sp>
      <p:sp>
        <p:nvSpPr>
          <p:cNvPr id="365587" name="Rectangle 19"/>
          <p:cNvSpPr>
            <a:spLocks noChangeArrowheads="1"/>
          </p:cNvSpPr>
          <p:nvPr/>
        </p:nvSpPr>
        <p:spPr bwMode="auto">
          <a:xfrm>
            <a:off x="5727700" y="3159125"/>
            <a:ext cx="1065213" cy="9366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pad</a:t>
            </a:r>
          </a:p>
        </p:txBody>
      </p:sp>
      <p:sp>
        <p:nvSpPr>
          <p:cNvPr id="30738" name="Text Box 21"/>
          <p:cNvSpPr txBox="1">
            <a:spLocks noChangeArrowheads="1"/>
          </p:cNvSpPr>
          <p:nvPr/>
        </p:nvSpPr>
        <p:spPr bwMode="auto">
          <a:xfrm>
            <a:off x="4021138" y="3451225"/>
            <a:ext cx="1371600" cy="646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sz="1800" b="0">
                <a:latin typeface="Calibri" pitchFamily="34" charset="0"/>
              </a:rPr>
              <a:t>data written</a:t>
            </a:r>
          </a:p>
          <a:p>
            <a:pPr eaLnBrk="0" hangingPunct="0"/>
            <a:r>
              <a:rPr lang="en-US" sz="1800" b="0">
                <a:latin typeface="Calibri" pitchFamily="34" charset="0"/>
              </a:rPr>
              <a:t>by </a:t>
            </a:r>
            <a:r>
              <a:rPr lang="en-US" sz="1800">
                <a:latin typeface="Courier New" pitchFamily="49" charset="0"/>
              </a:rPr>
              <a:t>gets()</a:t>
            </a:r>
          </a:p>
        </p:txBody>
      </p:sp>
      <p:sp>
        <p:nvSpPr>
          <p:cNvPr id="30739" name="AutoShape 16"/>
          <p:cNvSpPr>
            <a:spLocks/>
          </p:cNvSpPr>
          <p:nvPr/>
        </p:nvSpPr>
        <p:spPr bwMode="auto">
          <a:xfrm rot="10800000">
            <a:off x="6892925" y="1600200"/>
            <a:ext cx="228600" cy="1600200"/>
          </a:xfrm>
          <a:prstGeom prst="leftBrace">
            <a:avLst>
              <a:gd name="adj1" fmla="val 7499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30740" name="AutoShape 16"/>
          <p:cNvSpPr>
            <a:spLocks/>
          </p:cNvSpPr>
          <p:nvPr/>
        </p:nvSpPr>
        <p:spPr bwMode="auto">
          <a:xfrm rot="10800000">
            <a:off x="6892925" y="3200400"/>
            <a:ext cx="228600" cy="2157413"/>
          </a:xfrm>
          <a:prstGeom prst="leftBrace">
            <a:avLst>
              <a:gd name="adj1" fmla="val 74976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30741" name="AutoShape 16"/>
          <p:cNvSpPr>
            <a:spLocks/>
          </p:cNvSpPr>
          <p:nvPr/>
        </p:nvSpPr>
        <p:spPr bwMode="auto">
          <a:xfrm rot="10800000" flipH="1">
            <a:off x="5359400" y="2819400"/>
            <a:ext cx="228600" cy="19050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534400" cy="573087"/>
          </a:xfrm>
        </p:spPr>
        <p:txBody>
          <a:bodyPr/>
          <a:lstStyle/>
          <a:p>
            <a:pPr eaLnBrk="1" hangingPunct="1"/>
            <a:r>
              <a:rPr lang="en-US" smtClean="0"/>
              <a:t>Exploits Based on Buffer Overflows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327150"/>
            <a:ext cx="8281987" cy="5454650"/>
          </a:xfrm>
        </p:spPr>
        <p:txBody>
          <a:bodyPr/>
          <a:lstStyle/>
          <a:p>
            <a:pPr eaLnBrk="1" hangingPunct="1"/>
            <a:r>
              <a:rPr lang="en-US" i="1" smtClean="0">
                <a:solidFill>
                  <a:srgbClr val="C00000"/>
                </a:solidFill>
              </a:rPr>
              <a:t>Buffer overflow bugs allow remote machines to execute arbitrary code on victim machines</a:t>
            </a:r>
          </a:p>
          <a:p>
            <a:pPr eaLnBrk="1" hangingPunct="1"/>
            <a:r>
              <a:rPr lang="en-US" smtClean="0"/>
              <a:t>Internet worm</a:t>
            </a:r>
          </a:p>
          <a:p>
            <a:pPr lvl="1" eaLnBrk="1" hangingPunct="1"/>
            <a:r>
              <a:rPr lang="en-US" smtClean="0"/>
              <a:t>Early versions of the finger server (fingerd) used </a:t>
            </a:r>
            <a:r>
              <a:rPr lang="en-US" b="1" smtClean="0">
                <a:latin typeface="Courier New" pitchFamily="49" charset="0"/>
              </a:rPr>
              <a:t>gets()</a:t>
            </a:r>
            <a:r>
              <a:rPr lang="en-US" b="1" smtClean="0"/>
              <a:t> </a:t>
            </a:r>
            <a:r>
              <a:rPr lang="en-US" smtClean="0"/>
              <a:t>to read the argument sent by the client:</a:t>
            </a:r>
          </a:p>
          <a:p>
            <a:pPr lvl="2" eaLnBrk="1" hangingPunct="1"/>
            <a:r>
              <a:rPr lang="en-US" b="1" smtClean="0">
                <a:latin typeface="Courier New" pitchFamily="49" charset="0"/>
              </a:rPr>
              <a:t>finger droh@cs.cmu.edu</a:t>
            </a:r>
          </a:p>
          <a:p>
            <a:pPr lvl="1" eaLnBrk="1" hangingPunct="1"/>
            <a:r>
              <a:rPr lang="en-US" smtClean="0"/>
              <a:t>Worm attacked fingerd server by sending phony argument:</a:t>
            </a:r>
          </a:p>
          <a:p>
            <a:pPr lvl="2" eaLnBrk="1" hangingPunct="1"/>
            <a:r>
              <a:rPr lang="en-US" b="1" smtClean="0">
                <a:latin typeface="Courier New" pitchFamily="49" charset="0"/>
              </a:rPr>
              <a:t>finger</a:t>
            </a:r>
            <a:r>
              <a:rPr lang="en-US" b="1" i="1" smtClean="0">
                <a:latin typeface="Courier New" pitchFamily="49" charset="0"/>
              </a:rPr>
              <a:t> “exploit-code  padding  new-return-address”</a:t>
            </a:r>
          </a:p>
          <a:p>
            <a:pPr lvl="2" eaLnBrk="1" hangingPunct="1"/>
            <a:r>
              <a:rPr lang="en-US" smtClean="0"/>
              <a:t>exploit code: executed a root shell on the victim machine with a direct TCP connection to the attacker.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534400" cy="573088"/>
          </a:xfrm>
        </p:spPr>
        <p:txBody>
          <a:bodyPr/>
          <a:lstStyle/>
          <a:p>
            <a:pPr eaLnBrk="1" hangingPunct="1"/>
            <a:r>
              <a:rPr lang="en-US" smtClean="0"/>
              <a:t>Exploits Based on Buffer Overflows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290638"/>
            <a:ext cx="8281987" cy="5454650"/>
          </a:xfrm>
        </p:spPr>
        <p:txBody>
          <a:bodyPr/>
          <a:lstStyle/>
          <a:p>
            <a:pPr eaLnBrk="1" hangingPunct="1"/>
            <a:r>
              <a:rPr lang="en-US" i="1" smtClean="0">
                <a:solidFill>
                  <a:srgbClr val="C00000"/>
                </a:solidFill>
              </a:rPr>
              <a:t>Buffer overflow bugs allow remote machines to execute arbitrary code on victim machines</a:t>
            </a:r>
          </a:p>
          <a:p>
            <a:pPr eaLnBrk="1" hangingPunct="1"/>
            <a:r>
              <a:rPr lang="en-US" smtClean="0"/>
              <a:t>IM War</a:t>
            </a:r>
          </a:p>
          <a:p>
            <a:pPr lvl="1" eaLnBrk="1" hangingPunct="1"/>
            <a:r>
              <a:rPr lang="en-US" smtClean="0"/>
              <a:t>AOL exploited existing buffer overflow bug in AIM clients</a:t>
            </a:r>
          </a:p>
          <a:p>
            <a:pPr lvl="1" eaLnBrk="1" hangingPunct="1"/>
            <a:r>
              <a:rPr lang="en-US" smtClean="0"/>
              <a:t>exploit code: returned 4-byte signature (the bytes at some location in the AIM client) to server. </a:t>
            </a:r>
          </a:p>
          <a:p>
            <a:pPr lvl="1" eaLnBrk="1" hangingPunct="1"/>
            <a:r>
              <a:rPr lang="en-US" smtClean="0"/>
              <a:t>When Microsoft changed code to match signature, AOL changed signature location.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04800"/>
            <a:ext cx="8991600" cy="5486400"/>
          </a:xfrm>
        </p:spPr>
        <p:txBody>
          <a:bodyPr/>
          <a:lstStyle/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Date: Wed, 11 Aug 1999 11:30:57 -0700 (PDT)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From: Phil Bucking &lt;philbucking@yahoo.com&gt;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Subject: AOL exploiting buffer overrun bug in their own software!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To: rms@pharlap.com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endParaRPr lang="en-US" sz="1400" b="0" smtClean="0">
              <a:latin typeface="Courier New" pitchFamily="49" charset="0"/>
            </a:endParaRP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Mr. Smith,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endParaRPr lang="en-US" sz="1400" b="0" smtClean="0">
              <a:latin typeface="Courier New" pitchFamily="49" charset="0"/>
            </a:endParaRP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I am writing you because I have discovered something that I think you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might find interesting because you are an Internet security expert with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experience in this area. I have also tried to contact AOL but received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no response.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endParaRPr lang="en-US" sz="1400" b="0" smtClean="0">
              <a:latin typeface="Courier New" pitchFamily="49" charset="0"/>
            </a:endParaRP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I am a developer who has been working on a revolutionary new instant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messaging client that should be released later this year.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...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It appears that the AIM client has a buffer overrun bug. By itself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this might not be the end of the world, as MS surely has had its share.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But AOL is now *exploiting their own buffer overrun bug* to help in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its efforts to block MS Instant Messenger.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....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Since you have significant credibility with the press I hope that you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can use this information to help inform people that behind AOL's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friendly exterior they are nefariously compromising peoples' security.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endParaRPr lang="en-US" sz="1400" b="0" smtClean="0">
              <a:latin typeface="Courier New" pitchFamily="49" charset="0"/>
            </a:endParaRP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Sincerely,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Phil Bucking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Founder, Bucking Consulting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philbucking@yahoo.com</a:t>
            </a:r>
          </a:p>
        </p:txBody>
      </p:sp>
      <p:sp>
        <p:nvSpPr>
          <p:cNvPr id="367620" name="Text Box 4"/>
          <p:cNvSpPr txBox="1">
            <a:spLocks noChangeArrowheads="1"/>
          </p:cNvSpPr>
          <p:nvPr/>
        </p:nvSpPr>
        <p:spPr bwMode="auto">
          <a:xfrm>
            <a:off x="4114800" y="5429250"/>
            <a:ext cx="4419600" cy="120015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i="1">
                <a:latin typeface="Calibri" pitchFamily="34" charset="0"/>
              </a:rPr>
              <a:t>It was later determined that this email originated from within Microsoft!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2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457200"/>
            <a:ext cx="7593013" cy="762000"/>
          </a:xfrm>
        </p:spPr>
        <p:txBody>
          <a:bodyPr/>
          <a:lstStyle/>
          <a:p>
            <a:pPr eaLnBrk="1" hangingPunct="1"/>
            <a:r>
              <a:rPr lang="en-US" smtClean="0"/>
              <a:t>Code Red Exploit Code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1143000"/>
            <a:ext cx="8597900" cy="5224463"/>
          </a:xfrm>
        </p:spPr>
        <p:txBody>
          <a:bodyPr/>
          <a:lstStyle/>
          <a:p>
            <a:pPr eaLnBrk="1" hangingPunct="1"/>
            <a:r>
              <a:rPr lang="en-US" sz="2000" smtClean="0"/>
              <a:t>Starts 100 threads running</a:t>
            </a:r>
          </a:p>
          <a:p>
            <a:pPr eaLnBrk="1" hangingPunct="1"/>
            <a:r>
              <a:rPr lang="en-US" sz="2000" smtClean="0"/>
              <a:t>Spread self</a:t>
            </a:r>
          </a:p>
          <a:p>
            <a:pPr lvl="1" eaLnBrk="1" hangingPunct="1"/>
            <a:r>
              <a:rPr lang="en-US" smtClean="0"/>
              <a:t>Generate random IP addresses &amp; send attack string</a:t>
            </a:r>
          </a:p>
          <a:p>
            <a:pPr lvl="1" eaLnBrk="1" hangingPunct="1"/>
            <a:r>
              <a:rPr lang="en-US" smtClean="0"/>
              <a:t>Between 1st &amp; 19th of month</a:t>
            </a:r>
          </a:p>
          <a:p>
            <a:pPr eaLnBrk="1" hangingPunct="1"/>
            <a:r>
              <a:rPr lang="en-US" sz="2000" smtClean="0"/>
              <a:t>Attack www.whitehouse.gov</a:t>
            </a:r>
          </a:p>
          <a:p>
            <a:pPr lvl="1" eaLnBrk="1" hangingPunct="1"/>
            <a:r>
              <a:rPr lang="en-US" smtClean="0"/>
              <a:t>Send 98,304 packets; sleep for 4-1/2 hours; repeat</a:t>
            </a:r>
          </a:p>
          <a:p>
            <a:pPr lvl="2" eaLnBrk="1" hangingPunct="1"/>
            <a:r>
              <a:rPr lang="en-US" smtClean="0"/>
              <a:t>Denial of service attack</a:t>
            </a:r>
          </a:p>
          <a:p>
            <a:pPr lvl="1" eaLnBrk="1" hangingPunct="1"/>
            <a:r>
              <a:rPr lang="en-US" smtClean="0"/>
              <a:t>Between 21st &amp; 27th of month</a:t>
            </a:r>
          </a:p>
          <a:p>
            <a:pPr eaLnBrk="1" hangingPunct="1"/>
            <a:r>
              <a:rPr lang="en-US" sz="2000" smtClean="0"/>
              <a:t>Deface server’s home page</a:t>
            </a:r>
          </a:p>
          <a:p>
            <a:pPr lvl="1" eaLnBrk="1" hangingPunct="1"/>
            <a:r>
              <a:rPr lang="en-US" smtClean="0"/>
              <a:t>After waiting 2 hours</a:t>
            </a:r>
          </a:p>
        </p:txBody>
      </p:sp>
      <p:pic>
        <p:nvPicPr>
          <p:cNvPr id="35844" name="Picture 5" descr="hackedwe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3505200"/>
            <a:ext cx="3894138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457200"/>
            <a:ext cx="7591425" cy="762000"/>
          </a:xfrm>
        </p:spPr>
        <p:txBody>
          <a:bodyPr/>
          <a:lstStyle/>
          <a:p>
            <a:pPr eaLnBrk="1" hangingPunct="1"/>
            <a:r>
              <a:rPr lang="en-US" smtClean="0"/>
              <a:t>Avoiding Overflow Vulnerability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4038600"/>
            <a:ext cx="8091487" cy="248285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dirty="0" smtClean="0"/>
              <a:t>Use library routines that limit string lengths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err="1" smtClean="0">
                <a:latin typeface="Courier New" pitchFamily="49" charset="0"/>
              </a:rPr>
              <a:t>fgets</a:t>
            </a:r>
            <a:r>
              <a:rPr lang="en-US" dirty="0" smtClean="0"/>
              <a:t> instead of </a:t>
            </a:r>
            <a:r>
              <a:rPr lang="en-US" b="1" dirty="0" smtClean="0">
                <a:latin typeface="Courier New" pitchFamily="49" charset="0"/>
              </a:rPr>
              <a:t>gets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strncpy</a:t>
            </a:r>
            <a:r>
              <a:rPr lang="en-US" dirty="0" smtClean="0"/>
              <a:t> instead of </a:t>
            </a:r>
            <a:r>
              <a:rPr lang="en-US" b="1" dirty="0" err="1" smtClean="0">
                <a:latin typeface="Courier New" pitchFamily="49" charset="0"/>
              </a:rPr>
              <a:t>strcpy</a:t>
            </a:r>
            <a:endParaRPr lang="en-US" b="1" dirty="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Don’t use </a:t>
            </a:r>
            <a:r>
              <a:rPr lang="en-US" b="1" dirty="0" err="1" smtClean="0">
                <a:latin typeface="Courier New" pitchFamily="49" charset="0"/>
              </a:rPr>
              <a:t>scanf</a:t>
            </a:r>
            <a:r>
              <a:rPr lang="en-US" dirty="0" smtClean="0"/>
              <a:t> with </a:t>
            </a:r>
            <a:r>
              <a:rPr lang="en-US" b="1" dirty="0" smtClean="0">
                <a:latin typeface="Courier New" pitchFamily="49" charset="0"/>
              </a:rPr>
              <a:t>%s</a:t>
            </a:r>
            <a:r>
              <a:rPr lang="en-US" dirty="0" smtClean="0"/>
              <a:t> conversion specification</a:t>
            </a:r>
          </a:p>
          <a:p>
            <a:pPr lvl="2" eaLnBrk="1" hangingPunct="1">
              <a:lnSpc>
                <a:spcPct val="97000"/>
              </a:lnSpc>
            </a:pPr>
            <a:r>
              <a:rPr lang="en-US" dirty="0" smtClean="0"/>
              <a:t>Use </a:t>
            </a:r>
            <a:r>
              <a:rPr lang="en-US" b="1" dirty="0" err="1" smtClean="0">
                <a:latin typeface="Courier New" pitchFamily="49" charset="0"/>
              </a:rPr>
              <a:t>fgets</a:t>
            </a:r>
            <a:r>
              <a:rPr lang="en-US" dirty="0" smtClean="0"/>
              <a:t> to read the string</a:t>
            </a:r>
          </a:p>
          <a:p>
            <a:pPr lvl="2" eaLnBrk="1" hangingPunct="1">
              <a:lnSpc>
                <a:spcPct val="97000"/>
              </a:lnSpc>
            </a:pPr>
            <a:r>
              <a:rPr lang="en-US" dirty="0" smtClean="0"/>
              <a:t>Or use </a:t>
            </a:r>
            <a:r>
              <a:rPr lang="en-US" b="1" dirty="0" smtClean="0">
                <a:latin typeface="Courier New" pitchFamily="49" charset="0"/>
              </a:rPr>
              <a:t>%ns</a:t>
            </a:r>
            <a:r>
              <a:rPr lang="en-US" b="1" dirty="0" smtClean="0"/>
              <a:t>  </a:t>
            </a:r>
            <a:r>
              <a:rPr lang="en-US" dirty="0" smtClean="0"/>
              <a:t>where </a:t>
            </a:r>
            <a:r>
              <a:rPr lang="en-US" b="1" dirty="0" smtClean="0">
                <a:latin typeface="Courier New" pitchFamily="49" charset="0"/>
              </a:rPr>
              <a:t>n</a:t>
            </a:r>
            <a:r>
              <a:rPr lang="en-US" dirty="0" smtClean="0"/>
              <a:t> is a suitable integer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609600" y="1447800"/>
            <a:ext cx="59436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800">
                <a:latin typeface="Courier New" pitchFamily="49" charset="0"/>
                <a:ea typeface="MS Mincho" pitchFamily="49" charset="-128"/>
              </a:rPr>
            </a:br>
            <a:r>
              <a:rPr lang="en-US" sz="180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800">
                <a:latin typeface="Courier New" pitchFamily="49" charset="0"/>
                <a:ea typeface="MS Mincho" pitchFamily="49" charset="-128"/>
              </a:rPr>
            </a:br>
            <a:r>
              <a:rPr lang="en-US" sz="180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800">
                <a:latin typeface="Courier New" pitchFamily="49" charset="0"/>
                <a:ea typeface="MS Mincho" pitchFamily="49" charset="-128"/>
              </a:rPr>
            </a:br>
            <a:r>
              <a:rPr lang="en-US" sz="1800">
                <a:latin typeface="Courier New" pitchFamily="49" charset="0"/>
                <a:ea typeface="MS Mincho" pitchFamily="49" charset="-128"/>
              </a:rPr>
              <a:t>    char buf[4];  /* Way too small! */</a:t>
            </a:r>
            <a:br>
              <a:rPr lang="en-US" sz="1800">
                <a:latin typeface="Courier New" pitchFamily="49" charset="0"/>
                <a:ea typeface="MS Mincho" pitchFamily="49" charset="-128"/>
              </a:rPr>
            </a:br>
            <a:r>
              <a:rPr lang="en-US" sz="1800">
                <a:latin typeface="Courier New" pitchFamily="49" charset="0"/>
                <a:ea typeface="MS Mincho" pitchFamily="49" charset="-128"/>
              </a:rPr>
              <a:t>    fgets(buf, 4, stdin);</a:t>
            </a:r>
            <a:br>
              <a:rPr lang="en-US" sz="1800">
                <a:latin typeface="Courier New" pitchFamily="49" charset="0"/>
                <a:ea typeface="MS Mincho" pitchFamily="49" charset="-128"/>
              </a:rPr>
            </a:br>
            <a:r>
              <a:rPr lang="en-US" sz="1800">
                <a:latin typeface="Courier New" pitchFamily="49" charset="0"/>
                <a:ea typeface="MS Mincho" pitchFamily="49" charset="-128"/>
              </a:rPr>
              <a:t>    puts(buf);</a:t>
            </a:r>
            <a:br>
              <a:rPr lang="en-US" sz="1800">
                <a:latin typeface="Courier New" pitchFamily="49" charset="0"/>
                <a:ea typeface="MS Mincho" pitchFamily="49" charset="-128"/>
              </a:rPr>
            </a:br>
            <a:r>
              <a:rPr lang="en-US" sz="180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077200" cy="533400"/>
          </a:xfrm>
        </p:spPr>
        <p:txBody>
          <a:bodyPr/>
          <a:lstStyle/>
          <a:p>
            <a:pPr eaLnBrk="1" hangingPunct="1"/>
            <a:r>
              <a:rPr lang="en-US" smtClean="0"/>
              <a:t>System-Level Protections</a:t>
            </a:r>
          </a:p>
        </p:txBody>
      </p:sp>
      <p:sp>
        <p:nvSpPr>
          <p:cNvPr id="452612" name="Text Box 4"/>
          <p:cNvSpPr txBox="1">
            <a:spLocks noChangeArrowheads="1"/>
          </p:cNvSpPr>
          <p:nvPr/>
        </p:nvSpPr>
        <p:spPr bwMode="auto">
          <a:xfrm>
            <a:off x="6307138" y="1447800"/>
            <a:ext cx="2532062" cy="35401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600">
                <a:latin typeface="Courier New" pitchFamily="49" charset="0"/>
                <a:cs typeface="+mn-cs"/>
              </a:rPr>
              <a:t>unix&gt; </a:t>
            </a:r>
            <a:r>
              <a:rPr lang="en-US" sz="1600" i="1">
                <a:latin typeface="Courier New" pitchFamily="49" charset="0"/>
                <a:cs typeface="+mn-cs"/>
              </a:rPr>
              <a:t>gdb bufdemo</a:t>
            </a:r>
          </a:p>
          <a:p>
            <a:pPr eaLnBrk="0" hangingPunct="0">
              <a:defRPr/>
            </a:pPr>
            <a:r>
              <a:rPr lang="en-US" sz="1600">
                <a:latin typeface="Courier New" pitchFamily="49" charset="0"/>
                <a:cs typeface="+mn-cs"/>
              </a:rPr>
              <a:t>(gdb) </a:t>
            </a:r>
            <a:r>
              <a:rPr lang="en-US" sz="1600" i="1">
                <a:latin typeface="Courier New" pitchFamily="49" charset="0"/>
                <a:cs typeface="+mn-cs"/>
              </a:rPr>
              <a:t>break echo</a:t>
            </a:r>
          </a:p>
          <a:p>
            <a:pPr eaLnBrk="0" hangingPunct="0">
              <a:defRPr/>
            </a:pPr>
            <a:endParaRPr lang="en-US" sz="1600">
              <a:latin typeface="Courier New" pitchFamily="49" charset="0"/>
              <a:cs typeface="+mn-cs"/>
            </a:endParaRPr>
          </a:p>
          <a:p>
            <a:pPr eaLnBrk="0" hangingPunct="0">
              <a:defRPr/>
            </a:pPr>
            <a:r>
              <a:rPr lang="en-US" sz="1600">
                <a:latin typeface="Courier New" pitchFamily="49" charset="0"/>
                <a:cs typeface="+mn-cs"/>
              </a:rPr>
              <a:t>(gdb) </a:t>
            </a:r>
            <a:r>
              <a:rPr lang="en-US" sz="1600" i="1">
                <a:latin typeface="Courier New" pitchFamily="49" charset="0"/>
                <a:cs typeface="+mn-cs"/>
              </a:rPr>
              <a:t>run</a:t>
            </a:r>
          </a:p>
          <a:p>
            <a:pPr eaLnBrk="0" hangingPunct="0">
              <a:defRPr/>
            </a:pPr>
            <a:r>
              <a:rPr lang="en-US" sz="1600">
                <a:latin typeface="Courier New" pitchFamily="49" charset="0"/>
                <a:cs typeface="+mn-cs"/>
              </a:rPr>
              <a:t>(gdb) print /x $ebp</a:t>
            </a:r>
          </a:p>
          <a:p>
            <a:pPr eaLnBrk="0" hangingPunct="0">
              <a:defRPr/>
            </a:pPr>
            <a:r>
              <a:rPr lang="en-US" sz="1600">
                <a:latin typeface="Courier New" pitchFamily="49" charset="0"/>
                <a:cs typeface="+mn-cs"/>
              </a:rPr>
              <a:t>$1 = 0xffffc638</a:t>
            </a:r>
          </a:p>
          <a:p>
            <a:pPr eaLnBrk="0" hangingPunct="0">
              <a:defRPr/>
            </a:pPr>
            <a:endParaRPr lang="en-US" sz="1600">
              <a:latin typeface="Courier New" pitchFamily="49" charset="0"/>
              <a:cs typeface="+mn-cs"/>
            </a:endParaRPr>
          </a:p>
          <a:p>
            <a:pPr eaLnBrk="0" hangingPunct="0">
              <a:defRPr/>
            </a:pPr>
            <a:r>
              <a:rPr lang="en-US" sz="1600">
                <a:latin typeface="Courier New" pitchFamily="49" charset="0"/>
                <a:cs typeface="+mn-cs"/>
              </a:rPr>
              <a:t>(gdb) run</a:t>
            </a:r>
          </a:p>
          <a:p>
            <a:pPr eaLnBrk="0" hangingPunct="0">
              <a:defRPr/>
            </a:pPr>
            <a:r>
              <a:rPr lang="en-US" sz="1600">
                <a:latin typeface="Courier New" pitchFamily="49" charset="0"/>
                <a:cs typeface="+mn-cs"/>
              </a:rPr>
              <a:t>(gdb) print /x $ebp</a:t>
            </a:r>
          </a:p>
          <a:p>
            <a:pPr eaLnBrk="0" hangingPunct="0">
              <a:defRPr/>
            </a:pPr>
            <a:r>
              <a:rPr lang="en-US" sz="1600">
                <a:latin typeface="Courier New" pitchFamily="49" charset="0"/>
                <a:cs typeface="+mn-cs"/>
              </a:rPr>
              <a:t>$2 = 0xffffbb08</a:t>
            </a:r>
          </a:p>
          <a:p>
            <a:pPr eaLnBrk="0" hangingPunct="0">
              <a:defRPr/>
            </a:pPr>
            <a:endParaRPr lang="en-US" sz="1600">
              <a:latin typeface="Courier New" pitchFamily="49" charset="0"/>
              <a:cs typeface="+mn-cs"/>
            </a:endParaRPr>
          </a:p>
          <a:p>
            <a:pPr eaLnBrk="0" hangingPunct="0">
              <a:defRPr/>
            </a:pPr>
            <a:r>
              <a:rPr lang="en-US" sz="1600">
                <a:latin typeface="Courier New" pitchFamily="49" charset="0"/>
                <a:cs typeface="+mn-cs"/>
              </a:rPr>
              <a:t>(gdb) run</a:t>
            </a:r>
          </a:p>
          <a:p>
            <a:pPr eaLnBrk="0" hangingPunct="0">
              <a:defRPr/>
            </a:pPr>
            <a:r>
              <a:rPr lang="en-US" sz="1600">
                <a:latin typeface="Courier New" pitchFamily="49" charset="0"/>
                <a:cs typeface="+mn-cs"/>
              </a:rPr>
              <a:t>(gdb) print /x $ebp</a:t>
            </a:r>
          </a:p>
          <a:p>
            <a:pPr eaLnBrk="0" hangingPunct="0">
              <a:defRPr/>
            </a:pPr>
            <a:r>
              <a:rPr lang="en-US" sz="1600">
                <a:latin typeface="Courier New" pitchFamily="49" charset="0"/>
                <a:cs typeface="+mn-cs"/>
              </a:rPr>
              <a:t>$3 = 0xffffc6a8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366713" y="1328738"/>
            <a:ext cx="5729287" cy="5224462"/>
          </a:xfrm>
        </p:spPr>
        <p:txBody>
          <a:bodyPr/>
          <a:lstStyle/>
          <a:p>
            <a:pPr eaLnBrk="1" hangingPunct="1"/>
            <a:r>
              <a:rPr lang="en-US" dirty="0" smtClean="0"/>
              <a:t>Randomized stack offsets</a:t>
            </a:r>
          </a:p>
          <a:p>
            <a:pPr lvl="1" eaLnBrk="1" hangingPunct="1"/>
            <a:r>
              <a:rPr lang="en-US" dirty="0" smtClean="0"/>
              <a:t>At start of program, allocate random amount of space on stack</a:t>
            </a:r>
          </a:p>
          <a:p>
            <a:pPr lvl="1" eaLnBrk="1" hangingPunct="1"/>
            <a:r>
              <a:rPr lang="en-US" dirty="0" smtClean="0"/>
              <a:t>Makes it difficult for hacker to predict beginning of inserted code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err="1" smtClean="0"/>
              <a:t>Nonexecutable</a:t>
            </a:r>
            <a:r>
              <a:rPr lang="en-US" dirty="0" smtClean="0"/>
              <a:t> code segments</a:t>
            </a:r>
          </a:p>
          <a:p>
            <a:pPr lvl="1" eaLnBrk="1" hangingPunct="1"/>
            <a:r>
              <a:rPr lang="en-US" dirty="0" smtClean="0"/>
              <a:t>In traditional x86, can mark region of memory as either “read-only” or “writeable”</a:t>
            </a:r>
          </a:p>
          <a:p>
            <a:pPr lvl="2" eaLnBrk="1" hangingPunct="1"/>
            <a:r>
              <a:rPr lang="en-US" dirty="0" smtClean="0"/>
              <a:t>Can execute anything readable</a:t>
            </a:r>
          </a:p>
          <a:p>
            <a:pPr lvl="1" eaLnBrk="1" hangingPunct="1"/>
            <a:r>
              <a:rPr lang="en-US" dirty="0" smtClean="0"/>
              <a:t>X86-64 added  explicit “execute” permission</a:t>
            </a:r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077200" cy="533400"/>
          </a:xfrm>
        </p:spPr>
        <p:txBody>
          <a:bodyPr/>
          <a:lstStyle/>
          <a:p>
            <a:pPr eaLnBrk="1" hangingPunct="1"/>
            <a:r>
              <a:rPr lang="en-US" dirty="0" smtClean="0"/>
              <a:t>Stack Canaries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366713" y="1328738"/>
            <a:ext cx="7939087" cy="5224462"/>
          </a:xfrm>
        </p:spPr>
        <p:txBody>
          <a:bodyPr/>
          <a:lstStyle/>
          <a:p>
            <a:pPr eaLnBrk="1" hangingPunct="1"/>
            <a:r>
              <a:rPr lang="en-US" dirty="0" smtClean="0"/>
              <a:t>Idea</a:t>
            </a:r>
          </a:p>
          <a:p>
            <a:pPr lvl="1" eaLnBrk="1" hangingPunct="1"/>
            <a:r>
              <a:rPr lang="en-US" dirty="0" smtClean="0"/>
              <a:t>Place special value (“canary”) on stack just beyond buffer</a:t>
            </a:r>
          </a:p>
          <a:p>
            <a:pPr lvl="1" eaLnBrk="1" hangingPunct="1"/>
            <a:r>
              <a:rPr lang="en-US" dirty="0" smtClean="0"/>
              <a:t>Check for corruption before exiting function</a:t>
            </a:r>
          </a:p>
          <a:p>
            <a:pPr eaLnBrk="1" hangingPunct="1"/>
            <a:r>
              <a:rPr lang="en-US" dirty="0" smtClean="0"/>
              <a:t>GCC Implementation</a:t>
            </a:r>
          </a:p>
          <a:p>
            <a:pPr lvl="1" eaLnBrk="1" hangingPunct="1"/>
            <a:r>
              <a:rPr lang="en-US" dirty="0" smtClean="0"/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fstack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-protector</a:t>
            </a:r>
          </a:p>
          <a:p>
            <a:pPr lvl="1" eaLnBrk="1" hangingPunct="1"/>
            <a:r>
              <a:rPr lang="en-US" dirty="0" smtClean="0"/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fstack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-protector-all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828800" y="3981450"/>
            <a:ext cx="4152900" cy="8286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 smtClean="0">
                <a:latin typeface="Courier New" pitchFamily="49" charset="0"/>
                <a:ea typeface="MS Mincho" pitchFamily="49" charset="-128"/>
                <a:cs typeface="+mn-cs"/>
              </a:rPr>
              <a:t>bufdemo</a:t>
            </a:r>
            <a:r>
              <a:rPr lang="en-US" sz="1600" i="1" dirty="0" smtClean="0">
                <a:latin typeface="Courier New" pitchFamily="49" charset="0"/>
                <a:ea typeface="MS Mincho" pitchFamily="49" charset="-128"/>
                <a:cs typeface="+mn-cs"/>
              </a:rPr>
              <a:t>-protected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string:</a:t>
            </a:r>
            <a:r>
              <a:rPr lang="en-US" sz="1600" i="1" dirty="0" smtClean="0">
                <a:latin typeface="Courier New" pitchFamily="49" charset="0"/>
                <a:ea typeface="MS Mincho" pitchFamily="49" charset="-128"/>
                <a:cs typeface="+mn-cs"/>
              </a:rPr>
              <a:t>1234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1234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28800" y="4886325"/>
            <a:ext cx="4152900" cy="8286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&gt;./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bufdemo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-protected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string:</a:t>
            </a:r>
            <a:r>
              <a:rPr lang="en-US" sz="1600" i="1" dirty="0" smtClean="0">
                <a:latin typeface="Courier New" pitchFamily="49" charset="0"/>
                <a:ea typeface="MS Mincho" pitchFamily="49" charset="-128"/>
                <a:cs typeface="+mn-cs"/>
              </a:rPr>
              <a:t>12345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*** stack smashing detected ***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417513"/>
            <a:ext cx="70993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Protected Buffer Disassembly</a:t>
            </a:r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92075" y="999654"/>
            <a:ext cx="8959850" cy="562974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804864d:	55                   	push   %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  <a:cs typeface="+mn-cs"/>
              </a:rPr>
              <a:t>ebp</a:t>
            </a:r>
            <a:endParaRPr lang="en-US" sz="1800" dirty="0" smtClean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 804864e:	89 e5                	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  <a:cs typeface="+mn-cs"/>
              </a:rPr>
              <a:t>mov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    %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  <a:cs typeface="+mn-cs"/>
              </a:rPr>
              <a:t>esp,%ebp</a:t>
            </a:r>
            <a:endParaRPr lang="en-US" sz="1800" dirty="0" smtClean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 8048650:	53                   	push   %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  <a:cs typeface="+mn-cs"/>
              </a:rPr>
              <a:t>ebx</a:t>
            </a:r>
            <a:endParaRPr lang="en-US" sz="1800" dirty="0" smtClean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 8048651:	83 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  <a:cs typeface="+mn-cs"/>
              </a:rPr>
              <a:t>ec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 14             	sub    $0x14,%esp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8048654:	65 a1 14 00 00 00    	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mov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  %gs:0x14,%eax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804865a:	89 45 f8             	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mov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  %eax,0xfffffff8(%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ebp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)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804865d:	31 c0                	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xor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  %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eax,%eax</a:t>
            </a:r>
            <a:endParaRPr lang="en-US" sz="1800" dirty="0" smtClean="0">
              <a:solidFill>
                <a:srgbClr val="C00000"/>
              </a:solidFill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 804865f:	8d 5d f4             	lea    0xfffffff4(%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  <a:cs typeface="+mn-cs"/>
              </a:rPr>
              <a:t>ebp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),%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  <a:cs typeface="+mn-cs"/>
              </a:rPr>
              <a:t>ebx</a:t>
            </a:r>
            <a:endParaRPr lang="en-US" sz="1800" dirty="0" smtClean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 8048662:	89 1c 24             	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  <a:cs typeface="+mn-cs"/>
              </a:rPr>
              <a:t>mov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    %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  <a:cs typeface="+mn-cs"/>
              </a:rPr>
              <a:t>ebx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,(%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  <a:cs typeface="+mn-cs"/>
              </a:rPr>
              <a:t>esp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)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 8048665:	e8 77 ff 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       	call   80485e1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 804866a:	89 1c 24             	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  <a:cs typeface="+mn-cs"/>
              </a:rPr>
              <a:t>mov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    %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  <a:cs typeface="+mn-cs"/>
              </a:rPr>
              <a:t>ebx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,(%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  <a:cs typeface="+mn-cs"/>
              </a:rPr>
              <a:t>esp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)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 804866d:	e8 ca 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  <a:cs typeface="+mn-cs"/>
              </a:rPr>
              <a:t>fd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 ff 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       	call   804843c &lt;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  <a:cs typeface="+mn-cs"/>
              </a:rPr>
              <a:t>puts@plt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8048672:	8b 45 f8             	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mov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  0xfffffff8(%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ebp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),%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eax</a:t>
            </a:r>
            <a:endParaRPr lang="en-US" sz="1800" dirty="0" smtClean="0">
              <a:solidFill>
                <a:srgbClr val="C00000"/>
              </a:solidFill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8048675:	65 33 05 14 00 00 00 	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xor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  %gs:0x14,%eax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804867c:	74 05                	je     8048683 &lt;echo+0x36&gt;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804867e:	e8 a9 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fd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ff 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     	call   804842c &lt;FAIL&gt;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 8048683:	83 c4 14             	add    $0x14,%esp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 8048686:	5b                   	pop    %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  <a:cs typeface="+mn-cs"/>
              </a:rPr>
              <a:t>ebx</a:t>
            </a:r>
            <a:endParaRPr lang="en-US" sz="1800" dirty="0" smtClean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 8048687:	5d                   	pop    %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  <a:cs typeface="+mn-cs"/>
              </a:rPr>
              <a:t>ebp</a:t>
            </a:r>
            <a:endParaRPr lang="en-US" sz="1800" dirty="0" smtClean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 8048688:	c3                   	ret</a:t>
            </a:r>
            <a:endParaRPr lang="en-US" sz="18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25" y="417513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echo: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64897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Setting Up Canary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2655888" y="4572000"/>
            <a:ext cx="6183312" cy="15670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	. . .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movl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	%gs:20, %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eax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	# Get canary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movl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	%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eax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, -8(%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ebp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)	# Put on stack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xorl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	%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eax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eax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# Erase canary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	. 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124200" y="1235075"/>
            <a:ext cx="51054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 /* Way too small!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743200"/>
            <a:ext cx="179705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</p:txBody>
      </p:sp>
      <p:sp>
        <p:nvSpPr>
          <p:cNvPr id="360471" name="Rectangle 23"/>
          <p:cNvSpPr>
            <a:spLocks noChangeArrowheads="1"/>
          </p:cNvSpPr>
          <p:nvPr/>
        </p:nvSpPr>
        <p:spPr bwMode="auto">
          <a:xfrm>
            <a:off x="533400" y="30480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Saved </a:t>
            </a:r>
            <a:r>
              <a:rPr lang="en-US" sz="1800" dirty="0">
                <a:latin typeface="Courier New" pitchFamily="49" charset="0"/>
                <a:cs typeface="+mn-cs"/>
              </a:rPr>
              <a:t>%</a:t>
            </a:r>
            <a:r>
              <a:rPr lang="en-US" sz="1800" dirty="0" err="1">
                <a:latin typeface="Courier New" pitchFamily="49" charset="0"/>
                <a:cs typeface="+mn-cs"/>
              </a:rPr>
              <a:t>ebp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330450" y="3221038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2743200" y="3048000"/>
            <a:ext cx="73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%ebp</a:t>
            </a: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600200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main</a:t>
            </a:r>
          </a:p>
        </p:txBody>
      </p:sp>
      <p:sp>
        <p:nvSpPr>
          <p:cNvPr id="360480" name="Rectangle 32"/>
          <p:cNvSpPr>
            <a:spLocks noChangeArrowheads="1"/>
          </p:cNvSpPr>
          <p:nvPr/>
        </p:nvSpPr>
        <p:spPr bwMode="auto">
          <a:xfrm>
            <a:off x="533400" y="3352800"/>
            <a:ext cx="1797050" cy="167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echo</a:t>
            </a:r>
          </a:p>
        </p:txBody>
      </p:sp>
      <p:sp>
        <p:nvSpPr>
          <p:cNvPr id="360472" name="Rectangle 24"/>
          <p:cNvSpPr>
            <a:spLocks noChangeArrowheads="1"/>
          </p:cNvSpPr>
          <p:nvPr/>
        </p:nvSpPr>
        <p:spPr bwMode="auto">
          <a:xfrm>
            <a:off x="533400" y="39624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360473" name="Rectangle 25"/>
          <p:cNvSpPr>
            <a:spLocks noChangeArrowheads="1"/>
          </p:cNvSpPr>
          <p:nvPr/>
        </p:nvSpPr>
        <p:spPr bwMode="auto">
          <a:xfrm>
            <a:off x="982663" y="39624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360474" name="Rectangle 26"/>
          <p:cNvSpPr>
            <a:spLocks noChangeArrowheads="1"/>
          </p:cNvSpPr>
          <p:nvPr/>
        </p:nvSpPr>
        <p:spPr bwMode="auto">
          <a:xfrm>
            <a:off x="1431925" y="39624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360475" name="Rectangle 27"/>
          <p:cNvSpPr>
            <a:spLocks noChangeArrowheads="1"/>
          </p:cNvSpPr>
          <p:nvPr/>
        </p:nvSpPr>
        <p:spPr bwMode="auto">
          <a:xfrm>
            <a:off x="1881188" y="39624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3976688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buf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1230313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533400" y="33528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Saved </a:t>
            </a:r>
            <a:r>
              <a:rPr lang="en-US" sz="1800" dirty="0">
                <a:latin typeface="Courier New" pitchFamily="49" charset="0"/>
                <a:cs typeface="+mn-cs"/>
              </a:rPr>
              <a:t>%</a:t>
            </a:r>
            <a:r>
              <a:rPr lang="en-US" sz="1800" dirty="0" err="1" smtClean="0">
                <a:latin typeface="Courier New" pitchFamily="49" charset="0"/>
                <a:cs typeface="+mn-cs"/>
              </a:rPr>
              <a:t>ebx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533400" y="36576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Canary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660400"/>
          </a:xfrm>
          <a:ln/>
        </p:spPr>
        <p:txBody>
          <a:bodyPr/>
          <a:lstStyle/>
          <a:p>
            <a:pPr marL="119063" indent="-119063"/>
            <a:r>
              <a:rPr lang="en-US"/>
              <a:t>Specific Cases of Alignment (IA32)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382000" cy="5918200"/>
          </a:xfrm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100" dirty="0"/>
              <a:t>1 byte: </a:t>
            </a:r>
            <a:r>
              <a:rPr lang="en-US" sz="2100" dirty="0">
                <a:latin typeface="Courier New Bold" charset="0"/>
                <a:cs typeface="Courier New Bold" charset="0"/>
                <a:sym typeface="Courier New Bold" charset="0"/>
              </a:rPr>
              <a:t>char</a:t>
            </a:r>
            <a:r>
              <a:rPr lang="en-US" sz="2100" dirty="0"/>
              <a:t>, …</a:t>
            </a:r>
          </a:p>
          <a:p>
            <a:pPr marL="552450" lvl="1">
              <a:spcBef>
                <a:spcPts val="450"/>
              </a:spcBef>
            </a:pPr>
            <a:r>
              <a:rPr lang="en-US" sz="1800" dirty="0"/>
              <a:t>no restrictions on address</a:t>
            </a:r>
          </a:p>
          <a:p>
            <a:pPr>
              <a:spcBef>
                <a:spcPts val="538"/>
              </a:spcBef>
            </a:pPr>
            <a:r>
              <a:rPr lang="en-US" sz="2100" dirty="0"/>
              <a:t>2 bytes: </a:t>
            </a:r>
            <a:r>
              <a:rPr lang="en-US" sz="2100" dirty="0">
                <a:latin typeface="Courier New Bold" charset="0"/>
                <a:cs typeface="Courier New Bold" charset="0"/>
                <a:sym typeface="Courier New Bold" charset="0"/>
              </a:rPr>
              <a:t>short</a:t>
            </a:r>
            <a:r>
              <a:rPr lang="en-US" sz="2100" dirty="0"/>
              <a:t>, …</a:t>
            </a:r>
          </a:p>
          <a:p>
            <a:pPr marL="552450" lvl="1">
              <a:spcBef>
                <a:spcPts val="450"/>
              </a:spcBef>
            </a:pPr>
            <a:r>
              <a:rPr lang="en-US" sz="1800" dirty="0"/>
              <a:t>lowest 1 bit of address must be 0</a:t>
            </a:r>
            <a:r>
              <a:rPr lang="en-US" sz="1800" baseline="-6000" dirty="0"/>
              <a:t>2</a:t>
            </a:r>
            <a:endParaRPr lang="en-US" sz="1800" dirty="0"/>
          </a:p>
          <a:p>
            <a:pPr>
              <a:spcBef>
                <a:spcPts val="538"/>
              </a:spcBef>
            </a:pPr>
            <a:r>
              <a:rPr lang="en-US" sz="2100" dirty="0"/>
              <a:t>4 bytes: </a:t>
            </a:r>
            <a:r>
              <a:rPr lang="en-US" sz="2100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sz="2100" dirty="0"/>
              <a:t>, </a:t>
            </a:r>
            <a:r>
              <a:rPr lang="en-US" sz="2100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sz="2100" dirty="0"/>
              <a:t>, </a:t>
            </a:r>
            <a:r>
              <a:rPr lang="en-US" sz="2100" dirty="0">
                <a:latin typeface="Courier New Bold" charset="0"/>
                <a:cs typeface="Courier New Bold" charset="0"/>
                <a:sym typeface="Courier New Bold" charset="0"/>
              </a:rPr>
              <a:t>char *</a:t>
            </a:r>
            <a:r>
              <a:rPr lang="en-US" sz="2100" dirty="0"/>
              <a:t>, …</a:t>
            </a:r>
          </a:p>
          <a:p>
            <a:pPr marL="552450" lvl="1">
              <a:spcBef>
                <a:spcPts val="450"/>
              </a:spcBef>
            </a:pPr>
            <a:r>
              <a:rPr lang="en-US" sz="1800" dirty="0"/>
              <a:t>lowest 2 bits of address must be 00</a:t>
            </a:r>
            <a:r>
              <a:rPr lang="en-US" sz="1800" baseline="-6000" dirty="0"/>
              <a:t>2</a:t>
            </a:r>
            <a:endParaRPr lang="en-US" sz="1800" dirty="0"/>
          </a:p>
          <a:p>
            <a:pPr>
              <a:spcBef>
                <a:spcPts val="538"/>
              </a:spcBef>
            </a:pPr>
            <a:r>
              <a:rPr lang="en-US" sz="2100" dirty="0"/>
              <a:t>8 bytes: </a:t>
            </a:r>
            <a:r>
              <a:rPr lang="en-US" sz="2100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sz="2100" dirty="0"/>
              <a:t>, …</a:t>
            </a:r>
          </a:p>
          <a:p>
            <a:pPr marL="552450" lvl="1">
              <a:spcBef>
                <a:spcPts val="450"/>
              </a:spcBef>
            </a:pPr>
            <a:r>
              <a:rPr lang="en-US" sz="1800" dirty="0"/>
              <a:t>Windows (and most other OS’s &amp; instruction sets):</a:t>
            </a:r>
          </a:p>
          <a:p>
            <a:pPr marL="838200" lvl="2">
              <a:spcBef>
                <a:spcPts val="450"/>
              </a:spcBef>
            </a:pPr>
            <a:r>
              <a:rPr lang="en-US" sz="1800" dirty="0"/>
              <a:t>lowest 3 bits of address must be 000</a:t>
            </a:r>
            <a:r>
              <a:rPr lang="en-US" sz="1800" baseline="-6000" dirty="0"/>
              <a:t>2</a:t>
            </a:r>
            <a:endParaRPr lang="en-US" sz="1800" dirty="0"/>
          </a:p>
          <a:p>
            <a:pPr marL="552450" lvl="1">
              <a:spcBef>
                <a:spcPts val="450"/>
              </a:spcBef>
            </a:pPr>
            <a:r>
              <a:rPr lang="en-US" sz="1800" dirty="0"/>
              <a:t>Linux:</a:t>
            </a:r>
          </a:p>
          <a:p>
            <a:pPr marL="838200" lvl="2">
              <a:spcBef>
                <a:spcPts val="450"/>
              </a:spcBef>
            </a:pPr>
            <a:r>
              <a:rPr lang="en-US" sz="1800" dirty="0"/>
              <a:t>lowest 2 bits of address must be 00</a:t>
            </a:r>
            <a:r>
              <a:rPr lang="en-US" sz="1800" baseline="-6000" dirty="0"/>
              <a:t>2</a:t>
            </a:r>
            <a:endParaRPr lang="en-US" sz="1800" dirty="0"/>
          </a:p>
          <a:p>
            <a:pPr marL="838200" lvl="2">
              <a:spcBef>
                <a:spcPts val="450"/>
              </a:spcBef>
            </a:pPr>
            <a:r>
              <a:rPr lang="en-US" sz="1800" dirty="0"/>
              <a:t>i.e., treated the same as a 4-byte primitive data type</a:t>
            </a:r>
          </a:p>
          <a:p>
            <a:pPr>
              <a:spcBef>
                <a:spcPts val="538"/>
              </a:spcBef>
            </a:pPr>
            <a:r>
              <a:rPr lang="en-US" sz="2100" dirty="0"/>
              <a:t>12 bytes: </a:t>
            </a:r>
            <a:r>
              <a:rPr lang="en-US" sz="2100" dirty="0">
                <a:latin typeface="Courier New Bold" charset="0"/>
                <a:cs typeface="Courier New Bold" charset="0"/>
                <a:sym typeface="Courier New Bold" charset="0"/>
              </a:rPr>
              <a:t>long double</a:t>
            </a:r>
            <a:endParaRPr lang="en-US" sz="2100" dirty="0"/>
          </a:p>
          <a:p>
            <a:pPr marL="552450" lvl="1">
              <a:spcBef>
                <a:spcPts val="450"/>
              </a:spcBef>
            </a:pPr>
            <a:r>
              <a:rPr lang="en-US" sz="1800" dirty="0"/>
              <a:t>Windows, Linux:</a:t>
            </a:r>
          </a:p>
          <a:p>
            <a:pPr marL="838200" lvl="2">
              <a:spcBef>
                <a:spcPts val="450"/>
              </a:spcBef>
            </a:pPr>
            <a:r>
              <a:rPr lang="en-US" sz="1800" dirty="0"/>
              <a:t>lowest 2 bits of address must be 00</a:t>
            </a:r>
            <a:r>
              <a:rPr lang="en-US" sz="1800" baseline="-6000" dirty="0"/>
              <a:t>2</a:t>
            </a:r>
            <a:endParaRPr lang="en-US" sz="1800" dirty="0"/>
          </a:p>
          <a:p>
            <a:pPr marL="838200" lvl="2">
              <a:spcBef>
                <a:spcPts val="450"/>
              </a:spcBef>
            </a:pPr>
            <a:r>
              <a:rPr lang="en-US" sz="1800" dirty="0"/>
              <a:t>i.e., treated the same as a 4-byte primitive data type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64897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Checking Canary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2517775" y="4572000"/>
            <a:ext cx="6473825" cy="20595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	. . .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movl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	-8(%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ebp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), %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eax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	# Retrieve from stack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xorl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	%gs:20, %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eax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	# Compare with Canary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	je	.L24		# Same: skip ahead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	call	__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stack_chk_fail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	# ERROR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.L24: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	. 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124200" y="1235075"/>
            <a:ext cx="51054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char buf[4];  /* Way too small! */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gets(buf);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puts(buf);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743200"/>
            <a:ext cx="179705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</p:txBody>
      </p:sp>
      <p:sp>
        <p:nvSpPr>
          <p:cNvPr id="360471" name="Rectangle 23"/>
          <p:cNvSpPr>
            <a:spLocks noChangeArrowheads="1"/>
          </p:cNvSpPr>
          <p:nvPr/>
        </p:nvSpPr>
        <p:spPr bwMode="auto">
          <a:xfrm>
            <a:off x="533400" y="30480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Saved </a:t>
            </a:r>
            <a:r>
              <a:rPr lang="en-US" sz="1800" dirty="0">
                <a:latin typeface="Courier New" pitchFamily="49" charset="0"/>
                <a:cs typeface="+mn-cs"/>
              </a:rPr>
              <a:t>%</a:t>
            </a:r>
            <a:r>
              <a:rPr lang="en-US" sz="1800" dirty="0" err="1">
                <a:latin typeface="Courier New" pitchFamily="49" charset="0"/>
                <a:cs typeface="+mn-cs"/>
              </a:rPr>
              <a:t>ebp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330450" y="3221038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2743200" y="3048000"/>
            <a:ext cx="73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%ebp</a:t>
            </a: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600200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main</a:t>
            </a:r>
          </a:p>
        </p:txBody>
      </p:sp>
      <p:sp>
        <p:nvSpPr>
          <p:cNvPr id="360480" name="Rectangle 32"/>
          <p:cNvSpPr>
            <a:spLocks noChangeArrowheads="1"/>
          </p:cNvSpPr>
          <p:nvPr/>
        </p:nvSpPr>
        <p:spPr bwMode="auto">
          <a:xfrm>
            <a:off x="533400" y="3352800"/>
            <a:ext cx="1797050" cy="167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echo</a:t>
            </a:r>
          </a:p>
        </p:txBody>
      </p:sp>
      <p:sp>
        <p:nvSpPr>
          <p:cNvPr id="360472" name="Rectangle 24"/>
          <p:cNvSpPr>
            <a:spLocks noChangeArrowheads="1"/>
          </p:cNvSpPr>
          <p:nvPr/>
        </p:nvSpPr>
        <p:spPr bwMode="auto">
          <a:xfrm>
            <a:off x="533400" y="39624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360473" name="Rectangle 25"/>
          <p:cNvSpPr>
            <a:spLocks noChangeArrowheads="1"/>
          </p:cNvSpPr>
          <p:nvPr/>
        </p:nvSpPr>
        <p:spPr bwMode="auto">
          <a:xfrm>
            <a:off x="982663" y="39624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360474" name="Rectangle 26"/>
          <p:cNvSpPr>
            <a:spLocks noChangeArrowheads="1"/>
          </p:cNvSpPr>
          <p:nvPr/>
        </p:nvSpPr>
        <p:spPr bwMode="auto">
          <a:xfrm>
            <a:off x="1431925" y="39624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360475" name="Rectangle 27"/>
          <p:cNvSpPr>
            <a:spLocks noChangeArrowheads="1"/>
          </p:cNvSpPr>
          <p:nvPr/>
        </p:nvSpPr>
        <p:spPr bwMode="auto">
          <a:xfrm>
            <a:off x="1881188" y="39624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3976688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buf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1230313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533400" y="33528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Saved </a:t>
            </a:r>
            <a:r>
              <a:rPr lang="en-US" sz="1800" dirty="0">
                <a:latin typeface="Courier New" pitchFamily="49" charset="0"/>
                <a:cs typeface="+mn-cs"/>
              </a:rPr>
              <a:t>%</a:t>
            </a:r>
            <a:r>
              <a:rPr lang="en-US" sz="1800" dirty="0" err="1" smtClean="0">
                <a:latin typeface="Courier New" pitchFamily="49" charset="0"/>
                <a:cs typeface="+mn-cs"/>
              </a:rPr>
              <a:t>ebx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533400" y="36576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Canary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Canary Example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357018" y="5257800"/>
            <a:ext cx="5029200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(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gdb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) break echo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(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gdb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) run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(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gdb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)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stepi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3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(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gdb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) print /x *((unsigned *) $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ebp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- 2)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$1 = 0x3e37d00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743200"/>
            <a:ext cx="179705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</p:txBody>
      </p:sp>
      <p:sp>
        <p:nvSpPr>
          <p:cNvPr id="360471" name="Rectangle 23"/>
          <p:cNvSpPr>
            <a:spLocks noChangeArrowheads="1"/>
          </p:cNvSpPr>
          <p:nvPr/>
        </p:nvSpPr>
        <p:spPr bwMode="auto">
          <a:xfrm>
            <a:off x="533400" y="30480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Saved </a:t>
            </a:r>
            <a:r>
              <a:rPr lang="en-US" sz="1800" dirty="0">
                <a:latin typeface="Courier New" pitchFamily="49" charset="0"/>
                <a:cs typeface="+mn-cs"/>
              </a:rPr>
              <a:t>%</a:t>
            </a:r>
            <a:r>
              <a:rPr lang="en-US" sz="1800" dirty="0" err="1">
                <a:latin typeface="Courier New" pitchFamily="49" charset="0"/>
                <a:cs typeface="+mn-cs"/>
              </a:rPr>
              <a:t>ebp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330450" y="3221038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2743200" y="3048000"/>
            <a:ext cx="73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%ebp</a:t>
            </a: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600200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main</a:t>
            </a:r>
          </a:p>
        </p:txBody>
      </p:sp>
      <p:sp>
        <p:nvSpPr>
          <p:cNvPr id="360480" name="Rectangle 32"/>
          <p:cNvSpPr>
            <a:spLocks noChangeArrowheads="1"/>
          </p:cNvSpPr>
          <p:nvPr/>
        </p:nvSpPr>
        <p:spPr bwMode="auto">
          <a:xfrm>
            <a:off x="533400" y="3352800"/>
            <a:ext cx="1797050" cy="167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echo</a:t>
            </a:r>
          </a:p>
        </p:txBody>
      </p:sp>
      <p:sp>
        <p:nvSpPr>
          <p:cNvPr id="360472" name="Rectangle 24"/>
          <p:cNvSpPr>
            <a:spLocks noChangeArrowheads="1"/>
          </p:cNvSpPr>
          <p:nvPr/>
        </p:nvSpPr>
        <p:spPr bwMode="auto">
          <a:xfrm>
            <a:off x="533400" y="39624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360473" name="Rectangle 25"/>
          <p:cNvSpPr>
            <a:spLocks noChangeArrowheads="1"/>
          </p:cNvSpPr>
          <p:nvPr/>
        </p:nvSpPr>
        <p:spPr bwMode="auto">
          <a:xfrm>
            <a:off x="982663" y="39624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360474" name="Rectangle 26"/>
          <p:cNvSpPr>
            <a:spLocks noChangeArrowheads="1"/>
          </p:cNvSpPr>
          <p:nvPr/>
        </p:nvSpPr>
        <p:spPr bwMode="auto">
          <a:xfrm>
            <a:off x="1431925" y="39624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360475" name="Rectangle 27"/>
          <p:cNvSpPr>
            <a:spLocks noChangeArrowheads="1"/>
          </p:cNvSpPr>
          <p:nvPr/>
        </p:nvSpPr>
        <p:spPr bwMode="auto">
          <a:xfrm>
            <a:off x="1881188" y="39624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3976688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buf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1230313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533400" y="33528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Saved </a:t>
            </a:r>
            <a:r>
              <a:rPr lang="en-US" sz="1800" dirty="0">
                <a:latin typeface="Courier New" pitchFamily="49" charset="0"/>
                <a:cs typeface="+mn-cs"/>
              </a:rPr>
              <a:t>%</a:t>
            </a:r>
            <a:r>
              <a:rPr lang="en-US" sz="1800" dirty="0" err="1" smtClean="0">
                <a:latin typeface="Courier New" pitchFamily="49" charset="0"/>
                <a:cs typeface="+mn-cs"/>
              </a:rPr>
              <a:t>ebx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533400" y="36576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 smtClean="0">
                <a:latin typeface="Courier New" pitchFamily="49" charset="0"/>
                <a:cs typeface="+mn-cs"/>
              </a:rPr>
              <a:t>03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982663" y="36576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 smtClean="0">
                <a:latin typeface="Courier New" pitchFamily="49" charset="0"/>
                <a:cs typeface="+mn-cs"/>
              </a:rPr>
              <a:t>e3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23" name="Rectangle 26"/>
          <p:cNvSpPr>
            <a:spLocks noChangeArrowheads="1"/>
          </p:cNvSpPr>
          <p:nvPr/>
        </p:nvSpPr>
        <p:spPr bwMode="auto">
          <a:xfrm>
            <a:off x="1431925" y="36576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 smtClean="0">
                <a:latin typeface="Courier New" pitchFamily="49" charset="0"/>
                <a:cs typeface="+mn-cs"/>
              </a:rPr>
              <a:t>7d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24" name="Rectangle 27"/>
          <p:cNvSpPr>
            <a:spLocks noChangeArrowheads="1"/>
          </p:cNvSpPr>
          <p:nvPr/>
        </p:nvSpPr>
        <p:spPr bwMode="auto">
          <a:xfrm>
            <a:off x="1881188" y="36576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 smtClean="0">
                <a:latin typeface="Courier New" pitchFamily="49" charset="0"/>
                <a:cs typeface="+mn-cs"/>
              </a:rPr>
              <a:t>00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5054600" y="2732087"/>
            <a:ext cx="179705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5054600" y="3036887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Saved </a:t>
            </a:r>
            <a:r>
              <a:rPr lang="en-US" sz="1800" dirty="0">
                <a:latin typeface="Courier New" pitchFamily="49" charset="0"/>
                <a:cs typeface="+mn-cs"/>
              </a:rPr>
              <a:t>%</a:t>
            </a:r>
            <a:r>
              <a:rPr lang="en-US" sz="1800" dirty="0" err="1">
                <a:latin typeface="Courier New" pitchFamily="49" charset="0"/>
                <a:cs typeface="+mn-cs"/>
              </a:rPr>
              <a:t>ebp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 flipH="1">
            <a:off x="6851650" y="3209925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7264400" y="3036887"/>
            <a:ext cx="73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%ebp</a:t>
            </a: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5054600" y="15890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main</a:t>
            </a:r>
          </a:p>
        </p:txBody>
      </p:sp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5054600" y="3341687"/>
            <a:ext cx="1797050" cy="167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echo</a:t>
            </a:r>
          </a:p>
        </p:txBody>
      </p:sp>
      <p:sp>
        <p:nvSpPr>
          <p:cNvPr id="36" name="Rectangle 28"/>
          <p:cNvSpPr>
            <a:spLocks noChangeArrowheads="1"/>
          </p:cNvSpPr>
          <p:nvPr/>
        </p:nvSpPr>
        <p:spPr bwMode="auto">
          <a:xfrm>
            <a:off x="6851650" y="3965575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buf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4978400" y="1219200"/>
            <a:ext cx="12121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Input 1234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" name="Rectangle 23"/>
          <p:cNvSpPr>
            <a:spLocks noChangeArrowheads="1"/>
          </p:cNvSpPr>
          <p:nvPr/>
        </p:nvSpPr>
        <p:spPr bwMode="auto">
          <a:xfrm>
            <a:off x="5054600" y="3341687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Saved </a:t>
            </a:r>
            <a:r>
              <a:rPr lang="en-US" sz="1800" dirty="0">
                <a:latin typeface="Courier New" pitchFamily="49" charset="0"/>
                <a:cs typeface="+mn-cs"/>
              </a:rPr>
              <a:t>%</a:t>
            </a:r>
            <a:r>
              <a:rPr lang="en-US" sz="1800" dirty="0" err="1" smtClean="0">
                <a:latin typeface="Courier New" pitchFamily="49" charset="0"/>
                <a:cs typeface="+mn-cs"/>
              </a:rPr>
              <a:t>ebx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39" name="Rectangle 24"/>
          <p:cNvSpPr>
            <a:spLocks noChangeArrowheads="1"/>
          </p:cNvSpPr>
          <p:nvPr/>
        </p:nvSpPr>
        <p:spPr bwMode="auto">
          <a:xfrm>
            <a:off x="5054600" y="3646487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 smtClean="0">
                <a:latin typeface="Courier New" pitchFamily="49" charset="0"/>
                <a:cs typeface="+mn-cs"/>
              </a:rPr>
              <a:t>03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40" name="Rectangle 25"/>
          <p:cNvSpPr>
            <a:spLocks noChangeArrowheads="1"/>
          </p:cNvSpPr>
          <p:nvPr/>
        </p:nvSpPr>
        <p:spPr bwMode="auto">
          <a:xfrm>
            <a:off x="5503863" y="3646487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 smtClean="0">
                <a:latin typeface="Courier New" pitchFamily="49" charset="0"/>
                <a:cs typeface="+mn-cs"/>
              </a:rPr>
              <a:t>e3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5953125" y="3646487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 smtClean="0">
                <a:latin typeface="Courier New" pitchFamily="49" charset="0"/>
                <a:cs typeface="+mn-cs"/>
              </a:rPr>
              <a:t>7d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42" name="Rectangle 27"/>
          <p:cNvSpPr>
            <a:spLocks noChangeArrowheads="1"/>
          </p:cNvSpPr>
          <p:nvPr/>
        </p:nvSpPr>
        <p:spPr bwMode="auto">
          <a:xfrm>
            <a:off x="6402388" y="3646487"/>
            <a:ext cx="449262" cy="304800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 smtClean="0">
                <a:latin typeface="Courier New" pitchFamily="49" charset="0"/>
                <a:cs typeface="+mn-cs"/>
              </a:rPr>
              <a:t>00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43" name="Rectangle 24"/>
          <p:cNvSpPr>
            <a:spLocks noChangeArrowheads="1"/>
          </p:cNvSpPr>
          <p:nvPr/>
        </p:nvSpPr>
        <p:spPr bwMode="auto">
          <a:xfrm>
            <a:off x="5062538" y="3962400"/>
            <a:ext cx="449262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34</a:t>
            </a:r>
          </a:p>
        </p:txBody>
      </p:sp>
      <p:sp>
        <p:nvSpPr>
          <p:cNvPr id="44" name="Rectangle 25"/>
          <p:cNvSpPr>
            <a:spLocks noChangeArrowheads="1"/>
          </p:cNvSpPr>
          <p:nvPr/>
        </p:nvSpPr>
        <p:spPr bwMode="auto">
          <a:xfrm>
            <a:off x="5510213" y="3962400"/>
            <a:ext cx="449262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33</a:t>
            </a:r>
          </a:p>
        </p:txBody>
      </p:sp>
      <p:sp>
        <p:nvSpPr>
          <p:cNvPr id="45" name="Rectangle 26"/>
          <p:cNvSpPr>
            <a:spLocks noChangeArrowheads="1"/>
          </p:cNvSpPr>
          <p:nvPr/>
        </p:nvSpPr>
        <p:spPr bwMode="auto">
          <a:xfrm>
            <a:off x="5959475" y="3962400"/>
            <a:ext cx="449263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32</a:t>
            </a:r>
          </a:p>
        </p:txBody>
      </p:sp>
      <p:sp>
        <p:nvSpPr>
          <p:cNvPr id="46" name="Rectangle 27"/>
          <p:cNvSpPr>
            <a:spLocks noChangeArrowheads="1"/>
          </p:cNvSpPr>
          <p:nvPr/>
        </p:nvSpPr>
        <p:spPr bwMode="auto">
          <a:xfrm>
            <a:off x="6408738" y="3962400"/>
            <a:ext cx="449262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31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715000" y="556260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Benign corruption!</a:t>
            </a:r>
          </a:p>
          <a:p>
            <a:r>
              <a:rPr lang="en-US" sz="1800" dirty="0" smtClean="0">
                <a:latin typeface="Calibri" pitchFamily="34" charset="0"/>
              </a:rPr>
              <a:t>(allows programmers to make silent off-by-one errors)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en-US" smtClean="0"/>
              <a:t>Worms and Viruses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Worm: A program that</a:t>
            </a:r>
          </a:p>
          <a:p>
            <a:pPr lvl="1" eaLnBrk="1" hangingPunct="1"/>
            <a:r>
              <a:rPr lang="en-US" smtClean="0"/>
              <a:t>Can run by itself</a:t>
            </a:r>
          </a:p>
          <a:p>
            <a:pPr lvl="1" eaLnBrk="1" hangingPunct="1"/>
            <a:r>
              <a:rPr lang="en-US" smtClean="0"/>
              <a:t>Can propagate a fully working version of itself to other computers</a:t>
            </a:r>
          </a:p>
          <a:p>
            <a:pPr eaLnBrk="1" hangingPunct="1">
              <a:buFont typeface="Wingdings 2" pitchFamily="18" charset="2"/>
              <a:buNone/>
            </a:pPr>
            <a:endParaRPr lang="en-US" smtClean="0"/>
          </a:p>
          <a:p>
            <a:pPr eaLnBrk="1" hangingPunct="1"/>
            <a:r>
              <a:rPr lang="en-US" smtClean="0"/>
              <a:t>Virus: Code that</a:t>
            </a:r>
          </a:p>
          <a:p>
            <a:pPr lvl="1" eaLnBrk="1" hangingPunct="1"/>
            <a:r>
              <a:rPr lang="en-US" smtClean="0"/>
              <a:t>Add itself to other programs</a:t>
            </a:r>
          </a:p>
          <a:p>
            <a:pPr lvl="1" eaLnBrk="1" hangingPunct="1"/>
            <a:r>
              <a:rPr lang="en-US" smtClean="0"/>
              <a:t>Cannot run independently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Both are (usually) designed to spread among computers and to wreak havoc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Char char="¢"/>
              <a:defRPr/>
            </a:pPr>
            <a:r>
              <a:rPr lang="en-US" dirty="0" smtClean="0">
                <a:ea typeface="+mn-ea"/>
                <a:cs typeface="+mn-cs"/>
              </a:rPr>
              <a:t>Structures</a:t>
            </a:r>
            <a:endParaRPr lang="en-US" dirty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/>
              <a:t>Alignment</a:t>
            </a:r>
          </a:p>
          <a:p>
            <a:pPr>
              <a:defRPr/>
            </a:pPr>
            <a:r>
              <a:rPr lang="en-US" dirty="0" smtClean="0"/>
              <a:t>Unions</a:t>
            </a:r>
          </a:p>
          <a:p>
            <a:pPr>
              <a:defRPr/>
            </a:pPr>
            <a:r>
              <a:rPr lang="en-US" dirty="0" smtClean="0"/>
              <a:t>Memory Layout</a:t>
            </a:r>
          </a:p>
          <a:p>
            <a:pPr>
              <a:defRPr/>
            </a:pPr>
            <a:r>
              <a:rPr lang="en-US" dirty="0" smtClean="0"/>
              <a:t>Buffer Overflow</a:t>
            </a:r>
          </a:p>
          <a:p>
            <a:pPr lvl="1">
              <a:defRPr/>
            </a:pPr>
            <a:r>
              <a:rPr lang="en-US" dirty="0" smtClean="0"/>
              <a:t>Vulnerability</a:t>
            </a:r>
          </a:p>
          <a:p>
            <a:pPr lvl="1">
              <a:defRPr/>
            </a:pPr>
            <a:r>
              <a:rPr lang="en-US" dirty="0" smtClean="0"/>
              <a:t>Protection</a:t>
            </a:r>
          </a:p>
          <a:p>
            <a:pPr>
              <a:buFont typeface="Wingdings" pitchFamily="2" charset="2"/>
              <a:buChar char="§"/>
              <a:defRPr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Specific Cases of Alignment (x86-64)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1 byte: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char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no restrictions on address</a:t>
            </a:r>
          </a:p>
          <a:p>
            <a:r>
              <a:rPr lang="en-US" dirty="0"/>
              <a:t>2 bytes: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short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lowest 1 bit of address must be 0</a:t>
            </a:r>
            <a:r>
              <a:rPr lang="en-US" baseline="-6000" dirty="0"/>
              <a:t>2</a:t>
            </a:r>
            <a:endParaRPr lang="en-US" dirty="0"/>
          </a:p>
          <a:p>
            <a:r>
              <a:rPr lang="en-US" dirty="0"/>
              <a:t>4 bytes: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lowest 2 bits of address must be 00</a:t>
            </a:r>
            <a:r>
              <a:rPr lang="en-US" baseline="-6000" dirty="0"/>
              <a:t>2</a:t>
            </a:r>
            <a:endParaRPr lang="en-US" dirty="0"/>
          </a:p>
          <a:p>
            <a:r>
              <a:rPr lang="en-US" dirty="0"/>
              <a:t>8 bytes: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char *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Windows &amp; Linux:</a:t>
            </a:r>
          </a:p>
          <a:p>
            <a:pPr marL="838200" lvl="2"/>
            <a:r>
              <a:rPr lang="en-US" dirty="0"/>
              <a:t>lowest 3 bits of address must be 000</a:t>
            </a:r>
            <a:r>
              <a:rPr lang="en-US" baseline="-6000" dirty="0"/>
              <a:t>2</a:t>
            </a:r>
            <a:endParaRPr lang="en-US" dirty="0"/>
          </a:p>
          <a:p>
            <a:r>
              <a:rPr lang="en-US" dirty="0"/>
              <a:t>16 bytes: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long double</a:t>
            </a:r>
            <a:endParaRPr lang="en-US" dirty="0"/>
          </a:p>
          <a:p>
            <a:pPr marL="552450" lvl="1"/>
            <a:r>
              <a:rPr lang="en-US" dirty="0"/>
              <a:t>Linux:</a:t>
            </a:r>
          </a:p>
          <a:p>
            <a:pPr marL="838200" lvl="2"/>
            <a:r>
              <a:rPr lang="en-US" dirty="0"/>
              <a:t>lowest 3 bits of address must be 000</a:t>
            </a:r>
            <a:r>
              <a:rPr lang="en-US" baseline="-6000" dirty="0"/>
              <a:t>2</a:t>
            </a:r>
            <a:endParaRPr lang="en-US" dirty="0"/>
          </a:p>
          <a:p>
            <a:pPr marL="838200" lvl="2"/>
            <a:r>
              <a:rPr lang="en-US" dirty="0"/>
              <a:t>i.e., treated the same as a 8-byte primitive data type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/>
          </p:cNvSpPr>
          <p:nvPr/>
        </p:nvSpPr>
        <p:spPr bwMode="auto">
          <a:xfrm>
            <a:off x="6642100" y="1355724"/>
            <a:ext cx="2222500" cy="1539875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 S1 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int i[2];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Satisfying Alignment with Structures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130300"/>
            <a:ext cx="8382000" cy="3187700"/>
          </a:xfrm>
          <a:ln/>
        </p:spPr>
        <p:txBody>
          <a:bodyPr/>
          <a:lstStyle/>
          <a:p>
            <a:r>
              <a:rPr lang="en-US"/>
              <a:t>Within structure:</a:t>
            </a:r>
          </a:p>
          <a:p>
            <a:pPr marL="552450" lvl="1"/>
            <a:r>
              <a:rPr lang="en-US"/>
              <a:t>Must satisfy each element’s alignment requirement</a:t>
            </a:r>
          </a:p>
          <a:p>
            <a:r>
              <a:rPr lang="en-US"/>
              <a:t>Overall structure placement</a:t>
            </a:r>
          </a:p>
          <a:p>
            <a:pPr marL="552450" lvl="1"/>
            <a:r>
              <a:rPr lang="en-US"/>
              <a:t>Each structure has alignment requirement </a:t>
            </a:r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endParaRPr lang="en-US"/>
          </a:p>
          <a:p>
            <a:pPr marL="838200" lvl="2"/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r>
              <a:rPr lang="en-US"/>
              <a:t> = Largest alignment of any element</a:t>
            </a:r>
          </a:p>
          <a:p>
            <a:pPr marL="552450" lvl="1"/>
            <a:r>
              <a:rPr lang="en-US"/>
              <a:t>Initial address &amp; structure length must be multiples of </a:t>
            </a:r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endParaRPr lang="en-US"/>
          </a:p>
          <a:p>
            <a:r>
              <a:rPr lang="en-US"/>
              <a:t>Example (under Windows or x86-64):</a:t>
            </a:r>
          </a:p>
          <a:p>
            <a:pPr marL="552450" lvl="1"/>
            <a:r>
              <a:rPr lang="en-US"/>
              <a:t>K = 8, due to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/>
              <a:t> element</a:t>
            </a:r>
          </a:p>
        </p:txBody>
      </p:sp>
      <p:sp>
        <p:nvSpPr>
          <p:cNvPr id="25607" name="Rectangle 7"/>
          <p:cNvSpPr>
            <a:spLocks/>
          </p:cNvSpPr>
          <p:nvPr/>
        </p:nvSpPr>
        <p:spPr bwMode="auto">
          <a:xfrm>
            <a:off x="633413" y="45720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25608" name="Rectangle 8"/>
          <p:cNvSpPr>
            <a:spLocks/>
          </p:cNvSpPr>
          <p:nvPr/>
        </p:nvSpPr>
        <p:spPr bwMode="auto">
          <a:xfrm>
            <a:off x="190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i[0]</a:t>
            </a:r>
          </a:p>
        </p:txBody>
      </p:sp>
      <p:sp>
        <p:nvSpPr>
          <p:cNvPr id="25609" name="Rectangle 9"/>
          <p:cNvSpPr>
            <a:spLocks/>
          </p:cNvSpPr>
          <p:nvPr/>
        </p:nvSpPr>
        <p:spPr bwMode="auto">
          <a:xfrm>
            <a:off x="3173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i[1]</a:t>
            </a:r>
          </a:p>
        </p:txBody>
      </p:sp>
      <p:sp>
        <p:nvSpPr>
          <p:cNvPr id="25610" name="Rectangle 10"/>
          <p:cNvSpPr>
            <a:spLocks/>
          </p:cNvSpPr>
          <p:nvPr/>
        </p:nvSpPr>
        <p:spPr bwMode="auto">
          <a:xfrm>
            <a:off x="5713413" y="4572000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</a:p>
        </p:txBody>
      </p:sp>
      <p:sp>
        <p:nvSpPr>
          <p:cNvPr id="25611" name="Rectangle 11"/>
          <p:cNvSpPr>
            <a:spLocks/>
          </p:cNvSpPr>
          <p:nvPr/>
        </p:nvSpPr>
        <p:spPr bwMode="auto">
          <a:xfrm>
            <a:off x="950913" y="457200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25612" name="Rectangle 12"/>
          <p:cNvSpPr>
            <a:spLocks/>
          </p:cNvSpPr>
          <p:nvPr/>
        </p:nvSpPr>
        <p:spPr bwMode="auto">
          <a:xfrm>
            <a:off x="4443413" y="4572000"/>
            <a:ext cx="12700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4 bytes</a:t>
            </a:r>
          </a:p>
        </p:txBody>
      </p:sp>
      <p:sp>
        <p:nvSpPr>
          <p:cNvPr id="25613" name="Rectangle 13"/>
          <p:cNvSpPr>
            <a:spLocks/>
          </p:cNvSpPr>
          <p:nvPr/>
        </p:nvSpPr>
        <p:spPr bwMode="auto">
          <a:xfrm>
            <a:off x="3810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p+0</a:t>
            </a:r>
          </a:p>
        </p:txBody>
      </p:sp>
      <p:sp>
        <p:nvSpPr>
          <p:cNvPr id="25614" name="Rectangle 14"/>
          <p:cNvSpPr>
            <a:spLocks/>
          </p:cNvSpPr>
          <p:nvPr/>
        </p:nvSpPr>
        <p:spPr bwMode="auto">
          <a:xfrm>
            <a:off x="1652588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p+4</a:t>
            </a:r>
          </a:p>
        </p:txBody>
      </p:sp>
      <p:sp>
        <p:nvSpPr>
          <p:cNvPr id="25615" name="Rectangle 15"/>
          <p:cNvSpPr>
            <a:spLocks/>
          </p:cNvSpPr>
          <p:nvPr/>
        </p:nvSpPr>
        <p:spPr bwMode="auto">
          <a:xfrm>
            <a:off x="2908300" y="4965700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p+8</a:t>
            </a:r>
          </a:p>
        </p:txBody>
      </p:sp>
      <p:sp>
        <p:nvSpPr>
          <p:cNvPr id="25616" name="Rectangle 16"/>
          <p:cNvSpPr>
            <a:spLocks/>
          </p:cNvSpPr>
          <p:nvPr/>
        </p:nvSpPr>
        <p:spPr bwMode="auto">
          <a:xfrm>
            <a:off x="538797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p+16</a:t>
            </a:r>
          </a:p>
        </p:txBody>
      </p:sp>
      <p:sp>
        <p:nvSpPr>
          <p:cNvPr id="25617" name="Rectangle 17"/>
          <p:cNvSpPr>
            <a:spLocks/>
          </p:cNvSpPr>
          <p:nvPr/>
        </p:nvSpPr>
        <p:spPr bwMode="auto">
          <a:xfrm>
            <a:off x="7934325" y="496570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p+24</a:t>
            </a:r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 rot="10800000" flipH="1">
            <a:off x="190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9" name="Rectangle 19"/>
          <p:cNvSpPr>
            <a:spLocks/>
          </p:cNvSpPr>
          <p:nvPr/>
        </p:nvSpPr>
        <p:spPr bwMode="auto">
          <a:xfrm>
            <a:off x="1382713" y="5648325"/>
            <a:ext cx="20701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4</a:t>
            </a:r>
          </a:p>
        </p:txBody>
      </p:sp>
      <p:sp>
        <p:nvSpPr>
          <p:cNvPr id="25620" name="Rectangle 20"/>
          <p:cNvSpPr>
            <a:spLocks/>
          </p:cNvSpPr>
          <p:nvPr/>
        </p:nvSpPr>
        <p:spPr bwMode="auto">
          <a:xfrm>
            <a:off x="4799013" y="5648325"/>
            <a:ext cx="19050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 rot="10800000" flipH="1">
            <a:off x="5713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22" name="Rectangle 22"/>
          <p:cNvSpPr>
            <a:spLocks/>
          </p:cNvSpPr>
          <p:nvPr/>
        </p:nvSpPr>
        <p:spPr bwMode="auto">
          <a:xfrm>
            <a:off x="4048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 rot="10800000" flipH="1">
            <a:off x="63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24" name="Rectangle 24"/>
          <p:cNvSpPr>
            <a:spLocks/>
          </p:cNvSpPr>
          <p:nvPr/>
        </p:nvSpPr>
        <p:spPr bwMode="auto">
          <a:xfrm>
            <a:off x="69453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 rot="10800000" flipH="1">
            <a:off x="8253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Different Alignment Conventions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3594100"/>
          </a:xfrm>
          <a:ln/>
        </p:spPr>
        <p:txBody>
          <a:bodyPr/>
          <a:lstStyle/>
          <a:p>
            <a:r>
              <a:rPr lang="en-US" dirty="0"/>
              <a:t>x86-64 or IA32 Windows:</a:t>
            </a:r>
          </a:p>
          <a:p>
            <a:pPr marL="552450" lvl="1"/>
            <a:r>
              <a:rPr lang="en-US" dirty="0"/>
              <a:t>K = 8, due to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double</a:t>
            </a:r>
            <a:r>
              <a:rPr lang="en-US" dirty="0"/>
              <a:t> element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IA32 Linux</a:t>
            </a:r>
          </a:p>
          <a:p>
            <a:pPr marL="552450" lvl="1"/>
            <a:r>
              <a:rPr lang="en-US" dirty="0"/>
              <a:t>K = 4;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 treated like a 4-byte data type</a:t>
            </a:r>
          </a:p>
        </p:txBody>
      </p:sp>
      <p:sp>
        <p:nvSpPr>
          <p:cNvPr id="26629" name="Rectangle 5"/>
          <p:cNvSpPr>
            <a:spLocks/>
          </p:cNvSpPr>
          <p:nvPr/>
        </p:nvSpPr>
        <p:spPr bwMode="auto">
          <a:xfrm>
            <a:off x="6519863" y="1197678"/>
            <a:ext cx="2222500" cy="1529647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S1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i[2];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graphicFrame>
        <p:nvGraphicFramePr>
          <p:cNvPr id="26630" name="Group 6"/>
          <p:cNvGraphicFramePr>
            <a:graphicFrameLocks noGrp="1"/>
          </p:cNvGraphicFramePr>
          <p:nvPr/>
        </p:nvGraphicFramePr>
        <p:xfrm>
          <a:off x="406400" y="2921000"/>
          <a:ext cx="8337550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Calibri Bold Italic" charset="0"/>
                          <a:cs typeface="Courier New" pitchFamily="49" charset="0"/>
                          <a:sym typeface="Calibri Bold Italic" charset="0"/>
                        </a:rPr>
                        <a:t>3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Calibri Bold Italic" charset="0"/>
                          <a:cs typeface="Courier New" pitchFamily="49" charset="0"/>
                          <a:sym typeface="Calibri Bold Italic" charset="0"/>
                        </a:rPr>
                        <a:t>4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p+16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746" name="Group 122"/>
          <p:cNvGraphicFramePr>
            <a:graphicFrameLocks noGrp="1"/>
          </p:cNvGraphicFramePr>
          <p:nvPr/>
        </p:nvGraphicFramePr>
        <p:xfrm>
          <a:off x="406400" y="5410200"/>
          <a:ext cx="833596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Calibri Bold Italic" charset="0"/>
                          <a:cs typeface="Courier New" pitchFamily="49" charset="0"/>
                          <a:sym typeface="Calibri Bold Italic" charset="0"/>
                        </a:rPr>
                        <a:t>3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p+12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p+20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359945" cy="762000"/>
          </a:xfrm>
          <a:ln/>
        </p:spPr>
        <p:txBody>
          <a:bodyPr/>
          <a:lstStyle/>
          <a:p>
            <a:pPr marL="119063" indent="-119063"/>
            <a:r>
              <a:rPr lang="en-US" dirty="0" smtClean="0"/>
              <a:t>Meeting Overall Alignment Requirement</a:t>
            </a:r>
            <a:endParaRPr lang="en-US" dirty="0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  <a:p>
            <a:r>
              <a:rPr lang="en-US" dirty="0" smtClean="0"/>
              <a:t>For largest alignment requirement K</a:t>
            </a:r>
          </a:p>
          <a:p>
            <a:r>
              <a:rPr lang="en-US" dirty="0" smtClean="0"/>
              <a:t>Overall structure must be multiple of K</a:t>
            </a:r>
            <a:endParaRPr lang="en-US" dirty="0"/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6069012" y="1905000"/>
            <a:ext cx="2224088" cy="15240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S2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i[2];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graphicFrame>
        <p:nvGraphicFramePr>
          <p:cNvPr id="13" name="Group 7"/>
          <p:cNvGraphicFramePr>
            <a:graphicFrameLocks noGrp="1"/>
          </p:cNvGraphicFramePr>
          <p:nvPr/>
        </p:nvGraphicFramePr>
        <p:xfrm>
          <a:off x="381000" y="4495800"/>
          <a:ext cx="833596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7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p+16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14398</TotalTime>
  <Words>3484</Words>
  <Application>Microsoft Office PowerPoint</Application>
  <PresentationFormat>全屏显示(4:3)</PresentationFormat>
  <Paragraphs>1198</Paragraphs>
  <Slides>53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72" baseType="lpstr">
      <vt:lpstr>Courier</vt:lpstr>
      <vt:lpstr>Lucida Grande</vt:lpstr>
      <vt:lpstr>Monaco</vt:lpstr>
      <vt:lpstr>MS Mincho</vt:lpstr>
      <vt:lpstr>ＭＳ Ｐゴシック</vt:lpstr>
      <vt:lpstr>ヒラギノ角ゴ ProN W3</vt:lpstr>
      <vt:lpstr>ヒラギノ角ゴ ProN W6</vt:lpstr>
      <vt:lpstr>宋体</vt:lpstr>
      <vt:lpstr>Arial</vt:lpstr>
      <vt:lpstr>Arial Narrow</vt:lpstr>
      <vt:lpstr>Calibri</vt:lpstr>
      <vt:lpstr>Calibri Bold</vt:lpstr>
      <vt:lpstr>Calibri Bold Italic</vt:lpstr>
      <vt:lpstr>Courier New</vt:lpstr>
      <vt:lpstr>Courier New Bold</vt:lpstr>
      <vt:lpstr>Times New Roman</vt:lpstr>
      <vt:lpstr>Wingdings</vt:lpstr>
      <vt:lpstr>Wingdings 2</vt:lpstr>
      <vt:lpstr>template2007</vt:lpstr>
      <vt:lpstr>Machine-Level Programming V: Advanced Topics  </vt:lpstr>
      <vt:lpstr>Today</vt:lpstr>
      <vt:lpstr>Structures &amp; Alignment</vt:lpstr>
      <vt:lpstr>Alignment Principles</vt:lpstr>
      <vt:lpstr>Specific Cases of Alignment (IA32)</vt:lpstr>
      <vt:lpstr>Specific Cases of Alignment (x86-64)</vt:lpstr>
      <vt:lpstr>Satisfying Alignment with Structures</vt:lpstr>
      <vt:lpstr>Different Alignment Conventions</vt:lpstr>
      <vt:lpstr>Meeting Overall Alignment Requirement</vt:lpstr>
      <vt:lpstr>Arrays of Structures</vt:lpstr>
      <vt:lpstr>Accessing Array Elements</vt:lpstr>
      <vt:lpstr>Saving Space</vt:lpstr>
      <vt:lpstr>Today</vt:lpstr>
      <vt:lpstr>Union Allocation</vt:lpstr>
      <vt:lpstr>Using Union to Access Bit Patterns</vt:lpstr>
      <vt:lpstr>Byte Ordering Revisited</vt:lpstr>
      <vt:lpstr>Byte Ordering Example</vt:lpstr>
      <vt:lpstr>Byte Ordering Example (Cont).</vt:lpstr>
      <vt:lpstr>Byte Ordering on IA32</vt:lpstr>
      <vt:lpstr>Byte Ordering on Sun</vt:lpstr>
      <vt:lpstr>Byte Ordering on x86-64</vt:lpstr>
      <vt:lpstr>Summary</vt:lpstr>
      <vt:lpstr>Today</vt:lpstr>
      <vt:lpstr>IA32 Linux Memory Layout</vt:lpstr>
      <vt:lpstr>Memory Allocation Example</vt:lpstr>
      <vt:lpstr>IA32 Example Addresses</vt:lpstr>
      <vt:lpstr>x86-64 Example Addresses</vt:lpstr>
      <vt:lpstr>Today</vt:lpstr>
      <vt:lpstr>Internet Worm and IM War</vt:lpstr>
      <vt:lpstr>Internet Worm and IM War</vt:lpstr>
      <vt:lpstr>Internet Worm and IM War (cont.)</vt:lpstr>
      <vt:lpstr>String Library Code</vt:lpstr>
      <vt:lpstr>Vulnerable Buffer Code</vt:lpstr>
      <vt:lpstr>Buffer Overflow Disassembly</vt:lpstr>
      <vt:lpstr>Buffer Overflow Stack</vt:lpstr>
      <vt:lpstr>Buffer Overflow Stack Example</vt:lpstr>
      <vt:lpstr>Buffer Overflow Example #1</vt:lpstr>
      <vt:lpstr>Buffer Overflow Example #2</vt:lpstr>
      <vt:lpstr>Buffer Overflow Example #3</vt:lpstr>
      <vt:lpstr>Malicious Use of Buffer Overflow</vt:lpstr>
      <vt:lpstr>Exploits Based on Buffer Overflows</vt:lpstr>
      <vt:lpstr>Exploits Based on Buffer Overflows</vt:lpstr>
      <vt:lpstr>PowerPoint 演示文稿</vt:lpstr>
      <vt:lpstr>Code Red Exploit Code</vt:lpstr>
      <vt:lpstr>Avoiding Overflow Vulnerability</vt:lpstr>
      <vt:lpstr>System-Level Protections</vt:lpstr>
      <vt:lpstr>Stack Canaries</vt:lpstr>
      <vt:lpstr>Protected Buffer Disassembly</vt:lpstr>
      <vt:lpstr>Setting Up Canary</vt:lpstr>
      <vt:lpstr>Checking Canary</vt:lpstr>
      <vt:lpstr>Canary Example</vt:lpstr>
      <vt:lpstr>Worms and Viruses</vt:lpstr>
      <vt:lpstr>Today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think</cp:lastModifiedBy>
  <cp:revision>370</cp:revision>
  <cp:lastPrinted>1999-09-20T15:19:18Z</cp:lastPrinted>
  <dcterms:created xsi:type="dcterms:W3CDTF">2011-01-05T22:39:44Z</dcterms:created>
  <dcterms:modified xsi:type="dcterms:W3CDTF">2015-11-16T14:22:59Z</dcterms:modified>
</cp:coreProperties>
</file>