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9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3CCD-40C0-98AE-17DD141EF94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CCD-40C0-98AE-17DD141EF9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3CCD-40C0-98AE-17DD141EF9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CCD-40C0-98AE-17DD141EF94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0-3CCD-40C0-98AE-17DD141EF94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CCD-40C0-98AE-17DD141EF94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3CCD-40C0-98AE-17DD141EF94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CCD-40C0-98AE-17DD141EF94D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30</c:v>
                </c:pt>
                <c:pt idx="1">
                  <c:v>20</c:v>
                </c:pt>
                <c:pt idx="2">
                  <c:v>10</c:v>
                </c:pt>
                <c:pt idx="3">
                  <c:v>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F7-4B16-AF6E-580F9EBF0017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D08-4714-A38C-5C458EE9E8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D08-4714-A38C-5C458EE9E8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D08-4714-A38C-5C458EE9E8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BD08-4714-A38C-5C458EE9E8E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D08-4714-A38C-5C458EE9E8E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BD08-4714-A38C-5C458EE9E8E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BD08-4714-A38C-5C458EE9E8E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BD08-4714-A38C-5C458EE9E8E2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35</c:v>
                </c:pt>
                <c:pt idx="1">
                  <c:v>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08-4714-A38C-5C458EE9E8E2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F02-4DD1-9277-DD9CA72571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F02-4DD1-9277-DD9CA72571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F02-4DD1-9277-DD9CA72571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5F02-4DD1-9277-DD9CA725716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F02-4DD1-9277-DD9CA725716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5F02-4DD1-9277-DD9CA725716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5F02-4DD1-9277-DD9CA725716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5F02-4DD1-9277-DD9CA725716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5F02-4DD1-9277-DD9CA725716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5F02-4DD1-9277-DD9CA725716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5F02-4DD1-9277-DD9CA7257169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5F02-4DD1-9277-DD9CA7257169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[50,53)</c:v>
                </c:pt>
                <c:pt idx="1">
                  <c:v>[53,56)</c:v>
                </c:pt>
                <c:pt idx="2">
                  <c:v>[56,58)</c:v>
                </c:pt>
                <c:pt idx="3">
                  <c:v>[58,60)</c:v>
                </c:pt>
                <c:pt idx="4">
                  <c:v>60</c:v>
                </c:pt>
                <c:pt idx="5">
                  <c:v>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10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02-4DD1-9277-DD9CA7257169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C1B99-AFC5-4E85-8C80-13268EFEE969}" type="datetimeFigureOut">
              <a:rPr lang="zh-CN" altLang="en-US" smtClean="0"/>
              <a:t>2016/4/19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4D407-7F56-41EA-A381-716734083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2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7-7F56-41EA-A381-7167340834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30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7-7F56-41EA-A381-7167340834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45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7-7F56-41EA-A381-7167340834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23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08E7-7DD0-4E06-8EDF-D79FEC495869}" type="datetimeFigureOut">
              <a:rPr lang="zh-CN" altLang="en-US" smtClean="0"/>
              <a:t>2016/4/19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5635-6CB7-4B3E-9501-97F216618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4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08E7-7DD0-4E06-8EDF-D79FEC495869}" type="datetimeFigureOut">
              <a:rPr lang="zh-CN" altLang="en-US" smtClean="0"/>
              <a:t>2016/4/19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5635-6CB7-4B3E-9501-97F216618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27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08E7-7DD0-4E06-8EDF-D79FEC495869}" type="datetimeFigureOut">
              <a:rPr lang="zh-CN" altLang="en-US" smtClean="0"/>
              <a:t>2016/4/19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5635-6CB7-4B3E-9501-97F216618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0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08E7-7DD0-4E06-8EDF-D79FEC495869}" type="datetimeFigureOut">
              <a:rPr lang="zh-CN" altLang="en-US" smtClean="0"/>
              <a:t>2016/4/19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5635-6CB7-4B3E-9501-97F216618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81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08E7-7DD0-4E06-8EDF-D79FEC495869}" type="datetimeFigureOut">
              <a:rPr lang="zh-CN" altLang="en-US" smtClean="0"/>
              <a:t>2016/4/19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5635-6CB7-4B3E-9501-97F216618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6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08E7-7DD0-4E06-8EDF-D79FEC495869}" type="datetimeFigureOut">
              <a:rPr lang="zh-CN" altLang="en-US" smtClean="0"/>
              <a:t>2016/4/19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5635-6CB7-4B3E-9501-97F216618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77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08E7-7DD0-4E06-8EDF-D79FEC495869}" type="datetimeFigureOut">
              <a:rPr lang="zh-CN" altLang="en-US" smtClean="0"/>
              <a:t>2016/4/19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5635-6CB7-4B3E-9501-97F216618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7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08E7-7DD0-4E06-8EDF-D79FEC495869}" type="datetimeFigureOut">
              <a:rPr lang="zh-CN" altLang="en-US" smtClean="0"/>
              <a:t>2016/4/19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5635-6CB7-4B3E-9501-97F216618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1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08E7-7DD0-4E06-8EDF-D79FEC495869}" type="datetimeFigureOut">
              <a:rPr lang="zh-CN" altLang="en-US" smtClean="0"/>
              <a:t>2016/4/19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5635-6CB7-4B3E-9501-97F216618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83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08E7-7DD0-4E06-8EDF-D79FEC495869}" type="datetimeFigureOut">
              <a:rPr lang="zh-CN" altLang="en-US" smtClean="0"/>
              <a:t>2016/4/19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5635-6CB7-4B3E-9501-97F216618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82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08E7-7DD0-4E06-8EDF-D79FEC495869}" type="datetimeFigureOut">
              <a:rPr lang="zh-CN" altLang="en-US" smtClean="0"/>
              <a:t>2016/4/19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5635-6CB7-4B3E-9501-97F216618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47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D08E7-7DD0-4E06-8EDF-D79FEC495869}" type="datetimeFigureOut">
              <a:rPr lang="zh-CN" altLang="en-US" smtClean="0"/>
              <a:t>2016/4/19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15635-6CB7-4B3E-9501-97F216618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26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ike.baidu.com/view/3830585.ht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224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A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Calibri" panose="020F0502020204030204" pitchFamily="34" charset="0"/>
              </a:rPr>
              <a:t>		 </a:t>
            </a:r>
          </a:p>
          <a:p>
            <a:pPr marL="0" indent="0">
              <a:buNone/>
            </a:pPr>
            <a:endParaRPr lang="en-US" altLang="zh-CN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altLang="zh-CN" sz="3600" dirty="0" smtClean="0">
                <a:latin typeface="Calibri" panose="020F0502020204030204" pitchFamily="34" charset="0"/>
              </a:rPr>
              <a:t>		</a:t>
            </a:r>
            <a:endParaRPr lang="zh-CN" altLang="en-US" sz="3600" dirty="0">
              <a:latin typeface="Calibri" panose="020F0502020204030204" pitchFamily="34" charset="0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675867252"/>
              </p:ext>
            </p:extLst>
          </p:nvPr>
        </p:nvGraphicFramePr>
        <p:xfrm>
          <a:off x="2158609" y="113721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257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B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sz="3600" dirty="0" smtClean="0">
                <a:latin typeface="Calibri" panose="020F0502020204030204" pitchFamily="34" charset="0"/>
              </a:rPr>
              <a:t>		</a:t>
            </a:r>
            <a:endParaRPr lang="zh-CN" altLang="en-US" sz="3600" dirty="0">
              <a:latin typeface="Calibri" panose="020F0502020204030204" pitchFamily="34" charset="0"/>
            </a:endParaRP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684356721"/>
              </p:ext>
            </p:extLst>
          </p:nvPr>
        </p:nvGraphicFramePr>
        <p:xfrm>
          <a:off x="2355556" y="129196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2776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C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AutoNum type="arabicPeriod"/>
            </a:pPr>
            <a:r>
              <a:rPr lang="en-US" altLang="zh-CN" dirty="0" smtClean="0">
                <a:latin typeface="Calibri" panose="020F0502020204030204" pitchFamily="34" charset="0"/>
              </a:rPr>
              <a:t>Code unrolls		</a:t>
            </a:r>
          </a:p>
          <a:p>
            <a:pPr marL="914400" lvl="1" indent="-457200">
              <a:buAutoNum type="arabicPeriod"/>
            </a:pPr>
            <a:r>
              <a:rPr lang="en-US" altLang="zh-CN" dirty="0" smtClean="0">
                <a:latin typeface="Calibri" panose="020F0502020204030204" pitchFamily="34" charset="0"/>
              </a:rPr>
              <a:t>Jump table </a:t>
            </a:r>
          </a:p>
          <a:p>
            <a:pPr marL="914400" lvl="1" indent="-457200">
              <a:buAutoNum type="arabicPeriod"/>
            </a:pPr>
            <a:r>
              <a:rPr lang="en-US" altLang="zh-CN" dirty="0" smtClean="0">
                <a:latin typeface="Calibri" panose="020F0502020204030204" pitchFamily="34" charset="0"/>
              </a:rPr>
              <a:t>forwarding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078874548"/>
              </p:ext>
            </p:extLst>
          </p:nvPr>
        </p:nvGraphicFramePr>
        <p:xfrm>
          <a:off x="2327421" y="129196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869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28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24708" y="940685"/>
            <a:ext cx="925243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zh-CN" sz="2000" b="1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Big-Endian/Little-Endian</a:t>
            </a:r>
            <a:endParaRPr lang="zh-CN" altLang="zh-CN" sz="1400" kern="100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Assuming that the data 0xabcdef12 is stored at address 100 of a little-endian / big-endian machine respectively, please give out the memory layout on these two machines. 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/>
            <a:endParaRPr lang="en-US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/>
            <a:endParaRPr lang="en-US" altLang="zh-CN" sz="14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/>
            <a:endParaRPr lang="en-US" altLang="zh-CN" sz="14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/>
            <a:endParaRPr lang="en-US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/>
            <a:endParaRPr lang="en-US" altLang="zh-CN" sz="14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/>
            <a:endParaRPr lang="en-US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/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11350"/>
              </p:ext>
            </p:extLst>
          </p:nvPr>
        </p:nvGraphicFramePr>
        <p:xfrm>
          <a:off x="1402859" y="2810756"/>
          <a:ext cx="9096135" cy="1184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227">
                  <a:extLst>
                    <a:ext uri="{9D8B030D-6E8A-4147-A177-3AD203B41FA5}">
                      <a16:colId xmlns:a16="http://schemas.microsoft.com/office/drawing/2014/main" val="3016993453"/>
                    </a:ext>
                  </a:extLst>
                </a:gridCol>
                <a:gridCol w="1819227">
                  <a:extLst>
                    <a:ext uri="{9D8B030D-6E8A-4147-A177-3AD203B41FA5}">
                      <a16:colId xmlns:a16="http://schemas.microsoft.com/office/drawing/2014/main" val="4137528853"/>
                    </a:ext>
                  </a:extLst>
                </a:gridCol>
                <a:gridCol w="1819227">
                  <a:extLst>
                    <a:ext uri="{9D8B030D-6E8A-4147-A177-3AD203B41FA5}">
                      <a16:colId xmlns:a16="http://schemas.microsoft.com/office/drawing/2014/main" val="3770409782"/>
                    </a:ext>
                  </a:extLst>
                </a:gridCol>
                <a:gridCol w="1819227">
                  <a:extLst>
                    <a:ext uri="{9D8B030D-6E8A-4147-A177-3AD203B41FA5}">
                      <a16:colId xmlns:a16="http://schemas.microsoft.com/office/drawing/2014/main" val="1148246029"/>
                    </a:ext>
                  </a:extLst>
                </a:gridCol>
                <a:gridCol w="1819227">
                  <a:extLst>
                    <a:ext uri="{9D8B030D-6E8A-4147-A177-3AD203B41FA5}">
                      <a16:colId xmlns:a16="http://schemas.microsoft.com/office/drawing/2014/main" val="3954474748"/>
                    </a:ext>
                  </a:extLst>
                </a:gridCol>
              </a:tblGrid>
              <a:tr h="45276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ENDIAN\ADDR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35118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BIG ENDIAN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ef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39636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LITTLE ENDIAN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88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5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4015" y="870264"/>
            <a:ext cx="96011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 X86/Y86</a:t>
            </a:r>
            <a:endParaRPr lang="zh-CN" altLang="zh-CN" sz="1400" kern="100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Please transform the following X86 instructions to Y86 instructions and their binary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codings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 Note that one x86 instruction may be translated to multiple Y86 instructions. </a:t>
            </a:r>
            <a:endParaRPr lang="zh-CN" altLang="zh-CN" sz="1400" kern="100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/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X86 Instructions:</a:t>
            </a:r>
            <a:endParaRPr lang="zh-CN" altLang="zh-CN" sz="1400" kern="100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(1)	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incl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%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ecx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400" kern="100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(2)	leave</a:t>
            </a:r>
            <a:endParaRPr lang="zh-CN" altLang="zh-CN" sz="1400" kern="100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(3)	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(%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2), %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ecx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32876" y="3332266"/>
            <a:ext cx="95223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(1)         </a:t>
            </a:r>
            <a:r>
              <a:rPr lang="en-US" altLang="zh-CN" sz="2000" kern="100" dirty="0" err="1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Irmovl</a:t>
            </a:r>
            <a:r>
              <a:rPr lang="en-US" altLang="zh-CN" sz="20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&amp;1, %</a:t>
            </a:r>
            <a:r>
              <a:rPr lang="en-US" altLang="zh-CN" sz="2000" kern="100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30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F0 01 00 00 00</a:t>
            </a:r>
            <a:endParaRPr lang="zh-CN" altLang="zh-CN" sz="1600" kern="100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266700"/>
            <a:r>
              <a:rPr lang="en-US" altLang="zh-CN" sz="2000" kern="100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addl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%</a:t>
            </a:r>
            <a:r>
              <a:rPr lang="en-US" altLang="zh-CN" sz="2000" kern="100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sz="2000" kern="100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ecx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	</a:t>
            </a:r>
            <a:r>
              <a:rPr lang="en-US" altLang="zh-CN" sz="20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60 01</a:t>
            </a:r>
            <a:endParaRPr lang="zh-CN" altLang="zh-CN" sz="1600" kern="100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20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(2)         </a:t>
            </a:r>
            <a:r>
              <a:rPr lang="en-US" altLang="zh-CN" sz="2000" kern="100" dirty="0" err="1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rrmovl</a:t>
            </a:r>
            <a:r>
              <a:rPr lang="en-US" altLang="zh-CN" sz="20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2000" kern="100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sz="2000" kern="100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20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54</a:t>
            </a:r>
            <a:endParaRPr lang="zh-CN" altLang="zh-CN" sz="1600" kern="100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266700"/>
            <a:r>
              <a:rPr lang="en-US" altLang="zh-CN" sz="2000" kern="100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popl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%</a:t>
            </a:r>
            <a:r>
              <a:rPr lang="en-US" altLang="zh-CN" sz="2000" kern="100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	B0 </a:t>
            </a:r>
            <a:r>
              <a:rPr lang="en-US" altLang="zh-CN" sz="20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5F</a:t>
            </a:r>
            <a:endParaRPr lang="zh-CN" altLang="zh-CN" sz="1600" kern="100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Both" startAt="3"/>
            </a:pPr>
            <a:r>
              <a:rPr lang="en-US" altLang="zh-CN" sz="20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kern="100" dirty="0" err="1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rrmovl</a:t>
            </a:r>
            <a:r>
              <a:rPr lang="en-US" altLang="zh-CN" sz="20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%</a:t>
            </a:r>
            <a:r>
              <a:rPr lang="en-US" altLang="zh-CN" sz="2000" kern="100" dirty="0" err="1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sz="2000" kern="100" dirty="0" err="1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altLang="zh-CN" sz="20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20 02</a:t>
            </a:r>
            <a:endParaRPr lang="en-US" altLang="zh-CN" sz="2000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000" kern="100" dirty="0" err="1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addl</a:t>
            </a:r>
            <a:r>
              <a:rPr lang="en-US" altLang="zh-CN" sz="20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2000" kern="100" dirty="0" err="1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sz="2000" kern="100" dirty="0" err="1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altLang="zh-CN" sz="20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60 </a:t>
            </a:r>
            <a:r>
              <a:rPr lang="en-US" altLang="zh-CN" sz="20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endParaRPr lang="zh-CN" altLang="zh-CN" sz="1600" kern="100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266700"/>
            <a:r>
              <a:rPr lang="en-US" altLang="zh-CN" sz="2000" kern="100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addl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%</a:t>
            </a:r>
            <a:r>
              <a:rPr lang="en-US" altLang="zh-CN" sz="2000" kern="100" dirty="0" err="1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2000" kern="100" dirty="0" err="1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altLang="zh-CN" sz="20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60 </a:t>
            </a:r>
            <a:r>
              <a:rPr lang="en-US" altLang="zh-CN" sz="20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52</a:t>
            </a:r>
            <a:endParaRPr lang="zh-CN" altLang="zh-CN" sz="1600" kern="100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266700"/>
            <a:r>
              <a:rPr lang="en-US" altLang="zh-CN" sz="2000" kern="100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mrmovl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(%</a:t>
            </a:r>
            <a:r>
              <a:rPr lang="en-US" altLang="zh-CN" sz="2000" kern="100" dirty="0" err="1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altLang="zh-CN" sz="20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2000" kern="100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ecx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	50 </a:t>
            </a:r>
            <a:r>
              <a:rPr lang="en-US" altLang="zh-CN" sz="20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00 00 00 00 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3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4015" y="870264"/>
            <a:ext cx="9601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smtClean="0"/>
              <a:t>3. HCL</a:t>
            </a:r>
            <a:endParaRPr lang="zh-CN" altLang="zh-CN" dirty="0"/>
          </a:p>
          <a:p>
            <a:r>
              <a:rPr lang="en-US" altLang="zh-CN" dirty="0" smtClean="0"/>
              <a:t>	Please </a:t>
            </a:r>
            <a:r>
              <a:rPr lang="en-US" altLang="zh-CN" dirty="0"/>
              <a:t>give out the HCL code to describe a circuit that can output the maximum of two 2-bit input data A and B. Note that you can Only use ``&amp;&amp;’’, ``||’’ and ``!’’ in the HCL code.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1354015" y="2901352"/>
            <a:ext cx="99734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/>
            <a:r>
              <a:rPr lang="en-US" altLang="zh-CN" kern="100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Max2 = [</a:t>
            </a:r>
            <a:endParaRPr lang="zh-CN" altLang="zh-CN" sz="1400" kern="100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(A1&amp;&amp;!B1) || (A1&amp;&amp;B1&amp;&amp;A0&amp;&amp;!B0) ||(!A1&amp;&amp;!B1&amp;&amp;A0&amp;&amp;!B0)  : A;</a:t>
            </a:r>
            <a:endParaRPr lang="zh-CN" altLang="zh-CN" sz="1400" kern="100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1 : B;</a:t>
            </a:r>
            <a:endParaRPr lang="zh-CN" altLang="zh-CN" sz="1400" kern="100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85090" y="760384"/>
            <a:ext cx="100437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new Y86 instruction</a:t>
            </a:r>
            <a:r>
              <a:rPr lang="en-US" altLang="zh-CN" i="1" dirty="0"/>
              <a:t> leave</a:t>
            </a:r>
            <a:r>
              <a:rPr lang="en-US" altLang="zh-CN" dirty="0"/>
              <a:t> will be a one byte instruction as </a:t>
            </a:r>
            <a:r>
              <a:rPr lang="en-US" altLang="zh-CN" dirty="0" smtClean="0"/>
              <a:t>follows:	</a:t>
            </a:r>
          </a:p>
          <a:p>
            <a:pPr algn="ctr"/>
            <a:r>
              <a:rPr lang="en-US" altLang="zh-CN" b="1" dirty="0" smtClean="0"/>
              <a:t>C0</a:t>
            </a:r>
            <a:endParaRPr lang="zh-CN" altLang="zh-CN" b="1" dirty="0"/>
          </a:p>
          <a:p>
            <a:r>
              <a:rPr lang="en-US" altLang="zh-CN" dirty="0" smtClean="0"/>
              <a:t>And </a:t>
            </a:r>
            <a:r>
              <a:rPr lang="en-US" altLang="zh-CN" i="1" dirty="0" err="1"/>
              <a:t>jmp</a:t>
            </a:r>
            <a:r>
              <a:rPr lang="en-US" altLang="zh-CN" i="1" dirty="0"/>
              <a:t> rel8</a:t>
            </a:r>
            <a:r>
              <a:rPr lang="en-US" altLang="zh-CN" dirty="0"/>
              <a:t> will be a two bytes instruction as follows, </a:t>
            </a:r>
            <a:r>
              <a:rPr lang="en-US" altLang="zh-CN" i="1" dirty="0"/>
              <a:t>rel8</a:t>
            </a:r>
            <a:r>
              <a:rPr lang="en-US" altLang="zh-CN" dirty="0"/>
              <a:t> means the one byte displacement which is relative to next </a:t>
            </a:r>
            <a:r>
              <a:rPr lang="en-US" altLang="zh-CN" dirty="0" smtClean="0"/>
              <a:t>instruction:	</a:t>
            </a:r>
          </a:p>
          <a:p>
            <a:pPr algn="ctr"/>
            <a:r>
              <a:rPr lang="en-US" altLang="zh-CN" b="1" dirty="0" smtClean="0"/>
              <a:t>70 </a:t>
            </a:r>
            <a:r>
              <a:rPr lang="en-US" altLang="zh-CN" b="1" dirty="0"/>
              <a:t>XX</a:t>
            </a:r>
            <a:endParaRPr lang="zh-CN" altLang="zh-CN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94826"/>
              </p:ext>
            </p:extLst>
          </p:nvPr>
        </p:nvGraphicFramePr>
        <p:xfrm>
          <a:off x="2513647" y="3171715"/>
          <a:ext cx="3049905" cy="279463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221822824"/>
                    </a:ext>
                  </a:extLst>
                </a:gridCol>
                <a:gridCol w="2135505">
                  <a:extLst>
                    <a:ext uri="{9D8B030D-6E8A-4147-A177-3AD203B41FA5}">
                      <a16:colId xmlns:a16="http://schemas.microsoft.com/office/drawing/2014/main" val="2543246747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leave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7843404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Fetch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icode:ifun &lt;- M</a:t>
                      </a:r>
                      <a:r>
                        <a:rPr lang="en-US" sz="1000" kern="0" baseline="-25000">
                          <a:effectLst/>
                        </a:rPr>
                        <a:t>1</a:t>
                      </a:r>
                      <a:r>
                        <a:rPr lang="en-US" sz="1000" kern="0">
                          <a:effectLst/>
                        </a:rPr>
                        <a:t>[PC]</a:t>
                      </a:r>
                      <a:endParaRPr lang="zh-CN" sz="105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valP &lt;- PC+1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2611617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Decode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valA</a:t>
                      </a:r>
                      <a:r>
                        <a:rPr lang="en-US" sz="1000" kern="0" dirty="0">
                          <a:effectLst/>
                        </a:rPr>
                        <a:t> &lt;- R[%</a:t>
                      </a:r>
                      <a:r>
                        <a:rPr lang="en-US" sz="1000" kern="0" dirty="0" err="1">
                          <a:effectLst/>
                        </a:rPr>
                        <a:t>ebp</a:t>
                      </a:r>
                      <a:r>
                        <a:rPr lang="en-US" sz="1000" kern="0" dirty="0">
                          <a:effectLst/>
                        </a:rPr>
                        <a:t>]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valB</a:t>
                      </a:r>
                      <a:r>
                        <a:rPr lang="en-US" sz="1000" kern="0" dirty="0">
                          <a:effectLst/>
                        </a:rPr>
                        <a:t> &lt;- R[%</a:t>
                      </a:r>
                      <a:r>
                        <a:rPr lang="en-US" sz="1000" kern="0" dirty="0" err="1">
                          <a:effectLst/>
                        </a:rPr>
                        <a:t>ebp</a:t>
                      </a:r>
                      <a:r>
                        <a:rPr lang="en-US" sz="1000" kern="0" dirty="0">
                          <a:effectLst/>
                        </a:rPr>
                        <a:t>]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24602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Execute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valE</a:t>
                      </a:r>
                      <a:r>
                        <a:rPr lang="en-US" sz="1000" kern="0" dirty="0">
                          <a:effectLst/>
                        </a:rPr>
                        <a:t> &lt;- valB+4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7730540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Memory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valM &lt;- M</a:t>
                      </a:r>
                      <a:r>
                        <a:rPr lang="en-US" sz="1000" kern="0" baseline="-25000">
                          <a:effectLst/>
                        </a:rPr>
                        <a:t>4</a:t>
                      </a:r>
                      <a:r>
                        <a:rPr lang="en-US" sz="1000" kern="0">
                          <a:effectLst/>
                        </a:rPr>
                        <a:t>[valA]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7710964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WriteBack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R[%esp] &lt;- valE</a:t>
                      </a:r>
                      <a:endParaRPr lang="zh-CN" sz="105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R[%ebp] &lt;- valM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5427320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PC Update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PC &lt;- </a:t>
                      </a:r>
                      <a:r>
                        <a:rPr lang="en-US" sz="1000" kern="0" dirty="0" err="1">
                          <a:effectLst/>
                        </a:rPr>
                        <a:t>valP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825549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920560"/>
              </p:ext>
            </p:extLst>
          </p:nvPr>
        </p:nvGraphicFramePr>
        <p:xfrm>
          <a:off x="6558108" y="3171715"/>
          <a:ext cx="3049905" cy="28524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960296965"/>
                    </a:ext>
                  </a:extLst>
                </a:gridCol>
                <a:gridCol w="2135505">
                  <a:extLst>
                    <a:ext uri="{9D8B030D-6E8A-4147-A177-3AD203B41FA5}">
                      <a16:colId xmlns:a16="http://schemas.microsoft.com/office/drawing/2014/main" val="564149212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Jmp</a:t>
                      </a:r>
                      <a:r>
                        <a:rPr lang="en-US" sz="1000" kern="0" dirty="0">
                          <a:effectLst/>
                        </a:rPr>
                        <a:t> rel8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0731038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Fetch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icode:ifun</a:t>
                      </a:r>
                      <a:r>
                        <a:rPr lang="en-US" sz="1000" kern="0" dirty="0">
                          <a:effectLst/>
                        </a:rPr>
                        <a:t> &lt;- M</a:t>
                      </a:r>
                      <a:r>
                        <a:rPr lang="en-US" sz="1000" kern="0" baseline="-25000" dirty="0">
                          <a:effectLst/>
                        </a:rPr>
                        <a:t>1</a:t>
                      </a:r>
                      <a:r>
                        <a:rPr lang="en-US" sz="1000" kern="0" dirty="0">
                          <a:effectLst/>
                        </a:rPr>
                        <a:t>[PC]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valC</a:t>
                      </a:r>
                      <a:r>
                        <a:rPr lang="en-US" sz="1000" kern="0" dirty="0">
                          <a:effectLst/>
                        </a:rPr>
                        <a:t> &lt;- M1[PC+1]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valP</a:t>
                      </a:r>
                      <a:r>
                        <a:rPr lang="en-US" sz="1000" kern="0" dirty="0">
                          <a:effectLst/>
                        </a:rPr>
                        <a:t> &lt;- PC+2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1607679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Decode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5240218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Execute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valE</a:t>
                      </a:r>
                      <a:r>
                        <a:rPr lang="en-US" sz="1000" kern="0" dirty="0">
                          <a:effectLst/>
                        </a:rPr>
                        <a:t> &lt;- </a:t>
                      </a:r>
                      <a:r>
                        <a:rPr lang="en-US" sz="1000" kern="0" dirty="0" err="1">
                          <a:effectLst/>
                        </a:rPr>
                        <a:t>valP</a:t>
                      </a:r>
                      <a:r>
                        <a:rPr lang="en-US" sz="1000" kern="0" dirty="0">
                          <a:effectLst/>
                        </a:rPr>
                        <a:t> + </a:t>
                      </a:r>
                      <a:r>
                        <a:rPr lang="en-US" sz="1000" kern="0" dirty="0" err="1">
                          <a:effectLst/>
                        </a:rPr>
                        <a:t>valC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0521343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Memory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6849832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WriteBack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9673232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PC update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PC &lt;- </a:t>
                      </a:r>
                      <a:r>
                        <a:rPr lang="en-US" sz="1000" kern="0" dirty="0" err="1">
                          <a:effectLst/>
                        </a:rPr>
                        <a:t>valE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555383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00453" y="2404213"/>
            <a:ext cx="10711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SzPts val="1050"/>
              <a:buFont typeface="+mj-lt"/>
              <a:buAutoNum type="romanLcPeriod"/>
            </a:pPr>
            <a:r>
              <a:rPr lang="en-US" altLang="zh-CN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Fill out the following form to describe what needs to happen during each stage of this new instruction.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6106" y="692140"/>
            <a:ext cx="106767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buSzPts val="1050"/>
            </a:pPr>
            <a:r>
              <a:rPr lang="en-US" altLang="zh-CN" sz="1600" kern="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ii.	</a:t>
            </a:r>
            <a:r>
              <a:rPr lang="en-US" altLang="zh-CN" sz="1600" kern="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 the Y86 ISA supports the new instruction, then m</a:t>
            </a:r>
            <a:r>
              <a:rPr lang="en-US" altLang="zh-CN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odify the HCL expressions show below to support your new instruction. You can assume that the symbols</a:t>
            </a:r>
            <a:r>
              <a:rPr lang="en-US" altLang="zh-CN" i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ILEAVE</a:t>
            </a:r>
            <a:r>
              <a:rPr lang="en-US" altLang="zh-CN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b="1" i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IJMPR </a:t>
            </a:r>
            <a:r>
              <a:rPr lang="en-US" altLang="zh-CN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are defined to represent the </a:t>
            </a:r>
            <a:r>
              <a:rPr lang="en-US" altLang="zh-CN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icode</a:t>
            </a:r>
            <a:r>
              <a:rPr lang="en-US" altLang="zh-CN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for this new instruction. Your HCL must reflect the actions you listed in your table (from part </a:t>
            </a:r>
            <a:r>
              <a:rPr lang="en-US" altLang="zh-CN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.) to be considered correct! The HCL listed below is not complete (some controls are not shown) </a:t>
            </a:r>
            <a:r>
              <a:rPr lang="zh-CN" altLang="zh-CN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en-US" altLang="zh-CN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just modify the ones listed below, don't worry about any that are not </a:t>
            </a:r>
            <a:r>
              <a:rPr lang="en-US" altLang="zh-CN" kern="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listed.</a:t>
            </a:r>
            <a:endParaRPr lang="en-US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buSzPts val="1050"/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not, please add new hardware which could support our new instruction. But just show the HCL expressions of the new hardware.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92431" y="4834979"/>
            <a:ext cx="6096000" cy="12772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100" kern="100" smtClean="0">
                <a:solidFill>
                  <a:srgbClr val="FF0000"/>
                </a:solidFill>
                <a:latin typeface="Courier"/>
                <a:ea typeface="宋体" panose="02010600030101010101" pitchFamily="2" charset="-122"/>
                <a:cs typeface="Courier New" panose="02070309020205020404" pitchFamily="49" charset="0"/>
              </a:rPr>
              <a:t>Int new_pc = [</a:t>
            </a:r>
            <a:endParaRPr lang="zh-CN" altLang="zh-CN" sz="1600" kern="10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smtClean="0">
                <a:solidFill>
                  <a:srgbClr val="FF0000"/>
                </a:solidFill>
                <a:latin typeface="Courier"/>
                <a:ea typeface="宋体" panose="02010600030101010101" pitchFamily="2" charset="-122"/>
                <a:cs typeface="Courier New" panose="02070309020205020404" pitchFamily="49" charset="0"/>
              </a:rPr>
              <a:t>	icode == ICALL : valC;</a:t>
            </a:r>
            <a:endParaRPr lang="zh-CN" altLang="zh-CN" sz="1600" kern="10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smtClean="0">
                <a:solidFill>
                  <a:srgbClr val="FF0000"/>
                </a:solidFill>
                <a:latin typeface="Courier"/>
                <a:ea typeface="宋体" panose="02010600030101010101" pitchFamily="2" charset="-122"/>
                <a:cs typeface="Courier New" panose="02070309020205020404" pitchFamily="49" charset="0"/>
              </a:rPr>
              <a:t>	icode == IJXX &amp;&amp; Cnd : valC;</a:t>
            </a:r>
            <a:endParaRPr lang="zh-CN" altLang="zh-CN" sz="1600" kern="10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smtClean="0">
                <a:solidFill>
                  <a:srgbClr val="FF0000"/>
                </a:solidFill>
                <a:latin typeface="Courier"/>
                <a:ea typeface="宋体" panose="02010600030101010101" pitchFamily="2" charset="-122"/>
                <a:cs typeface="Courier New" panose="02070309020205020404" pitchFamily="49" charset="0"/>
              </a:rPr>
              <a:t>	icode == IRET : valM;</a:t>
            </a:r>
            <a:endParaRPr lang="zh-CN" altLang="zh-CN" sz="1600" kern="10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smtClean="0">
                <a:solidFill>
                  <a:srgbClr val="FF0000"/>
                </a:solidFill>
                <a:latin typeface="Courier"/>
                <a:ea typeface="宋体" panose="02010600030101010101" pitchFamily="2" charset="-122"/>
                <a:cs typeface="Courier New" panose="02070309020205020404" pitchFamily="49" charset="0"/>
              </a:rPr>
              <a:t>	icode == IJMPR : valE; </a:t>
            </a:r>
            <a:endParaRPr lang="zh-CN" altLang="zh-CN" sz="1600" kern="10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smtClean="0">
                <a:solidFill>
                  <a:srgbClr val="FF0000"/>
                </a:solidFill>
                <a:latin typeface="Courier"/>
                <a:ea typeface="宋体" panose="02010600030101010101" pitchFamily="2" charset="-122"/>
                <a:cs typeface="Courier New" panose="02070309020205020404" pitchFamily="49" charset="0"/>
              </a:rPr>
              <a:t>	1 : valP;</a:t>
            </a:r>
            <a:endParaRPr lang="zh-CN" altLang="zh-CN" sz="1600" kern="10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smtClean="0">
                <a:solidFill>
                  <a:srgbClr val="FF0000"/>
                </a:solidFill>
                <a:latin typeface="Courier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096106" y="2965872"/>
            <a:ext cx="2609850" cy="19526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76491" y="5100603"/>
            <a:ext cx="6096000" cy="15234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valP</a:t>
            </a:r>
            <a:r>
              <a:rPr lang="en-US" altLang="zh-CN" sz="16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form </a:t>
            </a:r>
            <a:r>
              <a:rPr lang="en-US" altLang="zh-CN" sz="1600" i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Fetch</a:t>
            </a:r>
            <a:r>
              <a:rPr lang="en-US" altLang="zh-CN" sz="16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stage </a:t>
            </a:r>
            <a:r>
              <a:rPr lang="en-US" altLang="zh-CN" sz="1600" i="1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-&gt; </a:t>
            </a:r>
            <a:r>
              <a:rPr lang="en-US" altLang="zh-CN" sz="1600" i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ALUB</a:t>
            </a:r>
            <a:endParaRPr lang="en-US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 err="1" smtClean="0">
                <a:solidFill>
                  <a:srgbClr val="FF0000"/>
                </a:solidFill>
                <a:latin typeface="Courier"/>
                <a:ea typeface="宋体" panose="02010600030101010101" pitchFamily="2" charset="-122"/>
                <a:cs typeface="Courier"/>
              </a:rPr>
              <a:t>int</a:t>
            </a:r>
            <a:r>
              <a:rPr lang="en-US" altLang="zh-CN" sz="1100" kern="0" dirty="0" smtClean="0">
                <a:solidFill>
                  <a:srgbClr val="FF0000"/>
                </a:solidFill>
                <a:latin typeface="Courier"/>
                <a:ea typeface="宋体" panose="02010600030101010101" pitchFamily="2" charset="-122"/>
                <a:cs typeface="Courier"/>
              </a:rPr>
              <a:t> </a:t>
            </a:r>
            <a:r>
              <a:rPr lang="en-US" altLang="zh-CN" sz="1100" kern="0" dirty="0" err="1">
                <a:solidFill>
                  <a:srgbClr val="FF0000"/>
                </a:solidFill>
                <a:latin typeface="Courier"/>
                <a:ea typeface="宋体" panose="02010600030101010101" pitchFamily="2" charset="-122"/>
                <a:cs typeface="Courier"/>
              </a:rPr>
              <a:t>aluB</a:t>
            </a:r>
            <a:r>
              <a:rPr lang="en-US" altLang="zh-CN" sz="1100" kern="0" dirty="0">
                <a:solidFill>
                  <a:srgbClr val="FF0000"/>
                </a:solidFill>
                <a:latin typeface="Courier"/>
                <a:ea typeface="宋体" panose="02010600030101010101" pitchFamily="2" charset="-122"/>
                <a:cs typeface="Courier"/>
              </a:rPr>
              <a:t> = [</a:t>
            </a:r>
            <a:endParaRPr lang="zh-CN" altLang="zh-CN" sz="1600" kern="100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33450"/>
            <a:r>
              <a:rPr lang="en-US" altLang="zh-CN" sz="1100" kern="0" dirty="0" err="1">
                <a:solidFill>
                  <a:srgbClr val="FF0000"/>
                </a:solidFill>
                <a:latin typeface="Courier"/>
                <a:ea typeface="宋体" panose="02010600030101010101" pitchFamily="2" charset="-122"/>
                <a:cs typeface="Courier"/>
              </a:rPr>
              <a:t>icode</a:t>
            </a:r>
            <a:r>
              <a:rPr lang="en-US" altLang="zh-CN" sz="1100" kern="0" dirty="0">
                <a:solidFill>
                  <a:srgbClr val="FF0000"/>
                </a:solidFill>
                <a:latin typeface="Courier"/>
                <a:ea typeface="宋体" panose="02010600030101010101" pitchFamily="2" charset="-122"/>
                <a:cs typeface="Courier"/>
              </a:rPr>
              <a:t> in { IRMMOVL, IMRMOVL, IOPL, ICALL,</a:t>
            </a:r>
            <a:endParaRPr lang="zh-CN" altLang="zh-CN" sz="1600" kern="100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33450" indent="152400"/>
            <a:r>
              <a:rPr lang="en-US" altLang="zh-CN" sz="1100" kern="0" dirty="0">
                <a:solidFill>
                  <a:srgbClr val="FF0000"/>
                </a:solidFill>
                <a:latin typeface="Courier"/>
                <a:ea typeface="宋体" panose="02010600030101010101" pitchFamily="2" charset="-122"/>
                <a:cs typeface="Courier"/>
              </a:rPr>
              <a:t>IPUSHL, IRET, IPOPL } : </a:t>
            </a:r>
            <a:r>
              <a:rPr lang="en-US" altLang="zh-CN" sz="1100" kern="0" dirty="0" err="1">
                <a:solidFill>
                  <a:srgbClr val="FF0000"/>
                </a:solidFill>
                <a:latin typeface="Courier"/>
                <a:ea typeface="宋体" panose="02010600030101010101" pitchFamily="2" charset="-122"/>
                <a:cs typeface="Courier"/>
              </a:rPr>
              <a:t>valB</a:t>
            </a:r>
            <a:r>
              <a:rPr lang="en-US" altLang="zh-CN" sz="1100" kern="0" dirty="0">
                <a:solidFill>
                  <a:srgbClr val="FF0000"/>
                </a:solidFill>
                <a:latin typeface="Courier"/>
                <a:ea typeface="宋体" panose="02010600030101010101" pitchFamily="2" charset="-122"/>
                <a:cs typeface="Courier"/>
              </a:rPr>
              <a:t>;</a:t>
            </a:r>
            <a:endParaRPr lang="zh-CN" altLang="zh-CN" sz="1600" kern="100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33450"/>
            <a:r>
              <a:rPr lang="en-US" altLang="zh-CN" sz="1100" kern="0" dirty="0" err="1">
                <a:solidFill>
                  <a:srgbClr val="FF0000"/>
                </a:solidFill>
                <a:latin typeface="Courier"/>
                <a:ea typeface="宋体" panose="02010600030101010101" pitchFamily="2" charset="-122"/>
                <a:cs typeface="Courier"/>
              </a:rPr>
              <a:t>icode</a:t>
            </a:r>
            <a:r>
              <a:rPr lang="en-US" altLang="zh-CN" sz="1100" kern="0" dirty="0">
                <a:solidFill>
                  <a:srgbClr val="FF0000"/>
                </a:solidFill>
                <a:latin typeface="Courier"/>
                <a:ea typeface="宋体" panose="02010600030101010101" pitchFamily="2" charset="-122"/>
                <a:cs typeface="Courier"/>
              </a:rPr>
              <a:t> in { IRRMOVL, IIRMOVL } : 0;</a:t>
            </a:r>
            <a:endParaRPr lang="zh-CN" altLang="zh-CN" sz="1600" kern="100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33450"/>
            <a:r>
              <a:rPr lang="en-US" altLang="zh-CN" sz="1100" kern="0" dirty="0" err="1">
                <a:solidFill>
                  <a:srgbClr val="FF0000"/>
                </a:solidFill>
                <a:latin typeface="Courier"/>
                <a:ea typeface="宋体" panose="02010600030101010101" pitchFamily="2" charset="-122"/>
                <a:cs typeface="Courier"/>
              </a:rPr>
              <a:t>icode</a:t>
            </a:r>
            <a:r>
              <a:rPr lang="en-US" altLang="zh-CN" sz="1100" kern="0" dirty="0">
                <a:solidFill>
                  <a:srgbClr val="FF0000"/>
                </a:solidFill>
                <a:latin typeface="Courier"/>
                <a:ea typeface="宋体" panose="02010600030101010101" pitchFamily="2" charset="-122"/>
                <a:cs typeface="Courier"/>
              </a:rPr>
              <a:t> == IJMPR: </a:t>
            </a:r>
            <a:r>
              <a:rPr lang="en-US" altLang="zh-CN" sz="1100" kern="0" dirty="0" err="1">
                <a:solidFill>
                  <a:srgbClr val="FF0000"/>
                </a:solidFill>
                <a:latin typeface="Courier"/>
                <a:ea typeface="宋体" panose="02010600030101010101" pitchFamily="2" charset="-122"/>
                <a:cs typeface="Courier"/>
              </a:rPr>
              <a:t>valP</a:t>
            </a:r>
            <a:r>
              <a:rPr lang="en-US" altLang="zh-CN" sz="1100" kern="0" dirty="0">
                <a:solidFill>
                  <a:srgbClr val="FF0000"/>
                </a:solidFill>
                <a:latin typeface="Courier"/>
                <a:ea typeface="宋体" panose="02010600030101010101" pitchFamily="2" charset="-122"/>
                <a:cs typeface="Courier"/>
              </a:rPr>
              <a:t>;</a:t>
            </a:r>
            <a:endParaRPr lang="zh-CN" altLang="zh-CN" sz="1600" kern="100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33450"/>
            <a:r>
              <a:rPr lang="en-US" altLang="zh-CN" sz="1100" kern="0" dirty="0">
                <a:solidFill>
                  <a:srgbClr val="FF0000"/>
                </a:solidFill>
                <a:latin typeface="Courier"/>
                <a:ea typeface="宋体" panose="02010600030101010101" pitchFamily="2" charset="-122"/>
                <a:cs typeface="Courier"/>
              </a:rPr>
              <a:t># Other instructions don't need ALU</a:t>
            </a:r>
            <a:endParaRPr lang="zh-CN" altLang="zh-CN" sz="1600" kern="100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FF0000"/>
                </a:solidFill>
                <a:latin typeface="Courier"/>
                <a:ea typeface="宋体" panose="02010600030101010101" pitchFamily="2" charset="-122"/>
                <a:cs typeface="Courier"/>
              </a:rPr>
              <a:t>];</a:t>
            </a:r>
            <a:endParaRPr lang="zh-CN" altLang="en-US" sz="1100" dirty="0"/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641488" y="2928459"/>
            <a:ext cx="2085975" cy="12668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434502" y="4489115"/>
            <a:ext cx="287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valE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form </a:t>
            </a:r>
            <a:r>
              <a:rPr lang="en-US" altLang="zh-CN" i="1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Execute stage-&gt; PC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1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2869" y="617013"/>
            <a:ext cx="10536115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6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400" kern="0" dirty="0" smtClean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6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400" kern="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6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400" kern="0" dirty="0" smtClean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6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What’s the execution result of the instruction</a:t>
            </a:r>
            <a:r>
              <a:rPr lang="en-US" altLang="zh-CN" sz="2400" i="1" kern="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popl</a:t>
            </a:r>
            <a:r>
              <a:rPr lang="en-US" altLang="zh-CN" sz="2400" i="1" kern="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%</a:t>
            </a:r>
            <a:r>
              <a:rPr lang="en-US" altLang="zh-CN" sz="2400" i="1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esp</a:t>
            </a:r>
            <a:r>
              <a:rPr lang="en-US" altLang="zh-CN" sz="2400" kern="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? </a:t>
            </a:r>
            <a:endParaRPr lang="zh-CN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60"/>
              </a:lnSpc>
              <a:tabLst>
                <a:tab pos="180975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zh-CN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60"/>
              </a:lnSpc>
              <a:tabLst>
                <a:tab pos="180975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ts val="1260"/>
              </a:lnSpc>
              <a:tabLst>
                <a:tab pos="180975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400" kern="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60"/>
              </a:lnSpc>
              <a:tabLst>
                <a:tab pos="180975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mrmovl</a:t>
            </a:r>
            <a:r>
              <a:rPr lang="en-US" altLang="zh-CN" sz="2400" kern="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0(%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esp</a:t>
            </a:r>
            <a:r>
              <a:rPr lang="en-US" altLang="zh-CN" sz="2400" kern="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), %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esp</a:t>
            </a:r>
            <a:endParaRPr lang="zh-CN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6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ts val="126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400" kern="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6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zh-CN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6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Show it in Y86 architecture pipeline.</a:t>
            </a:r>
          </a:p>
          <a:p>
            <a:pPr>
              <a:lnSpc>
                <a:spcPts val="126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400" kern="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6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6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400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altLang="zh-CN" sz="2400" kern="100" dirty="0" smtClean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6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184" y="3210031"/>
            <a:ext cx="7411484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92823" y="679158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Describe </a:t>
            </a:r>
            <a:r>
              <a:rPr lang="en-US" altLang="zh-CN" i="1" dirty="0">
                <a:latin typeface="Calibri" panose="020F0502020204030204" pitchFamily="34" charset="0"/>
              </a:rPr>
              <a:t>Branch Prediction Algorithm </a:t>
            </a:r>
            <a:r>
              <a:rPr lang="en-US" altLang="zh-CN" dirty="0">
                <a:latin typeface="Calibri" panose="020F0502020204030204" pitchFamily="34" charset="0"/>
              </a:rPr>
              <a:t>(page 27 of class6-wrapup.pdf page) using HCL language</a:t>
            </a:r>
            <a:r>
              <a:rPr lang="en-US" altLang="zh-CN" dirty="0" smtClean="0">
                <a:latin typeface="Calibri" panose="020F0502020204030204" pitchFamily="34" charset="0"/>
              </a:rPr>
              <a:t>.</a:t>
            </a:r>
          </a:p>
          <a:p>
            <a:endParaRPr lang="en-US" altLang="zh-CN" dirty="0">
              <a:latin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</a:rPr>
              <a:t>Each time branch taken, transition to right. When not taken, transition to left.</a:t>
            </a:r>
            <a:endParaRPr lang="zh-CN" altLang="zh-CN" dirty="0">
              <a:latin typeface="Calibri" panose="020F0502020204030204" pitchFamily="34" charset="0"/>
            </a:endParaRPr>
          </a:p>
          <a:p>
            <a:endParaRPr lang="zh-CN" altLang="en-US" dirty="0">
              <a:latin typeface="Calibri" panose="020F0502020204030204" pitchFamily="34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447122" y="1734568"/>
            <a:ext cx="5274310" cy="977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46637" y="2969595"/>
            <a:ext cx="9076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/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Each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time branch taken, transition to right. When not taken, transition to left.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57" y="3904704"/>
            <a:ext cx="4936882" cy="17201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92823" y="4055239"/>
            <a:ext cx="58205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有限状态自动机</a:t>
            </a:r>
            <a:r>
              <a:rPr lang="zh-CN" altLang="en-US" sz="12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五元模型 </a:t>
            </a:r>
            <a:r>
              <a:rPr lang="en-US" altLang="zh-CN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M=(Q, Σ, δ, q0, F)</a:t>
            </a:r>
          </a:p>
          <a:p>
            <a:r>
              <a:rPr lang="en-US" altLang="zh-CN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· </a:t>
            </a:r>
            <a:r>
              <a:rPr lang="zh-CN" altLang="en-US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其中，</a:t>
            </a:r>
          </a:p>
          <a:p>
            <a:r>
              <a:rPr lang="en-US" altLang="zh-CN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– Q——</a:t>
            </a:r>
            <a:r>
              <a:rPr lang="zh-CN" altLang="en-US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状态的非空有穷集合。∀</a:t>
            </a:r>
            <a:r>
              <a:rPr lang="en-US" altLang="zh-CN" sz="1200" b="0" i="0" dirty="0" err="1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q∈Q</a:t>
            </a:r>
            <a:r>
              <a:rPr lang="zh-CN" altLang="en-US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，</a:t>
            </a:r>
            <a:r>
              <a:rPr lang="en-US" altLang="zh-CN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q</a:t>
            </a:r>
            <a:r>
              <a:rPr lang="zh-CN" altLang="en-US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称为</a:t>
            </a:r>
            <a:r>
              <a:rPr lang="en-US" altLang="zh-CN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zh-CN" altLang="en-US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的一个状态。</a:t>
            </a:r>
          </a:p>
          <a:p>
            <a:r>
              <a:rPr lang="en-US" altLang="zh-CN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– Σ——</a:t>
            </a:r>
            <a:r>
              <a:rPr lang="zh-CN" altLang="en-US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输入字母表。</a:t>
            </a:r>
          </a:p>
          <a:p>
            <a:r>
              <a:rPr lang="en-US" altLang="zh-CN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– δ——</a:t>
            </a:r>
            <a:r>
              <a:rPr lang="zh-CN" altLang="en-US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状态转移函数，有时又叫作状态</a:t>
            </a:r>
            <a:r>
              <a:rPr lang="zh-CN" altLang="en-US" sz="1200" b="0" i="0" u="none" strike="noStrike" dirty="0" smtClean="0">
                <a:solidFill>
                  <a:srgbClr val="136EC2"/>
                </a:solidFill>
                <a:effectLst/>
                <a:latin typeface="Calibri" panose="020F0502020204030204" pitchFamily="34" charset="0"/>
                <a:hlinkClick r:id="rId4"/>
              </a:rPr>
              <a:t>转换函数</a:t>
            </a:r>
            <a:r>
              <a:rPr lang="zh-CN" altLang="en-US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或者移动函数，</a:t>
            </a:r>
            <a:r>
              <a:rPr lang="en-US" altLang="zh-CN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δ</a:t>
            </a:r>
            <a:r>
              <a:rPr lang="zh-CN" altLang="en-US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：</a:t>
            </a:r>
            <a:r>
              <a:rPr lang="en-US" altLang="zh-CN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Q×Σ→Q</a:t>
            </a:r>
            <a:r>
              <a:rPr lang="zh-CN" altLang="en-US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，</a:t>
            </a:r>
            <a:r>
              <a:rPr lang="en-US" altLang="zh-CN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δ(</a:t>
            </a:r>
            <a:r>
              <a:rPr lang="en-US" altLang="zh-CN" sz="1200" b="0" i="0" dirty="0" err="1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q,a</a:t>
            </a:r>
            <a:r>
              <a:rPr lang="en-US" altLang="zh-CN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)=p</a:t>
            </a:r>
            <a:r>
              <a:rPr lang="zh-CN" altLang="en-US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。</a:t>
            </a:r>
          </a:p>
          <a:p>
            <a:r>
              <a:rPr lang="en-US" altLang="zh-CN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– q0——M</a:t>
            </a:r>
            <a:r>
              <a:rPr lang="zh-CN" altLang="en-US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的开始状态，也可叫作初始状态或启动状态。</a:t>
            </a:r>
            <a:r>
              <a:rPr lang="en-US" altLang="zh-CN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q0∈Q</a:t>
            </a:r>
            <a:r>
              <a:rPr lang="zh-CN" altLang="en-US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。</a:t>
            </a:r>
          </a:p>
          <a:p>
            <a:r>
              <a:rPr lang="en-US" altLang="zh-CN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– F——M</a:t>
            </a:r>
            <a:r>
              <a:rPr lang="zh-CN" altLang="en-US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的终止状态集合。</a:t>
            </a:r>
            <a:r>
              <a:rPr lang="en-US" altLang="zh-CN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zh-CN" altLang="en-US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被</a:t>
            </a:r>
            <a:r>
              <a:rPr lang="en-US" altLang="zh-CN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Q</a:t>
            </a:r>
            <a:r>
              <a:rPr lang="zh-CN" altLang="en-US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包含。任给</a:t>
            </a:r>
            <a:r>
              <a:rPr lang="en-US" altLang="zh-CN" sz="1200" b="0" i="0" dirty="0" err="1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q∈F</a:t>
            </a:r>
            <a:r>
              <a:rPr lang="zh-CN" altLang="en-US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，</a:t>
            </a:r>
            <a:r>
              <a:rPr lang="en-US" altLang="zh-CN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q</a:t>
            </a:r>
            <a:r>
              <a:rPr lang="zh-CN" altLang="en-US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称为</a:t>
            </a:r>
            <a:r>
              <a:rPr lang="en-US" altLang="zh-CN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zh-CN" altLang="en-US" sz="12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的终止状态。</a:t>
            </a:r>
            <a:endParaRPr lang="zh-CN" altLang="en-US" sz="1200" b="0" i="0" dirty="0">
              <a:solidFill>
                <a:srgbClr val="333333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92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Lab4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22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465</Words>
  <Application>Microsoft Office PowerPoint</Application>
  <PresentationFormat>宽屏</PresentationFormat>
  <Paragraphs>139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Courier</vt:lpstr>
      <vt:lpstr>等线</vt:lpstr>
      <vt:lpstr>等线 Light</vt:lpstr>
      <vt:lpstr>宋体</vt:lpstr>
      <vt:lpstr>Arial</vt:lpstr>
      <vt:lpstr>Calibri</vt:lpstr>
      <vt:lpstr>Courier New</vt:lpstr>
      <vt:lpstr>Times New Roman</vt:lpstr>
      <vt:lpstr>Office 主题​​</vt:lpstr>
      <vt:lpstr>HW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Lab4</vt:lpstr>
      <vt:lpstr>Part A </vt:lpstr>
      <vt:lpstr>Part B </vt:lpstr>
      <vt:lpstr>Part C 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</dc:title>
  <dc:creator>Tuo Chen</dc:creator>
  <cp:lastModifiedBy>Tuo Chen</cp:lastModifiedBy>
  <cp:revision>19</cp:revision>
  <dcterms:created xsi:type="dcterms:W3CDTF">2016-04-19T00:38:50Z</dcterms:created>
  <dcterms:modified xsi:type="dcterms:W3CDTF">2016-04-19T02:33:21Z</dcterms:modified>
</cp:coreProperties>
</file>