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8"/>
  </p:notesMasterIdLst>
  <p:handoutMasterIdLst>
    <p:handoutMasterId r:id="rId59"/>
  </p:handoutMasterIdLst>
  <p:sldIdLst>
    <p:sldId id="394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531" r:id="rId28"/>
    <p:sldId id="532" r:id="rId29"/>
    <p:sldId id="533" r:id="rId30"/>
    <p:sldId id="534" r:id="rId31"/>
    <p:sldId id="535" r:id="rId32"/>
    <p:sldId id="536" r:id="rId33"/>
    <p:sldId id="537" r:id="rId34"/>
    <p:sldId id="538" r:id="rId35"/>
    <p:sldId id="539" r:id="rId36"/>
    <p:sldId id="540" r:id="rId37"/>
    <p:sldId id="541" r:id="rId38"/>
    <p:sldId id="542" r:id="rId39"/>
    <p:sldId id="543" r:id="rId40"/>
    <p:sldId id="544" r:id="rId41"/>
    <p:sldId id="545" r:id="rId42"/>
    <p:sldId id="546" r:id="rId43"/>
    <p:sldId id="547" r:id="rId44"/>
    <p:sldId id="548" r:id="rId45"/>
    <p:sldId id="549" r:id="rId46"/>
    <p:sldId id="550" r:id="rId47"/>
    <p:sldId id="551" r:id="rId48"/>
    <p:sldId id="552" r:id="rId49"/>
    <p:sldId id="553" r:id="rId50"/>
    <p:sldId id="554" r:id="rId51"/>
    <p:sldId id="555" r:id="rId52"/>
    <p:sldId id="556" r:id="rId53"/>
    <p:sldId id="557" r:id="rId54"/>
    <p:sldId id="558" r:id="rId55"/>
    <p:sldId id="559" r:id="rId56"/>
    <p:sldId id="560" r:id="rId5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9577F9-854A-42F6-98EF-B5C1D0324640}">
          <p14:sldIdLst>
            <p14:sldId id="394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</p14:sldIdLst>
        </p14:section>
        <p14:section name="Untitled Section" id="{8B2EBD12-56BD-4C81-AC04-1C1A6959BEFD}">
          <p14:sldIdLst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FAAB"/>
    <a:srgbClr val="FB816D"/>
    <a:srgbClr val="663606"/>
    <a:srgbClr val="FB81B6"/>
    <a:srgbClr val="F9F0AB"/>
    <a:srgbClr val="F9E6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15" autoAdjust="0"/>
    <p:restoredTop sz="86446" autoAdjust="0"/>
  </p:normalViewPr>
  <p:slideViewPr>
    <p:cSldViewPr>
      <p:cViewPr varScale="1">
        <p:scale>
          <a:sx n="88" d="100"/>
          <a:sy n="88" d="100"/>
        </p:scale>
        <p:origin x="450" y="1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7/16/2015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4311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71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67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58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81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7/16/2015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212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7/16/2015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://www.luxoft.com/bulgaria/" TargetMode="External"/><Relationship Id="rId3" Type="http://schemas.openxmlformats.org/officeDocument/2006/relationships/hyperlink" Target="http://softuni.org/courses/high-quality-code" TargetMode="External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jpeg"/><Relationship Id="rId15" Type="http://schemas.openxmlformats.org/officeDocument/2006/relationships/image" Target="../media/image35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softwaregroup-bg.com/" TargetMode="Externa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08412" y="507372"/>
            <a:ext cx="7772400" cy="1654780"/>
          </a:xfrm>
        </p:spPr>
        <p:txBody>
          <a:bodyPr>
            <a:normAutofit/>
          </a:bodyPr>
          <a:lstStyle/>
          <a:p>
            <a:r>
              <a:rPr lang="en-US" sz="4800" dirty="0"/>
              <a:t>High-Quality Classes</a:t>
            </a:r>
            <a:br>
              <a:rPr lang="en-US" sz="4800" dirty="0"/>
            </a:br>
            <a:r>
              <a:rPr lang="en-US" sz="4800" dirty="0"/>
              <a:t>and Class Hierarchies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17315" y="2209801"/>
            <a:ext cx="8539697" cy="685800"/>
          </a:xfrm>
        </p:spPr>
        <p:txBody>
          <a:bodyPr>
            <a:noAutofit/>
          </a:bodyPr>
          <a:lstStyle/>
          <a:p>
            <a:r>
              <a:rPr lang="en-US" sz="3600" dirty="0"/>
              <a:t>Best Practices </a:t>
            </a:r>
            <a:r>
              <a:rPr lang="en-US" sz="3600" dirty="0" smtClean="0"/>
              <a:t>in Object-Oriented </a:t>
            </a:r>
            <a:r>
              <a:rPr lang="en-US" sz="3600" dirty="0"/>
              <a:t>Design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grpSp>
        <p:nvGrpSpPr>
          <p:cNvPr id="2" name="Group 1"/>
          <p:cNvGrpSpPr/>
          <p:nvPr/>
        </p:nvGrpSpPr>
        <p:grpSpPr>
          <a:xfrm>
            <a:off x="6838884" y="3810000"/>
            <a:ext cx="4741928" cy="2289209"/>
            <a:chOff x="6838884" y="3810000"/>
            <a:chExt cx="4741928" cy="2289209"/>
          </a:xfrm>
        </p:grpSpPr>
        <p:pic>
          <p:nvPicPr>
            <p:cNvPr id="14" name="Picture 2" descr="http://www.highrely.com/assets/Software_Test_Web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838884" y="3810000"/>
              <a:ext cx="4741928" cy="2289209"/>
            </a:xfrm>
            <a:prstGeom prst="roundRect">
              <a:avLst>
                <a:gd name="adj" fmla="val 1480"/>
              </a:avLst>
            </a:prstGeom>
            <a:solidFill>
              <a:srgbClr val="FFFFFF">
                <a:shade val="85000"/>
              </a:srgbClr>
            </a:solidFill>
            <a:ln w="3175">
              <a:solidFill>
                <a:schemeClr val="accent5">
                  <a:lumMod val="20000"/>
                  <a:lumOff val="80000"/>
                  <a:alpha val="25000"/>
                </a:schemeClr>
              </a:solidFill>
            </a:ln>
            <a:effectLst/>
          </p:spPr>
        </p:pic>
        <p:sp>
          <p:nvSpPr>
            <p:cNvPr id="16" name="Rectangle 15"/>
            <p:cNvSpPr/>
            <p:nvPr/>
          </p:nvSpPr>
          <p:spPr>
            <a:xfrm>
              <a:off x="7008812" y="3886200"/>
              <a:ext cx="4191000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9FAA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public class Student</a:t>
              </a:r>
            </a:p>
            <a:p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9FAA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9FAA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9FAA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private string name;</a:t>
              </a:r>
            </a:p>
            <a:p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9FAA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9FAA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private int age;</a:t>
              </a:r>
            </a:p>
            <a:p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9FAA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9FAA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…</a:t>
              </a:r>
            </a:p>
            <a:p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9FAA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</p:grpSp>
      <p:sp>
        <p:nvSpPr>
          <p:cNvPr id="20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softuni.bg</a:t>
            </a:r>
            <a:endParaRPr lang="en-US" dirty="0"/>
          </a:p>
        </p:txBody>
      </p:sp>
      <p:pic>
        <p:nvPicPr>
          <p:cNvPr id="15" name="Picture 14" descr="http://softuni.bg" title="SoftUni Code Wizar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7412" y="3830714"/>
            <a:ext cx="2133598" cy="23414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576164">
            <a:off x="4776912" y="3668143"/>
            <a:ext cx="1869422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High-Quality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Code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1074777"/>
            <a:ext cx="10563648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MathParams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operand;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result;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MathUtil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Sqrt()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MathParams.result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CalcSqrt(MathParams.operand);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bg-BG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MathParams.operand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64;</a:t>
            </a:r>
          </a:p>
          <a:p>
            <a:pPr>
              <a:lnSpc>
                <a:spcPts val="24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MathUtil.Sqrt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Console.WriteLine(MathParams.result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2" y="1209699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8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Inheritance </a:t>
            </a:r>
            <a:r>
              <a:rPr lang="en-US" dirty="0" smtClean="0"/>
              <a:t>is the ability of a class to implicitly gain all members from another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Inheritance is principal concept in OOP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class whose methods are inherited is called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base </a:t>
            </a:r>
            <a:r>
              <a:rPr lang="en-US" dirty="0" smtClean="0"/>
              <a:t>(parent) class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class that gains new </a:t>
            </a:r>
            <a:r>
              <a:rPr lang="bg-BG" dirty="0" smtClean="0"/>
              <a:t>functionality</a:t>
            </a:r>
            <a:r>
              <a:rPr lang="en-US" dirty="0" smtClean="0"/>
              <a:t> is called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derived </a:t>
            </a:r>
            <a:r>
              <a:rPr lang="en-US" dirty="0" smtClean="0"/>
              <a:t>(child)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inheritance to: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Reuse repeating code</a:t>
            </a:r>
            <a:r>
              <a:rPr lang="en-US" dirty="0" smtClean="0"/>
              <a:t>: data and program logic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Simplify code maintenance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4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Polymorphism </a:t>
            </a:r>
            <a:r>
              <a:rPr lang="en-US" dirty="0" smtClean="0"/>
              <a:t>is a principal concept in OOP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ability to handle the objects of a specific class as instances of its parent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call abstract functionality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Polymorphism allows to create hierarchies with more valuable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logical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structure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Polymorphism is a tool to enable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Common logic is taken to the base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Specific logic is implemented in the derived class in a overridden method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C# polymorphism is implemented through: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dirty="0" smtClean="0"/>
              <a:t> methods 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dirty="0" smtClean="0"/>
              <a:t> methods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dirty="0" smtClean="0"/>
              <a:t>s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overrides a virtual method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0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5736" y="1079034"/>
            <a:ext cx="10157354" cy="55503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E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 </a:t>
            </a:r>
          </a:p>
          <a:p>
            <a:pPr>
              <a:lnSpc>
                <a:spcPct val="80000"/>
              </a:lnSpc>
            </a:pPr>
            <a:r>
              <a:rPr lang="en-IE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virtual void PrintName() 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</a:t>
            </a: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person.");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Trainer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Person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void PrintName() 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"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a </a:t>
            </a: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trainer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" + base.PrintName());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 : Person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void PrintName() 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 am a student.");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12700" y="12192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49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048" y="4062435"/>
            <a:ext cx="10969943" cy="820600"/>
          </a:xfrm>
        </p:spPr>
        <p:txBody>
          <a:bodyPr/>
          <a:lstStyle/>
          <a:p>
            <a:r>
              <a:rPr lang="en-US" dirty="0" smtClean="0"/>
              <a:t>High-Quality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7309" y="5035435"/>
            <a:ext cx="9903420" cy="1365365"/>
          </a:xfrm>
        </p:spPr>
        <p:txBody>
          <a:bodyPr/>
          <a:lstStyle/>
          <a:p>
            <a:r>
              <a:rPr lang="en-US" dirty="0" smtClean="0"/>
              <a:t>How to Design High-Quality Classes? Abstraction, Cohesion and Coupling</a:t>
            </a:r>
            <a:endParaRPr lang="en-US" dirty="0"/>
          </a:p>
        </p:txBody>
      </p:sp>
      <p:pic>
        <p:nvPicPr>
          <p:cNvPr id="115714" name="Picture 2" descr="http://huddledmasses.org/wordpress/wp-content/uploads/2008/08/trackerclassdiagram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367662" y="1073035"/>
            <a:ext cx="3351927" cy="2649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427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Present a consistent level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abstraction </a:t>
            </a:r>
            <a:r>
              <a:rPr lang="en-US" dirty="0" smtClean="0"/>
              <a:t>in the class contract (publicly visible members)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What abstraction the class is implementing?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it represent only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one thing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 name well describe its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purpose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 define clear and easy to understand public interface?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 hide all its implementation details?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High-Quality Classes: Abstraction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49955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Abstraction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1066800"/>
            <a:ext cx="10563648" cy="5408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Font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SizeInPoints { get; set; }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FontStyle Style { get; set; }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Font(string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name, float sizeInPoints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FontStyle style)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this.SizeInPoints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sizeInPoints;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this.Style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style;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DrawString(DrawingSurface surface, 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str, int x, int y) { 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MeasureString(string str) { 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0913" y="12954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13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Abstraction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248812"/>
            <a:ext cx="10969943" cy="5151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Program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title;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size;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Color color;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InitializeCommandStack();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PushCommand(Command command);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Command PopCommand();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ShutdownCommandStack();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InitializeReportFormatting();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FormatReport(Report report);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PrintReport(Report report);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InitializeGlobalData();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ShutdownGlobalData();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977613" y="1474304"/>
            <a:ext cx="4773956" cy="953453"/>
          </a:xfrm>
          <a:prstGeom prst="wedgeRoundRectCallout">
            <a:avLst>
              <a:gd name="adj1" fmla="val -73628"/>
              <a:gd name="adj2" fmla="val -4440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Does this class really represents a "program"? Is this name good?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70812" y="4953000"/>
            <a:ext cx="3453580" cy="953453"/>
          </a:xfrm>
          <a:prstGeom prst="wedgeRoundRectCallout">
            <a:avLst>
              <a:gd name="adj1" fmla="val -69981"/>
              <a:gd name="adj2" fmla="val -3058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Does this class really have a single purpose?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90212" y="1390701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28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Define operations along with their opposites, e.g.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Open()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Move unrelated methods in another class, e.g.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class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if you need to calculate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by given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DateOfBirth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Create </a:t>
            </a:r>
            <a:r>
              <a:rPr lang="bg-BG" dirty="0" smtClean="0"/>
              <a:t>а </a:t>
            </a:r>
            <a:r>
              <a:rPr lang="en-US" dirty="0" smtClean="0"/>
              <a:t>static method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CalcAgeByBirthDate(…)</a:t>
            </a:r>
            <a:r>
              <a:rPr lang="en-US" dirty="0" smtClean="0"/>
              <a:t> in a separate class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DateUtils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Group related methods into a single class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Does the class name correspond to the class content?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Good 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0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90600"/>
            <a:ext cx="11579384" cy="5715000"/>
          </a:xfrm>
        </p:spPr>
        <p:txBody>
          <a:bodyPr>
            <a:normAutofit lnSpcReduction="10000"/>
          </a:bodyPr>
          <a:lstStyle/>
          <a:p>
            <a:pPr marL="442913" indent="-442913">
              <a:buFontTx/>
              <a:buAutoNum type="arabicPeriod"/>
            </a:pPr>
            <a:r>
              <a:rPr lang="en-US" dirty="0"/>
              <a:t>Basic Principles</a:t>
            </a:r>
          </a:p>
          <a:p>
            <a:pPr marL="804863" lvl="1" indent="-457200"/>
            <a:r>
              <a:rPr lang="en-US" dirty="0"/>
              <a:t>Cohesion, </a:t>
            </a:r>
            <a:r>
              <a:rPr lang="en-US" dirty="0" smtClean="0"/>
              <a:t>Coupling</a:t>
            </a:r>
          </a:p>
          <a:p>
            <a:pPr marL="804863" lvl="1" indent="-457200"/>
            <a:r>
              <a:rPr lang="en-US" dirty="0" smtClean="0"/>
              <a:t>Abstraction, Encapsulation,</a:t>
            </a:r>
            <a:br>
              <a:rPr lang="en-US" dirty="0" smtClean="0"/>
            </a:br>
            <a:r>
              <a:rPr lang="en-US" dirty="0" smtClean="0"/>
              <a:t>Inheritance</a:t>
            </a:r>
            <a:r>
              <a:rPr lang="en-US" dirty="0"/>
              <a:t>, Polymorphism</a:t>
            </a:r>
          </a:p>
          <a:p>
            <a:pPr marL="442913" indent="-442913">
              <a:spcBef>
                <a:spcPts val="1200"/>
              </a:spcBef>
              <a:buFontTx/>
              <a:buAutoNum type="arabicPeriod"/>
            </a:pPr>
            <a:r>
              <a:rPr lang="en-US" dirty="0"/>
              <a:t>High-Quality Classes</a:t>
            </a:r>
          </a:p>
          <a:p>
            <a:pPr marL="804863" lvl="1" indent="-457200"/>
            <a:r>
              <a:rPr lang="en-US" dirty="0" smtClean="0"/>
              <a:t>Correct Use of OOP Principles</a:t>
            </a:r>
            <a:endParaRPr lang="en-US" dirty="0"/>
          </a:p>
          <a:p>
            <a:pPr marL="804863" lvl="1" indent="-457200"/>
            <a:r>
              <a:rPr lang="en-US" dirty="0"/>
              <a:t>Class Methods, Constructors, Data</a:t>
            </a:r>
          </a:p>
          <a:p>
            <a:pPr marL="804863" lvl="1" indent="-457200"/>
            <a:r>
              <a:rPr lang="en-US" dirty="0"/>
              <a:t>Good Reasons to Create a Class</a:t>
            </a:r>
          </a:p>
          <a:p>
            <a:pPr marL="442913" indent="-442913">
              <a:spcBef>
                <a:spcPts val="1200"/>
              </a:spcBef>
              <a:buFontTx/>
              <a:buAutoNum type="arabicPeriod"/>
            </a:pPr>
            <a:r>
              <a:rPr lang="en-US" dirty="0"/>
              <a:t>Typical Mistakes to Avoid in OO </a:t>
            </a:r>
            <a:r>
              <a:rPr lang="en-US" dirty="0" smtClean="0"/>
              <a:t>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12" y="1828800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7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Beware of breaking the interface abstraction due to evolution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add public members inconsistent with abstraction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in class called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at some time we add method for accessing the DB with SQL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Establishing Good Abstraction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3723144"/>
            <a:ext cx="1056364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Employee</a:t>
            </a:r>
          </a:p>
          <a:p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</a:t>
            </a:r>
          </a:p>
          <a:p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LastName; { get; set; }</a:t>
            </a:r>
          </a:p>
          <a:p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SqlCommand FindByPrimaryKeySqlCommand(int id);</a:t>
            </a:r>
          </a:p>
          <a:p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7024" y="3875544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4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Minimize visibility</a:t>
            </a:r>
            <a:r>
              <a:rPr lang="en-US" sz="3000" dirty="0" smtClean="0"/>
              <a:t> of classes and members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 C# start from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dirty="0" smtClean="0"/>
              <a:t> and move to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dirty="0" smtClean="0"/>
              <a:t> if required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Classes should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hide</a:t>
            </a:r>
            <a:r>
              <a:rPr lang="en-US" sz="3000" dirty="0" smtClean="0"/>
              <a:t> their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implementation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details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principle called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encapsulation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in OOP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Anything which is not part of the class interface should be declared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Classes with good encapsulated classes are: less complex, easier to maintain, more loosely coupled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Classes should keep their state clean </a:t>
            </a:r>
            <a:r>
              <a:rPr lang="en-US" sz="3000" dirty="0" smtClean="0">
                <a:sym typeface="Wingdings" panose="05000000000000000000" pitchFamily="2" charset="2"/>
              </a:rPr>
              <a:t> throw an exception if invalid data is being assigned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Encapsulation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65894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Never declare fields public (except constants)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/>
              <a:t>properties </a:t>
            </a:r>
            <a:r>
              <a:rPr lang="en-US" dirty="0" smtClean="0"/>
              <a:t>/ methods to access the fields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put private implementation details in the public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public members should be consistent with the abstraction represented by the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make a method public just because it calls only public methods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make assumptions about how the class will be used or will not be used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Encapsulation (2)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violate encapsulation semantically!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rely on non-documented internal behavior or side effects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Wrong example: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Skip calling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ConnectToDB()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dirty="0" smtClean="0"/>
              <a:t>because you just called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FindEmployeeById()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dirty="0" smtClean="0"/>
              <a:t>which should open connection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Another wrong example: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String.Empty</a:t>
            </a:r>
            <a:r>
              <a:rPr lang="en-US" dirty="0" smtClean="0"/>
              <a:t> instead of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Titles.NoTitle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because you know both values are the same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(3)</a:t>
            </a:r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08261" y="3214750"/>
            <a:ext cx="796759" cy="75012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22053" y="4876800"/>
            <a:ext cx="796759" cy="75012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72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Containment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 a</a:t>
            </a:r>
            <a:r>
              <a:rPr lang="en-US" dirty="0" smtClean="0"/>
              <a:t>" relationship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Keyboard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has a set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Keys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Inheritance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 a</a:t>
            </a:r>
            <a:r>
              <a:rPr lang="en-US" dirty="0" smtClean="0"/>
              <a:t>" relationship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Design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inheritance</a:t>
            </a:r>
            <a:r>
              <a:rPr lang="en-US" dirty="0" smtClean="0"/>
              <a:t>: make the class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abstract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Disallow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inheritance</a:t>
            </a:r>
            <a:r>
              <a:rPr lang="en-US" dirty="0" smtClean="0"/>
              <a:t>: make the class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sealed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Subclasses must be usable through the base class interface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Without the need for the user to know the difference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 utility classes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or Containment?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7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Don't hide </a:t>
            </a:r>
            <a:r>
              <a:rPr lang="en-US" dirty="0" smtClean="0"/>
              <a:t>methods in a subclass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if the class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Timer</a:t>
            </a:r>
            <a:r>
              <a:rPr lang="en-US" dirty="0" smtClean="0"/>
              <a:t> has private method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Start()</a:t>
            </a:r>
            <a:r>
              <a:rPr lang="en-US" dirty="0" smtClean="0"/>
              <a:t>, don't define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Start()</a:t>
            </a:r>
            <a:r>
              <a:rPr lang="en-US" dirty="0" smtClean="0"/>
              <a:t> in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AtomTimer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Move common interfaces, data, and behavior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as high as possible </a:t>
            </a:r>
            <a:r>
              <a:rPr lang="en-US" noProof="1" smtClean="0"/>
              <a:t>in the inheritance tree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This maximizes the code reuse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Be suspicious of base classes of which there is only one derived class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Do you really need this additional level of inheritance?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Be suspicious of classes that override a routine and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do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nothing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 smtClean="0"/>
              <a:t>inside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Is the overridden routine used correctly?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Avoid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deep inheritance </a:t>
            </a:r>
            <a:r>
              <a:rPr lang="en-US" sz="3600" dirty="0" smtClean="0"/>
              <a:t>trees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Don't create more than 6 levels of inheritance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Avoid using a base class’s protected data fields in a derived class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Provide protected accessor methods or properties instead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1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Prefer inheritance to extensive type checking: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Consider inheriting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dirty="0" smtClean="0"/>
              <a:t> and override the abstract action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Draw()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1933813"/>
            <a:ext cx="10258928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(shape.Type)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Shape.Circle: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shape.DrawCircle</a:t>
            </a:r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</a:t>
            </a:r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Shape.Square: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shape.DrawSquare</a:t>
            </a:r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</a:t>
            </a:r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  <a:endParaRPr lang="en-US" sz="21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71135" y="2103051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32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Keep the number of methods in a class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 small as possible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reduce complexity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Minimize direct methods calls to other classes</a:t>
            </a:r>
            <a:endParaRPr lang="en-US" dirty="0" smtClean="0"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Minimize indirect methods calls to other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Less external method calls ==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less coupling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Also known as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fan-out</a:t>
            </a:r>
            <a:r>
              <a:rPr lang="en-US" dirty="0"/>
              <a:t>"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Minimize the extent to which a class collaborates with other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Reduce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coupling</a:t>
            </a:r>
            <a:r>
              <a:rPr lang="en-US" dirty="0" smtClean="0">
                <a:sym typeface="Wingdings" pitchFamily="2" charset="2"/>
              </a:rPr>
              <a:t> between classes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and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Initialize all member </a:t>
            </a:r>
            <a:r>
              <a:rPr lang="en-US" dirty="0" smtClean="0"/>
              <a:t>data in all constructors, if possible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Uninitialized data is error prone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Partially initialized data is even more evil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 assign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/>
              <a:t> in class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/>
              <a:t> but leave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dirty="0" smtClean="0"/>
              <a:t> empty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Initialize data members in the same order in which they are declared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Prefer deep copies to shallow copies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ICloneable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should make deep copy)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8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309" y="4208600"/>
            <a:ext cx="9903420" cy="820600"/>
          </a:xfrm>
        </p:spPr>
        <p:txBody>
          <a:bodyPr/>
          <a:lstStyle/>
          <a:p>
            <a:r>
              <a:rPr lang="en-US" smtClean="0"/>
              <a:t>Basic </a:t>
            </a:r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7309" y="5111635"/>
            <a:ext cx="9903420" cy="1365365"/>
          </a:xfrm>
        </p:spPr>
        <p:txBody>
          <a:bodyPr/>
          <a:lstStyle/>
          <a:p>
            <a:r>
              <a:rPr lang="en-US" dirty="0" smtClean="0"/>
              <a:t>Cohesion, Coupling,</a:t>
            </a:r>
            <a:br>
              <a:rPr lang="en-US" dirty="0" smtClean="0"/>
            </a:br>
            <a:r>
              <a:rPr lang="en-US" dirty="0" smtClean="0"/>
              <a:t>Inheritance and Polymorphism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8414" y="914400"/>
            <a:ext cx="4571998" cy="3067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1388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private constructors to prohibit direct class instantiation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design patterns for common design situations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Creational patterns </a:t>
            </a:r>
            <a:r>
              <a:rPr lang="en-US" dirty="0" smtClean="0"/>
              <a:t>like Singleton, Factory Method, Abstract Factory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Structural patterns </a:t>
            </a:r>
            <a:r>
              <a:rPr lang="en-US" dirty="0" smtClean="0"/>
              <a:t>like Adapter, Bridge, Composite, Decorator, Façade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Behavioral patterns </a:t>
            </a:r>
            <a:r>
              <a:rPr lang="en-US" dirty="0" smtClean="0"/>
              <a:t>like Command, Iterator, Observer, Strategy, Template Method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9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Model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real-world</a:t>
            </a:r>
            <a:r>
              <a:rPr lang="en-US" dirty="0" smtClean="0"/>
              <a:t> objects with OOP classes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Model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abstract</a:t>
            </a:r>
            <a:r>
              <a:rPr lang="en-US" dirty="0" smtClean="0"/>
              <a:t> objects, processes, etc.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Reduce complexity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 at higher level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Isolate complexity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Hide it in a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Hide implementation details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encapsulation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Limit effects of changes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Changes affect only their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Reasons to Create a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6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Hide</a:t>
            </a:r>
            <a:r>
              <a:rPr lang="en-US" dirty="0" smtClean="0"/>
              <a:t> global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 through methods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Group</a:t>
            </a:r>
            <a:r>
              <a:rPr lang="en-US" dirty="0" smtClean="0"/>
              <a:t> variables that are used together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Make central points of control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Single task should be done at single place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Avoid duplicating 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Facilitate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class hierarchies and virtual methods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Package related operations together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Reasons to Create a Class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0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Group related classes together in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namespaces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Follow consistent naming convention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2573203"/>
            <a:ext cx="1046207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Utils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MathUtils { …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StringUtils { …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DataAccessLayer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GenericDAO&lt;Key, Entity&gt; { …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EmployeeDAO&lt;int, Employee&gt; { …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AddressDAO&lt;int, Address&gt; { …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2" y="2649403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67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340" y="5334000"/>
            <a:ext cx="8938472" cy="820600"/>
          </a:xfrm>
        </p:spPr>
        <p:txBody>
          <a:bodyPr/>
          <a:lstStyle/>
          <a:p>
            <a:r>
              <a:rPr lang="en-US" dirty="0" smtClean="0"/>
              <a:t>Typical Mistakes to Avoid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831204" y="714385"/>
            <a:ext cx="6283490" cy="4180161"/>
            <a:chOff x="2528887" y="260785"/>
            <a:chExt cx="4713845" cy="3549216"/>
          </a:xfrm>
        </p:grpSpPr>
        <p:pic>
          <p:nvPicPr>
            <p:cNvPr id="1026" name="Picture 2" descr="http://super-trainer.com/wp-content/uploads/2012/10/mistak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887" y="990601"/>
              <a:ext cx="4048125" cy="2819400"/>
            </a:xfrm>
            <a:prstGeom prst="roundRect">
              <a:avLst>
                <a:gd name="adj" fmla="val 3403"/>
              </a:avLst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0675" y="2819400"/>
              <a:ext cx="2847079" cy="94496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0962" y="260785"/>
              <a:ext cx="2511770" cy="1916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558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9144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Never use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plural nouns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in class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names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Unless </a:t>
            </a:r>
            <a:r>
              <a:rPr lang="en-US" sz="2800" dirty="0"/>
              <a:t>they hold some kind of </a:t>
            </a:r>
            <a:r>
              <a:rPr lang="en-US" sz="2800" dirty="0" smtClean="0"/>
              <a:t>collection!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Bad example:</a:t>
            </a:r>
            <a:br>
              <a:rPr lang="en-US" sz="3000" dirty="0" smtClean="0"/>
            </a:b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Good example: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Plural Used for a Class Name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7652" y="2677886"/>
            <a:ext cx="1046207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Teachers :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List&lt;ICourse&gt; Courses { get; set;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7652" y="4856670"/>
            <a:ext cx="1046207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GameFieldConstants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MinX = 100;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int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MaxX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700;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03268" y="5211783"/>
            <a:ext cx="1044755" cy="101484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04590" y="2971800"/>
            <a:ext cx="1052671" cy="1022533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68689" y="2209800"/>
            <a:ext cx="3903522" cy="953453"/>
          </a:xfrm>
          <a:prstGeom prst="wedgeRoundRectCallout">
            <a:avLst>
              <a:gd name="adj1" fmla="val -64003"/>
              <a:gd name="adj2" fmla="val 19636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Singular: </a:t>
            </a:r>
            <a:r>
              <a:rPr lang="en-US" sz="24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Teacher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(a single teacher, not several)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91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throw exceptions without parameters: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Throwing an Exception without Parameters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2133600"/>
            <a:ext cx="1046207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ICourse CreateCourse(string name, string town)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(name == null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throw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ArgumentNullException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null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throw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ArgumentNullException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Course(name, town);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932612" y="3456259"/>
            <a:ext cx="2667000" cy="953453"/>
          </a:xfrm>
          <a:prstGeom prst="wedgeRoundRectCallout">
            <a:avLst>
              <a:gd name="adj1" fmla="val -75580"/>
              <a:gd name="adj2" fmla="val 62277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Which parameter is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72017" y="2312091"/>
            <a:ext cx="1040709" cy="1040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98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Check for invalid data in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Not in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getter</a:t>
            </a:r>
            <a:r>
              <a:rPr lang="en-US" dirty="0" smtClean="0"/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Parameters Checked in the Getter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2383572"/>
            <a:ext cx="10462075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Town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get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if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(string.IsNullOrWhiteSpace(this.town))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throw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ArgumentNullException();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return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this.town;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set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this.town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value;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180012" y="2978277"/>
            <a:ext cx="3918096" cy="527804"/>
          </a:xfrm>
          <a:prstGeom prst="wedgeRoundRectCallout">
            <a:avLst>
              <a:gd name="adj1" fmla="val -59367"/>
              <a:gd name="adj2" fmla="val 55616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Put this check in the setter!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02463" y="2514600"/>
            <a:ext cx="1021149" cy="10211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1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Always 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this.XXX</a:t>
            </a:r>
            <a:r>
              <a:rPr lang="en-US" dirty="0" smtClean="0"/>
              <a:t> </a:t>
            </a:r>
            <a:r>
              <a:rPr lang="en-US" dirty="0"/>
              <a:t>instead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to access members </a:t>
            </a:r>
            <a:r>
              <a:rPr lang="en-US" dirty="0"/>
              <a:t>within the class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StyleCop checks this and issues a warning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Missing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for Local Members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2471678"/>
            <a:ext cx="1046207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name)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870833" y="4763462"/>
            <a:ext cx="3221991" cy="527804"/>
          </a:xfrm>
          <a:prstGeom prst="wedgeRoundRectCallout">
            <a:avLst>
              <a:gd name="adj1" fmla="val -65692"/>
              <a:gd name="adj2" fmla="val -5197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2" y="2621621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38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/>
              <a:t>when a value is missing, not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Make a field / property </a:t>
            </a:r>
            <a:r>
              <a:rPr lang="en-US" noProof="1" smtClean="0"/>
              <a:t>nullable</a:t>
            </a:r>
            <a:r>
              <a:rPr lang="en-US" dirty="0" smtClean="0"/>
              <a:t> to access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values or just disallow missing values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Bad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Correct alternatives: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Empty String for Missing Values</a:t>
            </a:r>
            <a:endParaRPr lang="en-US" sz="38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3732084"/>
            <a:ext cx="104620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 teacher = new Teacher("");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2588" y="5027966"/>
            <a:ext cx="104620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 teacher = new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2588" y="5643443"/>
            <a:ext cx="104620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 teacher = new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Teacher(null);</a:t>
            </a:r>
          </a:p>
        </p:txBody>
      </p:sp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30010" y="5527111"/>
            <a:ext cx="568889" cy="56888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65726" y="3640545"/>
            <a:ext cx="583188" cy="5831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35286" y="4918561"/>
            <a:ext cx="568889" cy="56888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65228" y="2619352"/>
            <a:ext cx="4464782" cy="953453"/>
          </a:xfrm>
          <a:prstGeom prst="wedgeRoundRectCallout">
            <a:avLst>
              <a:gd name="adj1" fmla="val -67919"/>
              <a:gd name="adj2" fmla="val 6041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name is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very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bad idea! Use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68864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Cohesion </a:t>
            </a:r>
            <a:r>
              <a:rPr lang="en-US" dirty="0" smtClean="0"/>
              <a:t>measures how closely are all the routines in a class/module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Cohesion must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strong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Classes must contain strongly related functionality</a:t>
            </a:r>
            <a:br>
              <a:rPr lang="en-US" dirty="0" smtClean="0"/>
            </a:br>
            <a:r>
              <a:rPr lang="en-US" dirty="0" smtClean="0"/>
              <a:t>and aim for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purpose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Strong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cohesion </a:t>
            </a:r>
            <a:r>
              <a:rPr lang="en-US" dirty="0" smtClean="0"/>
              <a:t>is a useful tool for managing complexity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Well-defined abstractions keep cohesion strong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Bad abstractions have weak cohesion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3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Don't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"magic"</a:t>
            </a:r>
            <a:r>
              <a:rPr lang="en-US" dirty="0"/>
              <a:t> </a:t>
            </a:r>
            <a:r>
              <a:rPr lang="en-US" dirty="0" smtClean="0"/>
              <a:t>numbers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Especially </a:t>
            </a:r>
            <a:r>
              <a:rPr lang="en-US" dirty="0"/>
              <a:t>when the class has members related to those </a:t>
            </a:r>
            <a:r>
              <a:rPr lang="en-US" dirty="0" smtClean="0"/>
              <a:t>numbers: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Numbers in the Classes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2651879"/>
            <a:ext cx="10462075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Wolf : Animal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  <a:endParaRPr lang="en-US" sz="22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TryEatAnimal(Animal animal)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2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(animal.Size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4) 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  <a:endParaRPr lang="en-US" sz="22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  <a:endParaRPr lang="en-US" sz="22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2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158103" y="4267018"/>
            <a:ext cx="5408309" cy="1702594"/>
          </a:xfrm>
          <a:prstGeom prst="wedgeRoundRectCallout">
            <a:avLst>
              <a:gd name="adj1" fmla="val -60884"/>
              <a:gd name="adj2" fmla="val -3073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if statement is very wrong.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is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size of the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Wolf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which has a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property inherited from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Why not use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this.Size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instead of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2" y="279261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98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Call the base constructor to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reuse </a:t>
            </a:r>
            <a:r>
              <a:rPr lang="en-US" sz="3200" dirty="0" smtClean="0"/>
              <a:t>the object's state initialization: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</a:t>
            </a:r>
            <a:r>
              <a:rPr lang="en-US" dirty="0" smtClean="0"/>
              <a:t>Constructor Not Called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3937" y="1766530"/>
            <a:ext cx="10462075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name)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this.Name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LocalCourse : Course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name, string lab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this.Lab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lab;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13612" y="4092673"/>
            <a:ext cx="3047206" cy="527804"/>
          </a:xfrm>
          <a:prstGeom prst="wedgeRoundRectCallout">
            <a:avLst>
              <a:gd name="adj1" fmla="val -56838"/>
              <a:gd name="adj2" fmla="val 13526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base (name)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77613" y="5249138"/>
            <a:ext cx="3250399" cy="953453"/>
          </a:xfrm>
          <a:prstGeom prst="wedgeRoundRectCallout">
            <a:avLst>
              <a:gd name="adj1" fmla="val -63920"/>
              <a:gd name="adj2" fmla="val -5674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Call the base constructor instead!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10561" y="2304394"/>
            <a:ext cx="929675" cy="92967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17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Never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copy-paste</a:t>
            </a:r>
            <a:r>
              <a:rPr lang="en-US" dirty="0"/>
              <a:t> the code of the base in the inherited class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Repeating Code in the Base and Child Classes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4247" y="2057400"/>
            <a:ext cx="10462075" cy="3631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 { get; set;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LocalCourse : Course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ITeacher Teacher { get; set; }</a:t>
            </a:r>
            <a:endParaRPr lang="en-US" sz="2000" b="1" noProof="1" smtClean="0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856412" y="3470431"/>
            <a:ext cx="4546547" cy="931734"/>
          </a:xfrm>
          <a:prstGeom prst="wedgeRoundRectCallout">
            <a:avLst>
              <a:gd name="adj1" fmla="val -70968"/>
              <a:gd name="adj2" fmla="val 60043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Why are these fields duplicated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and not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inherited?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80384" y="2205204"/>
            <a:ext cx="1043228" cy="10432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19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 careful to keep fields well encapsulated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Broken Encapsulation by </a:t>
            </a:r>
            <a:r>
              <a:rPr lang="en-US" sz="3200" noProof="1" smtClean="0"/>
              <a:t>Parameterless</a:t>
            </a:r>
            <a:r>
              <a:rPr lang="en-US" sz="3200" dirty="0" smtClean="0"/>
              <a:t> Constructor</a:t>
            </a:r>
            <a:endParaRPr lang="en-US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" y="1986566"/>
            <a:ext cx="10868369" cy="45666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private set; }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{ get; private set; 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name, ITeacher teacher)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(name ==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null)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throw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ArgumentNullException("name");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(teacher ==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null) 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throw ArgumentNullException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("teacher");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this.Teacher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teacher;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Course() {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52451" y="5181600"/>
            <a:ext cx="4367662" cy="953453"/>
          </a:xfrm>
          <a:prstGeom prst="wedgeRoundRectCallout">
            <a:avLst>
              <a:gd name="adj1" fmla="val -90800"/>
              <a:gd name="adj2" fmla="val 5003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Breaks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encapsulation: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&amp;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Teacher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be left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23341" y="2209800"/>
            <a:ext cx="1052671" cy="99455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47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Base class should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never </a:t>
            </a:r>
            <a:r>
              <a:rPr lang="en-US" sz="3200" dirty="0" smtClean="0"/>
              <a:t>know about its children!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Coupling the Base Class with </a:t>
            </a:r>
            <a:r>
              <a:rPr lang="en-US" dirty="0"/>
              <a:t>I</a:t>
            </a:r>
            <a:r>
              <a:rPr lang="en-US" dirty="0" smtClean="0"/>
              <a:t>ts Child Classes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7" y="2008464"/>
            <a:ext cx="10462075" cy="45397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7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StringBuilder </a:t>
            </a:r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new StringBuilder();</a:t>
            </a: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…</a:t>
            </a:r>
            <a:endParaRPr lang="en-US" sz="17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 is ILocalCourse)</a:t>
            </a: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  <a:endParaRPr lang="en-US" sz="17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result.Append</a:t>
            </a:r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("Lab = " + ((ILocalCourse)this).Lab);</a:t>
            </a: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  <a:endParaRPr lang="en-US" sz="17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 is IOffsiteCourse)</a:t>
            </a: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  <a:endParaRPr lang="en-US" sz="17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result.Append</a:t>
            </a:r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("Town = " + ((IOffsiteCourse)this).Town);</a:t>
            </a: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  <a:endParaRPr lang="en-US" sz="17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result.ToString();</a:t>
            </a: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7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39761" y="2133600"/>
            <a:ext cx="914400" cy="914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40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95401"/>
            <a:ext cx="11804822" cy="5334000"/>
          </a:xfrm>
        </p:spPr>
        <p:txBody>
          <a:bodyPr/>
          <a:lstStyle/>
          <a:p>
            <a:r>
              <a:rPr lang="en-US" sz="3000" dirty="0" smtClean="0"/>
              <a:t>Don't define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</a:t>
            </a:r>
            <a:r>
              <a:rPr lang="en-US" sz="3000" noProof="1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000" dirty="0" smtClean="0"/>
              <a:t> fields and use them as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sz="3000" dirty="0" smtClean="0"/>
              <a:t> (broken abstraction)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0"/>
            <a:ext cx="9577597" cy="1255059"/>
          </a:xfrm>
        </p:spPr>
        <p:txBody>
          <a:bodyPr>
            <a:normAutofit/>
          </a:bodyPr>
          <a:lstStyle/>
          <a:p>
            <a:r>
              <a:rPr lang="en-US" dirty="0" smtClean="0"/>
              <a:t>Hidden Interpretation of Base Class </a:t>
            </a:r>
            <a:br>
              <a:rPr lang="en-US" dirty="0" smtClean="0"/>
            </a:br>
            <a:r>
              <a:rPr lang="en-US" dirty="0" smtClean="0"/>
              <a:t>as Its Specific Child Class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2438400"/>
            <a:ext cx="10462075" cy="39087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Container&lt;T&gt;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IEnumerable&lt;T&gt; Items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Container()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this.Items = new List&lt;T&gt;();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AddItem (T item)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(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this.Items as List&lt;T&gt;).Add(item);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828508" y="4342965"/>
            <a:ext cx="3402714" cy="953453"/>
          </a:xfrm>
          <a:prstGeom prst="wedgeRoundRectCallout">
            <a:avLst>
              <a:gd name="adj1" fmla="val -78432"/>
              <a:gd name="adj2" fmla="val 60427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Bad practice: hidden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3" y="2554474"/>
            <a:ext cx="820916" cy="82091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01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52959"/>
            <a:ext cx="11804822" cy="5276441"/>
          </a:xfrm>
        </p:spPr>
        <p:txBody>
          <a:bodyPr/>
          <a:lstStyle/>
          <a:p>
            <a:r>
              <a:rPr lang="en-US" sz="3000" dirty="0" smtClean="0"/>
              <a:t>Use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sz="3000" dirty="0" smtClean="0"/>
              <a:t> in the field and return it where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sz="3000" dirty="0" smtClean="0"/>
              <a:t> is required: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0"/>
            <a:ext cx="9577597" cy="1255059"/>
          </a:xfrm>
        </p:spPr>
        <p:txBody>
          <a:bodyPr>
            <a:normAutofit/>
          </a:bodyPr>
          <a:lstStyle/>
          <a:p>
            <a:r>
              <a:rPr lang="en-US" sz="3800" dirty="0" smtClean="0"/>
              <a:t>Hidden Interpretation of Base Class </a:t>
            </a:r>
            <a:br>
              <a:rPr lang="en-US" sz="3800" dirty="0" smtClean="0"/>
            </a:br>
            <a:r>
              <a:rPr lang="en-US" sz="3800" dirty="0" smtClean="0"/>
              <a:t>as Its Specific Child Class (2)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2476162"/>
            <a:ext cx="10462075" cy="39087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Container&lt;T&gt;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List&lt;T&gt;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new List&lt;T&gt;();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IEnumerable&lt;T&gt; Items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this.items;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AddItem (T item)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this.Items.Add(item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3" y="2476162"/>
            <a:ext cx="881194" cy="88119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69705" y="4141566"/>
            <a:ext cx="4134839" cy="1634490"/>
          </a:xfrm>
          <a:prstGeom prst="wedgeRoundRectCallout">
            <a:avLst>
              <a:gd name="adj1" fmla="val -70242"/>
              <a:gd name="adj2" fmla="val -4811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partially breaks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encapsulation. Think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about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cloning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to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keep your items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safe.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34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0"/>
            <a:ext cx="9577597" cy="1300639"/>
          </a:xfrm>
        </p:spPr>
        <p:txBody>
          <a:bodyPr>
            <a:normAutofit/>
          </a:bodyPr>
          <a:lstStyle/>
          <a:p>
            <a:r>
              <a:rPr lang="en-US" dirty="0" smtClean="0"/>
              <a:t>Repeating Code Not Moved</a:t>
            </a:r>
            <a:br>
              <a:rPr lang="en-US" dirty="0" smtClean="0"/>
            </a:br>
            <a:r>
              <a:rPr lang="en-US" dirty="0" smtClean="0"/>
              <a:t>Upper in the Class Hierarchy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1015" y="1376398"/>
            <a:ext cx="10766795" cy="5176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Course : ICourse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{ get; set; }</a:t>
            </a:r>
          </a:p>
          <a:p>
            <a:pPr>
              <a:lnSpc>
                <a:spcPct val="70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LocalCourse : Course, ILocalCourse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pPr>
              <a:spcBef>
                <a:spcPts val="600"/>
              </a:spcBef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StringBuilder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 = new StringBuilder();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sb.Append(this.GetType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().Name);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sb.AppendFormat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("(Name={0}", this.Name);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(!(this.Teacher == null))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sb.AppendFormat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Teacher={0}", this.Teacher.Name);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sb.AppendFormat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Lab={0})", this.Lab);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sb.ToString();</a:t>
            </a:r>
          </a:p>
          <a:p>
            <a:pPr>
              <a:lnSpc>
                <a:spcPct val="70000"/>
              </a:lnSpc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76850" y="6148450"/>
            <a:ext cx="285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/>
              <a:t>// continues at the next slide</a:t>
            </a:r>
            <a:endParaRPr lang="en-US" sz="18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92099" y="4419600"/>
            <a:ext cx="9141619" cy="1395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227457" y="3371756"/>
            <a:ext cx="2844059" cy="527804"/>
          </a:xfrm>
          <a:prstGeom prst="wedgeRoundRectCallout">
            <a:avLst>
              <a:gd name="adj1" fmla="val -45947"/>
              <a:gd name="adj2" fmla="val 141766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Repeating code</a:t>
            </a:r>
            <a:endParaRPr lang="en-US" sz="22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23260" y="1524000"/>
            <a:ext cx="820916" cy="82091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51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276759"/>
            <a:ext cx="11804822" cy="5248243"/>
          </a:xfrm>
        </p:spPr>
        <p:txBody>
          <a:bodyPr/>
          <a:lstStyle/>
          <a:p>
            <a:r>
              <a:rPr lang="en-US" sz="2800" dirty="0"/>
              <a:t>When overriding methods, call the base method if you need </a:t>
            </a:r>
            <a:r>
              <a:rPr lang="en-US" sz="2800" dirty="0" smtClean="0"/>
              <a:t>its </a:t>
            </a:r>
            <a:r>
              <a:rPr lang="en-US" sz="2800" dirty="0"/>
              <a:t>functionality,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don't copy-paste</a:t>
            </a:r>
            <a:r>
              <a:rPr lang="en-US" sz="2800" dirty="0"/>
              <a:t> </a:t>
            </a:r>
            <a:r>
              <a:rPr lang="en-US" sz="2800" dirty="0" smtClean="0"/>
              <a:t>it!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0"/>
            <a:ext cx="9577597" cy="1255059"/>
          </a:xfrm>
        </p:spPr>
        <p:txBody>
          <a:bodyPr>
            <a:normAutofit/>
          </a:bodyPr>
          <a:lstStyle/>
          <a:p>
            <a:r>
              <a:rPr lang="en-US" dirty="0"/>
              <a:t>Repeating Code Not Moved</a:t>
            </a:r>
            <a:br>
              <a:rPr lang="en-US" dirty="0"/>
            </a:br>
            <a:r>
              <a:rPr lang="en-US" dirty="0"/>
              <a:t>Upper in the Class </a:t>
            </a:r>
            <a:r>
              <a:rPr lang="en-US" dirty="0" smtClean="0"/>
              <a:t>Hierarchy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" y="2251427"/>
            <a:ext cx="10868369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OffsiteCourse : Course, ILocalCourse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{ get; set; }</a:t>
            </a:r>
          </a:p>
          <a:p>
            <a:pPr>
              <a:spcBef>
                <a:spcPts val="1200"/>
              </a:spcBef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StringBuilder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 = new StringBuilder();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sb.Append(this.GetType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().Name);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sb.AppendFormat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("(Name={0}", this.Name);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(!(this.Teacher == null))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sb.AppendFormat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Teacher={0}", this.Teacher.Name);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sb.AppendFormat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Town={0})", this.Town);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sb.ToString();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15389" y="3818389"/>
            <a:ext cx="9141619" cy="1395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244741" y="3897537"/>
            <a:ext cx="2844059" cy="527804"/>
          </a:xfrm>
          <a:prstGeom prst="wedgeRoundRectCallout">
            <a:avLst>
              <a:gd name="adj1" fmla="val -49171"/>
              <a:gd name="adj2" fmla="val 126016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Repeating code</a:t>
            </a:r>
            <a:endParaRPr lang="en-US" sz="22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31296" y="2413233"/>
            <a:ext cx="820916" cy="82091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58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108420"/>
            <a:ext cx="9577597" cy="11107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Move the </a:t>
            </a:r>
            <a:r>
              <a:rPr lang="en-US" smtClean="0"/>
              <a:t>Repeating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Upper in the Class Hierarchy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1185" y="1615620"/>
            <a:ext cx="1107151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Course : ICourse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{ get; set; }</a:t>
            </a:r>
          </a:p>
          <a:p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StringBuilder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 = new StringBuilder();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sb.Append(this.GetType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().Name);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sb.AppendFormat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("(Name={0}", this.Name);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(!(this.Teacher == null))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sb.AppendFormat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Teacher={0}", this.Teacher.Name);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sb.ToString();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97491" y="5954486"/>
            <a:ext cx="274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/>
              <a:t>continues on the next slide</a:t>
            </a:r>
            <a:endParaRPr lang="en-US" sz="1800" i="1" dirty="0"/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6412" y="16764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54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and Bad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90600"/>
            <a:ext cx="11579384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Good: hard disk, CD-ROM, floppy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35000"/>
              </a:spcBef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Bad: spaghetti code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7" descr="hd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4492" y="1773238"/>
            <a:ext cx="2394610" cy="1808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8" descr="cddrive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99497" y="1752600"/>
            <a:ext cx="2546858" cy="1808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10" descr="qfdtu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0412" y="1785858"/>
            <a:ext cx="2656424" cy="1741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5" descr="spaghetti-cod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733" y="4495800"/>
            <a:ext cx="2056474" cy="1937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 descr="180px-Spaghetti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72801" y="4478825"/>
            <a:ext cx="2459811" cy="18868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9" descr="network-woodenmodel2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5611" y="4493715"/>
            <a:ext cx="2615709" cy="19245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144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Move the Repeating Code in</a:t>
            </a:r>
            <a:br>
              <a:rPr lang="en-US" dirty="0"/>
            </a:br>
            <a:r>
              <a:rPr lang="en-US" dirty="0"/>
              <a:t>Upper in the Class </a:t>
            </a:r>
            <a:r>
              <a:rPr lang="en-US" dirty="0" smtClean="0"/>
              <a:t>Hierarchy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1185" y="1461730"/>
            <a:ext cx="11071516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LocalCourse : Course, ILocalCourse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base.ToString() + "; Lab=" + this.Lab + ")";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OffsiteCourse : Course, ILocalCourse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{ get; set; }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base.ToString() + "; Town=" + this.Town + ")";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6412" y="153793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40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03893"/>
            <a:ext cx="108204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High-Quality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719034"/>
          </a:xfrm>
        </p:spPr>
        <p:txBody>
          <a:bodyPr/>
          <a:lstStyle/>
          <a:p>
            <a:r>
              <a:rPr lang="en-US" dirty="0" smtClean="0"/>
              <a:t>Exercises in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1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990600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Designing classes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3000" dirty="0" smtClean="0"/>
              <a:t>Use OOP principles correctly</a:t>
            </a:r>
          </a:p>
          <a:p>
            <a:pPr marL="1066693" lvl="2" indent="-457200">
              <a:lnSpc>
                <a:spcPct val="100000"/>
              </a:lnSpc>
            </a:pPr>
            <a:r>
              <a:rPr lang="en-US" sz="2800" dirty="0" smtClean="0"/>
              <a:t>Abstraction – use a consistent level </a:t>
            </a:r>
            <a:br>
              <a:rPr lang="en-US" sz="2800" dirty="0" smtClean="0"/>
            </a:br>
            <a:r>
              <a:rPr lang="en-US" sz="2800" dirty="0" smtClean="0"/>
              <a:t>of abstraction throughout the project</a:t>
            </a:r>
          </a:p>
          <a:p>
            <a:pPr marL="1066693" lvl="2" indent="-457200">
              <a:lnSpc>
                <a:spcPct val="100000"/>
              </a:lnSpc>
            </a:pPr>
            <a:r>
              <a:rPr lang="en-US" sz="2800" dirty="0" smtClean="0"/>
              <a:t>Inheritance – don’t repeat code</a:t>
            </a:r>
          </a:p>
          <a:p>
            <a:pPr marL="1066693" lvl="2" indent="-457200">
              <a:lnSpc>
                <a:spcPct val="100000"/>
              </a:lnSpc>
            </a:pPr>
            <a:r>
              <a:rPr lang="en-US" sz="2800" dirty="0" smtClean="0"/>
              <a:t>Encapsulation – ensure the object state is always valid</a:t>
            </a:r>
          </a:p>
          <a:p>
            <a:pPr marL="1066693" lvl="2" indent="-457200">
              <a:lnSpc>
                <a:spcPct val="100000"/>
              </a:lnSpc>
            </a:pPr>
            <a:r>
              <a:rPr lang="en-US" sz="2800" dirty="0" smtClean="0"/>
              <a:t>Polymorphism – show the logical structure of the code  more clearly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Ensure strong cohesion and loose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coupling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3000" dirty="0" smtClean="0"/>
              <a:t>Use design patterns if needed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761946" lvl="1" indent="-457200">
              <a:lnSpc>
                <a:spcPct val="100000"/>
              </a:lnSpc>
            </a:pPr>
            <a:endParaRPr lang="en-US" sz="3000" dirty="0"/>
          </a:p>
          <a:p>
            <a:pPr marL="761946" lvl="1" indent="-457200">
              <a:lnSpc>
                <a:spcPct val="100000"/>
              </a:lnSpc>
            </a:pP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587" y="1143000"/>
            <a:ext cx="359499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97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://softuni.org/courses/high-quality-code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smtClean="0"/>
              <a:t>High-Quality </a:t>
            </a:r>
            <a:r>
              <a:rPr lang="en-US" smtClean="0"/>
              <a:t>Classes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37160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37160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37160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37160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37160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2" name="Picture 11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243647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151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Strong cohesion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Math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Sin()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Cos()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Asin()</a:t>
            </a:r>
          </a:p>
          <a:p>
            <a:pPr lvl="2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Sqrt()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Pow()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Exp()</a:t>
            </a:r>
          </a:p>
          <a:p>
            <a:pPr lvl="2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Math.E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Cohesion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1711" y="4461808"/>
            <a:ext cx="10360501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sideA = 40, sideB = 69;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angleAB = Math.PI / 3;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sideC = Math.Pow(sideA, 2) + Math.Pow(sideB, 2) -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2 * sideA * sideB * Math.Cos(angleAB);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sidesSqrtSum = </a:t>
            </a:r>
          </a:p>
          <a:p>
            <a:pPr>
              <a:lnSpc>
                <a:spcPts val="2400"/>
              </a:lnSpc>
            </a:pPr>
            <a:r>
              <a:rPr lang="en-IE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IE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Math.Sqrt(sideA) + Math.Sqrt(sideB) + Math.Sqrt(sideC);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2961" y="462367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5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Coupling </a:t>
            </a:r>
            <a:r>
              <a:rPr lang="en-US" dirty="0" smtClean="0"/>
              <a:t>describes how tightly a class or routine is related to other classes or </a:t>
            </a:r>
            <a:r>
              <a:rPr lang="bg-BG" dirty="0" smtClean="0"/>
              <a:t>routines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Coupling must be kept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Modules must depend little on each other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classes and routines must have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Small, direct, visible, and flexible relationships to other classes and routines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module must be easily used by other modules, without complex dependencies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5200650" algn="l"/>
              </a:tabLst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Loose Coupling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Easily replace old HDD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Easily place this HDD to another motherboard</a:t>
            </a:r>
          </a:p>
          <a:p>
            <a:pPr>
              <a:lnSpc>
                <a:spcPct val="100000"/>
              </a:lnSpc>
              <a:spcBef>
                <a:spcPts val="1200"/>
              </a:spcBef>
              <a:tabLst>
                <a:tab pos="5200650" algn="l"/>
              </a:tabLst>
            </a:pPr>
            <a:r>
              <a:rPr lang="en-US" sz="3000" dirty="0" smtClean="0">
                <a:solidFill>
                  <a:srgbClr val="FB816D"/>
                </a:solidFill>
              </a:rPr>
              <a:t>Tight Coupling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Where is the video adapter?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Can you change the video controller on this MB?</a:t>
            </a:r>
            <a:endParaRPr lang="bg-B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and Tight Coupling</a:t>
            </a:r>
            <a:endParaRPr lang="en-US" dirty="0"/>
          </a:p>
        </p:txBody>
      </p:sp>
      <p:pic>
        <p:nvPicPr>
          <p:cNvPr id="5" name="Picture 4" descr="termek_2666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1812" y="4084411"/>
            <a:ext cx="3353752" cy="2311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SATA-hdd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1812" y="1214251"/>
            <a:ext cx="3353752" cy="23808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45383" y="12954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61576" y="4309583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55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1042511"/>
            <a:ext cx="10563648" cy="5663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Report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LoadFromFile(string fileName) {…}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SaveToFile(string fileName) {…}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Print(Report report) {…}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Report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myReport = new Report();         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myReport.LoadFromFile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("C:\\DailyReport.rep");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Printer.Print(myReport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2" y="111871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8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3353</Words>
  <Application>Microsoft Office PowerPoint</Application>
  <PresentationFormat>Custom</PresentationFormat>
  <Paragraphs>680</Paragraphs>
  <Slides>55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Consolas</vt:lpstr>
      <vt:lpstr>Wingdings</vt:lpstr>
      <vt:lpstr>Wingdings 2</vt:lpstr>
      <vt:lpstr>SoftUni 16x9</vt:lpstr>
      <vt:lpstr>High-Quality Classes and Class Hierarchies</vt:lpstr>
      <vt:lpstr>Table of Contents</vt:lpstr>
      <vt:lpstr>Basic Principles</vt:lpstr>
      <vt:lpstr>Cohesion</vt:lpstr>
      <vt:lpstr>Good and Bad Cohesion</vt:lpstr>
      <vt:lpstr>Strong Cohesion</vt:lpstr>
      <vt:lpstr>Coupling</vt:lpstr>
      <vt:lpstr>Loose and Tight Coupling</vt:lpstr>
      <vt:lpstr>Loose Coupling – Example</vt:lpstr>
      <vt:lpstr>Tight Coupling – Example</vt:lpstr>
      <vt:lpstr>Inheritance</vt:lpstr>
      <vt:lpstr>Polymorphism </vt:lpstr>
      <vt:lpstr>Polymorphism</vt:lpstr>
      <vt:lpstr>Polymorphism – Example</vt:lpstr>
      <vt:lpstr>High-Quality Classes</vt:lpstr>
      <vt:lpstr>High-Quality Classes: Abstraction</vt:lpstr>
      <vt:lpstr>Good Abstraction – Example</vt:lpstr>
      <vt:lpstr>Bad Abstraction – Example</vt:lpstr>
      <vt:lpstr>Establishing Good Abstraction</vt:lpstr>
      <vt:lpstr>Establishing Good Abstraction (2)</vt:lpstr>
      <vt:lpstr>Encapsulation</vt:lpstr>
      <vt:lpstr>Encapsulation (2)</vt:lpstr>
      <vt:lpstr>Encapsulation (3)</vt:lpstr>
      <vt:lpstr>Inheritance or Containment?</vt:lpstr>
      <vt:lpstr>Inheritance</vt:lpstr>
      <vt:lpstr>Inheritance (2)</vt:lpstr>
      <vt:lpstr>Inheritance (3)</vt:lpstr>
      <vt:lpstr>Class Methods and Data</vt:lpstr>
      <vt:lpstr>Class Constructors</vt:lpstr>
      <vt:lpstr>Use Design Patterns</vt:lpstr>
      <vt:lpstr>Top Reasons to Create a Class</vt:lpstr>
      <vt:lpstr>Top Reasons to Create a Class (2)</vt:lpstr>
      <vt:lpstr>Namespaces</vt:lpstr>
      <vt:lpstr>Typical Mistakes to Avoid</vt:lpstr>
      <vt:lpstr>Plural Used for a Class Name</vt:lpstr>
      <vt:lpstr>Throwing an Exception without Parameters</vt:lpstr>
      <vt:lpstr>Parameters Checked in the Getter</vt:lpstr>
      <vt:lpstr>Missing this for Local Members</vt:lpstr>
      <vt:lpstr>Empty String for Missing Values</vt:lpstr>
      <vt:lpstr>Magic Numbers in the Classes</vt:lpstr>
      <vt:lpstr>Base Constructor Not Called</vt:lpstr>
      <vt:lpstr>Repeating Code in the Base and Child Classes</vt:lpstr>
      <vt:lpstr>Broken Encapsulation by Parameterless Constructor</vt:lpstr>
      <vt:lpstr>Coupling the Base Class with Its Child Classes</vt:lpstr>
      <vt:lpstr>Hidden Interpretation of Base Class  as Its Specific Child Class</vt:lpstr>
      <vt:lpstr>Hidden Interpretation of Base Class  as Its Specific Child Class (2)</vt:lpstr>
      <vt:lpstr>Repeating Code Not Moved Upper in the Class Hierarchy</vt:lpstr>
      <vt:lpstr>Repeating Code Not Moved Upper in the Class Hierarchy (2)</vt:lpstr>
      <vt:lpstr>Move the Repeating Code Upper in the Class Hierarchy</vt:lpstr>
      <vt:lpstr>Move the Repeating Code in Upper in the Class Hierarchy (2)</vt:lpstr>
      <vt:lpstr>High-Quality Classes</vt:lpstr>
      <vt:lpstr>Summary</vt:lpstr>
      <vt:lpstr>High-Quality Classes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Classes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2015-07-16T08:53:47Z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