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9144000" cy="5143500"/>
  <p:embeddedFontLst>
    <p:embeddedFont>
      <p:font typeface="Tahoma"/>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52EC72-032E-43D7-A6CE-DBEC34FD0DE4}">
  <a:tblStyle styleId="{FB52EC72-032E-43D7-A6CE-DBEC34FD0DE4}"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Tahoma-bold.fntdata"/><Relationship Id="rId16" Type="http://schemas.openxmlformats.org/officeDocument/2006/relationships/font" Target="fonts/Tahom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0321b2b268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60" name="Google Shape;60;g30321b2b268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f866a1c4c4_1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66" name="Google Shape;66;g2f866a1c4c4_1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12" name="Shape 12"/>
        <p:cNvGrpSpPr/>
        <p:nvPr/>
      </p:nvGrpSpPr>
      <p:grpSpPr>
        <a:xfrm>
          <a:off x="0" y="0"/>
          <a:ext cx="0" cy="0"/>
          <a:chOff x="0" y="0"/>
          <a:chExt cx="0" cy="0"/>
        </a:xfrm>
      </p:grpSpPr>
      <p:sp>
        <p:nvSpPr>
          <p:cNvPr id="13" name="Google Shape;13;p2"/>
          <p:cNvSpPr txBox="1"/>
          <p:nvPr>
            <p:ph type="title"/>
          </p:nvPr>
        </p:nvSpPr>
        <p:spPr>
          <a:xfrm>
            <a:off x="516194" y="334231"/>
            <a:ext cx="3406067" cy="37232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100">
                <a:solidFill>
                  <a:srgbClr val="0198A3"/>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3"/>
          <p:cNvSpPr txBox="1"/>
          <p:nvPr>
            <p:ph type="title"/>
          </p:nvPr>
        </p:nvSpPr>
        <p:spPr>
          <a:xfrm>
            <a:off x="516194" y="334231"/>
            <a:ext cx="3406067" cy="37232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100">
                <a:solidFill>
                  <a:srgbClr val="0198A3"/>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70062" y="1374153"/>
            <a:ext cx="8204200" cy="238442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4"/>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100">
                <a:solidFill>
                  <a:srgbClr val="0198A3"/>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5"/>
          <p:cNvSpPr txBox="1"/>
          <p:nvPr>
            <p:ph type="title"/>
          </p:nvPr>
        </p:nvSpPr>
        <p:spPr>
          <a:xfrm>
            <a:off x="516194" y="334231"/>
            <a:ext cx="3406067" cy="37232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100">
                <a:solidFill>
                  <a:srgbClr val="0198A3"/>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9143999" cy="5143499"/>
          </a:xfrm>
          <a:prstGeom prst="rect">
            <a:avLst/>
          </a:prstGeom>
          <a:noFill/>
          <a:ln>
            <a:noFill/>
          </a:ln>
        </p:spPr>
      </p:pic>
      <p:sp>
        <p:nvSpPr>
          <p:cNvPr id="7" name="Google Shape;7;p1"/>
          <p:cNvSpPr txBox="1"/>
          <p:nvPr>
            <p:ph type="title"/>
          </p:nvPr>
        </p:nvSpPr>
        <p:spPr>
          <a:xfrm>
            <a:off x="516194" y="334231"/>
            <a:ext cx="3406067" cy="372327"/>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100" u="none" cap="none" strike="noStrike">
                <a:solidFill>
                  <a:srgbClr val="0198A3"/>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70062" y="1374153"/>
            <a:ext cx="8204200" cy="238442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 name="Shape 43"/>
        <p:cNvGrpSpPr/>
        <p:nvPr/>
      </p:nvGrpSpPr>
      <p:grpSpPr>
        <a:xfrm>
          <a:off x="0" y="0"/>
          <a:ext cx="0" cy="0"/>
          <a:chOff x="0" y="0"/>
          <a:chExt cx="0" cy="0"/>
        </a:xfrm>
      </p:grpSpPr>
      <p:pic>
        <p:nvPicPr>
          <p:cNvPr id="44" name="Google Shape;44;p7"/>
          <p:cNvPicPr preferRelativeResize="0"/>
          <p:nvPr/>
        </p:nvPicPr>
        <p:blipFill rotWithShape="1">
          <a:blip r:embed="rId3">
            <a:alphaModFix/>
          </a:blip>
          <a:srcRect b="0" l="0" r="0" t="0"/>
          <a:stretch/>
        </p:blipFill>
        <p:spPr>
          <a:xfrm>
            <a:off x="0" y="0"/>
            <a:ext cx="9143999" cy="5143499"/>
          </a:xfrm>
          <a:prstGeom prst="rect">
            <a:avLst/>
          </a:prstGeom>
          <a:noFill/>
          <a:ln>
            <a:noFill/>
          </a:ln>
        </p:spPr>
      </p:pic>
      <p:sp>
        <p:nvSpPr>
          <p:cNvPr id="45" name="Google Shape;45;p7"/>
          <p:cNvSpPr txBox="1"/>
          <p:nvPr>
            <p:ph type="title"/>
          </p:nvPr>
        </p:nvSpPr>
        <p:spPr>
          <a:xfrm>
            <a:off x="384725" y="2457099"/>
            <a:ext cx="3186430" cy="8483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700">
                <a:solidFill>
                  <a:srgbClr val="FFFFFF"/>
                </a:solidFill>
                <a:latin typeface="Trebuchet MS"/>
                <a:ea typeface="Trebuchet MS"/>
                <a:cs typeface="Trebuchet MS"/>
                <a:sym typeface="Trebuchet MS"/>
              </a:rPr>
              <a:t>Homework - UI/UX Design</a:t>
            </a:r>
            <a:endParaRPr sz="27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7" name="Shape 117"/>
        <p:cNvGrpSpPr/>
        <p:nvPr/>
      </p:nvGrpSpPr>
      <p:grpSpPr>
        <a:xfrm>
          <a:off x="0" y="0"/>
          <a:ext cx="0" cy="0"/>
          <a:chOff x="0" y="0"/>
          <a:chExt cx="0" cy="0"/>
        </a:xfrm>
      </p:grpSpPr>
      <p:pic>
        <p:nvPicPr>
          <p:cNvPr id="118" name="Google Shape;118;p16"/>
          <p:cNvPicPr preferRelativeResize="0"/>
          <p:nvPr/>
        </p:nvPicPr>
        <p:blipFill rotWithShape="1">
          <a:blip r:embed="rId3">
            <a:alphaModFix/>
          </a:blip>
          <a:srcRect b="0" l="0" r="0" t="0"/>
          <a:stretch/>
        </p:blipFill>
        <p:spPr>
          <a:xfrm>
            <a:off x="0" y="0"/>
            <a:ext cx="9143999" cy="5143499"/>
          </a:xfrm>
          <a:prstGeom prst="rect">
            <a:avLst/>
          </a:prstGeom>
          <a:noFill/>
          <a:ln>
            <a:noFill/>
          </a:ln>
        </p:spPr>
      </p:pic>
      <p:sp>
        <p:nvSpPr>
          <p:cNvPr id="119" name="Google Shape;119;p16"/>
          <p:cNvSpPr txBox="1"/>
          <p:nvPr>
            <p:ph type="title"/>
          </p:nvPr>
        </p:nvSpPr>
        <p:spPr>
          <a:xfrm>
            <a:off x="2857200" y="2225801"/>
            <a:ext cx="3430270" cy="6502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100">
                <a:solidFill>
                  <a:srgbClr val="000000"/>
                </a:solidFill>
                <a:latin typeface="Trebuchet MS"/>
                <a:ea typeface="Trebuchet MS"/>
                <a:cs typeface="Trebuchet MS"/>
                <a:sym typeface="Trebuchet MS"/>
              </a:rPr>
              <a:t>Terima kasih!</a:t>
            </a:r>
            <a:endParaRPr sz="41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8"/>
          <p:cNvSpPr txBox="1"/>
          <p:nvPr>
            <p:ph type="title"/>
          </p:nvPr>
        </p:nvSpPr>
        <p:spPr>
          <a:xfrm>
            <a:off x="769437" y="334231"/>
            <a:ext cx="2546350" cy="3454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latin typeface="Trebuchet MS"/>
                <a:ea typeface="Trebuchet MS"/>
                <a:cs typeface="Trebuchet MS"/>
                <a:sym typeface="Trebuchet MS"/>
              </a:rPr>
              <a:t>1.	Soal &amp; Instruksi</a:t>
            </a:r>
            <a:endParaRPr/>
          </a:p>
        </p:txBody>
      </p:sp>
      <p:sp>
        <p:nvSpPr>
          <p:cNvPr id="51" name="Google Shape;51;p8"/>
          <p:cNvSpPr txBox="1"/>
          <p:nvPr/>
        </p:nvSpPr>
        <p:spPr>
          <a:xfrm>
            <a:off x="749124" y="1046659"/>
            <a:ext cx="7473315" cy="295910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b="1" lang="en-US" sz="1200">
                <a:latin typeface="Trebuchet MS"/>
                <a:ea typeface="Trebuchet MS"/>
                <a:cs typeface="Trebuchet MS"/>
                <a:sym typeface="Trebuchet MS"/>
              </a:rPr>
              <a:t>Soal</a:t>
            </a:r>
            <a:endParaRPr sz="1200">
              <a:latin typeface="Trebuchet MS"/>
              <a:ea typeface="Trebuchet MS"/>
              <a:cs typeface="Trebuchet MS"/>
              <a:sym typeface="Trebuchet MS"/>
            </a:endParaRPr>
          </a:p>
          <a:p>
            <a:pPr indent="0" lvl="0" marL="12700" marR="80010" rtl="0" algn="l">
              <a:lnSpc>
                <a:spcPct val="114599"/>
              </a:lnSpc>
              <a:spcBef>
                <a:spcPts val="0"/>
              </a:spcBef>
              <a:spcAft>
                <a:spcPts val="0"/>
              </a:spcAft>
              <a:buNone/>
            </a:pPr>
            <a:r>
              <a:rPr lang="en-US" sz="1200">
                <a:latin typeface="Trebuchet MS"/>
                <a:ea typeface="Trebuchet MS"/>
                <a:cs typeface="Trebuchet MS"/>
                <a:sym typeface="Trebuchet MS"/>
              </a:rPr>
              <a:t>Kalian akan diminta untuk melakukan observasi dan memikirkan cara untuk meningkatkan kualitas suatu produk atau layanan perbankan.</a:t>
            </a:r>
            <a:endParaRPr sz="1200">
              <a:latin typeface="Trebuchet MS"/>
              <a:ea typeface="Trebuchet MS"/>
              <a:cs typeface="Trebuchet MS"/>
              <a:sym typeface="Trebuchet MS"/>
            </a:endParaRPr>
          </a:p>
          <a:p>
            <a:pPr indent="0" lvl="0" marL="12700" rtl="0" algn="l">
              <a:lnSpc>
                <a:spcPct val="100000"/>
              </a:lnSpc>
              <a:spcBef>
                <a:spcPts val="1035"/>
              </a:spcBef>
              <a:spcAft>
                <a:spcPts val="0"/>
              </a:spcAft>
              <a:buNone/>
            </a:pPr>
            <a:r>
              <a:rPr lang="en-US" sz="1200">
                <a:latin typeface="Trebuchet MS"/>
                <a:ea typeface="Trebuchet MS"/>
                <a:cs typeface="Trebuchet MS"/>
                <a:sym typeface="Trebuchet MS"/>
              </a:rPr>
              <a:t>Rancangan Project harus sesuai dengan tahapan design thinking yang sudah dipaparkan dalam kelas.</a:t>
            </a:r>
            <a:endParaRPr sz="1200">
              <a:latin typeface="Trebuchet MS"/>
              <a:ea typeface="Trebuchet MS"/>
              <a:cs typeface="Trebuchet MS"/>
              <a:sym typeface="Trebuchet MS"/>
            </a:endParaRPr>
          </a:p>
          <a:p>
            <a:pPr indent="0" lvl="0" marL="12700" marR="713740" rtl="0" algn="l">
              <a:lnSpc>
                <a:spcPct val="114599"/>
              </a:lnSpc>
              <a:spcBef>
                <a:spcPts val="825"/>
              </a:spcBef>
              <a:spcAft>
                <a:spcPts val="0"/>
              </a:spcAft>
              <a:buNone/>
            </a:pPr>
            <a:r>
              <a:rPr lang="en-US" sz="1200">
                <a:latin typeface="Trebuchet MS"/>
                <a:ea typeface="Trebuchet MS"/>
                <a:cs typeface="Trebuchet MS"/>
                <a:sym typeface="Trebuchet MS"/>
              </a:rPr>
              <a:t>PR ini akan menilai bagaimana pemahaman kalian tentang design thinking baik secara teori dan pengaplikasiannya.</a:t>
            </a:r>
            <a:endParaRPr sz="1200">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1200">
              <a:latin typeface="Trebuchet MS"/>
              <a:ea typeface="Trebuchet MS"/>
              <a:cs typeface="Trebuchet MS"/>
              <a:sym typeface="Trebuchet MS"/>
            </a:endParaRPr>
          </a:p>
          <a:p>
            <a:pPr indent="0" lvl="0" marL="0" rtl="0" algn="l">
              <a:lnSpc>
                <a:spcPct val="100000"/>
              </a:lnSpc>
              <a:spcBef>
                <a:spcPts val="720"/>
              </a:spcBef>
              <a:spcAft>
                <a:spcPts val="0"/>
              </a:spcAft>
              <a:buNone/>
            </a:pPr>
            <a:r>
              <a:t/>
            </a:r>
            <a:endParaRPr sz="1200">
              <a:latin typeface="Trebuchet MS"/>
              <a:ea typeface="Trebuchet MS"/>
              <a:cs typeface="Trebuchet MS"/>
              <a:sym typeface="Trebuchet MS"/>
            </a:endParaRPr>
          </a:p>
          <a:p>
            <a:pPr indent="0" lvl="0" marL="12700" rtl="0" algn="l">
              <a:lnSpc>
                <a:spcPct val="100000"/>
              </a:lnSpc>
              <a:spcBef>
                <a:spcPts val="0"/>
              </a:spcBef>
              <a:spcAft>
                <a:spcPts val="0"/>
              </a:spcAft>
              <a:buNone/>
            </a:pPr>
            <a:r>
              <a:rPr b="1" lang="en-US" sz="1200">
                <a:latin typeface="Trebuchet MS"/>
                <a:ea typeface="Trebuchet MS"/>
                <a:cs typeface="Trebuchet MS"/>
                <a:sym typeface="Trebuchet MS"/>
              </a:rPr>
              <a:t>Instruksi Pengerjaan</a:t>
            </a:r>
            <a:endParaRPr sz="1200">
              <a:latin typeface="Trebuchet MS"/>
              <a:ea typeface="Trebuchet MS"/>
              <a:cs typeface="Trebuchet MS"/>
              <a:sym typeface="Trebuchet MS"/>
            </a:endParaRPr>
          </a:p>
          <a:p>
            <a:pPr indent="0" lvl="0" marL="12700" rtl="0" algn="l">
              <a:lnSpc>
                <a:spcPct val="100000"/>
              </a:lnSpc>
              <a:spcBef>
                <a:spcPts val="1035"/>
              </a:spcBef>
              <a:spcAft>
                <a:spcPts val="0"/>
              </a:spcAft>
              <a:buNone/>
            </a:pPr>
            <a:r>
              <a:rPr lang="en-US" sz="1200">
                <a:latin typeface="Trebuchet MS"/>
                <a:ea typeface="Trebuchet MS"/>
                <a:cs typeface="Trebuchet MS"/>
                <a:sym typeface="Trebuchet MS"/>
              </a:rPr>
              <a:t>Pilih salah satu produk/layanan perbankan yang kalian kenal</a:t>
            </a:r>
            <a:endParaRPr sz="1200">
              <a:latin typeface="Trebuchet MS"/>
              <a:ea typeface="Trebuchet MS"/>
              <a:cs typeface="Trebuchet MS"/>
              <a:sym typeface="Trebuchet MS"/>
            </a:endParaRPr>
          </a:p>
          <a:p>
            <a:pPr indent="0" lvl="0" marL="12700" marR="5080" rtl="0" algn="l">
              <a:lnSpc>
                <a:spcPct val="114599"/>
              </a:lnSpc>
              <a:spcBef>
                <a:spcPts val="825"/>
              </a:spcBef>
              <a:spcAft>
                <a:spcPts val="0"/>
              </a:spcAft>
              <a:buNone/>
            </a:pPr>
            <a:r>
              <a:rPr lang="en-US" sz="1200">
                <a:latin typeface="Trebuchet MS"/>
                <a:ea typeface="Trebuchet MS"/>
                <a:cs typeface="Trebuchet MS"/>
                <a:sym typeface="Trebuchet MS"/>
              </a:rPr>
              <a:t>Tuliskan rancangan kegiatan kalian sesuai dengan framework design thinking dalam template yang sudah disediakan di halaman berikutnya.</a:t>
            </a:r>
            <a:endParaRPr sz="1200">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9"/>
          <p:cNvSpPr txBox="1"/>
          <p:nvPr>
            <p:ph type="title"/>
          </p:nvPr>
        </p:nvSpPr>
        <p:spPr>
          <a:xfrm>
            <a:off x="516194" y="334231"/>
            <a:ext cx="3406067" cy="372327"/>
          </a:xfrm>
          <a:prstGeom prst="rect">
            <a:avLst/>
          </a:prstGeom>
          <a:noFill/>
          <a:ln>
            <a:noFill/>
          </a:ln>
        </p:spPr>
        <p:txBody>
          <a:bodyPr anchorCtr="0" anchor="t" bIns="0" lIns="0" spcFirstLastPara="1" rIns="0" wrap="square" tIns="12700">
            <a:spAutoFit/>
          </a:bodyPr>
          <a:lstStyle/>
          <a:p>
            <a:pPr indent="0" lvl="0" marL="412750" rtl="0" algn="l">
              <a:lnSpc>
                <a:spcPct val="100000"/>
              </a:lnSpc>
              <a:spcBef>
                <a:spcPts val="0"/>
              </a:spcBef>
              <a:spcAft>
                <a:spcPts val="0"/>
              </a:spcAft>
              <a:buNone/>
            </a:pPr>
            <a:r>
              <a:rPr lang="en-US">
                <a:latin typeface="Trebuchet MS"/>
                <a:ea typeface="Trebuchet MS"/>
                <a:cs typeface="Trebuchet MS"/>
                <a:sym typeface="Trebuchet MS"/>
              </a:rPr>
              <a:t>Template</a:t>
            </a:r>
            <a:endParaRPr/>
          </a:p>
        </p:txBody>
      </p:sp>
      <p:graphicFrame>
        <p:nvGraphicFramePr>
          <p:cNvPr id="57" name="Google Shape;57;p9"/>
          <p:cNvGraphicFramePr/>
          <p:nvPr/>
        </p:nvGraphicFramePr>
        <p:xfrm>
          <a:off x="938762" y="824382"/>
          <a:ext cx="3000000" cy="3000000"/>
        </p:xfrm>
        <a:graphic>
          <a:graphicData uri="http://schemas.openxmlformats.org/drawingml/2006/table">
            <a:tbl>
              <a:tblPr bandRow="1" firstRow="1">
                <a:noFill/>
                <a:tableStyleId>{FB52EC72-032E-43D7-A6CE-DBEC34FD0DE4}</a:tableStyleId>
              </a:tblPr>
              <a:tblGrid>
                <a:gridCol w="3619500"/>
                <a:gridCol w="4292600"/>
              </a:tblGrid>
              <a:tr h="334650">
                <a:tc>
                  <a:txBody>
                    <a:bodyPr/>
                    <a:lstStyle/>
                    <a:p>
                      <a:pPr indent="0" lvl="0" marL="85725" marR="0" rtl="0" algn="l">
                        <a:lnSpc>
                          <a:spcPct val="100000"/>
                        </a:lnSpc>
                        <a:spcBef>
                          <a:spcPts val="0"/>
                        </a:spcBef>
                        <a:spcAft>
                          <a:spcPts val="0"/>
                        </a:spcAft>
                        <a:buNone/>
                      </a:pPr>
                      <a:r>
                        <a:rPr b="1" lang="en-US" sz="1000" u="none" cap="none" strike="noStrike">
                          <a:latin typeface="Trebuchet MS"/>
                          <a:ea typeface="Trebuchet MS"/>
                          <a:cs typeface="Trebuchet MS"/>
                          <a:sym typeface="Trebuchet MS"/>
                        </a:rPr>
                        <a:t>Tahapan</a:t>
                      </a:r>
                      <a:endParaRPr sz="1000" u="none" cap="none" strike="noStrike">
                        <a:latin typeface="Trebuchet MS"/>
                        <a:ea typeface="Trebuchet MS"/>
                        <a:cs typeface="Trebuchet MS"/>
                        <a:sym typeface="Trebuchet MS"/>
                      </a:endParaRPr>
                    </a:p>
                  </a:txBody>
                  <a:tcPr marT="806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b="1" lang="en-US" sz="1000" u="none" cap="none" strike="noStrike">
                          <a:latin typeface="Trebuchet MS"/>
                          <a:ea typeface="Trebuchet MS"/>
                          <a:cs typeface="Trebuchet MS"/>
                          <a:sym typeface="Trebuchet MS"/>
                        </a:rPr>
                        <a:t>Kegiatan &amp; Hasil Kegiatan</a:t>
                      </a:r>
                      <a:endParaRPr sz="1000" u="none" cap="none" strike="noStrike">
                        <a:latin typeface="Trebuchet MS"/>
                        <a:ea typeface="Trebuchet MS"/>
                        <a:cs typeface="Trebuchet MS"/>
                        <a:sym typeface="Trebuchet MS"/>
                      </a:endParaRPr>
                    </a:p>
                  </a:txBody>
                  <a:tcPr marT="806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79525">
                <a:tc>
                  <a:txBody>
                    <a:bodyPr/>
                    <a:lstStyle/>
                    <a:p>
                      <a:pPr indent="0" lvl="0" marL="85725" marR="0" rtl="0" algn="l">
                        <a:lnSpc>
                          <a:spcPct val="100000"/>
                        </a:lnSpc>
                        <a:spcBef>
                          <a:spcPts val="0"/>
                        </a:spcBef>
                        <a:spcAft>
                          <a:spcPts val="0"/>
                        </a:spcAft>
                        <a:buNone/>
                      </a:pPr>
                      <a:r>
                        <a:rPr lang="en-US" sz="1000" u="none" cap="none" strike="noStrike">
                          <a:latin typeface="Trebuchet MS"/>
                          <a:ea typeface="Trebuchet MS"/>
                          <a:cs typeface="Trebuchet MS"/>
                          <a:sym typeface="Trebuchet MS"/>
                        </a:rPr>
                        <a:t>Empathy</a:t>
                      </a:r>
                      <a:endParaRPr sz="1000" u="none" cap="none" strike="noStrike">
                        <a:latin typeface="Trebuchet MS"/>
                        <a:ea typeface="Trebuchet MS"/>
                        <a:cs typeface="Trebuchet MS"/>
                        <a:sym typeface="Trebuchet MS"/>
                      </a:endParaRPr>
                    </a:p>
                  </a:txBody>
                  <a:tcPr marT="806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522605" rtl="0" algn="l">
                        <a:lnSpc>
                          <a:spcPct val="100000"/>
                        </a:lnSpc>
                        <a:spcBef>
                          <a:spcPts val="0"/>
                        </a:spcBef>
                        <a:spcAft>
                          <a:spcPts val="0"/>
                        </a:spcAft>
                        <a:buNone/>
                      </a:pPr>
                      <a:r>
                        <a:rPr i="1" lang="en-US" sz="1000" u="none" cap="none" strike="noStrike">
                          <a:solidFill>
                            <a:srgbClr val="FF0000"/>
                          </a:solidFill>
                          <a:latin typeface="Trebuchet MS"/>
                          <a:ea typeface="Trebuchet MS"/>
                          <a:cs typeface="Trebuchet MS"/>
                          <a:sym typeface="Trebuchet MS"/>
                        </a:rPr>
                        <a:t>&lt;Tuliskan di kolom ini apa yang akan kalian lakukan untuk bisa mencari tahu permasalahan pada layanan tersebut&gt;</a:t>
                      </a:r>
                      <a:endParaRPr sz="1000" u="none" cap="none" strike="noStrike">
                        <a:latin typeface="Trebuchet MS"/>
                        <a:ea typeface="Trebuchet MS"/>
                        <a:cs typeface="Trebuchet MS"/>
                        <a:sym typeface="Trebuchet MS"/>
                      </a:endParaRPr>
                    </a:p>
                    <a:p>
                      <a:pPr indent="-289560" lvl="0" marL="542290" marR="0" rtl="0" algn="l">
                        <a:lnSpc>
                          <a:spcPct val="100000"/>
                        </a:lnSpc>
                        <a:spcBef>
                          <a:spcPts val="0"/>
                        </a:spcBef>
                        <a:spcAft>
                          <a:spcPts val="0"/>
                        </a:spcAft>
                        <a:buClr>
                          <a:srgbClr val="FF0000"/>
                        </a:buClr>
                        <a:buSzPts val="1000"/>
                        <a:buFont typeface="Trebuchet MS"/>
                        <a:buChar char="-"/>
                      </a:pPr>
                      <a:r>
                        <a:rPr i="1" lang="en-US" sz="1000" u="none" cap="none" strike="noStrike">
                          <a:solidFill>
                            <a:srgbClr val="FF0000"/>
                          </a:solidFill>
                          <a:latin typeface="Trebuchet MS"/>
                          <a:ea typeface="Trebuchet MS"/>
                          <a:cs typeface="Trebuchet MS"/>
                          <a:sym typeface="Trebuchet MS"/>
                        </a:rPr>
                        <a:t>Tipe Riset apa yang akan anda lakukan</a:t>
                      </a:r>
                      <a:endParaRPr sz="1000" u="none" cap="none" strike="noStrike">
                        <a:latin typeface="Trebuchet MS"/>
                        <a:ea typeface="Trebuchet MS"/>
                        <a:cs typeface="Trebuchet MS"/>
                        <a:sym typeface="Trebuchet MS"/>
                      </a:endParaRPr>
                    </a:p>
                    <a:p>
                      <a:pPr indent="-289560" lvl="0" marL="542290" marR="0" rtl="0" algn="l">
                        <a:lnSpc>
                          <a:spcPct val="100000"/>
                        </a:lnSpc>
                        <a:spcBef>
                          <a:spcPts val="0"/>
                        </a:spcBef>
                        <a:spcAft>
                          <a:spcPts val="0"/>
                        </a:spcAft>
                        <a:buClr>
                          <a:srgbClr val="FF0000"/>
                        </a:buClr>
                        <a:buSzPts val="1000"/>
                        <a:buFont typeface="Trebuchet MS"/>
                        <a:buChar char="-"/>
                      </a:pPr>
                      <a:r>
                        <a:rPr i="1" lang="en-US" sz="1000" u="none" cap="none" strike="noStrike">
                          <a:solidFill>
                            <a:srgbClr val="FF0000"/>
                          </a:solidFill>
                          <a:latin typeface="Trebuchet MS"/>
                          <a:ea typeface="Trebuchet MS"/>
                          <a:cs typeface="Trebuchet MS"/>
                          <a:sym typeface="Trebuchet MS"/>
                        </a:rPr>
                        <a:t>Metode apa yang digunakan: Heuristic Evaluation</a:t>
                      </a:r>
                      <a:endParaRPr sz="1000" u="none" cap="none" strike="noStrike">
                        <a:latin typeface="Trebuchet MS"/>
                        <a:ea typeface="Trebuchet MS"/>
                        <a:cs typeface="Trebuchet MS"/>
                        <a:sym typeface="Trebuchet MS"/>
                      </a:endParaRPr>
                    </a:p>
                    <a:p>
                      <a:pPr indent="-290195" lvl="0" marL="542925" marR="321945" rtl="0" algn="l">
                        <a:lnSpc>
                          <a:spcPct val="100000"/>
                        </a:lnSpc>
                        <a:spcBef>
                          <a:spcPts val="0"/>
                        </a:spcBef>
                        <a:spcAft>
                          <a:spcPts val="0"/>
                        </a:spcAft>
                        <a:buClr>
                          <a:srgbClr val="FF0000"/>
                        </a:buClr>
                        <a:buSzPts val="1000"/>
                        <a:buFont typeface="Trebuchet MS"/>
                        <a:buChar char="-"/>
                      </a:pPr>
                      <a:r>
                        <a:rPr i="1" lang="en-US" sz="1000" u="none" cap="none" strike="noStrike">
                          <a:solidFill>
                            <a:srgbClr val="FF0000"/>
                          </a:solidFill>
                          <a:latin typeface="Trebuchet MS"/>
                          <a:ea typeface="Trebuchet MS"/>
                          <a:cs typeface="Trebuchet MS"/>
                          <a:sym typeface="Trebuchet MS"/>
                        </a:rPr>
                        <a:t>Siapa pengguna yang akan ditemui (contoh: anak sekolah yang menggunakan kendaraan umum)</a:t>
                      </a:r>
                      <a:endParaRPr sz="1000" u="none" cap="none" strike="noStrike">
                        <a:latin typeface="Trebuchet MS"/>
                        <a:ea typeface="Trebuchet MS"/>
                        <a:cs typeface="Trebuchet MS"/>
                        <a:sym typeface="Trebuchet MS"/>
                      </a:endParaRPr>
                    </a:p>
                    <a:p>
                      <a:pPr indent="-289560" lvl="0" marL="542290" marR="0" rtl="0" algn="l">
                        <a:lnSpc>
                          <a:spcPct val="100000"/>
                        </a:lnSpc>
                        <a:spcBef>
                          <a:spcPts val="0"/>
                        </a:spcBef>
                        <a:spcAft>
                          <a:spcPts val="0"/>
                        </a:spcAft>
                        <a:buClr>
                          <a:srgbClr val="FF0000"/>
                        </a:buClr>
                        <a:buSzPts val="1000"/>
                        <a:buFont typeface="Trebuchet MS"/>
                        <a:buChar char="-"/>
                      </a:pPr>
                      <a:r>
                        <a:rPr i="1" lang="en-US" sz="1000" u="none" cap="none" strike="noStrike">
                          <a:solidFill>
                            <a:srgbClr val="FF0000"/>
                          </a:solidFill>
                          <a:latin typeface="Trebuchet MS"/>
                          <a:ea typeface="Trebuchet MS"/>
                          <a:cs typeface="Trebuchet MS"/>
                          <a:sym typeface="Trebuchet MS"/>
                        </a:rPr>
                        <a:t>Tuliskan hasil data dari riset disini.</a:t>
                      </a:r>
                      <a:endParaRPr sz="1000" u="none" cap="none" strike="noStrike">
                        <a:latin typeface="Trebuchet MS"/>
                        <a:ea typeface="Trebuchet MS"/>
                        <a:cs typeface="Trebuchet MS"/>
                        <a:sym typeface="Trebuchet MS"/>
                      </a:endParaRPr>
                    </a:p>
                  </a:txBody>
                  <a:tcPr marT="806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74100">
                <a:tc>
                  <a:txBody>
                    <a:bodyPr/>
                    <a:lstStyle/>
                    <a:p>
                      <a:pPr indent="0" lvl="0" marL="85725" marR="0" rtl="0" algn="l">
                        <a:lnSpc>
                          <a:spcPct val="100000"/>
                        </a:lnSpc>
                        <a:spcBef>
                          <a:spcPts val="0"/>
                        </a:spcBef>
                        <a:spcAft>
                          <a:spcPts val="0"/>
                        </a:spcAft>
                        <a:buNone/>
                      </a:pPr>
                      <a:r>
                        <a:rPr lang="en-US" sz="1000" u="none" cap="none" strike="noStrike">
                          <a:latin typeface="Trebuchet MS"/>
                          <a:ea typeface="Trebuchet MS"/>
                          <a:cs typeface="Trebuchet MS"/>
                          <a:sym typeface="Trebuchet MS"/>
                        </a:rPr>
                        <a:t>Deﬁne</a:t>
                      </a:r>
                      <a:endParaRPr sz="1000" u="none" cap="none" strike="noStrike">
                        <a:latin typeface="Trebuchet MS"/>
                        <a:ea typeface="Trebuchet MS"/>
                        <a:cs typeface="Trebuchet MS"/>
                        <a:sym typeface="Trebuchet MS"/>
                      </a:endParaRPr>
                    </a:p>
                  </a:txBody>
                  <a:tcPr marT="806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90195" lvl="0" marL="542925" marR="479425" rtl="0" algn="l">
                        <a:lnSpc>
                          <a:spcPct val="100000"/>
                        </a:lnSpc>
                        <a:spcBef>
                          <a:spcPts val="0"/>
                        </a:spcBef>
                        <a:spcAft>
                          <a:spcPts val="0"/>
                        </a:spcAft>
                        <a:buClr>
                          <a:srgbClr val="FF0000"/>
                        </a:buClr>
                        <a:buSzPts val="1000"/>
                        <a:buFont typeface="Trebuchet MS"/>
                        <a:buChar char="-"/>
                      </a:pPr>
                      <a:r>
                        <a:rPr i="1" lang="en-US" sz="1000" u="none" cap="none" strike="noStrike">
                          <a:solidFill>
                            <a:srgbClr val="FF0000"/>
                          </a:solidFill>
                          <a:latin typeface="Trebuchet MS"/>
                          <a:ea typeface="Trebuchet MS"/>
                          <a:cs typeface="Trebuchet MS"/>
                          <a:sym typeface="Trebuchet MS"/>
                        </a:rPr>
                        <a:t>Apa yang akan kalian lakukan dengan data yang kalian dapatkan?</a:t>
                      </a:r>
                      <a:endParaRPr sz="1000" u="none" cap="none" strike="noStrike">
                        <a:latin typeface="Trebuchet MS"/>
                        <a:ea typeface="Trebuchet MS"/>
                        <a:cs typeface="Trebuchet MS"/>
                        <a:sym typeface="Trebuchet MS"/>
                      </a:endParaRPr>
                    </a:p>
                    <a:p>
                      <a:pPr indent="-289560" lvl="0" marL="542290" marR="0" rtl="0" algn="l">
                        <a:lnSpc>
                          <a:spcPct val="100000"/>
                        </a:lnSpc>
                        <a:spcBef>
                          <a:spcPts val="0"/>
                        </a:spcBef>
                        <a:spcAft>
                          <a:spcPts val="0"/>
                        </a:spcAft>
                        <a:buClr>
                          <a:srgbClr val="FF0000"/>
                        </a:buClr>
                        <a:buSzPts val="1000"/>
                        <a:buFont typeface="Trebuchet MS"/>
                        <a:buChar char="-"/>
                      </a:pPr>
                      <a:r>
                        <a:rPr i="1" lang="en-US" sz="1000" u="none" cap="none" strike="noStrike">
                          <a:solidFill>
                            <a:srgbClr val="FF0000"/>
                          </a:solidFill>
                          <a:latin typeface="Trebuchet MS"/>
                          <a:ea typeface="Trebuchet MS"/>
                          <a:cs typeface="Trebuchet MS"/>
                          <a:sym typeface="Trebuchet MS"/>
                        </a:rPr>
                        <a:t>Tulisan bagaimana kalian akan mengolah data yang didapat</a:t>
                      </a:r>
                      <a:endParaRPr sz="1000" u="none" cap="none" strike="noStrike">
                        <a:latin typeface="Trebuchet MS"/>
                        <a:ea typeface="Trebuchet MS"/>
                        <a:cs typeface="Trebuchet MS"/>
                        <a:sym typeface="Trebuchet MS"/>
                      </a:endParaRPr>
                    </a:p>
                    <a:p>
                      <a:pPr indent="-289560" lvl="0" marL="542290" marR="0" rtl="0" algn="l">
                        <a:lnSpc>
                          <a:spcPct val="100000"/>
                        </a:lnSpc>
                        <a:spcBef>
                          <a:spcPts val="0"/>
                        </a:spcBef>
                        <a:spcAft>
                          <a:spcPts val="0"/>
                        </a:spcAft>
                        <a:buClr>
                          <a:srgbClr val="FF0000"/>
                        </a:buClr>
                        <a:buSzPts val="1000"/>
                        <a:buFont typeface="Trebuchet MS"/>
                        <a:buChar char="-"/>
                      </a:pPr>
                      <a:r>
                        <a:rPr i="1" lang="en-US" sz="1000" u="none" cap="none" strike="noStrike">
                          <a:solidFill>
                            <a:srgbClr val="FF0000"/>
                          </a:solidFill>
                          <a:latin typeface="Trebuchet MS"/>
                          <a:ea typeface="Trebuchet MS"/>
                          <a:cs typeface="Trebuchet MS"/>
                          <a:sym typeface="Trebuchet MS"/>
                        </a:rPr>
                        <a:t>Buatlah insight berdasarkan data yang didapat</a:t>
                      </a:r>
                      <a:endParaRPr sz="1000" u="none" cap="none" strike="noStrike">
                        <a:latin typeface="Trebuchet MS"/>
                        <a:ea typeface="Trebuchet MS"/>
                        <a:cs typeface="Trebuchet MS"/>
                        <a:sym typeface="Trebuchet MS"/>
                      </a:endParaRPr>
                    </a:p>
                    <a:p>
                      <a:pPr indent="-289560" lvl="0" marL="542290" marR="0" rtl="0" algn="l">
                        <a:lnSpc>
                          <a:spcPct val="100000"/>
                        </a:lnSpc>
                        <a:spcBef>
                          <a:spcPts val="0"/>
                        </a:spcBef>
                        <a:spcAft>
                          <a:spcPts val="0"/>
                        </a:spcAft>
                        <a:buClr>
                          <a:srgbClr val="FF0000"/>
                        </a:buClr>
                        <a:buSzPts val="1000"/>
                        <a:buFont typeface="Trebuchet MS"/>
                        <a:buChar char="-"/>
                      </a:pPr>
                      <a:r>
                        <a:rPr i="1" lang="en-US" sz="1000" u="none" cap="none" strike="noStrike">
                          <a:solidFill>
                            <a:srgbClr val="FF0000"/>
                          </a:solidFill>
                          <a:latin typeface="Trebuchet MS"/>
                          <a:ea typeface="Trebuchet MS"/>
                          <a:cs typeface="Trebuchet MS"/>
                          <a:sym typeface="Trebuchet MS"/>
                        </a:rPr>
                        <a:t>Buat kalimat HMW dari insight yang telah dibuat:</a:t>
                      </a:r>
                      <a:endParaRPr sz="1000" u="none" cap="none" strike="noStrike">
                        <a:latin typeface="Trebuchet MS"/>
                        <a:ea typeface="Trebuchet MS"/>
                        <a:cs typeface="Trebuchet MS"/>
                        <a:sym typeface="Trebuchet MS"/>
                      </a:endParaRPr>
                    </a:p>
                  </a:txBody>
                  <a:tcPr marT="806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51500">
                <a:tc>
                  <a:txBody>
                    <a:bodyPr/>
                    <a:lstStyle/>
                    <a:p>
                      <a:pPr indent="0" lvl="0" marL="85725" marR="0" rtl="0" algn="l">
                        <a:lnSpc>
                          <a:spcPct val="100000"/>
                        </a:lnSpc>
                        <a:spcBef>
                          <a:spcPts val="0"/>
                        </a:spcBef>
                        <a:spcAft>
                          <a:spcPts val="0"/>
                        </a:spcAft>
                        <a:buNone/>
                      </a:pPr>
                      <a:r>
                        <a:rPr lang="en-US" sz="1000" u="none" cap="none" strike="noStrike">
                          <a:latin typeface="Trebuchet MS"/>
                          <a:ea typeface="Trebuchet MS"/>
                          <a:cs typeface="Trebuchet MS"/>
                          <a:sym typeface="Trebuchet MS"/>
                        </a:rPr>
                        <a:t>Ideate</a:t>
                      </a:r>
                      <a:endParaRPr sz="1000" u="none" cap="none" strike="noStrike">
                        <a:latin typeface="Trebuchet MS"/>
                        <a:ea typeface="Trebuchet MS"/>
                        <a:cs typeface="Trebuchet MS"/>
                        <a:sym typeface="Trebuchet MS"/>
                      </a:endParaRPr>
                    </a:p>
                  </a:txBody>
                  <a:tcPr marT="806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90195" lvl="0" marL="542925" marR="936625" rtl="0" algn="l">
                        <a:lnSpc>
                          <a:spcPct val="100000"/>
                        </a:lnSpc>
                        <a:spcBef>
                          <a:spcPts val="0"/>
                        </a:spcBef>
                        <a:spcAft>
                          <a:spcPts val="0"/>
                        </a:spcAft>
                        <a:buClr>
                          <a:srgbClr val="FF0000"/>
                        </a:buClr>
                        <a:buSzPts val="1000"/>
                        <a:buFont typeface="Trebuchet MS"/>
                        <a:buChar char="-"/>
                      </a:pPr>
                      <a:r>
                        <a:rPr i="1" lang="en-US" sz="1000" u="none" cap="none" strike="noStrike">
                          <a:solidFill>
                            <a:srgbClr val="FF0000"/>
                          </a:solidFill>
                          <a:latin typeface="Trebuchet MS"/>
                          <a:ea typeface="Trebuchet MS"/>
                          <a:cs typeface="Trebuchet MS"/>
                          <a:sym typeface="Trebuchet MS"/>
                        </a:rPr>
                        <a:t>Bagaimana cara kalian mendapatkan ide untuk menyelesaikan masalah tersebut?</a:t>
                      </a:r>
                      <a:endParaRPr sz="1000" u="none" cap="none" strike="noStrike">
                        <a:latin typeface="Trebuchet MS"/>
                        <a:ea typeface="Trebuchet MS"/>
                        <a:cs typeface="Trebuchet MS"/>
                        <a:sym typeface="Trebuchet MS"/>
                      </a:endParaRPr>
                    </a:p>
                    <a:p>
                      <a:pPr indent="-289560" lvl="0" marL="542290" marR="0" rtl="0" algn="l">
                        <a:lnSpc>
                          <a:spcPct val="100000"/>
                        </a:lnSpc>
                        <a:spcBef>
                          <a:spcPts val="0"/>
                        </a:spcBef>
                        <a:spcAft>
                          <a:spcPts val="0"/>
                        </a:spcAft>
                        <a:buClr>
                          <a:srgbClr val="FF0000"/>
                        </a:buClr>
                        <a:buSzPts val="1000"/>
                        <a:buFont typeface="Trebuchet MS"/>
                        <a:buChar char="-"/>
                      </a:pPr>
                      <a:r>
                        <a:rPr i="1" lang="en-US" sz="1000" u="none" cap="none" strike="noStrike">
                          <a:solidFill>
                            <a:srgbClr val="FF0000"/>
                          </a:solidFill>
                          <a:latin typeface="Trebuchet MS"/>
                          <a:ea typeface="Trebuchet MS"/>
                          <a:cs typeface="Trebuchet MS"/>
                          <a:sym typeface="Trebuchet MS"/>
                        </a:rPr>
                        <a:t>Tuliskan ide ide yang kalian dapatkan</a:t>
                      </a:r>
                      <a:endParaRPr sz="1000" u="none" cap="none" strike="noStrike">
                        <a:latin typeface="Trebuchet MS"/>
                        <a:ea typeface="Trebuchet MS"/>
                        <a:cs typeface="Trebuchet MS"/>
                        <a:sym typeface="Trebuchet MS"/>
                      </a:endParaRPr>
                    </a:p>
                  </a:txBody>
                  <a:tcPr marT="806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91850">
                <a:tc>
                  <a:txBody>
                    <a:bodyPr/>
                    <a:lstStyle/>
                    <a:p>
                      <a:pPr indent="0" lvl="0" marL="85725" marR="0" rtl="0" algn="l">
                        <a:lnSpc>
                          <a:spcPct val="100000"/>
                        </a:lnSpc>
                        <a:spcBef>
                          <a:spcPts val="0"/>
                        </a:spcBef>
                        <a:spcAft>
                          <a:spcPts val="0"/>
                        </a:spcAft>
                        <a:buNone/>
                      </a:pPr>
                      <a:r>
                        <a:rPr lang="en-US" sz="1000" u="none" cap="none" strike="noStrike">
                          <a:latin typeface="Trebuchet MS"/>
                          <a:ea typeface="Trebuchet MS"/>
                          <a:cs typeface="Trebuchet MS"/>
                          <a:sym typeface="Trebuchet MS"/>
                        </a:rPr>
                        <a:t>Prototype</a:t>
                      </a:r>
                      <a:endParaRPr sz="1000" u="none" cap="none" strike="noStrike">
                        <a:latin typeface="Trebuchet MS"/>
                        <a:ea typeface="Trebuchet MS"/>
                        <a:cs typeface="Trebuchet MS"/>
                        <a:sym typeface="Trebuchet MS"/>
                      </a:endParaRPr>
                    </a:p>
                  </a:txBody>
                  <a:tcPr marT="806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90195" lvl="0" marL="542925" marR="224154" rtl="0" algn="l">
                        <a:lnSpc>
                          <a:spcPct val="100000"/>
                        </a:lnSpc>
                        <a:spcBef>
                          <a:spcPts val="0"/>
                        </a:spcBef>
                        <a:spcAft>
                          <a:spcPts val="0"/>
                        </a:spcAft>
                        <a:buClr>
                          <a:srgbClr val="FF0000"/>
                        </a:buClr>
                        <a:buSzPts val="1000"/>
                        <a:buFont typeface="Trebuchet MS"/>
                        <a:buChar char="-"/>
                      </a:pPr>
                      <a:r>
                        <a:rPr i="1" lang="en-US" sz="1000" u="none" cap="none" strike="noStrike">
                          <a:solidFill>
                            <a:srgbClr val="FF0000"/>
                          </a:solidFill>
                          <a:latin typeface="Trebuchet MS"/>
                          <a:ea typeface="Trebuchet MS"/>
                          <a:cs typeface="Trebuchet MS"/>
                          <a:sym typeface="Trebuchet MS"/>
                        </a:rPr>
                        <a:t>Buatlah prototipe sederhana (1 halaman saja), berdasarkan ide yang didapat dari tahap sebelumnya</a:t>
                      </a:r>
                      <a:endParaRPr sz="1000" u="none" cap="none" strike="noStrike">
                        <a:latin typeface="Trebuchet MS"/>
                        <a:ea typeface="Trebuchet MS"/>
                        <a:cs typeface="Trebuchet MS"/>
                        <a:sym typeface="Trebuchet MS"/>
                      </a:endParaRPr>
                    </a:p>
                    <a:p>
                      <a:pPr indent="-289560" lvl="0" marL="542290" marR="0" rtl="0" algn="l">
                        <a:lnSpc>
                          <a:spcPct val="100000"/>
                        </a:lnSpc>
                        <a:spcBef>
                          <a:spcPts val="0"/>
                        </a:spcBef>
                        <a:spcAft>
                          <a:spcPts val="0"/>
                        </a:spcAft>
                        <a:buClr>
                          <a:srgbClr val="FF0000"/>
                        </a:buClr>
                        <a:buSzPts val="1000"/>
                        <a:buFont typeface="Trebuchet MS"/>
                        <a:buChar char="-"/>
                      </a:pPr>
                      <a:r>
                        <a:rPr i="1" lang="en-US" sz="1000" u="none" cap="none" strike="noStrike">
                          <a:solidFill>
                            <a:srgbClr val="FF0000"/>
                          </a:solidFill>
                          <a:latin typeface="Trebuchet MS"/>
                          <a:ea typeface="Trebuchet MS"/>
                          <a:cs typeface="Trebuchet MS"/>
                          <a:sym typeface="Trebuchet MS"/>
                        </a:rPr>
                        <a:t>Jangan lupa tentukan konsep desain MVP terlebih dahulu</a:t>
                      </a:r>
                      <a:endParaRPr sz="1000" u="none" cap="none" strike="noStrike">
                        <a:latin typeface="Trebuchet MS"/>
                        <a:ea typeface="Trebuchet MS"/>
                        <a:cs typeface="Trebuchet MS"/>
                        <a:sym typeface="Trebuchet MS"/>
                      </a:endParaRPr>
                    </a:p>
                    <a:p>
                      <a:pPr indent="-289560" lvl="0" marL="542290" marR="0" rtl="0" algn="l">
                        <a:lnSpc>
                          <a:spcPct val="100000"/>
                        </a:lnSpc>
                        <a:spcBef>
                          <a:spcPts val="0"/>
                        </a:spcBef>
                        <a:spcAft>
                          <a:spcPts val="0"/>
                        </a:spcAft>
                        <a:buClr>
                          <a:srgbClr val="FF0000"/>
                        </a:buClr>
                        <a:buSzPts val="1000"/>
                        <a:buFont typeface="Trebuchet MS"/>
                        <a:buChar char="-"/>
                      </a:pPr>
                      <a:r>
                        <a:rPr i="1" lang="en-US" sz="1000" u="none" cap="none" strike="noStrike">
                          <a:solidFill>
                            <a:srgbClr val="FF0000"/>
                          </a:solidFill>
                          <a:latin typeface="Trebuchet MS"/>
                          <a:ea typeface="Trebuchet MS"/>
                          <a:cs typeface="Trebuchet MS"/>
                          <a:sym typeface="Trebuchet MS"/>
                        </a:rPr>
                        <a:t>Gunakan pena dan kertas, foto kemudian upload disini</a:t>
                      </a:r>
                      <a:endParaRPr sz="1000" u="none" cap="none" strike="noStrike">
                        <a:latin typeface="Trebuchet MS"/>
                        <a:ea typeface="Trebuchet MS"/>
                        <a:cs typeface="Trebuchet MS"/>
                        <a:sym typeface="Trebuchet MS"/>
                      </a:endParaRPr>
                    </a:p>
                  </a:txBody>
                  <a:tcPr marT="806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0"/>
          <p:cNvSpPr txBox="1"/>
          <p:nvPr>
            <p:ph type="title"/>
          </p:nvPr>
        </p:nvSpPr>
        <p:spPr>
          <a:xfrm>
            <a:off x="516194" y="334231"/>
            <a:ext cx="3406200" cy="323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jawaban:</a:t>
            </a:r>
            <a:endParaRPr/>
          </a:p>
        </p:txBody>
      </p:sp>
      <p:graphicFrame>
        <p:nvGraphicFramePr>
          <p:cNvPr id="63" name="Google Shape;63;p10"/>
          <p:cNvGraphicFramePr/>
          <p:nvPr/>
        </p:nvGraphicFramePr>
        <p:xfrm>
          <a:off x="938762" y="824382"/>
          <a:ext cx="3000000" cy="3000000"/>
        </p:xfrm>
        <a:graphic>
          <a:graphicData uri="http://schemas.openxmlformats.org/drawingml/2006/table">
            <a:tbl>
              <a:tblPr bandRow="1" firstRow="1">
                <a:noFill/>
                <a:tableStyleId>{FB52EC72-032E-43D7-A6CE-DBEC34FD0DE4}</a:tableStyleId>
              </a:tblPr>
              <a:tblGrid>
                <a:gridCol w="1057525"/>
                <a:gridCol w="6854575"/>
              </a:tblGrid>
              <a:tr h="334650">
                <a:tc>
                  <a:txBody>
                    <a:bodyPr/>
                    <a:lstStyle/>
                    <a:p>
                      <a:pPr indent="0" lvl="0" marL="85725" marR="0" rtl="0" algn="l">
                        <a:lnSpc>
                          <a:spcPct val="100000"/>
                        </a:lnSpc>
                        <a:spcBef>
                          <a:spcPts val="0"/>
                        </a:spcBef>
                        <a:spcAft>
                          <a:spcPts val="0"/>
                        </a:spcAft>
                        <a:buNone/>
                      </a:pPr>
                      <a:r>
                        <a:rPr b="1" lang="en-US" sz="1000" u="none" cap="none" strike="noStrike">
                          <a:latin typeface="Trebuchet MS"/>
                          <a:ea typeface="Trebuchet MS"/>
                          <a:cs typeface="Trebuchet MS"/>
                          <a:sym typeface="Trebuchet MS"/>
                        </a:rPr>
                        <a:t>Tahapan</a:t>
                      </a:r>
                      <a:endParaRPr sz="1000" u="none" cap="none" strike="noStrike">
                        <a:latin typeface="Trebuchet MS"/>
                        <a:ea typeface="Trebuchet MS"/>
                        <a:cs typeface="Trebuchet MS"/>
                        <a:sym typeface="Trebuchet MS"/>
                      </a:endParaRPr>
                    </a:p>
                  </a:txBody>
                  <a:tcPr marT="806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b="1" lang="en-US" sz="1000" u="none" cap="none" strike="noStrike">
                          <a:latin typeface="Trebuchet MS"/>
                          <a:ea typeface="Trebuchet MS"/>
                          <a:cs typeface="Trebuchet MS"/>
                          <a:sym typeface="Trebuchet MS"/>
                        </a:rPr>
                        <a:t>Kegiatan &amp; Hasil Kegiatan</a:t>
                      </a:r>
                      <a:endParaRPr sz="1000" u="none" cap="none" strike="noStrike">
                        <a:latin typeface="Trebuchet MS"/>
                        <a:ea typeface="Trebuchet MS"/>
                        <a:cs typeface="Trebuchet MS"/>
                        <a:sym typeface="Trebuchet MS"/>
                      </a:endParaRPr>
                    </a:p>
                  </a:txBody>
                  <a:tcPr marT="806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55700">
                <a:tc>
                  <a:txBody>
                    <a:bodyPr/>
                    <a:lstStyle/>
                    <a:p>
                      <a:pPr indent="0" lvl="0" marL="85725" marR="0" rtl="0" algn="l">
                        <a:lnSpc>
                          <a:spcPct val="100000"/>
                        </a:lnSpc>
                        <a:spcBef>
                          <a:spcPts val="0"/>
                        </a:spcBef>
                        <a:spcAft>
                          <a:spcPts val="0"/>
                        </a:spcAft>
                        <a:buNone/>
                      </a:pPr>
                      <a:r>
                        <a:rPr lang="en-US" sz="1000" u="none" cap="none" strike="noStrike">
                          <a:latin typeface="Trebuchet MS"/>
                          <a:ea typeface="Trebuchet MS"/>
                          <a:cs typeface="Trebuchet MS"/>
                          <a:sym typeface="Trebuchet MS"/>
                        </a:rPr>
                        <a:t>Empathy</a:t>
                      </a:r>
                      <a:endParaRPr sz="1000" u="none" cap="none" strike="noStrike">
                        <a:latin typeface="Trebuchet MS"/>
                        <a:ea typeface="Trebuchet MS"/>
                        <a:cs typeface="Trebuchet MS"/>
                        <a:sym typeface="Trebuchet MS"/>
                      </a:endParaRPr>
                    </a:p>
                  </a:txBody>
                  <a:tcPr marT="806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14300" marR="0" rtl="0" algn="l">
                        <a:lnSpc>
                          <a:spcPct val="100000"/>
                        </a:lnSpc>
                        <a:spcBef>
                          <a:spcPts val="0"/>
                        </a:spcBef>
                        <a:spcAft>
                          <a:spcPts val="0"/>
                        </a:spcAft>
                        <a:buNone/>
                      </a:pPr>
                      <a:r>
                        <a:rPr lang="en-US" sz="1000">
                          <a:latin typeface="Trebuchet MS"/>
                          <a:ea typeface="Trebuchet MS"/>
                          <a:cs typeface="Trebuchet MS"/>
                          <a:sym typeface="Trebuchet MS"/>
                        </a:rPr>
                        <a:t> Saya mewawancari teman saya bernama Amalia, salah satu pengguna </a:t>
                      </a:r>
                      <a:r>
                        <a:rPr i="1" lang="en-US" sz="1000">
                          <a:latin typeface="Trebuchet MS"/>
                          <a:ea typeface="Trebuchet MS"/>
                          <a:cs typeface="Trebuchet MS"/>
                          <a:sym typeface="Trebuchet MS"/>
                        </a:rPr>
                        <a:t>Banking</a:t>
                      </a:r>
                      <a:r>
                        <a:rPr lang="en-US" sz="1000">
                          <a:latin typeface="Trebuchet MS"/>
                          <a:ea typeface="Trebuchet MS"/>
                          <a:cs typeface="Trebuchet MS"/>
                          <a:sym typeface="Trebuchet MS"/>
                        </a:rPr>
                        <a:t>, dia mengatakan kalau dia kurang menyukai layanan cek saldo saja harus login yang dimana fitur “ingat sandi” tidak ada. Terkhususnya buat orang tuanya. Kadang orangtuanya lupa sandi akun</a:t>
                      </a:r>
                      <a:r>
                        <a:rPr lang="en-US" sz="1000">
                          <a:latin typeface="Trebuchet MS"/>
                          <a:ea typeface="Trebuchet MS"/>
                          <a:cs typeface="Trebuchet MS"/>
                          <a:sym typeface="Trebuchet MS"/>
                        </a:rPr>
                        <a:t> </a:t>
                      </a:r>
                      <a:r>
                        <a:rPr i="1" lang="en-US" sz="1000">
                          <a:latin typeface="Trebuchet MS"/>
                          <a:ea typeface="Trebuchet MS"/>
                          <a:cs typeface="Trebuchet MS"/>
                          <a:sym typeface="Trebuchet MS"/>
                        </a:rPr>
                        <a:t>Banking</a:t>
                      </a:r>
                      <a:r>
                        <a:rPr lang="en-US" sz="1000">
                          <a:latin typeface="Trebuchet MS"/>
                          <a:ea typeface="Trebuchet MS"/>
                          <a:cs typeface="Trebuchet MS"/>
                          <a:sym typeface="Trebuchet MS"/>
                        </a:rPr>
                        <a:t> mereka jadi mereka jarang menggunakannya.</a:t>
                      </a:r>
                      <a:endParaRPr sz="1000" u="none" cap="none" strike="noStrike">
                        <a:latin typeface="Trebuchet MS"/>
                        <a:ea typeface="Trebuchet MS"/>
                        <a:cs typeface="Trebuchet MS"/>
                        <a:sym typeface="Trebuchet MS"/>
                      </a:endParaRPr>
                    </a:p>
                  </a:txBody>
                  <a:tcPr marT="806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74100">
                <a:tc>
                  <a:txBody>
                    <a:bodyPr/>
                    <a:lstStyle/>
                    <a:p>
                      <a:pPr indent="0" lvl="0" marL="85725" marR="0" rtl="0" algn="l">
                        <a:lnSpc>
                          <a:spcPct val="100000"/>
                        </a:lnSpc>
                        <a:spcBef>
                          <a:spcPts val="0"/>
                        </a:spcBef>
                        <a:spcAft>
                          <a:spcPts val="0"/>
                        </a:spcAft>
                        <a:buNone/>
                      </a:pPr>
                      <a:r>
                        <a:rPr lang="en-US" sz="1000" u="none" cap="none" strike="noStrike">
                          <a:latin typeface="Trebuchet MS"/>
                          <a:ea typeface="Trebuchet MS"/>
                          <a:cs typeface="Trebuchet MS"/>
                          <a:sym typeface="Trebuchet MS"/>
                        </a:rPr>
                        <a:t>Deﬁne</a:t>
                      </a:r>
                      <a:endParaRPr sz="1000" u="none" cap="none" strike="noStrike">
                        <a:latin typeface="Trebuchet MS"/>
                        <a:ea typeface="Trebuchet MS"/>
                        <a:cs typeface="Trebuchet MS"/>
                        <a:sym typeface="Trebuchet MS"/>
                      </a:endParaRPr>
                    </a:p>
                  </a:txBody>
                  <a:tcPr marT="806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14300" marR="0" rtl="0" algn="l">
                        <a:lnSpc>
                          <a:spcPct val="100000"/>
                        </a:lnSpc>
                        <a:spcBef>
                          <a:spcPts val="0"/>
                        </a:spcBef>
                        <a:spcAft>
                          <a:spcPts val="0"/>
                        </a:spcAft>
                        <a:buNone/>
                      </a:pPr>
                      <a:r>
                        <a:rPr lang="en-US" sz="1000">
                          <a:latin typeface="Trebuchet MS"/>
                          <a:ea typeface="Trebuchet MS"/>
                          <a:cs typeface="Trebuchet MS"/>
                          <a:sym typeface="Trebuchet MS"/>
                        </a:rPr>
                        <a:t>Dari hasil wawancara saya, saya pun memeriksa ulasan pada aplikasinya. Dan 3 orang dari 15 ulasan yang saya baca, mengatkan layanan “cek saldo” juga kurang memadai. Apalagi digunakan di waktu mendesak ketika mengecek keuangan untuk transfer atau membayar tagihan. Ini adalah bukti bahwa fitur aplikasinya belum cukup memudahkan pengguna. Jadi saya berfikir </a:t>
                      </a:r>
                      <a:r>
                        <a:rPr b="1" lang="en-US" sz="1000">
                          <a:latin typeface="Trebuchet MS"/>
                          <a:ea typeface="Trebuchet MS"/>
                          <a:cs typeface="Trebuchet MS"/>
                          <a:sym typeface="Trebuchet MS"/>
                        </a:rPr>
                        <a:t>“bagaimana jika di bagian home login saya menambahkan fitur ‘cek saldo’ agar memudahkan untuk mengecek saldo mereka?”</a:t>
                      </a:r>
                      <a:r>
                        <a:rPr lang="en-US" sz="1000">
                          <a:latin typeface="Trebuchet MS"/>
                          <a:ea typeface="Trebuchet MS"/>
                          <a:cs typeface="Trebuchet MS"/>
                          <a:sym typeface="Trebuchet MS"/>
                        </a:rPr>
                        <a:t> atau, </a:t>
                      </a:r>
                      <a:r>
                        <a:rPr b="1" lang="en-US" sz="1000">
                          <a:latin typeface="Trebuchet MS"/>
                          <a:ea typeface="Trebuchet MS"/>
                          <a:cs typeface="Trebuchet MS"/>
                          <a:sym typeface="Trebuchet MS"/>
                        </a:rPr>
                        <a:t>“bagaimana saya membuat fitur log in yang lebih mudah dan cepat”</a:t>
                      </a:r>
                      <a:endParaRPr b="1" sz="1000" u="none" cap="none" strike="noStrike">
                        <a:latin typeface="Trebuchet MS"/>
                        <a:ea typeface="Trebuchet MS"/>
                        <a:cs typeface="Trebuchet MS"/>
                        <a:sym typeface="Trebuchet MS"/>
                      </a:endParaRPr>
                    </a:p>
                  </a:txBody>
                  <a:tcPr marT="806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32550">
                <a:tc>
                  <a:txBody>
                    <a:bodyPr/>
                    <a:lstStyle/>
                    <a:p>
                      <a:pPr indent="0" lvl="0" marL="85725" marR="0" rtl="0" algn="l">
                        <a:lnSpc>
                          <a:spcPct val="100000"/>
                        </a:lnSpc>
                        <a:spcBef>
                          <a:spcPts val="0"/>
                        </a:spcBef>
                        <a:spcAft>
                          <a:spcPts val="0"/>
                        </a:spcAft>
                        <a:buNone/>
                      </a:pPr>
                      <a:r>
                        <a:rPr lang="en-US" sz="1000" u="none" cap="none" strike="noStrike">
                          <a:latin typeface="Trebuchet MS"/>
                          <a:ea typeface="Trebuchet MS"/>
                          <a:cs typeface="Trebuchet MS"/>
                          <a:sym typeface="Trebuchet MS"/>
                        </a:rPr>
                        <a:t>Ideate</a:t>
                      </a:r>
                      <a:endParaRPr sz="1000" u="none" cap="none" strike="noStrike">
                        <a:latin typeface="Trebuchet MS"/>
                        <a:ea typeface="Trebuchet MS"/>
                        <a:cs typeface="Trebuchet MS"/>
                        <a:sym typeface="Trebuchet MS"/>
                      </a:endParaRPr>
                    </a:p>
                  </a:txBody>
                  <a:tcPr marT="806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14300" rtl="0" algn="l">
                        <a:lnSpc>
                          <a:spcPct val="115000"/>
                        </a:lnSpc>
                        <a:spcBef>
                          <a:spcPts val="1200"/>
                        </a:spcBef>
                        <a:spcAft>
                          <a:spcPts val="0"/>
                        </a:spcAft>
                        <a:buClr>
                          <a:schemeClr val="dk1"/>
                        </a:buClr>
                        <a:buSzPts val="1100"/>
                        <a:buFont typeface="Arial"/>
                        <a:buNone/>
                      </a:pPr>
                      <a:r>
                        <a:rPr lang="en-US" sz="1100">
                          <a:latin typeface="Trebuchet MS"/>
                          <a:ea typeface="Trebuchet MS"/>
                          <a:cs typeface="Trebuchet MS"/>
                          <a:sym typeface="Trebuchet MS"/>
                        </a:rPr>
                        <a:t>S</a:t>
                      </a:r>
                      <a:r>
                        <a:rPr lang="en-US" sz="1000">
                          <a:latin typeface="Trebuchet MS"/>
                          <a:ea typeface="Trebuchet MS"/>
                          <a:cs typeface="Trebuchet MS"/>
                          <a:sym typeface="Trebuchet MS"/>
                        </a:rPr>
                        <a:t>aya memperoleh beberapa ide yang mungkin muncul:</a:t>
                      </a:r>
                      <a:endParaRPr sz="1000">
                        <a:latin typeface="Trebuchet MS"/>
                        <a:ea typeface="Trebuchet MS"/>
                        <a:cs typeface="Trebuchet MS"/>
                        <a:sym typeface="Trebuchet MS"/>
                      </a:endParaRPr>
                    </a:p>
                    <a:p>
                      <a:pPr indent="-63500" lvl="0" marL="114300" rtl="0" algn="l">
                        <a:lnSpc>
                          <a:spcPct val="115000"/>
                        </a:lnSpc>
                        <a:spcBef>
                          <a:spcPts val="1200"/>
                        </a:spcBef>
                        <a:spcAft>
                          <a:spcPts val="0"/>
                        </a:spcAft>
                        <a:buClr>
                          <a:schemeClr val="dk1"/>
                        </a:buClr>
                        <a:buSzPts val="1000"/>
                        <a:buAutoNum type="arabicPeriod"/>
                      </a:pPr>
                      <a:r>
                        <a:rPr b="1" lang="en-US" sz="1000">
                          <a:latin typeface="Trebuchet MS"/>
                          <a:ea typeface="Trebuchet MS"/>
                          <a:cs typeface="Trebuchet MS"/>
                          <a:sym typeface="Trebuchet MS"/>
                        </a:rPr>
                        <a:t>Fitur Cek Saldo Cepat:</a:t>
                      </a:r>
                      <a:r>
                        <a:rPr lang="en-US" sz="1000">
                          <a:latin typeface="Trebuchet MS"/>
                          <a:ea typeface="Trebuchet MS"/>
                          <a:cs typeface="Trebuchet MS"/>
                          <a:sym typeface="Trebuchet MS"/>
                        </a:rPr>
                        <a:t> Menambahkan tombol cek saldo langsung di halaman utama sebelum login.</a:t>
                      </a:r>
                      <a:endParaRPr sz="1000">
                        <a:latin typeface="Trebuchet MS"/>
                        <a:ea typeface="Trebuchet MS"/>
                        <a:cs typeface="Trebuchet MS"/>
                        <a:sym typeface="Trebuchet MS"/>
                      </a:endParaRPr>
                    </a:p>
                    <a:p>
                      <a:pPr indent="-63500" lvl="0" marL="114300" rtl="0" algn="l">
                        <a:lnSpc>
                          <a:spcPct val="115000"/>
                        </a:lnSpc>
                        <a:spcBef>
                          <a:spcPts val="0"/>
                        </a:spcBef>
                        <a:spcAft>
                          <a:spcPts val="0"/>
                        </a:spcAft>
                        <a:buClr>
                          <a:schemeClr val="dk1"/>
                        </a:buClr>
                        <a:buSzPts val="1000"/>
                        <a:buAutoNum type="arabicPeriod"/>
                      </a:pPr>
                      <a:r>
                        <a:rPr b="1" lang="en-US" sz="1000">
                          <a:latin typeface="Trebuchet MS"/>
                          <a:ea typeface="Trebuchet MS"/>
                          <a:cs typeface="Trebuchet MS"/>
                          <a:sym typeface="Trebuchet MS"/>
                        </a:rPr>
                        <a:t>Fitur “Ingat Saya”:</a:t>
                      </a:r>
                      <a:r>
                        <a:rPr lang="en-US" sz="1000">
                          <a:latin typeface="Trebuchet MS"/>
                          <a:ea typeface="Trebuchet MS"/>
                          <a:cs typeface="Trebuchet MS"/>
                          <a:sym typeface="Trebuchet MS"/>
                        </a:rPr>
                        <a:t> Menerapkan opsi untuk mengingat akun pengguna agar tidak perlu login setiap kali.</a:t>
                      </a:r>
                      <a:endParaRPr sz="1000">
                        <a:latin typeface="Trebuchet MS"/>
                        <a:ea typeface="Trebuchet MS"/>
                        <a:cs typeface="Trebuchet MS"/>
                        <a:sym typeface="Trebuchet MS"/>
                      </a:endParaRPr>
                    </a:p>
                    <a:p>
                      <a:pPr indent="-63500" lvl="0" marL="114300" rtl="0" algn="l">
                        <a:lnSpc>
                          <a:spcPct val="115000"/>
                        </a:lnSpc>
                        <a:spcBef>
                          <a:spcPts val="0"/>
                        </a:spcBef>
                        <a:spcAft>
                          <a:spcPts val="0"/>
                        </a:spcAft>
                        <a:buClr>
                          <a:schemeClr val="dk1"/>
                        </a:buClr>
                        <a:buSzPts val="1000"/>
                        <a:buAutoNum type="arabicPeriod"/>
                      </a:pPr>
                      <a:r>
                        <a:rPr b="1" lang="en-US" sz="1000">
                          <a:latin typeface="Trebuchet MS"/>
                          <a:ea typeface="Trebuchet MS"/>
                          <a:cs typeface="Trebuchet MS"/>
                          <a:sym typeface="Trebuchet MS"/>
                        </a:rPr>
                        <a:t>Verifikasi Biometrik:</a:t>
                      </a:r>
                      <a:r>
                        <a:rPr lang="en-US" sz="1000">
                          <a:latin typeface="Trebuchet MS"/>
                          <a:ea typeface="Trebuchet MS"/>
                          <a:cs typeface="Trebuchet MS"/>
                          <a:sym typeface="Trebuchet MS"/>
                        </a:rPr>
                        <a:t> Menggunakan pemindaian sidik jari atau pengenalan wajah untuk akses cepat.</a:t>
                      </a:r>
                      <a:endParaRPr sz="1000">
                        <a:latin typeface="Trebuchet MS"/>
                        <a:ea typeface="Trebuchet MS"/>
                        <a:cs typeface="Trebuchet MS"/>
                        <a:sym typeface="Trebuchet MS"/>
                      </a:endParaRPr>
                    </a:p>
                    <a:p>
                      <a:pPr indent="-69850" lvl="0" marL="114300" rtl="0" algn="l">
                        <a:lnSpc>
                          <a:spcPct val="115000"/>
                        </a:lnSpc>
                        <a:spcBef>
                          <a:spcPts val="0"/>
                        </a:spcBef>
                        <a:spcAft>
                          <a:spcPts val="0"/>
                        </a:spcAft>
                        <a:buClr>
                          <a:schemeClr val="dk1"/>
                        </a:buClr>
                        <a:buSzPts val="1100"/>
                        <a:buAutoNum type="arabicPeriod"/>
                      </a:pPr>
                      <a:r>
                        <a:rPr b="1" lang="en-US" sz="1000">
                          <a:latin typeface="Trebuchet MS"/>
                          <a:ea typeface="Trebuchet MS"/>
                          <a:cs typeface="Trebuchet MS"/>
                          <a:sym typeface="Trebuchet MS"/>
                        </a:rPr>
                        <a:t>Pembarua</a:t>
                      </a:r>
                      <a:r>
                        <a:rPr b="1" lang="en-US" sz="1100">
                          <a:latin typeface="Trebuchet MS"/>
                          <a:ea typeface="Trebuchet MS"/>
                          <a:cs typeface="Trebuchet MS"/>
                          <a:sym typeface="Trebuchet MS"/>
                        </a:rPr>
                        <a:t>n Antarmuka:</a:t>
                      </a:r>
                      <a:r>
                        <a:rPr lang="en-US" sz="1100">
                          <a:latin typeface="Trebuchet MS"/>
                          <a:ea typeface="Trebuchet MS"/>
                          <a:cs typeface="Trebuchet MS"/>
                          <a:sym typeface="Trebuchet MS"/>
                        </a:rPr>
                        <a:t> Mendesain ulang tampilan aplikasi agar lebih intuitif dan ramah pengguna</a:t>
                      </a:r>
                      <a:endParaRPr sz="1100">
                        <a:latin typeface="Trebuchet MS"/>
                        <a:ea typeface="Trebuchet MS"/>
                        <a:cs typeface="Trebuchet MS"/>
                        <a:sym typeface="Trebuchet MS"/>
                      </a:endParaRPr>
                    </a:p>
                  </a:txBody>
                  <a:tcPr marT="806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91850">
                <a:tc>
                  <a:txBody>
                    <a:bodyPr/>
                    <a:lstStyle/>
                    <a:p>
                      <a:pPr indent="0" lvl="0" marL="85725" marR="0" rtl="0" algn="l">
                        <a:lnSpc>
                          <a:spcPct val="100000"/>
                        </a:lnSpc>
                        <a:spcBef>
                          <a:spcPts val="0"/>
                        </a:spcBef>
                        <a:spcAft>
                          <a:spcPts val="0"/>
                        </a:spcAft>
                        <a:buNone/>
                      </a:pPr>
                      <a:r>
                        <a:rPr lang="en-US" sz="1000" u="none" cap="none" strike="noStrike">
                          <a:latin typeface="Trebuchet MS"/>
                          <a:ea typeface="Trebuchet MS"/>
                          <a:cs typeface="Trebuchet MS"/>
                          <a:sym typeface="Trebuchet MS"/>
                        </a:rPr>
                        <a:t>Prototype</a:t>
                      </a:r>
                      <a:endParaRPr sz="1000" u="none" cap="none" strike="noStrike">
                        <a:latin typeface="Trebuchet MS"/>
                        <a:ea typeface="Trebuchet MS"/>
                        <a:cs typeface="Trebuchet MS"/>
                        <a:sym typeface="Trebuchet MS"/>
                      </a:endParaRPr>
                    </a:p>
                  </a:txBody>
                  <a:tcPr marT="806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000" u="none" cap="none" strike="noStrike">
                        <a:latin typeface="Trebuchet MS"/>
                        <a:ea typeface="Trebuchet MS"/>
                        <a:cs typeface="Trebuchet MS"/>
                        <a:sym typeface="Trebuchet MS"/>
                      </a:endParaRPr>
                    </a:p>
                  </a:txBody>
                  <a:tcPr marT="806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1"/>
          <p:cNvSpPr txBox="1"/>
          <p:nvPr>
            <p:ph type="title"/>
          </p:nvPr>
        </p:nvSpPr>
        <p:spPr>
          <a:xfrm>
            <a:off x="516194" y="334231"/>
            <a:ext cx="3406200" cy="323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69" name="Google Shape;69;p11"/>
          <p:cNvSpPr txBox="1"/>
          <p:nvPr>
            <p:ph idx="1" type="body"/>
          </p:nvPr>
        </p:nvSpPr>
        <p:spPr>
          <a:xfrm>
            <a:off x="402887" y="1386378"/>
            <a:ext cx="82041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prototype </a:t>
            </a:r>
            <a:endParaRPr/>
          </a:p>
        </p:txBody>
      </p:sp>
      <p:pic>
        <p:nvPicPr>
          <p:cNvPr id="70" name="Google Shape;70;p11"/>
          <p:cNvPicPr preferRelativeResize="0"/>
          <p:nvPr/>
        </p:nvPicPr>
        <p:blipFill>
          <a:blip r:embed="rId3">
            <a:alphaModFix/>
          </a:blip>
          <a:stretch>
            <a:fillRect/>
          </a:stretch>
        </p:blipFill>
        <p:spPr>
          <a:xfrm rot="-5400000">
            <a:off x="3404714" y="16987"/>
            <a:ext cx="2650024" cy="5886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2"/>
          <p:cNvSpPr txBox="1"/>
          <p:nvPr>
            <p:ph type="title"/>
          </p:nvPr>
        </p:nvSpPr>
        <p:spPr>
          <a:xfrm>
            <a:off x="516194" y="334231"/>
            <a:ext cx="3406067" cy="372327"/>
          </a:xfrm>
          <a:prstGeom prst="rect">
            <a:avLst/>
          </a:prstGeom>
          <a:noFill/>
          <a:ln>
            <a:noFill/>
          </a:ln>
        </p:spPr>
        <p:txBody>
          <a:bodyPr anchorCtr="0" anchor="t" bIns="0" lIns="0" spcFirstLastPara="1" rIns="0" wrap="square" tIns="12700">
            <a:spAutoFit/>
          </a:bodyPr>
          <a:lstStyle/>
          <a:p>
            <a:pPr indent="0" lvl="0" marL="18415" rtl="0" algn="l">
              <a:lnSpc>
                <a:spcPct val="100000"/>
              </a:lnSpc>
              <a:spcBef>
                <a:spcPts val="0"/>
              </a:spcBef>
              <a:spcAft>
                <a:spcPts val="0"/>
              </a:spcAft>
              <a:buNone/>
            </a:pPr>
            <a:r>
              <a:rPr lang="en-US"/>
              <a:t>2. Soal &amp; Instruksi</a:t>
            </a:r>
            <a:endParaRPr/>
          </a:p>
        </p:txBody>
      </p:sp>
      <p:sp>
        <p:nvSpPr>
          <p:cNvPr id="76" name="Google Shape;76;p12"/>
          <p:cNvSpPr/>
          <p:nvPr/>
        </p:nvSpPr>
        <p:spPr>
          <a:xfrm>
            <a:off x="7973924" y="708422"/>
            <a:ext cx="990600" cy="198120"/>
          </a:xfrm>
          <a:custGeom>
            <a:rect b="b" l="l" r="r" t="t"/>
            <a:pathLst>
              <a:path extrusionOk="0" h="198119" w="990600">
                <a:moveTo>
                  <a:pt x="990224" y="197774"/>
                </a:moveTo>
                <a:lnTo>
                  <a:pt x="0" y="197774"/>
                </a:lnTo>
                <a:lnTo>
                  <a:pt x="0" y="0"/>
                </a:lnTo>
                <a:lnTo>
                  <a:pt x="990224" y="0"/>
                </a:lnTo>
                <a:lnTo>
                  <a:pt x="990224" y="197774"/>
                </a:lnTo>
                <a:close/>
              </a:path>
            </a:pathLst>
          </a:custGeom>
          <a:solidFill>
            <a:srgbClr val="85E7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12"/>
          <p:cNvSpPr txBox="1"/>
          <p:nvPr/>
        </p:nvSpPr>
        <p:spPr>
          <a:xfrm>
            <a:off x="7973924" y="708422"/>
            <a:ext cx="990600" cy="198120"/>
          </a:xfrm>
          <a:prstGeom prst="rect">
            <a:avLst/>
          </a:prstGeom>
          <a:noFill/>
          <a:ln>
            <a:noFill/>
          </a:ln>
        </p:spPr>
        <p:txBody>
          <a:bodyPr anchorCtr="0" anchor="t" bIns="0" lIns="0" spcFirstLastPara="1" rIns="0" wrap="square" tIns="25400">
            <a:spAutoFit/>
          </a:bodyPr>
          <a:lstStyle/>
          <a:p>
            <a:pPr indent="0" lvl="0" marL="0" rtl="0" algn="ctr">
              <a:lnSpc>
                <a:spcPct val="100000"/>
              </a:lnSpc>
              <a:spcBef>
                <a:spcPts val="0"/>
              </a:spcBef>
              <a:spcAft>
                <a:spcPts val="0"/>
              </a:spcAft>
              <a:buNone/>
            </a:pPr>
            <a:r>
              <a:rPr b="1" lang="en-US" sz="900">
                <a:latin typeface="Trebuchet MS"/>
                <a:ea typeface="Trebuchet MS"/>
                <a:cs typeface="Trebuchet MS"/>
                <a:sym typeface="Trebuchet MS"/>
              </a:rPr>
              <a:t>Hint</a:t>
            </a:r>
            <a:endParaRPr sz="900">
              <a:latin typeface="Trebuchet MS"/>
              <a:ea typeface="Trebuchet MS"/>
              <a:cs typeface="Trebuchet MS"/>
              <a:sym typeface="Trebuchet MS"/>
            </a:endParaRPr>
          </a:p>
        </p:txBody>
      </p:sp>
      <p:pic>
        <p:nvPicPr>
          <p:cNvPr id="78" name="Google Shape;78;p12"/>
          <p:cNvPicPr preferRelativeResize="0"/>
          <p:nvPr/>
        </p:nvPicPr>
        <p:blipFill rotWithShape="1">
          <a:blip r:embed="rId3">
            <a:alphaModFix/>
          </a:blip>
          <a:srcRect b="0" l="0" r="0" t="0"/>
          <a:stretch/>
        </p:blipFill>
        <p:spPr>
          <a:xfrm>
            <a:off x="7906239" y="649762"/>
            <a:ext cx="322424" cy="322424"/>
          </a:xfrm>
          <a:prstGeom prst="rect">
            <a:avLst/>
          </a:prstGeom>
          <a:noFill/>
          <a:ln>
            <a:noFill/>
          </a:ln>
        </p:spPr>
      </p:pic>
      <p:sp>
        <p:nvSpPr>
          <p:cNvPr id="79" name="Google Shape;79;p12"/>
          <p:cNvSpPr txBox="1"/>
          <p:nvPr/>
        </p:nvSpPr>
        <p:spPr>
          <a:xfrm>
            <a:off x="522275" y="1120022"/>
            <a:ext cx="7989570" cy="1760855"/>
          </a:xfrm>
          <a:prstGeom prst="rect">
            <a:avLst/>
          </a:prstGeom>
          <a:noFill/>
          <a:ln>
            <a:noFill/>
          </a:ln>
        </p:spPr>
        <p:txBody>
          <a:bodyPr anchorCtr="0" anchor="t" bIns="0" lIns="0" spcFirstLastPara="1" rIns="0" wrap="square" tIns="12700">
            <a:spAutoFit/>
          </a:bodyPr>
          <a:lstStyle/>
          <a:p>
            <a:pPr indent="0" lvl="0" marL="12700" marR="5080" rtl="0" algn="just">
              <a:lnSpc>
                <a:spcPct val="114999"/>
              </a:lnSpc>
              <a:spcBef>
                <a:spcPts val="0"/>
              </a:spcBef>
              <a:spcAft>
                <a:spcPts val="0"/>
              </a:spcAft>
              <a:buNone/>
            </a:pPr>
            <a:r>
              <a:rPr lang="en-US" sz="1100">
                <a:solidFill>
                  <a:srgbClr val="2E2E2E"/>
                </a:solidFill>
                <a:latin typeface="Trebuchet MS"/>
                <a:ea typeface="Trebuchet MS"/>
                <a:cs typeface="Trebuchet MS"/>
                <a:sym typeface="Trebuchet MS"/>
              </a:rPr>
              <a:t>Ubah persona yang Anda identiﬁkasi selama penelitian menjadi alat yang dapat Anda gunakan untuk membuat keputusan desain. Anda sebaiknya hanya mendesain maksimal untuk dua persona, meskipun riset Anda menghasilkan lebih dari dua persona.</a:t>
            </a:r>
            <a:endParaRPr sz="1100">
              <a:latin typeface="Trebuchet MS"/>
              <a:ea typeface="Trebuchet MS"/>
              <a:cs typeface="Trebuchet MS"/>
              <a:sym typeface="Trebuchet MS"/>
            </a:endParaRPr>
          </a:p>
          <a:p>
            <a:pPr indent="0" lvl="0" marL="0" rtl="0" algn="l">
              <a:lnSpc>
                <a:spcPct val="100000"/>
              </a:lnSpc>
              <a:spcBef>
                <a:spcPts val="434"/>
              </a:spcBef>
              <a:spcAft>
                <a:spcPts val="0"/>
              </a:spcAft>
              <a:buNone/>
            </a:pPr>
            <a:r>
              <a:t/>
            </a:r>
            <a:endParaRPr sz="1100">
              <a:latin typeface="Trebuchet MS"/>
              <a:ea typeface="Trebuchet MS"/>
              <a:cs typeface="Trebuchet MS"/>
              <a:sym typeface="Trebuchet MS"/>
            </a:endParaRPr>
          </a:p>
          <a:p>
            <a:pPr indent="0" lvl="0" marL="12700" rtl="0" algn="l">
              <a:lnSpc>
                <a:spcPct val="100000"/>
              </a:lnSpc>
              <a:spcBef>
                <a:spcPts val="0"/>
              </a:spcBef>
              <a:spcAft>
                <a:spcPts val="0"/>
              </a:spcAft>
              <a:buNone/>
            </a:pPr>
            <a:r>
              <a:rPr lang="en-US" sz="1100">
                <a:solidFill>
                  <a:srgbClr val="2E2E2E"/>
                </a:solidFill>
                <a:latin typeface="Trebuchet MS"/>
                <a:ea typeface="Trebuchet MS"/>
                <a:cs typeface="Trebuchet MS"/>
                <a:sym typeface="Trebuchet MS"/>
              </a:rPr>
              <a:t>Persona harus mencakup campuran informasi dari orang yang Anda wawancarai dengan tujuan dan kebutuhan yang sama.</a:t>
            </a:r>
            <a:endParaRPr sz="1100">
              <a:latin typeface="Trebuchet MS"/>
              <a:ea typeface="Trebuchet MS"/>
              <a:cs typeface="Trebuchet MS"/>
              <a:sym typeface="Trebuchet MS"/>
            </a:endParaRPr>
          </a:p>
          <a:p>
            <a:pPr indent="0" lvl="0" marL="0" rtl="0" algn="l">
              <a:lnSpc>
                <a:spcPct val="100000"/>
              </a:lnSpc>
              <a:spcBef>
                <a:spcPts val="440"/>
              </a:spcBef>
              <a:spcAft>
                <a:spcPts val="0"/>
              </a:spcAft>
              <a:buNone/>
            </a:pPr>
            <a:r>
              <a:t/>
            </a:r>
            <a:endParaRPr sz="1100">
              <a:latin typeface="Trebuchet MS"/>
              <a:ea typeface="Trebuchet MS"/>
              <a:cs typeface="Trebuchet MS"/>
              <a:sym typeface="Trebuchet MS"/>
            </a:endParaRPr>
          </a:p>
          <a:p>
            <a:pPr indent="0" lvl="0" marL="12700" rtl="0" algn="l">
              <a:lnSpc>
                <a:spcPct val="100000"/>
              </a:lnSpc>
              <a:spcBef>
                <a:spcPts val="0"/>
              </a:spcBef>
              <a:spcAft>
                <a:spcPts val="0"/>
              </a:spcAft>
              <a:buNone/>
            </a:pPr>
            <a:r>
              <a:rPr b="1" lang="en-US" sz="1100">
                <a:latin typeface="Trebuchet MS"/>
                <a:ea typeface="Trebuchet MS"/>
                <a:cs typeface="Trebuchet MS"/>
                <a:sym typeface="Trebuchet MS"/>
              </a:rPr>
              <a:t>Saran:</a:t>
            </a:r>
            <a:endParaRPr sz="1100">
              <a:latin typeface="Trebuchet MS"/>
              <a:ea typeface="Trebuchet MS"/>
              <a:cs typeface="Trebuchet MS"/>
              <a:sym typeface="Trebuchet MS"/>
            </a:endParaRPr>
          </a:p>
          <a:p>
            <a:pPr indent="-248920" lvl="0" marL="354965" rtl="0" algn="l">
              <a:lnSpc>
                <a:spcPct val="100000"/>
              </a:lnSpc>
              <a:spcBef>
                <a:spcPts val="200"/>
              </a:spcBef>
              <a:spcAft>
                <a:spcPts val="0"/>
              </a:spcAft>
              <a:buSzPts val="1100"/>
              <a:buFont typeface="Helvetica Neue"/>
              <a:buChar char="●"/>
            </a:pPr>
            <a:r>
              <a:rPr lang="en-US" sz="1100">
                <a:latin typeface="Trebuchet MS"/>
                <a:ea typeface="Trebuchet MS"/>
                <a:cs typeface="Trebuchet MS"/>
                <a:sym typeface="Trebuchet MS"/>
              </a:rPr>
              <a:t>Kembangkan model yang Anda mulai di kelas.</a:t>
            </a:r>
            <a:endParaRPr sz="1100">
              <a:latin typeface="Trebuchet MS"/>
              <a:ea typeface="Trebuchet MS"/>
              <a:cs typeface="Trebuchet MS"/>
              <a:sym typeface="Trebuchet MS"/>
            </a:endParaRPr>
          </a:p>
          <a:p>
            <a:pPr indent="-248920" lvl="0" marL="354965" rtl="0" algn="l">
              <a:lnSpc>
                <a:spcPct val="100000"/>
              </a:lnSpc>
              <a:spcBef>
                <a:spcPts val="195"/>
              </a:spcBef>
              <a:spcAft>
                <a:spcPts val="0"/>
              </a:spcAft>
              <a:buSzPts val="1100"/>
              <a:buFont typeface="Helvetica Neue"/>
              <a:buChar char="●"/>
            </a:pPr>
            <a:r>
              <a:rPr lang="en-US" sz="1100">
                <a:latin typeface="Trebuchet MS"/>
                <a:ea typeface="Trebuchet MS"/>
                <a:cs typeface="Trebuchet MS"/>
                <a:sym typeface="Trebuchet MS"/>
              </a:rPr>
              <a:t>Gunakan template yang sudah disediakan.</a:t>
            </a:r>
            <a:endParaRPr sz="1100">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516194" y="334231"/>
            <a:ext cx="3406067" cy="372327"/>
          </a:xfrm>
          <a:prstGeom prst="rect">
            <a:avLst/>
          </a:prstGeom>
          <a:noFill/>
          <a:ln>
            <a:noFill/>
          </a:ln>
        </p:spPr>
        <p:txBody>
          <a:bodyPr anchorCtr="0" anchor="t" bIns="0" lIns="0" spcFirstLastPara="1" rIns="0" wrap="square" tIns="12700">
            <a:spAutoFit/>
          </a:bodyPr>
          <a:lstStyle/>
          <a:p>
            <a:pPr indent="0" lvl="0" marL="187325" rtl="0" algn="l">
              <a:lnSpc>
                <a:spcPct val="100000"/>
              </a:lnSpc>
              <a:spcBef>
                <a:spcPts val="0"/>
              </a:spcBef>
              <a:spcAft>
                <a:spcPts val="0"/>
              </a:spcAft>
              <a:buNone/>
            </a:pPr>
            <a:r>
              <a:rPr lang="en-US"/>
              <a:t>Template Persona</a:t>
            </a:r>
            <a:endParaRPr/>
          </a:p>
        </p:txBody>
      </p:sp>
      <p:sp>
        <p:nvSpPr>
          <p:cNvPr id="85" name="Google Shape;85;p13"/>
          <p:cNvSpPr/>
          <p:nvPr/>
        </p:nvSpPr>
        <p:spPr>
          <a:xfrm>
            <a:off x="7947093" y="710471"/>
            <a:ext cx="990600" cy="198120"/>
          </a:xfrm>
          <a:custGeom>
            <a:rect b="b" l="l" r="r" t="t"/>
            <a:pathLst>
              <a:path extrusionOk="0" h="198119" w="990600">
                <a:moveTo>
                  <a:pt x="990224" y="197774"/>
                </a:moveTo>
                <a:lnTo>
                  <a:pt x="0" y="197774"/>
                </a:lnTo>
                <a:lnTo>
                  <a:pt x="0" y="0"/>
                </a:lnTo>
                <a:lnTo>
                  <a:pt x="990224" y="0"/>
                </a:lnTo>
                <a:lnTo>
                  <a:pt x="990224" y="197774"/>
                </a:lnTo>
                <a:close/>
              </a:path>
            </a:pathLst>
          </a:custGeom>
          <a:solidFill>
            <a:srgbClr val="FFD96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6" name="Google Shape;86;p13"/>
          <p:cNvSpPr txBox="1"/>
          <p:nvPr/>
        </p:nvSpPr>
        <p:spPr>
          <a:xfrm>
            <a:off x="7947093" y="710471"/>
            <a:ext cx="990600" cy="198120"/>
          </a:xfrm>
          <a:prstGeom prst="rect">
            <a:avLst/>
          </a:prstGeom>
          <a:noFill/>
          <a:ln>
            <a:noFill/>
          </a:ln>
        </p:spPr>
        <p:txBody>
          <a:bodyPr anchorCtr="0" anchor="t" bIns="0" lIns="0" spcFirstLastPara="1" rIns="0" wrap="square" tIns="25400">
            <a:spAutoFit/>
          </a:bodyPr>
          <a:lstStyle/>
          <a:p>
            <a:pPr indent="0" lvl="0" marL="370840" rtl="0" algn="l">
              <a:lnSpc>
                <a:spcPct val="100000"/>
              </a:lnSpc>
              <a:spcBef>
                <a:spcPts val="0"/>
              </a:spcBef>
              <a:spcAft>
                <a:spcPts val="0"/>
              </a:spcAft>
              <a:buNone/>
            </a:pPr>
            <a:r>
              <a:rPr b="1" lang="en-US" sz="900">
                <a:latin typeface="Tahoma"/>
                <a:ea typeface="Tahoma"/>
                <a:cs typeface="Tahoma"/>
                <a:sym typeface="Tahoma"/>
              </a:rPr>
              <a:t>Latihan</a:t>
            </a:r>
            <a:endParaRPr sz="900">
              <a:latin typeface="Tahoma"/>
              <a:ea typeface="Tahoma"/>
              <a:cs typeface="Tahoma"/>
              <a:sym typeface="Tahoma"/>
            </a:endParaRPr>
          </a:p>
        </p:txBody>
      </p:sp>
      <p:pic>
        <p:nvPicPr>
          <p:cNvPr id="87" name="Google Shape;87;p13"/>
          <p:cNvPicPr preferRelativeResize="0"/>
          <p:nvPr/>
        </p:nvPicPr>
        <p:blipFill rotWithShape="1">
          <a:blip r:embed="rId3">
            <a:alphaModFix/>
          </a:blip>
          <a:srcRect b="0" l="0" r="0" t="0"/>
          <a:stretch/>
        </p:blipFill>
        <p:spPr>
          <a:xfrm>
            <a:off x="7877901" y="623778"/>
            <a:ext cx="374399" cy="374399"/>
          </a:xfrm>
          <a:prstGeom prst="rect">
            <a:avLst/>
          </a:prstGeom>
          <a:noFill/>
          <a:ln>
            <a:noFill/>
          </a:ln>
        </p:spPr>
      </p:pic>
      <p:graphicFrame>
        <p:nvGraphicFramePr>
          <p:cNvPr id="88" name="Google Shape;88;p13"/>
          <p:cNvGraphicFramePr/>
          <p:nvPr/>
        </p:nvGraphicFramePr>
        <p:xfrm>
          <a:off x="2168991" y="1184868"/>
          <a:ext cx="3000000" cy="3000000"/>
        </p:xfrm>
        <a:graphic>
          <a:graphicData uri="http://schemas.openxmlformats.org/drawingml/2006/table">
            <a:tbl>
              <a:tblPr bandRow="1" firstRow="1">
                <a:noFill/>
                <a:tableStyleId>{FB52EC72-032E-43D7-A6CE-DBEC34FD0DE4}</a:tableStyleId>
              </a:tblPr>
              <a:tblGrid>
                <a:gridCol w="3041650"/>
                <a:gridCol w="3041650"/>
              </a:tblGrid>
              <a:tr h="1260600">
                <a:tc>
                  <a:txBody>
                    <a:bodyPr/>
                    <a:lstStyle/>
                    <a:p>
                      <a:pPr indent="0" lvl="0" marL="66675" marR="0" rtl="0" algn="l">
                        <a:lnSpc>
                          <a:spcPct val="100000"/>
                        </a:lnSpc>
                        <a:spcBef>
                          <a:spcPts val="0"/>
                        </a:spcBef>
                        <a:spcAft>
                          <a:spcPts val="0"/>
                        </a:spcAft>
                        <a:buNone/>
                      </a:pPr>
                      <a:r>
                        <a:rPr lang="en-US" sz="1100">
                          <a:latin typeface="Tahoma"/>
                          <a:ea typeface="Tahoma"/>
                          <a:cs typeface="Tahoma"/>
                          <a:sym typeface="Tahoma"/>
                        </a:rPr>
                        <a:t>Dia bernama Amalia. Umurnya 23 tahun. Dia sudah menggunakan aplikasi Brimo sejak tahun 2019 sampai sekarang.</a:t>
                      </a:r>
                      <a:endParaRPr sz="900" u="none" cap="none" strike="noStrike">
                        <a:latin typeface="Verdana"/>
                        <a:ea typeface="Verdana"/>
                        <a:cs typeface="Verdana"/>
                        <a:sym typeface="Verdana"/>
                      </a:endParaRPr>
                    </a:p>
                  </a:txBody>
                  <a:tcPr marT="609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6675" marR="0" rtl="0" algn="l">
                        <a:lnSpc>
                          <a:spcPct val="100000"/>
                        </a:lnSpc>
                        <a:spcBef>
                          <a:spcPts val="0"/>
                        </a:spcBef>
                        <a:spcAft>
                          <a:spcPts val="0"/>
                        </a:spcAft>
                        <a:buNone/>
                      </a:pPr>
                      <a:r>
                        <a:rPr lang="en-US" sz="1100">
                          <a:latin typeface="Tahoma"/>
                          <a:ea typeface="Tahoma"/>
                          <a:cs typeface="Tahoma"/>
                          <a:sym typeface="Tahoma"/>
                        </a:rPr>
                        <a:t>Dia menggunakan aplikasi BRImo untuk menerima transfer atau mentransfer. Biasa juga dipakai alat bantu untuk pembayaran non tunai, seperti bayar tagihan, belanjaan dll.</a:t>
                      </a:r>
                      <a:endParaRPr sz="1100" u="none" cap="none" strike="noStrike">
                        <a:latin typeface="Tahoma"/>
                        <a:ea typeface="Tahoma"/>
                        <a:cs typeface="Tahoma"/>
                        <a:sym typeface="Tahoma"/>
                      </a:endParaRPr>
                    </a:p>
                  </a:txBody>
                  <a:tcPr marT="609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59250">
                <a:tc>
                  <a:txBody>
                    <a:bodyPr/>
                    <a:lstStyle/>
                    <a:p>
                      <a:pPr indent="0" lvl="0" marL="0" rtl="0" algn="l">
                        <a:spcBef>
                          <a:spcPts val="0"/>
                        </a:spcBef>
                        <a:spcAft>
                          <a:spcPts val="0"/>
                        </a:spcAft>
                        <a:buNone/>
                      </a:pPr>
                      <a:r>
                        <a:rPr lang="en-US" sz="1100"/>
                        <a:t>Dia selalu melakukan transaksi ketika suaminya sudah gajian dia menaruh uangnya sebagian di bank. Setiap bulannya ada 3-5 kali dia melakukan transaksi di Brimo</a:t>
                      </a:r>
                      <a:endParaRPr sz="1100"/>
                    </a:p>
                  </a:txBody>
                  <a:tcPr marT="609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en-US" sz="1100"/>
                        <a:t> Dia melakukan itu untuk transaksi untuk beli token, bayar PDAM, dan bayar cicilan. Kata dia, untuk pembayaran seperti itu biasanya sebelum tanggal 10. Sisanya untuk kebutuhan rumah seperti sandang dan pangan</a:t>
                      </a:r>
                      <a:endParaRPr/>
                    </a:p>
                  </a:txBody>
                  <a:tcPr marT="609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r>
              <a:tr h="100000">
                <a:tc>
                  <a:txBody>
                    <a:bodyPr/>
                    <a:lstStyle/>
                    <a:p>
                      <a:pPr indent="0" lvl="0" marL="0" rtl="0" algn="l">
                        <a:spcBef>
                          <a:spcPts val="0"/>
                        </a:spcBef>
                        <a:spcAft>
                          <a:spcPts val="0"/>
                        </a:spcAft>
                        <a:buNone/>
                      </a:pPr>
                      <a:r>
                        <a:t/>
                      </a:r>
                      <a:endParaRPr/>
                    </a:p>
                  </a:txBody>
                  <a:tcPr marT="63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63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148500">
                <a:tc>
                  <a:txBody>
                    <a:bodyPr/>
                    <a:lstStyle/>
                    <a:p>
                      <a:pPr indent="0" lvl="0" marL="0" rtl="0" algn="l">
                        <a:spcBef>
                          <a:spcPts val="0"/>
                        </a:spcBef>
                        <a:spcAft>
                          <a:spcPts val="0"/>
                        </a:spcAft>
                        <a:buNone/>
                      </a:pPr>
                      <a:r>
                        <a:t/>
                      </a:r>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811075">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89" name="Google Shape;89;p13"/>
          <p:cNvSpPr/>
          <p:nvPr/>
        </p:nvSpPr>
        <p:spPr>
          <a:xfrm>
            <a:off x="637340" y="1189631"/>
            <a:ext cx="1246505" cy="1338580"/>
          </a:xfrm>
          <a:custGeom>
            <a:rect b="b" l="l" r="r" t="t"/>
            <a:pathLst>
              <a:path extrusionOk="0" h="1338580" w="1246505">
                <a:moveTo>
                  <a:pt x="1246499" y="1337999"/>
                </a:moveTo>
                <a:lnTo>
                  <a:pt x="0" y="1337999"/>
                </a:lnTo>
                <a:lnTo>
                  <a:pt x="0" y="0"/>
                </a:lnTo>
                <a:lnTo>
                  <a:pt x="1246499" y="0"/>
                </a:lnTo>
                <a:lnTo>
                  <a:pt x="1246499" y="1337999"/>
                </a:lnTo>
                <a:close/>
              </a:path>
            </a:pathLst>
          </a:custGeom>
          <a:solidFill>
            <a:srgbClr val="EEEE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0" name="Google Shape;90;p13"/>
          <p:cNvSpPr txBox="1"/>
          <p:nvPr/>
        </p:nvSpPr>
        <p:spPr>
          <a:xfrm>
            <a:off x="1032052" y="2576093"/>
            <a:ext cx="457834" cy="193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100">
                <a:solidFill>
                  <a:srgbClr val="E41B24"/>
                </a:solidFill>
                <a:latin typeface="Tahoma"/>
                <a:ea typeface="Tahoma"/>
                <a:cs typeface="Tahoma"/>
                <a:sym typeface="Tahoma"/>
              </a:rPr>
              <a:t>Nama</a:t>
            </a:r>
            <a:endParaRPr sz="1100">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pic>
        <p:nvPicPr>
          <p:cNvPr id="95" name="Google Shape;95;p14"/>
          <p:cNvPicPr preferRelativeResize="0"/>
          <p:nvPr/>
        </p:nvPicPr>
        <p:blipFill rotWithShape="1">
          <a:blip r:embed="rId3">
            <a:alphaModFix/>
          </a:blip>
          <a:srcRect b="0" l="0" r="0" t="0"/>
          <a:stretch/>
        </p:blipFill>
        <p:spPr>
          <a:xfrm>
            <a:off x="0" y="0"/>
            <a:ext cx="9143999" cy="5143499"/>
          </a:xfrm>
          <a:prstGeom prst="rect">
            <a:avLst/>
          </a:prstGeom>
          <a:noFill/>
          <a:ln>
            <a:noFill/>
          </a:ln>
        </p:spPr>
      </p:pic>
      <p:sp>
        <p:nvSpPr>
          <p:cNvPr id="96" name="Google Shape;96;p14"/>
          <p:cNvSpPr txBox="1"/>
          <p:nvPr>
            <p:ph type="title"/>
          </p:nvPr>
        </p:nvSpPr>
        <p:spPr>
          <a:xfrm>
            <a:off x="516194" y="334231"/>
            <a:ext cx="3406067" cy="37232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latin typeface="Trebuchet MS"/>
                <a:ea typeface="Trebuchet MS"/>
                <a:cs typeface="Trebuchet MS"/>
                <a:sym typeface="Trebuchet MS"/>
              </a:rPr>
              <a:t>3. Competitor Analysis</a:t>
            </a:r>
            <a:endParaRPr/>
          </a:p>
        </p:txBody>
      </p:sp>
      <p:sp>
        <p:nvSpPr>
          <p:cNvPr id="97" name="Google Shape;97;p14"/>
          <p:cNvSpPr txBox="1"/>
          <p:nvPr/>
        </p:nvSpPr>
        <p:spPr>
          <a:xfrm>
            <a:off x="528899" y="1107861"/>
            <a:ext cx="7754620" cy="213360"/>
          </a:xfrm>
          <a:prstGeom prst="rect">
            <a:avLst/>
          </a:prstGeom>
          <a:solidFill>
            <a:srgbClr val="FFFFFF"/>
          </a:solidFill>
          <a:ln>
            <a:noFill/>
          </a:ln>
        </p:spPr>
        <p:txBody>
          <a:bodyPr anchorCtr="0" anchor="t" bIns="0" lIns="0" spcFirstLastPara="1" rIns="0" wrap="square" tIns="0">
            <a:spAutoFit/>
          </a:bodyPr>
          <a:lstStyle/>
          <a:p>
            <a:pPr indent="0" lvl="0" marL="0" rtl="0" algn="l">
              <a:lnSpc>
                <a:spcPct val="116071"/>
              </a:lnSpc>
              <a:spcBef>
                <a:spcPts val="0"/>
              </a:spcBef>
              <a:spcAft>
                <a:spcPts val="0"/>
              </a:spcAft>
              <a:buNone/>
            </a:pPr>
            <a:r>
              <a:rPr lang="en-US" sz="1400">
                <a:solidFill>
                  <a:srgbClr val="2E2E2E"/>
                </a:solidFill>
                <a:latin typeface="Trebuchet MS"/>
                <a:ea typeface="Trebuchet MS"/>
                <a:cs typeface="Trebuchet MS"/>
                <a:sym typeface="Trebuchet MS"/>
              </a:rPr>
              <a:t>Lanjutkan analisis kompetitif Anda. </a:t>
            </a:r>
            <a:r>
              <a:rPr b="1" lang="en-US" sz="1400">
                <a:solidFill>
                  <a:srgbClr val="2E2E2E"/>
                </a:solidFill>
                <a:latin typeface="Trebuchet MS"/>
                <a:ea typeface="Trebuchet MS"/>
                <a:cs typeface="Trebuchet MS"/>
                <a:sym typeface="Trebuchet MS"/>
              </a:rPr>
              <a:t>Identifikasi siapa </a:t>
            </a:r>
            <a:r>
              <a:rPr lang="en-US" sz="1400">
                <a:solidFill>
                  <a:srgbClr val="2E2E2E"/>
                </a:solidFill>
                <a:latin typeface="Trebuchet MS"/>
                <a:ea typeface="Trebuchet MS"/>
                <a:cs typeface="Trebuchet MS"/>
                <a:sym typeface="Trebuchet MS"/>
              </a:rPr>
              <a:t>2-3 pesaing Anda dan </a:t>
            </a:r>
            <a:r>
              <a:rPr b="1" lang="en-US" sz="1400">
                <a:solidFill>
                  <a:srgbClr val="2E2E2E"/>
                </a:solidFill>
                <a:latin typeface="Trebuchet MS"/>
                <a:ea typeface="Trebuchet MS"/>
                <a:cs typeface="Trebuchet MS"/>
                <a:sym typeface="Trebuchet MS"/>
              </a:rPr>
              <a:t>apa </a:t>
            </a:r>
            <a:r>
              <a:rPr lang="en-US" sz="1400">
                <a:solidFill>
                  <a:srgbClr val="2E2E2E"/>
                </a:solidFill>
                <a:latin typeface="Trebuchet MS"/>
                <a:ea typeface="Trebuchet MS"/>
                <a:cs typeface="Trebuchet MS"/>
                <a:sym typeface="Trebuchet MS"/>
              </a:rPr>
              <a:t>yang mereka</a:t>
            </a:r>
            <a:endParaRPr sz="1400">
              <a:latin typeface="Trebuchet MS"/>
              <a:ea typeface="Trebuchet MS"/>
              <a:cs typeface="Trebuchet MS"/>
              <a:sym typeface="Trebuchet MS"/>
            </a:endParaRPr>
          </a:p>
        </p:txBody>
      </p:sp>
      <p:sp>
        <p:nvSpPr>
          <p:cNvPr id="98" name="Google Shape;98;p14"/>
          <p:cNvSpPr txBox="1"/>
          <p:nvPr/>
        </p:nvSpPr>
        <p:spPr>
          <a:xfrm>
            <a:off x="528899" y="1355511"/>
            <a:ext cx="7907020" cy="213360"/>
          </a:xfrm>
          <a:prstGeom prst="rect">
            <a:avLst/>
          </a:prstGeom>
          <a:solidFill>
            <a:srgbClr val="FFFFFF"/>
          </a:solidFill>
          <a:ln>
            <a:noFill/>
          </a:ln>
        </p:spPr>
        <p:txBody>
          <a:bodyPr anchorCtr="0" anchor="t" bIns="0" lIns="0" spcFirstLastPara="1" rIns="0" wrap="square" tIns="0">
            <a:spAutoFit/>
          </a:bodyPr>
          <a:lstStyle/>
          <a:p>
            <a:pPr indent="0" lvl="0" marL="0" rtl="0" algn="l">
              <a:lnSpc>
                <a:spcPct val="116071"/>
              </a:lnSpc>
              <a:spcBef>
                <a:spcPts val="0"/>
              </a:spcBef>
              <a:spcAft>
                <a:spcPts val="0"/>
              </a:spcAft>
              <a:buNone/>
            </a:pPr>
            <a:r>
              <a:rPr lang="en-US" sz="1400">
                <a:solidFill>
                  <a:srgbClr val="2E2E2E"/>
                </a:solidFill>
                <a:latin typeface="Trebuchet MS"/>
                <a:ea typeface="Trebuchet MS"/>
                <a:cs typeface="Trebuchet MS"/>
                <a:sym typeface="Trebuchet MS"/>
              </a:rPr>
              <a:t>lakukan. Ingat, Anda </a:t>
            </a:r>
            <a:r>
              <a:rPr b="1" lang="en-US" sz="1400">
                <a:solidFill>
                  <a:srgbClr val="2E2E2E"/>
                </a:solidFill>
                <a:latin typeface="Trebuchet MS"/>
                <a:ea typeface="Trebuchet MS"/>
                <a:cs typeface="Trebuchet MS"/>
                <a:sym typeface="Trebuchet MS"/>
              </a:rPr>
              <a:t>bertanggung jawab </a:t>
            </a:r>
            <a:r>
              <a:rPr lang="en-US" sz="1400">
                <a:solidFill>
                  <a:srgbClr val="2E2E2E"/>
                </a:solidFill>
                <a:latin typeface="Trebuchet MS"/>
                <a:ea typeface="Trebuchet MS"/>
                <a:cs typeface="Trebuchet MS"/>
                <a:sym typeface="Trebuchet MS"/>
              </a:rPr>
              <a:t>untuk </a:t>
            </a:r>
            <a:r>
              <a:rPr b="1" lang="en-US" sz="1400">
                <a:solidFill>
                  <a:srgbClr val="2E2E2E"/>
                </a:solidFill>
                <a:latin typeface="Trebuchet MS"/>
                <a:ea typeface="Trebuchet MS"/>
                <a:cs typeface="Trebuchet MS"/>
                <a:sym typeface="Trebuchet MS"/>
              </a:rPr>
              <a:t>memilih kriteria </a:t>
            </a:r>
            <a:r>
              <a:rPr lang="en-US" sz="1400">
                <a:solidFill>
                  <a:srgbClr val="2E2E2E"/>
                </a:solidFill>
                <a:latin typeface="Trebuchet MS"/>
                <a:ea typeface="Trebuchet MS"/>
                <a:cs typeface="Trebuchet MS"/>
                <a:sym typeface="Trebuchet MS"/>
              </a:rPr>
              <a:t>yang ingin Anda </a:t>
            </a:r>
            <a:r>
              <a:rPr b="1" lang="en-US" sz="1400">
                <a:solidFill>
                  <a:srgbClr val="2E2E2E"/>
                </a:solidFill>
                <a:latin typeface="Trebuchet MS"/>
                <a:ea typeface="Trebuchet MS"/>
                <a:cs typeface="Trebuchet MS"/>
                <a:sym typeface="Trebuchet MS"/>
              </a:rPr>
              <a:t>bandingkan</a:t>
            </a:r>
            <a:r>
              <a:rPr lang="en-US" sz="1400">
                <a:solidFill>
                  <a:srgbClr val="2E2E2E"/>
                </a:solidFill>
                <a:latin typeface="Trebuchet MS"/>
                <a:ea typeface="Trebuchet MS"/>
                <a:cs typeface="Trebuchet MS"/>
                <a:sym typeface="Trebuchet MS"/>
              </a:rPr>
              <a:t>.</a:t>
            </a:r>
            <a:endParaRPr sz="1400">
              <a:latin typeface="Trebuchet MS"/>
              <a:ea typeface="Trebuchet MS"/>
              <a:cs typeface="Trebuchet MS"/>
              <a:sym typeface="Trebuchet MS"/>
            </a:endParaRPr>
          </a:p>
        </p:txBody>
      </p:sp>
      <p:sp>
        <p:nvSpPr>
          <p:cNvPr id="99" name="Google Shape;99;p14"/>
          <p:cNvSpPr txBox="1"/>
          <p:nvPr/>
        </p:nvSpPr>
        <p:spPr>
          <a:xfrm>
            <a:off x="528899" y="1603161"/>
            <a:ext cx="7056120" cy="213360"/>
          </a:xfrm>
          <a:prstGeom prst="rect">
            <a:avLst/>
          </a:prstGeom>
          <a:solidFill>
            <a:srgbClr val="FFFFFF"/>
          </a:solidFill>
          <a:ln>
            <a:noFill/>
          </a:ln>
        </p:spPr>
        <p:txBody>
          <a:bodyPr anchorCtr="0" anchor="t" bIns="0" lIns="0" spcFirstLastPara="1" rIns="0" wrap="square" tIns="0">
            <a:spAutoFit/>
          </a:bodyPr>
          <a:lstStyle/>
          <a:p>
            <a:pPr indent="0" lvl="0" marL="0" rtl="0" algn="l">
              <a:lnSpc>
                <a:spcPct val="116071"/>
              </a:lnSpc>
              <a:spcBef>
                <a:spcPts val="0"/>
              </a:spcBef>
              <a:spcAft>
                <a:spcPts val="0"/>
              </a:spcAft>
              <a:buNone/>
            </a:pPr>
            <a:r>
              <a:rPr lang="en-US" sz="1400">
                <a:solidFill>
                  <a:srgbClr val="2E2E2E"/>
                </a:solidFill>
                <a:latin typeface="Trebuchet MS"/>
                <a:ea typeface="Trebuchet MS"/>
                <a:cs typeface="Trebuchet MS"/>
                <a:sym typeface="Trebuchet MS"/>
              </a:rPr>
              <a:t>Pilih salah satu struktur yang ditampilkan dalam kelas: Prioritas Fitur atau Pro/Kontra.</a:t>
            </a:r>
            <a:endParaRPr sz="1400">
              <a:latin typeface="Trebuchet MS"/>
              <a:ea typeface="Trebuchet MS"/>
              <a:cs typeface="Trebuchet MS"/>
              <a:sym typeface="Trebuchet MS"/>
            </a:endParaRPr>
          </a:p>
        </p:txBody>
      </p:sp>
      <p:sp>
        <p:nvSpPr>
          <p:cNvPr id="100" name="Google Shape;100;p14"/>
          <p:cNvSpPr txBox="1"/>
          <p:nvPr/>
        </p:nvSpPr>
        <p:spPr>
          <a:xfrm>
            <a:off x="516199" y="2139609"/>
            <a:ext cx="7727950" cy="1758950"/>
          </a:xfrm>
          <a:prstGeom prst="rect">
            <a:avLst/>
          </a:prstGeom>
          <a:noFill/>
          <a:ln>
            <a:noFill/>
          </a:ln>
        </p:spPr>
        <p:txBody>
          <a:bodyPr anchorCtr="0" anchor="t" bIns="0" lIns="0" spcFirstLastPara="1" rIns="0" wrap="square" tIns="46975">
            <a:spAutoFit/>
          </a:bodyPr>
          <a:lstStyle/>
          <a:p>
            <a:pPr indent="0" lvl="0" marL="12700" rtl="0" algn="l">
              <a:lnSpc>
                <a:spcPct val="100000"/>
              </a:lnSpc>
              <a:spcBef>
                <a:spcPts val="0"/>
              </a:spcBef>
              <a:spcAft>
                <a:spcPts val="0"/>
              </a:spcAft>
              <a:buNone/>
            </a:pPr>
            <a:r>
              <a:rPr b="1" lang="en-US" sz="1400">
                <a:latin typeface="Trebuchet MS"/>
                <a:ea typeface="Trebuchet MS"/>
                <a:cs typeface="Trebuchet MS"/>
                <a:sym typeface="Trebuchet MS"/>
              </a:rPr>
              <a:t>Saran:</a:t>
            </a:r>
            <a:endParaRPr sz="1400">
              <a:latin typeface="Trebuchet MS"/>
              <a:ea typeface="Trebuchet MS"/>
              <a:cs typeface="Trebuchet MS"/>
              <a:sym typeface="Trebuchet MS"/>
            </a:endParaRPr>
          </a:p>
          <a:p>
            <a:pPr indent="-272415" lvl="0" marL="354965" rtl="0" algn="l">
              <a:lnSpc>
                <a:spcPct val="100000"/>
              </a:lnSpc>
              <a:spcBef>
                <a:spcPts val="270"/>
              </a:spcBef>
              <a:spcAft>
                <a:spcPts val="0"/>
              </a:spcAft>
              <a:buSzPts val="1400"/>
              <a:buFont typeface="Helvetica Neue"/>
              <a:buChar char="●"/>
            </a:pPr>
            <a:r>
              <a:rPr lang="en-US" sz="1400">
                <a:latin typeface="Trebuchet MS"/>
                <a:ea typeface="Trebuchet MS"/>
                <a:cs typeface="Trebuchet MS"/>
                <a:sym typeface="Trebuchet MS"/>
              </a:rPr>
              <a:t>Mengapa pesaing ada di pasar?</a:t>
            </a:r>
            <a:endParaRPr sz="1400">
              <a:latin typeface="Trebuchet MS"/>
              <a:ea typeface="Trebuchet MS"/>
              <a:cs typeface="Trebuchet MS"/>
              <a:sym typeface="Trebuchet MS"/>
            </a:endParaRPr>
          </a:p>
          <a:p>
            <a:pPr indent="-272415" lvl="0" marL="354965" rtl="0" algn="l">
              <a:lnSpc>
                <a:spcPct val="100000"/>
              </a:lnSpc>
              <a:spcBef>
                <a:spcPts val="270"/>
              </a:spcBef>
              <a:spcAft>
                <a:spcPts val="0"/>
              </a:spcAft>
              <a:buSzPts val="1400"/>
              <a:buFont typeface="Helvetica Neue"/>
              <a:buChar char="●"/>
            </a:pPr>
            <a:r>
              <a:rPr lang="en-US" sz="1400">
                <a:latin typeface="Trebuchet MS"/>
                <a:ea typeface="Trebuchet MS"/>
                <a:cs typeface="Trebuchet MS"/>
                <a:sym typeface="Trebuchet MS"/>
              </a:rPr>
              <a:t>Masalah apa yang mereka pecahkan?</a:t>
            </a:r>
            <a:endParaRPr sz="1400">
              <a:latin typeface="Trebuchet MS"/>
              <a:ea typeface="Trebuchet MS"/>
              <a:cs typeface="Trebuchet MS"/>
              <a:sym typeface="Trebuchet MS"/>
            </a:endParaRPr>
          </a:p>
          <a:p>
            <a:pPr indent="-273050" lvl="0" marL="355600" marR="5080" rtl="0" algn="l">
              <a:lnSpc>
                <a:spcPct val="116100"/>
              </a:lnSpc>
              <a:spcBef>
                <a:spcPts val="0"/>
              </a:spcBef>
              <a:spcAft>
                <a:spcPts val="0"/>
              </a:spcAft>
              <a:buSzPts val="1400"/>
              <a:buFont typeface="Helvetica Neue"/>
              <a:buChar char="●"/>
            </a:pPr>
            <a:r>
              <a:rPr lang="en-US" sz="1400">
                <a:latin typeface="Trebuchet MS"/>
                <a:ea typeface="Trebuchet MS"/>
                <a:cs typeface="Trebuchet MS"/>
                <a:sym typeface="Trebuchet MS"/>
              </a:rPr>
              <a:t>Bersikaplah objektif dan tunjukkan apa yang dilakukan pesaing dengan baik dan apa yang dapat mereka lakukan dengan lebih baik.</a:t>
            </a:r>
            <a:endParaRPr sz="1400">
              <a:latin typeface="Trebuchet MS"/>
              <a:ea typeface="Trebuchet MS"/>
              <a:cs typeface="Trebuchet MS"/>
              <a:sym typeface="Trebuchet MS"/>
            </a:endParaRPr>
          </a:p>
          <a:p>
            <a:pPr indent="-272415" lvl="0" marL="354965" rtl="0" algn="l">
              <a:lnSpc>
                <a:spcPct val="100000"/>
              </a:lnSpc>
              <a:spcBef>
                <a:spcPts val="270"/>
              </a:spcBef>
              <a:spcAft>
                <a:spcPts val="0"/>
              </a:spcAft>
              <a:buSzPts val="1400"/>
              <a:buFont typeface="Helvetica Neue"/>
              <a:buChar char="●"/>
            </a:pPr>
            <a:r>
              <a:rPr lang="en-US" sz="1400">
                <a:latin typeface="Trebuchet MS"/>
                <a:ea typeface="Trebuchet MS"/>
                <a:cs typeface="Trebuchet MS"/>
                <a:sym typeface="Trebuchet MS"/>
              </a:rPr>
              <a:t>Jika perlu, gunakan screenshot untuk menjelaskan poin Anda.</a:t>
            </a:r>
            <a:endParaRPr sz="1400">
              <a:latin typeface="Trebuchet MS"/>
              <a:ea typeface="Trebuchet MS"/>
              <a:cs typeface="Trebuchet MS"/>
              <a:sym typeface="Trebuchet MS"/>
            </a:endParaRPr>
          </a:p>
          <a:p>
            <a:pPr indent="-272415" lvl="0" marL="354965" rtl="0" algn="l">
              <a:lnSpc>
                <a:spcPct val="100000"/>
              </a:lnSpc>
              <a:spcBef>
                <a:spcPts val="270"/>
              </a:spcBef>
              <a:spcAft>
                <a:spcPts val="0"/>
              </a:spcAft>
              <a:buSzPts val="1400"/>
              <a:buFont typeface="Helvetica Neue"/>
              <a:buChar char="●"/>
            </a:pPr>
            <a:r>
              <a:rPr lang="en-US" sz="1400">
                <a:latin typeface="Trebuchet MS"/>
                <a:ea typeface="Trebuchet MS"/>
                <a:cs typeface="Trebuchet MS"/>
                <a:sym typeface="Trebuchet MS"/>
              </a:rPr>
              <a:t>Temukan peluang untuk peningkatan.</a:t>
            </a:r>
            <a:endParaRPr sz="1400">
              <a:latin typeface="Trebuchet MS"/>
              <a:ea typeface="Trebuchet MS"/>
              <a:cs typeface="Trebuchet MS"/>
              <a:sym typeface="Trebuchet MS"/>
            </a:endParaRPr>
          </a:p>
        </p:txBody>
      </p:sp>
      <p:sp>
        <p:nvSpPr>
          <p:cNvPr id="101" name="Google Shape;101;p14"/>
          <p:cNvSpPr/>
          <p:nvPr/>
        </p:nvSpPr>
        <p:spPr>
          <a:xfrm>
            <a:off x="7973924" y="708422"/>
            <a:ext cx="990600" cy="198120"/>
          </a:xfrm>
          <a:custGeom>
            <a:rect b="b" l="l" r="r" t="t"/>
            <a:pathLst>
              <a:path extrusionOk="0" h="198119" w="990600">
                <a:moveTo>
                  <a:pt x="990224" y="197774"/>
                </a:moveTo>
                <a:lnTo>
                  <a:pt x="0" y="197774"/>
                </a:lnTo>
                <a:lnTo>
                  <a:pt x="0" y="0"/>
                </a:lnTo>
                <a:lnTo>
                  <a:pt x="990224" y="0"/>
                </a:lnTo>
                <a:lnTo>
                  <a:pt x="990224" y="197774"/>
                </a:lnTo>
                <a:close/>
              </a:path>
            </a:pathLst>
          </a:custGeom>
          <a:solidFill>
            <a:srgbClr val="85E7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 name="Google Shape;102;p14"/>
          <p:cNvSpPr txBox="1"/>
          <p:nvPr/>
        </p:nvSpPr>
        <p:spPr>
          <a:xfrm>
            <a:off x="7973924" y="708422"/>
            <a:ext cx="990600" cy="198120"/>
          </a:xfrm>
          <a:prstGeom prst="rect">
            <a:avLst/>
          </a:prstGeom>
          <a:noFill/>
          <a:ln>
            <a:noFill/>
          </a:ln>
        </p:spPr>
        <p:txBody>
          <a:bodyPr anchorCtr="0" anchor="t" bIns="0" lIns="0" spcFirstLastPara="1" rIns="0" wrap="square" tIns="25400">
            <a:spAutoFit/>
          </a:bodyPr>
          <a:lstStyle/>
          <a:p>
            <a:pPr indent="0" lvl="0" marL="0" rtl="0" algn="ctr">
              <a:lnSpc>
                <a:spcPct val="100000"/>
              </a:lnSpc>
              <a:spcBef>
                <a:spcPts val="0"/>
              </a:spcBef>
              <a:spcAft>
                <a:spcPts val="0"/>
              </a:spcAft>
              <a:buNone/>
            </a:pPr>
            <a:r>
              <a:rPr b="1" lang="en-US" sz="900">
                <a:latin typeface="Trebuchet MS"/>
                <a:ea typeface="Trebuchet MS"/>
                <a:cs typeface="Trebuchet MS"/>
                <a:sym typeface="Trebuchet MS"/>
              </a:rPr>
              <a:t>Hint</a:t>
            </a:r>
            <a:endParaRPr sz="900">
              <a:latin typeface="Trebuchet MS"/>
              <a:ea typeface="Trebuchet MS"/>
              <a:cs typeface="Trebuchet MS"/>
              <a:sym typeface="Trebuchet MS"/>
            </a:endParaRPr>
          </a:p>
        </p:txBody>
      </p:sp>
      <p:pic>
        <p:nvPicPr>
          <p:cNvPr id="103" name="Google Shape;103;p14"/>
          <p:cNvPicPr preferRelativeResize="0"/>
          <p:nvPr/>
        </p:nvPicPr>
        <p:blipFill rotWithShape="1">
          <a:blip r:embed="rId4">
            <a:alphaModFix/>
          </a:blip>
          <a:srcRect b="0" l="0" r="0" t="0"/>
          <a:stretch/>
        </p:blipFill>
        <p:spPr>
          <a:xfrm>
            <a:off x="7906239" y="649762"/>
            <a:ext cx="322424" cy="322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 name="Shape 107"/>
        <p:cNvGrpSpPr/>
        <p:nvPr/>
      </p:nvGrpSpPr>
      <p:grpSpPr>
        <a:xfrm>
          <a:off x="0" y="0"/>
          <a:ext cx="0" cy="0"/>
          <a:chOff x="0" y="0"/>
          <a:chExt cx="0" cy="0"/>
        </a:xfrm>
      </p:grpSpPr>
      <p:pic>
        <p:nvPicPr>
          <p:cNvPr id="108" name="Google Shape;108;p15"/>
          <p:cNvPicPr preferRelativeResize="0"/>
          <p:nvPr/>
        </p:nvPicPr>
        <p:blipFill rotWithShape="1">
          <a:blip r:embed="rId3">
            <a:alphaModFix/>
          </a:blip>
          <a:srcRect b="0" l="0" r="0" t="0"/>
          <a:stretch/>
        </p:blipFill>
        <p:spPr>
          <a:xfrm>
            <a:off x="0" y="0"/>
            <a:ext cx="9143999" cy="5143499"/>
          </a:xfrm>
          <a:prstGeom prst="rect">
            <a:avLst/>
          </a:prstGeom>
          <a:noFill/>
          <a:ln>
            <a:noFill/>
          </a:ln>
        </p:spPr>
      </p:pic>
      <p:sp>
        <p:nvSpPr>
          <p:cNvPr id="109" name="Google Shape;109;p15"/>
          <p:cNvSpPr txBox="1"/>
          <p:nvPr>
            <p:ph type="title"/>
          </p:nvPr>
        </p:nvSpPr>
        <p:spPr>
          <a:xfrm>
            <a:off x="516194" y="334231"/>
            <a:ext cx="3406067" cy="372327"/>
          </a:xfrm>
          <a:prstGeom prst="rect">
            <a:avLst/>
          </a:prstGeom>
          <a:noFill/>
          <a:ln>
            <a:noFill/>
          </a:ln>
        </p:spPr>
        <p:txBody>
          <a:bodyPr anchorCtr="0" anchor="t" bIns="0" lIns="0" spcFirstLastPara="1" rIns="0" wrap="square" tIns="12700">
            <a:spAutoFit/>
          </a:bodyPr>
          <a:lstStyle/>
          <a:p>
            <a:pPr indent="0" lvl="0" marL="412750" rtl="0" algn="l">
              <a:lnSpc>
                <a:spcPct val="100000"/>
              </a:lnSpc>
              <a:spcBef>
                <a:spcPts val="0"/>
              </a:spcBef>
              <a:spcAft>
                <a:spcPts val="0"/>
              </a:spcAft>
              <a:buNone/>
            </a:pPr>
            <a:r>
              <a:rPr lang="en-US"/>
              <a:t>Pesaing (Kompetitor)</a:t>
            </a:r>
            <a:endParaRPr/>
          </a:p>
        </p:txBody>
      </p:sp>
      <p:sp>
        <p:nvSpPr>
          <p:cNvPr id="110" name="Google Shape;110;p15"/>
          <p:cNvSpPr/>
          <p:nvPr/>
        </p:nvSpPr>
        <p:spPr>
          <a:xfrm>
            <a:off x="7947093" y="424721"/>
            <a:ext cx="990600" cy="198120"/>
          </a:xfrm>
          <a:custGeom>
            <a:rect b="b" l="l" r="r" t="t"/>
            <a:pathLst>
              <a:path extrusionOk="0" h="198120" w="990600">
                <a:moveTo>
                  <a:pt x="990224" y="197774"/>
                </a:moveTo>
                <a:lnTo>
                  <a:pt x="0" y="197774"/>
                </a:lnTo>
                <a:lnTo>
                  <a:pt x="0" y="0"/>
                </a:lnTo>
                <a:lnTo>
                  <a:pt x="990224" y="0"/>
                </a:lnTo>
                <a:lnTo>
                  <a:pt x="990224" y="197774"/>
                </a:lnTo>
                <a:close/>
              </a:path>
            </a:pathLst>
          </a:custGeom>
          <a:solidFill>
            <a:srgbClr val="FFD96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1" name="Google Shape;111;p15"/>
          <p:cNvSpPr txBox="1"/>
          <p:nvPr/>
        </p:nvSpPr>
        <p:spPr>
          <a:xfrm>
            <a:off x="7947093" y="424721"/>
            <a:ext cx="990600" cy="198120"/>
          </a:xfrm>
          <a:prstGeom prst="rect">
            <a:avLst/>
          </a:prstGeom>
          <a:noFill/>
          <a:ln>
            <a:noFill/>
          </a:ln>
        </p:spPr>
        <p:txBody>
          <a:bodyPr anchorCtr="0" anchor="t" bIns="0" lIns="0" spcFirstLastPara="1" rIns="0" wrap="square" tIns="27300">
            <a:spAutoFit/>
          </a:bodyPr>
          <a:lstStyle/>
          <a:p>
            <a:pPr indent="0" lvl="0" marL="370840" rtl="0" algn="l">
              <a:lnSpc>
                <a:spcPct val="100000"/>
              </a:lnSpc>
              <a:spcBef>
                <a:spcPts val="0"/>
              </a:spcBef>
              <a:spcAft>
                <a:spcPts val="0"/>
              </a:spcAft>
              <a:buNone/>
            </a:pPr>
            <a:r>
              <a:rPr b="1" lang="en-US" sz="900">
                <a:latin typeface="Tahoma"/>
                <a:ea typeface="Tahoma"/>
                <a:cs typeface="Tahoma"/>
                <a:sym typeface="Tahoma"/>
              </a:rPr>
              <a:t>Latihan</a:t>
            </a:r>
            <a:endParaRPr sz="900">
              <a:latin typeface="Tahoma"/>
              <a:ea typeface="Tahoma"/>
              <a:cs typeface="Tahoma"/>
              <a:sym typeface="Tahoma"/>
            </a:endParaRPr>
          </a:p>
        </p:txBody>
      </p:sp>
      <p:pic>
        <p:nvPicPr>
          <p:cNvPr id="112" name="Google Shape;112;p15"/>
          <p:cNvPicPr preferRelativeResize="0"/>
          <p:nvPr/>
        </p:nvPicPr>
        <p:blipFill rotWithShape="1">
          <a:blip r:embed="rId4">
            <a:alphaModFix/>
          </a:blip>
          <a:srcRect b="0" l="0" r="0" t="0"/>
          <a:stretch/>
        </p:blipFill>
        <p:spPr>
          <a:xfrm>
            <a:off x="7877901" y="338028"/>
            <a:ext cx="374399" cy="374399"/>
          </a:xfrm>
          <a:prstGeom prst="rect">
            <a:avLst/>
          </a:prstGeom>
          <a:noFill/>
          <a:ln>
            <a:noFill/>
          </a:ln>
        </p:spPr>
      </p:pic>
      <p:graphicFrame>
        <p:nvGraphicFramePr>
          <p:cNvPr id="113" name="Google Shape;113;p15"/>
          <p:cNvGraphicFramePr/>
          <p:nvPr/>
        </p:nvGraphicFramePr>
        <p:xfrm>
          <a:off x="508162" y="1374153"/>
          <a:ext cx="3000000" cy="3000000"/>
        </p:xfrm>
        <a:graphic>
          <a:graphicData uri="http://schemas.openxmlformats.org/drawingml/2006/table">
            <a:tbl>
              <a:tblPr bandRow="1" firstRow="1">
                <a:noFill/>
                <a:tableStyleId>{FB52EC72-032E-43D7-A6CE-DBEC34FD0DE4}</a:tableStyleId>
              </a:tblPr>
              <a:tblGrid>
                <a:gridCol w="1296675"/>
                <a:gridCol w="1384925"/>
                <a:gridCol w="5436225"/>
              </a:tblGrid>
              <a:tr h="357500">
                <a:tc>
                  <a:txBody>
                    <a:bodyPr/>
                    <a:lstStyle/>
                    <a:p>
                      <a:pPr indent="0" lvl="0" marL="0" marR="0" rtl="0" algn="l">
                        <a:lnSpc>
                          <a:spcPct val="100000"/>
                        </a:lnSpc>
                        <a:spcBef>
                          <a:spcPts val="0"/>
                        </a:spcBef>
                        <a:spcAft>
                          <a:spcPts val="0"/>
                        </a:spcAft>
                        <a:buNone/>
                      </a:pPr>
                      <a:r>
                        <a:t/>
                      </a:r>
                      <a:endParaRPr sz="900" u="none" cap="none" strike="noStrike">
                        <a:latin typeface="Times New Roman"/>
                        <a:ea typeface="Times New Roman"/>
                        <a:cs typeface="Times New Roman"/>
                        <a:sym typeface="Times New Roman"/>
                      </a:endParaRPr>
                    </a:p>
                  </a:txBody>
                  <a:tcPr marT="0" marB="0" marR="0" marL="0">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66675" marR="0" rtl="0" algn="l">
                        <a:lnSpc>
                          <a:spcPct val="100000"/>
                        </a:lnSpc>
                        <a:spcBef>
                          <a:spcPts val="0"/>
                        </a:spcBef>
                        <a:spcAft>
                          <a:spcPts val="0"/>
                        </a:spcAft>
                        <a:buNone/>
                      </a:pPr>
                      <a:r>
                        <a:rPr b="1" lang="en-US" sz="1100" u="none" cap="none" strike="noStrike">
                          <a:latin typeface="Tahoma"/>
                          <a:ea typeface="Tahoma"/>
                          <a:cs typeface="Tahoma"/>
                          <a:sym typeface="Tahoma"/>
                        </a:rPr>
                        <a:t>Nama</a:t>
                      </a:r>
                      <a:endParaRPr sz="1100" u="none" cap="none" strike="noStrike">
                        <a:latin typeface="Tahoma"/>
                        <a:ea typeface="Tahoma"/>
                        <a:cs typeface="Tahoma"/>
                        <a:sym typeface="Tahoma"/>
                      </a:endParaRPr>
                    </a:p>
                  </a:txBody>
                  <a:tcPr marT="609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5E7DA"/>
                    </a:solidFill>
                  </a:tcPr>
                </a:tc>
                <a:tc>
                  <a:txBody>
                    <a:bodyPr/>
                    <a:lstStyle/>
                    <a:p>
                      <a:pPr indent="0" lvl="0" marL="66675" marR="0" rtl="0" algn="l">
                        <a:lnSpc>
                          <a:spcPct val="100000"/>
                        </a:lnSpc>
                        <a:spcBef>
                          <a:spcPts val="0"/>
                        </a:spcBef>
                        <a:spcAft>
                          <a:spcPts val="0"/>
                        </a:spcAft>
                        <a:buNone/>
                      </a:pPr>
                      <a:r>
                        <a:rPr b="1" lang="en-US" sz="1100" u="none" cap="none" strike="noStrike">
                          <a:latin typeface="Tahoma"/>
                          <a:ea typeface="Tahoma"/>
                          <a:cs typeface="Tahoma"/>
                          <a:sym typeface="Tahoma"/>
                        </a:rPr>
                        <a:t>Deskripsi</a:t>
                      </a:r>
                      <a:endParaRPr sz="1100" u="none" cap="none" strike="noStrike">
                        <a:latin typeface="Tahoma"/>
                        <a:ea typeface="Tahoma"/>
                        <a:cs typeface="Tahoma"/>
                        <a:sym typeface="Tahoma"/>
                      </a:endParaRPr>
                    </a:p>
                  </a:txBody>
                  <a:tcPr marT="609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5E7DA"/>
                    </a:solidFill>
                  </a:tcPr>
                </a:tc>
              </a:tr>
              <a:tr h="675650">
                <a:tc>
                  <a:txBody>
                    <a:bodyPr/>
                    <a:lstStyle/>
                    <a:p>
                      <a:pPr indent="0" lvl="0" marL="66675" marR="0" rtl="0" algn="l">
                        <a:lnSpc>
                          <a:spcPct val="100000"/>
                        </a:lnSpc>
                        <a:spcBef>
                          <a:spcPts val="0"/>
                        </a:spcBef>
                        <a:spcAft>
                          <a:spcPts val="0"/>
                        </a:spcAft>
                        <a:buNone/>
                      </a:pPr>
                      <a:r>
                        <a:rPr b="1" lang="en-US" sz="900" u="none" cap="none" strike="noStrike">
                          <a:latin typeface="Tahoma"/>
                          <a:ea typeface="Tahoma"/>
                          <a:cs typeface="Tahoma"/>
                          <a:sym typeface="Tahoma"/>
                        </a:rPr>
                        <a:t>Pesaing 1</a:t>
                      </a:r>
                      <a:endParaRPr sz="900" u="none" cap="none" strike="noStrike">
                        <a:latin typeface="Tahoma"/>
                        <a:ea typeface="Tahoma"/>
                        <a:cs typeface="Tahoma"/>
                        <a:sym typeface="Tahoma"/>
                      </a:endParaRPr>
                    </a:p>
                  </a:txBody>
                  <a:tcPr marT="622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EEEEE"/>
                    </a:solidFill>
                  </a:tcPr>
                </a:tc>
                <a:tc>
                  <a:txBody>
                    <a:bodyPr/>
                    <a:lstStyle/>
                    <a:p>
                      <a:pPr indent="0" lvl="0" marL="66675" marR="167640" rtl="0" algn="l">
                        <a:lnSpc>
                          <a:spcPct val="116666"/>
                        </a:lnSpc>
                        <a:spcBef>
                          <a:spcPts val="0"/>
                        </a:spcBef>
                        <a:spcAft>
                          <a:spcPts val="0"/>
                        </a:spcAft>
                        <a:buNone/>
                      </a:pPr>
                      <a:r>
                        <a:rPr lang="en-US" sz="900">
                          <a:solidFill>
                            <a:srgbClr val="E41B24"/>
                          </a:solidFill>
                          <a:latin typeface="Verdana"/>
                          <a:ea typeface="Verdana"/>
                          <a:cs typeface="Verdana"/>
                          <a:sym typeface="Verdana"/>
                        </a:rPr>
                        <a:t>BCA</a:t>
                      </a:r>
                      <a:endParaRPr sz="900" u="none" cap="none" strike="noStrike">
                        <a:latin typeface="Verdana"/>
                        <a:ea typeface="Verdana"/>
                        <a:cs typeface="Verdana"/>
                        <a:sym typeface="Verdana"/>
                      </a:endParaRPr>
                    </a:p>
                  </a:txBody>
                  <a:tcPr marT="698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6675" marR="0" rtl="0" algn="l">
                        <a:lnSpc>
                          <a:spcPct val="100000"/>
                        </a:lnSpc>
                        <a:spcBef>
                          <a:spcPts val="0"/>
                        </a:spcBef>
                        <a:spcAft>
                          <a:spcPts val="0"/>
                        </a:spcAft>
                        <a:buNone/>
                      </a:pPr>
                      <a:r>
                        <a:rPr lang="en-US" sz="900">
                          <a:solidFill>
                            <a:srgbClr val="E41B24"/>
                          </a:solidFill>
                          <a:latin typeface="Verdana"/>
                          <a:ea typeface="Verdana"/>
                          <a:cs typeface="Verdana"/>
                          <a:sym typeface="Verdana"/>
                        </a:rPr>
                        <a:t>Banyak yang menggunakan BCA karena Kemanan BCA yang memadai dari BRI. Banyak kasus uang nasabah BRI hilang, sedankan tidak ada. Pelayanan BCA juga lebih baik dari BRI</a:t>
                      </a:r>
                      <a:endParaRPr sz="900" u="none" cap="none" strike="noStrike">
                        <a:latin typeface="Verdana"/>
                        <a:ea typeface="Verdana"/>
                        <a:cs typeface="Verdana"/>
                        <a:sym typeface="Verdana"/>
                      </a:endParaRPr>
                    </a:p>
                  </a:txBody>
                  <a:tcPr marT="622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75650">
                <a:tc>
                  <a:txBody>
                    <a:bodyPr/>
                    <a:lstStyle/>
                    <a:p>
                      <a:pPr indent="0" lvl="0" marL="66675" marR="0" rtl="0" algn="l">
                        <a:lnSpc>
                          <a:spcPct val="100000"/>
                        </a:lnSpc>
                        <a:spcBef>
                          <a:spcPts val="0"/>
                        </a:spcBef>
                        <a:spcAft>
                          <a:spcPts val="0"/>
                        </a:spcAft>
                        <a:buNone/>
                      </a:pPr>
                      <a:r>
                        <a:rPr b="1" lang="en-US" sz="900" u="none" cap="none" strike="noStrike">
                          <a:latin typeface="Tahoma"/>
                          <a:ea typeface="Tahoma"/>
                          <a:cs typeface="Tahoma"/>
                          <a:sym typeface="Tahoma"/>
                        </a:rPr>
                        <a:t>Pesaing 2</a:t>
                      </a:r>
                      <a:endParaRPr sz="900" u="none" cap="none" strike="noStrike">
                        <a:latin typeface="Tahoma"/>
                        <a:ea typeface="Tahoma"/>
                        <a:cs typeface="Tahoma"/>
                        <a:sym typeface="Tahoma"/>
                      </a:endParaRPr>
                    </a:p>
                  </a:txBody>
                  <a:tcPr marT="622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EEEEE"/>
                    </a:solidFill>
                  </a:tcPr>
                </a:tc>
                <a:tc>
                  <a:txBody>
                    <a:bodyPr/>
                    <a:lstStyle/>
                    <a:p>
                      <a:pPr indent="0" lvl="0" marL="66675" marR="167640" rtl="0" algn="l">
                        <a:lnSpc>
                          <a:spcPct val="116666"/>
                        </a:lnSpc>
                        <a:spcBef>
                          <a:spcPts val="0"/>
                        </a:spcBef>
                        <a:spcAft>
                          <a:spcPts val="0"/>
                        </a:spcAft>
                        <a:buNone/>
                      </a:pPr>
                      <a:r>
                        <a:rPr lang="en-US" sz="900">
                          <a:solidFill>
                            <a:srgbClr val="E41B24"/>
                          </a:solidFill>
                          <a:latin typeface="Verdana"/>
                          <a:ea typeface="Verdana"/>
                          <a:cs typeface="Verdana"/>
                          <a:sym typeface="Verdana"/>
                        </a:rPr>
                        <a:t>MANDIRI</a:t>
                      </a:r>
                      <a:endParaRPr sz="900" u="none" cap="none" strike="noStrike">
                        <a:latin typeface="Verdana"/>
                        <a:ea typeface="Verdana"/>
                        <a:cs typeface="Verdana"/>
                        <a:sym typeface="Verdana"/>
                      </a:endParaRPr>
                    </a:p>
                  </a:txBody>
                  <a:tcPr marT="698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6675" marR="0" rtl="0" algn="l">
                        <a:lnSpc>
                          <a:spcPct val="100000"/>
                        </a:lnSpc>
                        <a:spcBef>
                          <a:spcPts val="0"/>
                        </a:spcBef>
                        <a:spcAft>
                          <a:spcPts val="0"/>
                        </a:spcAft>
                        <a:buNone/>
                      </a:pPr>
                      <a:r>
                        <a:rPr lang="en-US" sz="900">
                          <a:solidFill>
                            <a:srgbClr val="E41B24"/>
                          </a:solidFill>
                          <a:latin typeface="Verdana"/>
                          <a:ea typeface="Verdana"/>
                          <a:cs typeface="Verdana"/>
                          <a:sym typeface="Verdana"/>
                        </a:rPr>
                        <a:t>Untuk mandiri uang di bank bisa ditarik tunai sedangkan BRI harus menyisihkan 50ribu.</a:t>
                      </a:r>
                      <a:endParaRPr sz="900" u="none" cap="none" strike="noStrike">
                        <a:latin typeface="Verdana"/>
                        <a:ea typeface="Verdana"/>
                        <a:cs typeface="Verdana"/>
                        <a:sym typeface="Verdana"/>
                      </a:endParaRPr>
                    </a:p>
                  </a:txBody>
                  <a:tcPr marT="622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75650">
                <a:tc>
                  <a:txBody>
                    <a:bodyPr/>
                    <a:lstStyle/>
                    <a:p>
                      <a:pPr indent="0" lvl="0" marL="66675" marR="0" rtl="0" algn="l">
                        <a:lnSpc>
                          <a:spcPct val="100000"/>
                        </a:lnSpc>
                        <a:spcBef>
                          <a:spcPts val="0"/>
                        </a:spcBef>
                        <a:spcAft>
                          <a:spcPts val="0"/>
                        </a:spcAft>
                        <a:buNone/>
                      </a:pPr>
                      <a:r>
                        <a:rPr b="1" lang="en-US" sz="900" u="none" cap="none" strike="noStrike">
                          <a:latin typeface="Tahoma"/>
                          <a:ea typeface="Tahoma"/>
                          <a:cs typeface="Tahoma"/>
                          <a:sym typeface="Tahoma"/>
                        </a:rPr>
                        <a:t>Pesaing 3</a:t>
                      </a:r>
                      <a:endParaRPr sz="900" u="none" cap="none" strike="noStrike">
                        <a:latin typeface="Tahoma"/>
                        <a:ea typeface="Tahoma"/>
                        <a:cs typeface="Tahoma"/>
                        <a:sym typeface="Tahoma"/>
                      </a:endParaRPr>
                    </a:p>
                  </a:txBody>
                  <a:tcPr marT="622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EEEEE"/>
                    </a:solidFill>
                  </a:tcPr>
                </a:tc>
                <a:tc>
                  <a:txBody>
                    <a:bodyPr/>
                    <a:lstStyle/>
                    <a:p>
                      <a:pPr indent="0" lvl="0" marL="66675" marR="167640" rtl="0" algn="l">
                        <a:lnSpc>
                          <a:spcPct val="116666"/>
                        </a:lnSpc>
                        <a:spcBef>
                          <a:spcPts val="0"/>
                        </a:spcBef>
                        <a:spcAft>
                          <a:spcPts val="0"/>
                        </a:spcAft>
                        <a:buNone/>
                      </a:pPr>
                      <a:r>
                        <a:rPr lang="en-US" sz="900">
                          <a:solidFill>
                            <a:srgbClr val="E41B24"/>
                          </a:solidFill>
                          <a:latin typeface="Verdana"/>
                          <a:ea typeface="Verdana"/>
                          <a:cs typeface="Verdana"/>
                          <a:sym typeface="Verdana"/>
                        </a:rPr>
                        <a:t>SEABANK</a:t>
                      </a:r>
                      <a:endParaRPr sz="900" u="none" cap="none" strike="noStrike">
                        <a:latin typeface="Verdana"/>
                        <a:ea typeface="Verdana"/>
                        <a:cs typeface="Verdana"/>
                        <a:sym typeface="Verdana"/>
                      </a:endParaRPr>
                    </a:p>
                  </a:txBody>
                  <a:tcPr marT="698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6675" marR="0" rtl="0" algn="l">
                        <a:lnSpc>
                          <a:spcPct val="100000"/>
                        </a:lnSpc>
                        <a:spcBef>
                          <a:spcPts val="0"/>
                        </a:spcBef>
                        <a:spcAft>
                          <a:spcPts val="0"/>
                        </a:spcAft>
                        <a:buNone/>
                      </a:pPr>
                      <a:r>
                        <a:rPr lang="en-US" sz="900">
                          <a:solidFill>
                            <a:srgbClr val="E41B24"/>
                          </a:solidFill>
                          <a:latin typeface="Verdana"/>
                          <a:ea typeface="Verdana"/>
                          <a:cs typeface="Verdana"/>
                          <a:sym typeface="Verdana"/>
                        </a:rPr>
                        <a:t>Seabank menyediakan gratis transfer ke semua bank hingga 100x transaksi sedangkan BRI tidak.</a:t>
                      </a:r>
                      <a:endParaRPr sz="900" u="none" cap="none" strike="noStrike">
                        <a:latin typeface="Verdana"/>
                        <a:ea typeface="Verdana"/>
                        <a:cs typeface="Verdana"/>
                        <a:sym typeface="Verdana"/>
                      </a:endParaRPr>
                    </a:p>
                  </a:txBody>
                  <a:tcPr marT="622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