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Yanishevskyi" userId="daa4f674-98a0-4545-82bb-b51228bd4e88" providerId="ADAL" clId="{DC0B8708-CCFE-2742-AD3E-50C285C0764D}"/>
    <pc:docChg chg="custSel modSld">
      <pc:chgData name="Ivan Yanishevskyi" userId="daa4f674-98a0-4545-82bb-b51228bd4e88" providerId="ADAL" clId="{DC0B8708-CCFE-2742-AD3E-50C285C0764D}" dt="2023-06-23T10:46:09.666" v="48" actId="20577"/>
      <pc:docMkLst>
        <pc:docMk/>
      </pc:docMkLst>
      <pc:sldChg chg="addSp delSp modSp mod addAnim">
        <pc:chgData name="Ivan Yanishevskyi" userId="daa4f674-98a0-4545-82bb-b51228bd4e88" providerId="ADAL" clId="{DC0B8708-CCFE-2742-AD3E-50C285C0764D}" dt="2023-06-23T10:42:47.809" v="2"/>
        <pc:sldMkLst>
          <pc:docMk/>
          <pc:sldMk cId="639784514" sldId="256"/>
        </pc:sldMkLst>
        <pc:spChg chg="mod">
          <ac:chgData name="Ivan Yanishevskyi" userId="daa4f674-98a0-4545-82bb-b51228bd4e88" providerId="ADAL" clId="{DC0B8708-CCFE-2742-AD3E-50C285C0764D}" dt="2023-06-23T10:42:47.803" v="0" actId="26606"/>
          <ac:spMkLst>
            <pc:docMk/>
            <pc:sldMk cId="639784514" sldId="256"/>
            <ac:spMk id="2" creationId="{21083642-6DFE-56BA-96B2-90A205EB15B9}"/>
          </ac:spMkLst>
        </pc:spChg>
        <pc:spChg chg="mod">
          <ac:chgData name="Ivan Yanishevskyi" userId="daa4f674-98a0-4545-82bb-b51228bd4e88" providerId="ADAL" clId="{DC0B8708-CCFE-2742-AD3E-50C285C0764D}" dt="2023-06-23T10:42:47.803" v="0" actId="26606"/>
          <ac:spMkLst>
            <pc:docMk/>
            <pc:sldMk cId="639784514" sldId="256"/>
            <ac:spMk id="3" creationId="{EF7916CB-9040-C779-F9AA-5E9EF506AAE3}"/>
          </ac:spMkLst>
        </pc:spChg>
        <pc:spChg chg="del">
          <ac:chgData name="Ivan Yanishevskyi" userId="daa4f674-98a0-4545-82bb-b51228bd4e88" providerId="ADAL" clId="{DC0B8708-CCFE-2742-AD3E-50C285C0764D}" dt="2023-06-23T10:42:47.803" v="0" actId="26606"/>
          <ac:spMkLst>
            <pc:docMk/>
            <pc:sldMk cId="639784514" sldId="256"/>
            <ac:spMk id="9" creationId="{68CA250C-CF5A-4736-9249-D6111F7C5545}"/>
          </ac:spMkLst>
        </pc:spChg>
        <pc:spChg chg="del">
          <ac:chgData name="Ivan Yanishevskyi" userId="daa4f674-98a0-4545-82bb-b51228bd4e88" providerId="ADAL" clId="{DC0B8708-CCFE-2742-AD3E-50C285C0764D}" dt="2023-06-23T10:42:47.803" v="0" actId="26606"/>
          <ac:spMkLst>
            <pc:docMk/>
            <pc:sldMk cId="639784514" sldId="256"/>
            <ac:spMk id="11" creationId="{1A85303E-1D59-4477-A849-22C7FEACDCE7}"/>
          </ac:spMkLst>
        </pc:spChg>
        <pc:spChg chg="add">
          <ac:chgData name="Ivan Yanishevskyi" userId="daa4f674-98a0-4545-82bb-b51228bd4e88" providerId="ADAL" clId="{DC0B8708-CCFE-2742-AD3E-50C285C0764D}" dt="2023-06-23T10:42:47.803" v="0" actId="26606"/>
          <ac:spMkLst>
            <pc:docMk/>
            <pc:sldMk cId="639784514" sldId="256"/>
            <ac:spMk id="16" creationId="{68CA250C-CF5A-4736-9249-D6111F7C5545}"/>
          </ac:spMkLst>
        </pc:spChg>
        <pc:spChg chg="add">
          <ac:chgData name="Ivan Yanishevskyi" userId="daa4f674-98a0-4545-82bb-b51228bd4e88" providerId="ADAL" clId="{DC0B8708-CCFE-2742-AD3E-50C285C0764D}" dt="2023-06-23T10:42:47.803" v="0" actId="26606"/>
          <ac:spMkLst>
            <pc:docMk/>
            <pc:sldMk cId="639784514" sldId="256"/>
            <ac:spMk id="18" creationId="{1A85303E-1D59-4477-A849-22C7FEACDCE7}"/>
          </ac:spMkLst>
        </pc:spChg>
      </pc:sldChg>
      <pc:sldChg chg="modSp mod">
        <pc:chgData name="Ivan Yanishevskyi" userId="daa4f674-98a0-4545-82bb-b51228bd4e88" providerId="ADAL" clId="{DC0B8708-CCFE-2742-AD3E-50C285C0764D}" dt="2023-06-23T10:46:09.666" v="48" actId="20577"/>
        <pc:sldMkLst>
          <pc:docMk/>
          <pc:sldMk cId="2696100618" sldId="264"/>
        </pc:sldMkLst>
        <pc:spChg chg="mod">
          <ac:chgData name="Ivan Yanishevskyi" userId="daa4f674-98a0-4545-82bb-b51228bd4e88" providerId="ADAL" clId="{DC0B8708-CCFE-2742-AD3E-50C285C0764D}" dt="2023-06-23T10:46:09.666" v="48" actId="20577"/>
          <ac:spMkLst>
            <pc:docMk/>
            <pc:sldMk cId="2696100618" sldId="264"/>
            <ac:spMk id="3" creationId="{C330B8C2-6CA9-443E-0DF1-12431A10B2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6/23/23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659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6/23/23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6202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6/23/23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281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6/23/23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474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6/23/23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535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6/23/23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567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6/23/23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819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6/23/23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416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6/23/23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6/23/23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747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6/23/23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589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6/23/23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07131030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21083642-6DFE-56BA-96B2-90A205EB15B9}"/>
              </a:ext>
            </a:extLst>
          </p:cNvPr>
          <p:cNvSpPr>
            <a:spLocks noGrp="1"/>
          </p:cNvSpPr>
          <p:nvPr>
            <p:ph type="ctrTitle"/>
          </p:nvPr>
        </p:nvSpPr>
        <p:spPr>
          <a:xfrm>
            <a:off x="612648" y="557783"/>
            <a:ext cx="3901736" cy="3130807"/>
          </a:xfrm>
        </p:spPr>
        <p:txBody>
          <a:bodyPr>
            <a:normAutofit/>
          </a:bodyPr>
          <a:lstStyle/>
          <a:p>
            <a:pPr>
              <a:lnSpc>
                <a:spcPct val="90000"/>
              </a:lnSpc>
            </a:pPr>
            <a:r>
              <a:rPr lang="en-US" sz="5100">
                <a:solidFill>
                  <a:srgbClr val="FFFFFF"/>
                </a:solidFill>
              </a:rPr>
              <a:t>Bike rent business analysis</a:t>
            </a:r>
            <a:br>
              <a:rPr lang="en-US" sz="5100">
                <a:solidFill>
                  <a:srgbClr val="FFFFFF"/>
                </a:solidFill>
              </a:rPr>
            </a:br>
            <a:endParaRPr lang="ru-IT" sz="5100">
              <a:solidFill>
                <a:srgbClr val="FFFFFF"/>
              </a:solidFill>
            </a:endParaRPr>
          </a:p>
        </p:txBody>
      </p:sp>
      <p:sp>
        <p:nvSpPr>
          <p:cNvPr id="3" name="Подзаголовок 2">
            <a:extLst>
              <a:ext uri="{FF2B5EF4-FFF2-40B4-BE49-F238E27FC236}">
                <a16:creationId xmlns:a16="http://schemas.microsoft.com/office/drawing/2014/main" id="{EF7916CB-9040-C779-F9AA-5E9EF506AAE3}"/>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by Ivan </a:t>
            </a:r>
            <a:r>
              <a:rPr lang="en-US" sz="2800">
                <a:solidFill>
                  <a:srgbClr val="FFFFFF"/>
                </a:solidFill>
              </a:rPr>
              <a:t>Yanishevskyi</a:t>
            </a:r>
            <a:endParaRPr lang="ru-IT" sz="2800" dirty="0">
              <a:solidFill>
                <a:srgbClr val="FFFFFF"/>
              </a:solidFill>
            </a:endParaRPr>
          </a:p>
        </p:txBody>
      </p:sp>
      <p:pic>
        <p:nvPicPr>
          <p:cNvPr id="4" name="Picture 3" descr="Абстрактная женетик Concept">
            <a:extLst>
              <a:ext uri="{FF2B5EF4-FFF2-40B4-BE49-F238E27FC236}">
                <a16:creationId xmlns:a16="http://schemas.microsoft.com/office/drawing/2014/main" id="{2AE58A82-67AC-DE6F-03F1-F54AEACC699E}"/>
              </a:ext>
            </a:extLst>
          </p:cNvPr>
          <p:cNvPicPr>
            <a:picLocks noChangeAspect="1"/>
          </p:cNvPicPr>
          <p:nvPr/>
        </p:nvPicPr>
        <p:blipFill rotWithShape="1">
          <a:blip r:embed="rId2"/>
          <a:srcRect t="5229"/>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639784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F6691AD-D4E4-1597-C8E6-66A6D669D4E8}"/>
              </a:ext>
            </a:extLst>
          </p:cNvPr>
          <p:cNvPicPr>
            <a:picLocks noChangeAspect="1"/>
          </p:cNvPicPr>
          <p:nvPr/>
        </p:nvPicPr>
        <p:blipFill>
          <a:blip r:embed="rId2"/>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B718461C-6013-459E-6A28-E641828C4133}"/>
              </a:ext>
            </a:extLst>
          </p:cNvPr>
          <p:cNvSpPr>
            <a:spLocks noGrp="1"/>
          </p:cNvSpPr>
          <p:nvPr>
            <p:ph type="title"/>
          </p:nvPr>
        </p:nvSpPr>
        <p:spPr/>
        <p:txBody>
          <a:bodyPr/>
          <a:lstStyle/>
          <a:p>
            <a:endParaRPr lang="ru-IT" dirty="0"/>
          </a:p>
        </p:txBody>
      </p:sp>
      <p:sp>
        <p:nvSpPr>
          <p:cNvPr id="3" name="Объект 2">
            <a:extLst>
              <a:ext uri="{FF2B5EF4-FFF2-40B4-BE49-F238E27FC236}">
                <a16:creationId xmlns:a16="http://schemas.microsoft.com/office/drawing/2014/main" id="{361C61C7-6743-AB18-CC84-4D1C1BE5D8A5}"/>
              </a:ext>
            </a:extLst>
          </p:cNvPr>
          <p:cNvSpPr>
            <a:spLocks noGrp="1"/>
          </p:cNvSpPr>
          <p:nvPr>
            <p:ph idx="1"/>
          </p:nvPr>
        </p:nvSpPr>
        <p:spPr/>
        <p:txBody>
          <a:bodyPr/>
          <a:lstStyle/>
          <a:p>
            <a:endParaRPr lang="ru-IT" dirty="0"/>
          </a:p>
        </p:txBody>
      </p:sp>
    </p:spTree>
    <p:extLst>
      <p:ext uri="{BB962C8B-B14F-4D97-AF65-F5344CB8AC3E}">
        <p14:creationId xmlns:p14="http://schemas.microsoft.com/office/powerpoint/2010/main" val="65892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8C188868-1D20-042F-E6EA-48DCDC5BC65C}"/>
              </a:ext>
            </a:extLst>
          </p:cNvPr>
          <p:cNvSpPr>
            <a:spLocks noGrp="1"/>
          </p:cNvSpPr>
          <p:nvPr>
            <p:ph type="title"/>
          </p:nvPr>
        </p:nvSpPr>
        <p:spPr>
          <a:xfrm>
            <a:off x="6433074" y="552782"/>
            <a:ext cx="5149326" cy="1643663"/>
          </a:xfrm>
        </p:spPr>
        <p:txBody>
          <a:bodyPr>
            <a:normAutofit/>
          </a:bodyPr>
          <a:lstStyle/>
          <a:p>
            <a:r>
              <a:rPr lang="en-US" b="1" i="0" u="none" strike="noStrike" dirty="0">
                <a:effectLst/>
                <a:latin typeface="-apple-system"/>
              </a:rPr>
              <a:t>Conclusion</a:t>
            </a:r>
            <a:endParaRPr lang="ru-IT" dirty="0"/>
          </a:p>
        </p:txBody>
      </p:sp>
      <p:pic>
        <p:nvPicPr>
          <p:cNvPr id="5" name="Picture 4" descr="Graph">
            <a:extLst>
              <a:ext uri="{FF2B5EF4-FFF2-40B4-BE49-F238E27FC236}">
                <a16:creationId xmlns:a16="http://schemas.microsoft.com/office/drawing/2014/main" id="{EEBAF385-9E3D-4B53-6655-7EFD9E2558B3}"/>
              </a:ext>
            </a:extLst>
          </p:cNvPr>
          <p:cNvPicPr>
            <a:picLocks noChangeAspect="1"/>
          </p:cNvPicPr>
          <p:nvPr/>
        </p:nvPicPr>
        <p:blipFill rotWithShape="1">
          <a:blip r:embed="rId2"/>
          <a:srcRect l="9530" r="20797"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Объект 2">
            <a:extLst>
              <a:ext uri="{FF2B5EF4-FFF2-40B4-BE49-F238E27FC236}">
                <a16:creationId xmlns:a16="http://schemas.microsoft.com/office/drawing/2014/main" id="{E0A1276A-1EB7-FEA7-6991-C5011CE8FB93}"/>
              </a:ext>
            </a:extLst>
          </p:cNvPr>
          <p:cNvSpPr>
            <a:spLocks noGrp="1"/>
          </p:cNvSpPr>
          <p:nvPr>
            <p:ph idx="1"/>
          </p:nvPr>
        </p:nvSpPr>
        <p:spPr>
          <a:xfrm>
            <a:off x="6433074" y="2735229"/>
            <a:ext cx="5149326" cy="3108354"/>
          </a:xfrm>
        </p:spPr>
        <p:txBody>
          <a:bodyPr>
            <a:normAutofit/>
          </a:bodyPr>
          <a:lstStyle/>
          <a:p>
            <a:r>
              <a:rPr lang="en-US" b="0" i="0" u="none" strike="noStrike" dirty="0">
                <a:effectLst/>
              </a:rPr>
              <a:t> In the course of analyzing the bicycle rental business, we found that sales correlate with temperature, weekdays have more rentals than weekends, and sales change depending on the season. We also developed a model for predicting sales. These results can be used to optimize business strategy and improve marketing campaigns.</a:t>
            </a:r>
            <a:endParaRPr lang="ru-IT" dirty="0"/>
          </a:p>
        </p:txBody>
      </p:sp>
    </p:spTree>
    <p:extLst>
      <p:ext uri="{BB962C8B-B14F-4D97-AF65-F5344CB8AC3E}">
        <p14:creationId xmlns:p14="http://schemas.microsoft.com/office/powerpoint/2010/main" val="1452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163F7C63-1FC4-3C38-57F5-F92817109BED}"/>
              </a:ext>
            </a:extLst>
          </p:cNvPr>
          <p:cNvSpPr>
            <a:spLocks noGrp="1"/>
          </p:cNvSpPr>
          <p:nvPr>
            <p:ph type="title"/>
          </p:nvPr>
        </p:nvSpPr>
        <p:spPr>
          <a:xfrm>
            <a:off x="609600" y="552782"/>
            <a:ext cx="5369169" cy="1591902"/>
          </a:xfrm>
        </p:spPr>
        <p:txBody>
          <a:bodyPr>
            <a:normAutofit/>
          </a:bodyPr>
          <a:lstStyle/>
          <a:p>
            <a:r>
              <a:rPr lang="en-US" b="1" i="0" u="none" strike="noStrike" dirty="0">
                <a:effectLst/>
              </a:rPr>
              <a:t>Introduction</a:t>
            </a:r>
            <a:endParaRPr lang="ru-IT" dirty="0"/>
          </a:p>
        </p:txBody>
      </p:sp>
      <p:sp>
        <p:nvSpPr>
          <p:cNvPr id="3" name="Объект 2">
            <a:extLst>
              <a:ext uri="{FF2B5EF4-FFF2-40B4-BE49-F238E27FC236}">
                <a16:creationId xmlns:a16="http://schemas.microsoft.com/office/drawing/2014/main" id="{2D635584-11F1-A4FD-BCE2-01117F2036E0}"/>
              </a:ext>
            </a:extLst>
          </p:cNvPr>
          <p:cNvSpPr>
            <a:spLocks noGrp="1"/>
          </p:cNvSpPr>
          <p:nvPr>
            <p:ph idx="1"/>
          </p:nvPr>
        </p:nvSpPr>
        <p:spPr>
          <a:xfrm>
            <a:off x="610198" y="2391995"/>
            <a:ext cx="5355276" cy="3174788"/>
          </a:xfrm>
        </p:spPr>
        <p:txBody>
          <a:bodyPr anchor="t">
            <a:normAutofit/>
          </a:bodyPr>
          <a:lstStyle/>
          <a:p>
            <a:pPr>
              <a:lnSpc>
                <a:spcPct val="100000"/>
              </a:lnSpc>
            </a:pPr>
            <a:endParaRPr lang="en-US" sz="1700" b="0" i="0" u="none" strike="noStrike" dirty="0">
              <a:effectLst/>
              <a:latin typeface="-apple-system"/>
            </a:endParaRPr>
          </a:p>
          <a:p>
            <a:pPr>
              <a:lnSpc>
                <a:spcPct val="100000"/>
              </a:lnSpc>
            </a:pPr>
            <a:r>
              <a:rPr lang="en-US" sz="1700" b="0" i="0" u="none" strike="noStrike" dirty="0">
                <a:effectLst/>
              </a:rPr>
              <a:t>In this presentation, we will examine the analysis of the bicycle rental business, exploring the following key questions:</a:t>
            </a:r>
          </a:p>
          <a:p>
            <a:pPr marL="457200" indent="-457200">
              <a:lnSpc>
                <a:spcPct val="100000"/>
              </a:lnSpc>
              <a:buAutoNum type="arabicPeriod"/>
            </a:pPr>
            <a:r>
              <a:rPr lang="en-US" sz="1700" b="0" i="0" u="none" strike="noStrike" dirty="0">
                <a:effectLst/>
              </a:rPr>
              <a:t>How temperature affects on sales?</a:t>
            </a:r>
          </a:p>
          <a:p>
            <a:pPr marL="457200" indent="-457200">
              <a:lnSpc>
                <a:spcPct val="100000"/>
              </a:lnSpc>
              <a:buAutoNum type="arabicPeriod"/>
            </a:pPr>
            <a:r>
              <a:rPr lang="en-US" sz="1700" dirty="0"/>
              <a:t>R</a:t>
            </a:r>
            <a:r>
              <a:rPr lang="en-US" sz="1700" b="0" i="0" u="none" strike="noStrike" dirty="0">
                <a:effectLst/>
              </a:rPr>
              <a:t>ental differences between weekdays and weekends.</a:t>
            </a:r>
          </a:p>
          <a:p>
            <a:pPr marL="457200" indent="-457200">
              <a:lnSpc>
                <a:spcPct val="100000"/>
              </a:lnSpc>
              <a:buAutoNum type="arabicPeriod"/>
            </a:pPr>
            <a:r>
              <a:rPr lang="en-US" sz="1700" dirty="0"/>
              <a:t>Q</a:t>
            </a:r>
            <a:r>
              <a:rPr lang="en-US" sz="1700" b="0" i="0" u="none" strike="noStrike" dirty="0">
                <a:effectLst/>
              </a:rPr>
              <a:t>uantitative sales depending on the season.</a:t>
            </a:r>
          </a:p>
          <a:p>
            <a:pPr>
              <a:lnSpc>
                <a:spcPct val="100000"/>
              </a:lnSpc>
            </a:pPr>
            <a:r>
              <a:rPr lang="en-US" sz="1700" dirty="0"/>
              <a:t>And also, we will explore sales predication model.</a:t>
            </a:r>
            <a:endParaRPr lang="en-US" sz="1700" b="0" i="0" u="none" strike="noStrike" dirty="0">
              <a:effectLst/>
            </a:endParaRPr>
          </a:p>
        </p:txBody>
      </p:sp>
      <p:pic>
        <p:nvPicPr>
          <p:cNvPr id="5" name="Picture 4" descr="Graphs on a display with reflection of office">
            <a:extLst>
              <a:ext uri="{FF2B5EF4-FFF2-40B4-BE49-F238E27FC236}">
                <a16:creationId xmlns:a16="http://schemas.microsoft.com/office/drawing/2014/main" id="{8CE9B444-D062-AFD6-560C-29C3FB84D09A}"/>
              </a:ext>
            </a:extLst>
          </p:cNvPr>
          <p:cNvPicPr>
            <a:picLocks noChangeAspect="1"/>
          </p:cNvPicPr>
          <p:nvPr/>
        </p:nvPicPr>
        <p:blipFill rotWithShape="1">
          <a:blip r:embed="rId2"/>
          <a:srcRect l="14253" r="29025"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04803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4C7AA76B-B803-650A-324F-C5D046C3C9AF}"/>
              </a:ext>
            </a:extLst>
          </p:cNvPr>
          <p:cNvSpPr>
            <a:spLocks noGrp="1"/>
          </p:cNvSpPr>
          <p:nvPr>
            <p:ph type="title"/>
          </p:nvPr>
        </p:nvSpPr>
        <p:spPr>
          <a:xfrm>
            <a:off x="6096000" y="552782"/>
            <a:ext cx="5486400" cy="1423502"/>
          </a:xfrm>
        </p:spPr>
        <p:txBody>
          <a:bodyPr>
            <a:normAutofit/>
          </a:bodyPr>
          <a:lstStyle/>
          <a:p>
            <a:r>
              <a:rPr lang="en-US" dirty="0"/>
              <a:t>Dataset</a:t>
            </a:r>
            <a:endParaRPr lang="ru-IT" dirty="0"/>
          </a:p>
        </p:txBody>
      </p:sp>
      <p:sp>
        <p:nvSpPr>
          <p:cNvPr id="3" name="Объект 2">
            <a:extLst>
              <a:ext uri="{FF2B5EF4-FFF2-40B4-BE49-F238E27FC236}">
                <a16:creationId xmlns:a16="http://schemas.microsoft.com/office/drawing/2014/main" id="{05781AC0-AE9C-E7F2-A3CB-2BD3C75DDD0C}"/>
              </a:ext>
            </a:extLst>
          </p:cNvPr>
          <p:cNvSpPr>
            <a:spLocks noGrp="1"/>
          </p:cNvSpPr>
          <p:nvPr>
            <p:ph idx="1"/>
          </p:nvPr>
        </p:nvSpPr>
        <p:spPr>
          <a:xfrm>
            <a:off x="6096001" y="2263662"/>
            <a:ext cx="5486400" cy="3521704"/>
          </a:xfrm>
        </p:spPr>
        <p:txBody>
          <a:bodyPr>
            <a:normAutofit/>
          </a:bodyPr>
          <a:lstStyle/>
          <a:p>
            <a:r>
              <a:rPr lang="ru-RU" b="0" i="0" u="none" strike="noStrike" dirty="0" err="1">
                <a:effectLst/>
              </a:rPr>
              <a:t>D</a:t>
            </a:r>
            <a:r>
              <a:rPr lang="en-US" b="0" i="0" u="none" strike="noStrike" dirty="0" err="1">
                <a:effectLst/>
              </a:rPr>
              <a:t>ataset</a:t>
            </a:r>
            <a:r>
              <a:rPr lang="en-US" b="0" i="0" u="none" strike="noStrike" dirty="0">
                <a:effectLst/>
              </a:rPr>
              <a:t> I took contains information on the sales of a product or service, taking into account the date, day of the week, whether the day is a weekend or a weekday, a holiday or a regular day, and the air temperature on that day (it has more factors but I used these).</a:t>
            </a:r>
            <a:endParaRPr lang="ru-IT" dirty="0"/>
          </a:p>
        </p:txBody>
      </p:sp>
      <p:pic>
        <p:nvPicPr>
          <p:cNvPr id="7" name="Graphic 6" descr="База данных">
            <a:extLst>
              <a:ext uri="{FF2B5EF4-FFF2-40B4-BE49-F238E27FC236}">
                <a16:creationId xmlns:a16="http://schemas.microsoft.com/office/drawing/2014/main" id="{130D9BB1-B7FF-5EFD-E19F-5FA5A3C4D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63" y="1361055"/>
            <a:ext cx="3657303" cy="3657303"/>
          </a:xfrm>
          <a:prstGeom prst="rect">
            <a:avLst/>
          </a:prstGeom>
        </p:spPr>
      </p:pic>
    </p:spTree>
    <p:extLst>
      <p:ext uri="{BB962C8B-B14F-4D97-AF65-F5344CB8AC3E}">
        <p14:creationId xmlns:p14="http://schemas.microsoft.com/office/powerpoint/2010/main" val="146728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5142C4-D018-1B59-44AB-1E238215C34D}"/>
              </a:ext>
            </a:extLst>
          </p:cNvPr>
          <p:cNvSpPr>
            <a:spLocks noGrp="1"/>
          </p:cNvSpPr>
          <p:nvPr>
            <p:ph type="title"/>
          </p:nvPr>
        </p:nvSpPr>
        <p:spPr/>
        <p:txBody>
          <a:bodyPr>
            <a:normAutofit/>
          </a:bodyPr>
          <a:lstStyle/>
          <a:p>
            <a:endParaRPr lang="ru-IT" sz="4000" dirty="0"/>
          </a:p>
        </p:txBody>
      </p:sp>
      <p:pic>
        <p:nvPicPr>
          <p:cNvPr id="4" name="Объект 3">
            <a:extLst>
              <a:ext uri="{FF2B5EF4-FFF2-40B4-BE49-F238E27FC236}">
                <a16:creationId xmlns:a16="http://schemas.microsoft.com/office/drawing/2014/main" id="{1556E48C-9ECA-0289-BC48-5D40BC7B9F99}"/>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704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6A494963-C2F1-FC51-4DB0-7114806BC2AD}"/>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dirty="0">
                <a:effectLst/>
              </a:rPr>
              <a:t>Analysis of Sales Dependency on Temperature</a:t>
            </a:r>
            <a:r>
              <a:rPr lang="en-US" sz="3400" b="0" i="0" u="none" strike="noStrike" dirty="0">
                <a:effectLst/>
              </a:rPr>
              <a:t>: </a:t>
            </a:r>
            <a:endParaRPr lang="ru-IT" sz="3400" dirty="0"/>
          </a:p>
        </p:txBody>
      </p:sp>
      <p:sp>
        <p:nvSpPr>
          <p:cNvPr id="3" name="Объект 2">
            <a:extLst>
              <a:ext uri="{FF2B5EF4-FFF2-40B4-BE49-F238E27FC236}">
                <a16:creationId xmlns:a16="http://schemas.microsoft.com/office/drawing/2014/main" id="{E6125460-D6EA-51E1-C34D-5F4C58094DCB}"/>
              </a:ext>
            </a:extLst>
          </p:cNvPr>
          <p:cNvSpPr>
            <a:spLocks noGrp="1"/>
          </p:cNvSpPr>
          <p:nvPr>
            <p:ph idx="1"/>
          </p:nvPr>
        </p:nvSpPr>
        <p:spPr>
          <a:xfrm>
            <a:off x="609600" y="2913948"/>
            <a:ext cx="5355276" cy="3174788"/>
          </a:xfrm>
        </p:spPr>
        <p:txBody>
          <a:bodyPr anchor="t">
            <a:normAutofit/>
          </a:bodyPr>
          <a:lstStyle/>
          <a:p>
            <a:r>
              <a:rPr lang="en-US" b="0" i="0" u="none" strike="noStrike" dirty="0">
                <a:effectLst/>
              </a:rPr>
              <a:t>There is a direct correlation between air temperature and the number of rented bicycles. As the temperature increases, the number of bicycle rentals also increases.</a:t>
            </a:r>
            <a:endParaRPr lang="ru-IT" dirty="0"/>
          </a:p>
        </p:txBody>
      </p:sp>
      <p:pic>
        <p:nvPicPr>
          <p:cNvPr id="5" name="Picture 4" descr="Magnifying glass showing decling performance">
            <a:extLst>
              <a:ext uri="{FF2B5EF4-FFF2-40B4-BE49-F238E27FC236}">
                <a16:creationId xmlns:a16="http://schemas.microsoft.com/office/drawing/2014/main" id="{D7D974DC-2C78-A0C4-E34C-2EEDAD51707E}"/>
              </a:ext>
            </a:extLst>
          </p:cNvPr>
          <p:cNvPicPr>
            <a:picLocks noChangeAspect="1"/>
          </p:cNvPicPr>
          <p:nvPr/>
        </p:nvPicPr>
        <p:blipFill rotWithShape="1">
          <a:blip r:embed="rId2"/>
          <a:srcRect l="6358" r="36921"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357642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7DDDE-997F-A9D9-702B-205282305C05}"/>
              </a:ext>
            </a:extLst>
          </p:cNvPr>
          <p:cNvSpPr>
            <a:spLocks noGrp="1"/>
          </p:cNvSpPr>
          <p:nvPr>
            <p:ph type="title"/>
          </p:nvPr>
        </p:nvSpPr>
        <p:spPr/>
        <p:txBody>
          <a:bodyPr/>
          <a:lstStyle/>
          <a:p>
            <a:endParaRPr lang="ru-IT" dirty="0"/>
          </a:p>
        </p:txBody>
      </p:sp>
      <p:sp>
        <p:nvSpPr>
          <p:cNvPr id="3" name="Объект 2">
            <a:extLst>
              <a:ext uri="{FF2B5EF4-FFF2-40B4-BE49-F238E27FC236}">
                <a16:creationId xmlns:a16="http://schemas.microsoft.com/office/drawing/2014/main" id="{CD3218FD-69D5-5D1C-665A-C04D8B9A5934}"/>
              </a:ext>
            </a:extLst>
          </p:cNvPr>
          <p:cNvSpPr>
            <a:spLocks noGrp="1"/>
          </p:cNvSpPr>
          <p:nvPr>
            <p:ph idx="1"/>
          </p:nvPr>
        </p:nvSpPr>
        <p:spPr/>
        <p:txBody>
          <a:bodyPr/>
          <a:lstStyle/>
          <a:p>
            <a:endParaRPr lang="ru-IT"/>
          </a:p>
        </p:txBody>
      </p:sp>
      <p:pic>
        <p:nvPicPr>
          <p:cNvPr id="4" name="Рисунок 3">
            <a:extLst>
              <a:ext uri="{FF2B5EF4-FFF2-40B4-BE49-F238E27FC236}">
                <a16:creationId xmlns:a16="http://schemas.microsoft.com/office/drawing/2014/main" id="{F8A36542-E342-ECA7-EB8D-E90C9CD68068}"/>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63890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DBB3E18-A28E-BF79-9CC3-02F926C06471}"/>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a:effectLst/>
              </a:rPr>
              <a:t>Analysis of Bicycle Rentals on Weekdays and Weekends</a:t>
            </a:r>
            <a:endParaRPr lang="ru-IT" sz="3400"/>
          </a:p>
        </p:txBody>
      </p:sp>
      <p:sp>
        <p:nvSpPr>
          <p:cNvPr id="3" name="Объект 2">
            <a:extLst>
              <a:ext uri="{FF2B5EF4-FFF2-40B4-BE49-F238E27FC236}">
                <a16:creationId xmlns:a16="http://schemas.microsoft.com/office/drawing/2014/main" id="{D5FD276E-6BA8-BD52-BDBD-02CB5D013BEF}"/>
              </a:ext>
            </a:extLst>
          </p:cNvPr>
          <p:cNvSpPr>
            <a:spLocks noGrp="1"/>
          </p:cNvSpPr>
          <p:nvPr>
            <p:ph idx="1"/>
          </p:nvPr>
        </p:nvSpPr>
        <p:spPr>
          <a:xfrm>
            <a:off x="610198" y="2391995"/>
            <a:ext cx="5355276" cy="3174788"/>
          </a:xfrm>
        </p:spPr>
        <p:txBody>
          <a:bodyPr anchor="t">
            <a:normAutofit/>
          </a:bodyPr>
          <a:lstStyle/>
          <a:p>
            <a:r>
              <a:rPr lang="en-US" b="0" i="0" u="none" strike="noStrike" dirty="0">
                <a:effectLst/>
              </a:rPr>
              <a:t>It turns out that weekday bicycle rentals are higher than weekend rentals. This is to the use of bicycles for commuting to work or school.</a:t>
            </a:r>
            <a:endParaRPr lang="ru-IT" dirty="0"/>
          </a:p>
        </p:txBody>
      </p:sp>
      <p:pic>
        <p:nvPicPr>
          <p:cNvPr id="13" name="Picture 12" descr="Close-up of a bike seat in laneway">
            <a:extLst>
              <a:ext uri="{FF2B5EF4-FFF2-40B4-BE49-F238E27FC236}">
                <a16:creationId xmlns:a16="http://schemas.microsoft.com/office/drawing/2014/main" id="{06FA8C1D-D4A3-F65D-79A1-957190B57083}"/>
              </a:ext>
            </a:extLst>
          </p:cNvPr>
          <p:cNvPicPr>
            <a:picLocks noChangeAspect="1"/>
          </p:cNvPicPr>
          <p:nvPr/>
        </p:nvPicPr>
        <p:blipFill rotWithShape="1">
          <a:blip r:embed="rId2"/>
          <a:srcRect l="27919" r="1535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3215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D99E6-FA25-DAA7-9354-136C2AC2883F}"/>
              </a:ext>
            </a:extLst>
          </p:cNvPr>
          <p:cNvSpPr>
            <a:spLocks noGrp="1"/>
          </p:cNvSpPr>
          <p:nvPr>
            <p:ph type="title"/>
          </p:nvPr>
        </p:nvSpPr>
        <p:spPr/>
        <p:txBody>
          <a:bodyPr/>
          <a:lstStyle/>
          <a:p>
            <a:endParaRPr lang="ru-IT"/>
          </a:p>
        </p:txBody>
      </p:sp>
      <p:sp>
        <p:nvSpPr>
          <p:cNvPr id="3" name="Объект 2">
            <a:extLst>
              <a:ext uri="{FF2B5EF4-FFF2-40B4-BE49-F238E27FC236}">
                <a16:creationId xmlns:a16="http://schemas.microsoft.com/office/drawing/2014/main" id="{12313D5A-D25C-571C-AE27-1C3A02F9537C}"/>
              </a:ext>
            </a:extLst>
          </p:cNvPr>
          <p:cNvSpPr>
            <a:spLocks noGrp="1"/>
          </p:cNvSpPr>
          <p:nvPr>
            <p:ph idx="1"/>
          </p:nvPr>
        </p:nvSpPr>
        <p:spPr/>
        <p:txBody>
          <a:bodyPr/>
          <a:lstStyle/>
          <a:p>
            <a:endParaRPr lang="ru-IT"/>
          </a:p>
        </p:txBody>
      </p:sp>
      <p:pic>
        <p:nvPicPr>
          <p:cNvPr id="4" name="Рисунок 3">
            <a:extLst>
              <a:ext uri="{FF2B5EF4-FFF2-40B4-BE49-F238E27FC236}">
                <a16:creationId xmlns:a16="http://schemas.microsoft.com/office/drawing/2014/main" id="{F362C8E5-5E1C-BC32-CAE2-69C8C780FCB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720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8ACAD95-6DAE-431A-28E7-C522339F4EC6}"/>
              </a:ext>
            </a:extLst>
          </p:cNvPr>
          <p:cNvSpPr>
            <a:spLocks noGrp="1"/>
          </p:cNvSpPr>
          <p:nvPr>
            <p:ph type="title"/>
          </p:nvPr>
        </p:nvSpPr>
        <p:spPr>
          <a:xfrm>
            <a:off x="6213231" y="552782"/>
            <a:ext cx="5369169" cy="1154711"/>
          </a:xfrm>
        </p:spPr>
        <p:txBody>
          <a:bodyPr>
            <a:normAutofit/>
          </a:bodyPr>
          <a:lstStyle/>
          <a:p>
            <a:pPr>
              <a:lnSpc>
                <a:spcPct val="90000"/>
              </a:lnSpc>
            </a:pPr>
            <a:r>
              <a:rPr lang="en-US" sz="3100" b="1" i="0" u="none" strike="noStrike">
                <a:effectLst/>
              </a:rPr>
              <a:t>Sales Quantity Depending on the Season</a:t>
            </a:r>
            <a:r>
              <a:rPr lang="en-US" sz="3100" b="0" i="0" u="none" strike="noStrike">
                <a:effectLst/>
              </a:rPr>
              <a:t>:</a:t>
            </a:r>
            <a:endParaRPr lang="ru-IT" sz="3100"/>
          </a:p>
        </p:txBody>
      </p:sp>
      <p:pic>
        <p:nvPicPr>
          <p:cNvPr id="5" name="Picture 4" descr="Graph on document with pen">
            <a:extLst>
              <a:ext uri="{FF2B5EF4-FFF2-40B4-BE49-F238E27FC236}">
                <a16:creationId xmlns:a16="http://schemas.microsoft.com/office/drawing/2014/main" id="{544A068F-F536-C07D-68E0-521868111D84}"/>
              </a:ext>
            </a:extLst>
          </p:cNvPr>
          <p:cNvPicPr>
            <a:picLocks noChangeAspect="1"/>
          </p:cNvPicPr>
          <p:nvPr/>
        </p:nvPicPr>
        <p:blipFill rotWithShape="1">
          <a:blip r:embed="rId2"/>
          <a:srcRect l="29022" r="15302"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Объект 2">
            <a:extLst>
              <a:ext uri="{FF2B5EF4-FFF2-40B4-BE49-F238E27FC236}">
                <a16:creationId xmlns:a16="http://schemas.microsoft.com/office/drawing/2014/main" id="{C330B8C2-6CA9-443E-0DF1-12431A10B28B}"/>
              </a:ext>
            </a:extLst>
          </p:cNvPr>
          <p:cNvSpPr>
            <a:spLocks noGrp="1"/>
          </p:cNvSpPr>
          <p:nvPr>
            <p:ph idx="1"/>
          </p:nvPr>
        </p:nvSpPr>
        <p:spPr>
          <a:xfrm>
            <a:off x="6226526" y="2391995"/>
            <a:ext cx="5355276" cy="3174788"/>
          </a:xfrm>
        </p:spPr>
        <p:txBody>
          <a:bodyPr anchor="t">
            <a:normAutofit/>
          </a:bodyPr>
          <a:lstStyle/>
          <a:p>
            <a:r>
              <a:rPr lang="en-US" dirty="0"/>
              <a:t>Exploring this, I see that much more sales are made in summer, because of temperature and data we received is equal with an analysis of temperature to sales.</a:t>
            </a:r>
            <a:endParaRPr lang="ru-IT" dirty="0"/>
          </a:p>
        </p:txBody>
      </p:sp>
    </p:spTree>
    <p:extLst>
      <p:ext uri="{BB962C8B-B14F-4D97-AF65-F5344CB8AC3E}">
        <p14:creationId xmlns:p14="http://schemas.microsoft.com/office/powerpoint/2010/main" val="2696100618"/>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{03595C89-809B-CB48-A019-59C797364DB4}tf16401378</Template>
  <TotalTime>666</TotalTime>
  <Words>287</Words>
  <Application>Microsoft Macintosh PowerPoint</Application>
  <PresentationFormat>Широкоэкранный</PresentationFormat>
  <Paragraphs>19</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-apple-system</vt:lpstr>
      <vt:lpstr>Arial</vt:lpstr>
      <vt:lpstr>Avenir Next LT Pro</vt:lpstr>
      <vt:lpstr>Posterama</vt:lpstr>
      <vt:lpstr>SplashVTI</vt:lpstr>
      <vt:lpstr>Bike rent business analysis </vt:lpstr>
      <vt:lpstr>Introduction</vt:lpstr>
      <vt:lpstr>Dataset</vt:lpstr>
      <vt:lpstr>Презентация PowerPoint</vt:lpstr>
      <vt:lpstr>Analysis of Sales Dependency on Temperature: </vt:lpstr>
      <vt:lpstr>Презентация PowerPoint</vt:lpstr>
      <vt:lpstr>Analysis of Bicycle Rentals on Weekdays and Weekends</vt:lpstr>
      <vt:lpstr>Презентация PowerPoint</vt:lpstr>
      <vt:lpstr>Sales Quantity Depending on the Season:</vt:lpstr>
      <vt:lpstr>Презентация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 business analysis </dc:title>
  <dc:creator>Ivan Yanishevskyi</dc:creator>
  <cp:lastModifiedBy>Ivan Yanishevskyi</cp:lastModifiedBy>
  <cp:revision>1</cp:revision>
  <dcterms:created xsi:type="dcterms:W3CDTF">2023-06-22T23:40:02Z</dcterms:created>
  <dcterms:modified xsi:type="dcterms:W3CDTF">2023-06-23T10:46:15Z</dcterms:modified>
</cp:coreProperties>
</file>