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9"/>
  </p:normalViewPr>
  <p:slideViewPr>
    <p:cSldViewPr snapToGrid="0">
      <p:cViewPr varScale="1">
        <p:scale>
          <a:sx n="101" d="100"/>
          <a:sy n="101" d="100"/>
        </p:scale>
        <p:origin x="10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6/23/23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6590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6/23/23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6202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6/23/23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3281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6/23/23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474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6/23/23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0535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6/23/23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6567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6/23/23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4819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6/23/23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3416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6/23/23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2728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6/23/23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9747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6/23/23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589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6/23/23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071310308"/>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Заголовок 1">
            <a:extLst>
              <a:ext uri="{FF2B5EF4-FFF2-40B4-BE49-F238E27FC236}">
                <a16:creationId xmlns:a16="http://schemas.microsoft.com/office/drawing/2014/main" id="{21083642-6DFE-56BA-96B2-90A205EB15B9}"/>
              </a:ext>
            </a:extLst>
          </p:cNvPr>
          <p:cNvSpPr>
            <a:spLocks noGrp="1"/>
          </p:cNvSpPr>
          <p:nvPr>
            <p:ph type="ctrTitle"/>
          </p:nvPr>
        </p:nvSpPr>
        <p:spPr>
          <a:xfrm>
            <a:off x="612648" y="557783"/>
            <a:ext cx="3901736" cy="3130807"/>
          </a:xfrm>
        </p:spPr>
        <p:txBody>
          <a:bodyPr>
            <a:normAutofit/>
          </a:bodyPr>
          <a:lstStyle/>
          <a:p>
            <a:pPr>
              <a:lnSpc>
                <a:spcPct val="90000"/>
              </a:lnSpc>
            </a:pPr>
            <a:r>
              <a:rPr lang="en-US" sz="5100">
                <a:solidFill>
                  <a:srgbClr val="FFFFFF"/>
                </a:solidFill>
              </a:rPr>
              <a:t>Bike rent business analysis</a:t>
            </a:r>
            <a:br>
              <a:rPr lang="en-US" sz="5100">
                <a:solidFill>
                  <a:srgbClr val="FFFFFF"/>
                </a:solidFill>
              </a:rPr>
            </a:br>
            <a:endParaRPr lang="ru-IT" sz="5100">
              <a:solidFill>
                <a:srgbClr val="FFFFFF"/>
              </a:solidFill>
            </a:endParaRPr>
          </a:p>
        </p:txBody>
      </p:sp>
      <p:sp>
        <p:nvSpPr>
          <p:cNvPr id="3" name="Подзаголовок 2">
            <a:extLst>
              <a:ext uri="{FF2B5EF4-FFF2-40B4-BE49-F238E27FC236}">
                <a16:creationId xmlns:a16="http://schemas.microsoft.com/office/drawing/2014/main" id="{EF7916CB-9040-C779-F9AA-5E9EF506AAE3}"/>
              </a:ext>
            </a:extLst>
          </p:cNvPr>
          <p:cNvSpPr>
            <a:spLocks noGrp="1"/>
          </p:cNvSpPr>
          <p:nvPr>
            <p:ph type="subTitle" idx="1"/>
          </p:nvPr>
        </p:nvSpPr>
        <p:spPr>
          <a:xfrm>
            <a:off x="612648" y="3902206"/>
            <a:ext cx="3901736" cy="2240529"/>
          </a:xfrm>
        </p:spPr>
        <p:txBody>
          <a:bodyPr>
            <a:normAutofit/>
          </a:bodyPr>
          <a:lstStyle/>
          <a:p>
            <a:r>
              <a:rPr lang="en-US" sz="2800" dirty="0">
                <a:solidFill>
                  <a:srgbClr val="FFFFFF"/>
                </a:solidFill>
              </a:rPr>
              <a:t>by Ivan </a:t>
            </a:r>
            <a:r>
              <a:rPr lang="en-US" sz="2800">
                <a:solidFill>
                  <a:srgbClr val="FFFFFF"/>
                </a:solidFill>
              </a:rPr>
              <a:t>Yanishevskyi</a:t>
            </a:r>
            <a:endParaRPr lang="ru-IT" sz="2800" dirty="0">
              <a:solidFill>
                <a:srgbClr val="FFFFFF"/>
              </a:solidFill>
            </a:endParaRPr>
          </a:p>
        </p:txBody>
      </p:sp>
      <p:pic>
        <p:nvPicPr>
          <p:cNvPr id="4" name="Picture 3" descr="Абстрактная женетик Concept">
            <a:extLst>
              <a:ext uri="{FF2B5EF4-FFF2-40B4-BE49-F238E27FC236}">
                <a16:creationId xmlns:a16="http://schemas.microsoft.com/office/drawing/2014/main" id="{2AE58A82-67AC-DE6F-03F1-F54AEACC699E}"/>
              </a:ext>
            </a:extLst>
          </p:cNvPr>
          <p:cNvPicPr>
            <a:picLocks noChangeAspect="1"/>
          </p:cNvPicPr>
          <p:nvPr/>
        </p:nvPicPr>
        <p:blipFill rotWithShape="1">
          <a:blip r:embed="rId2"/>
          <a:srcRect t="5229"/>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6397845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CF6691AD-D4E4-1597-C8E6-66A6D669D4E8}"/>
              </a:ext>
            </a:extLst>
          </p:cNvPr>
          <p:cNvPicPr>
            <a:picLocks noChangeAspect="1"/>
          </p:cNvPicPr>
          <p:nvPr/>
        </p:nvPicPr>
        <p:blipFill>
          <a:blip r:embed="rId2"/>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B718461C-6013-459E-6A28-E641828C4133}"/>
              </a:ext>
            </a:extLst>
          </p:cNvPr>
          <p:cNvSpPr>
            <a:spLocks noGrp="1"/>
          </p:cNvSpPr>
          <p:nvPr>
            <p:ph type="title"/>
          </p:nvPr>
        </p:nvSpPr>
        <p:spPr/>
        <p:txBody>
          <a:bodyPr/>
          <a:lstStyle/>
          <a:p>
            <a:endParaRPr lang="ru-IT" dirty="0"/>
          </a:p>
        </p:txBody>
      </p:sp>
      <p:sp>
        <p:nvSpPr>
          <p:cNvPr id="3" name="Объект 2">
            <a:extLst>
              <a:ext uri="{FF2B5EF4-FFF2-40B4-BE49-F238E27FC236}">
                <a16:creationId xmlns:a16="http://schemas.microsoft.com/office/drawing/2014/main" id="{361C61C7-6743-AB18-CC84-4D1C1BE5D8A5}"/>
              </a:ext>
            </a:extLst>
          </p:cNvPr>
          <p:cNvSpPr>
            <a:spLocks noGrp="1"/>
          </p:cNvSpPr>
          <p:nvPr>
            <p:ph idx="1"/>
          </p:nvPr>
        </p:nvSpPr>
        <p:spPr/>
        <p:txBody>
          <a:bodyPr/>
          <a:lstStyle/>
          <a:p>
            <a:endParaRPr lang="ru-IT" dirty="0"/>
          </a:p>
        </p:txBody>
      </p:sp>
    </p:spTree>
    <p:extLst>
      <p:ext uri="{BB962C8B-B14F-4D97-AF65-F5344CB8AC3E}">
        <p14:creationId xmlns:p14="http://schemas.microsoft.com/office/powerpoint/2010/main" val="65892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8C188868-1D20-042F-E6EA-48DCDC5BC65C}"/>
              </a:ext>
            </a:extLst>
          </p:cNvPr>
          <p:cNvSpPr>
            <a:spLocks noGrp="1"/>
          </p:cNvSpPr>
          <p:nvPr>
            <p:ph type="title"/>
          </p:nvPr>
        </p:nvSpPr>
        <p:spPr>
          <a:xfrm>
            <a:off x="6433074" y="552782"/>
            <a:ext cx="5149326" cy="1643663"/>
          </a:xfrm>
        </p:spPr>
        <p:txBody>
          <a:bodyPr>
            <a:normAutofit/>
          </a:bodyPr>
          <a:lstStyle/>
          <a:p>
            <a:r>
              <a:rPr lang="en-US" b="1" i="0" u="none" strike="noStrike" dirty="0">
                <a:effectLst/>
                <a:latin typeface="-apple-system"/>
              </a:rPr>
              <a:t>Conclusion</a:t>
            </a:r>
            <a:endParaRPr lang="ru-IT" dirty="0"/>
          </a:p>
        </p:txBody>
      </p:sp>
      <p:pic>
        <p:nvPicPr>
          <p:cNvPr id="5" name="Picture 4" descr="Graph">
            <a:extLst>
              <a:ext uri="{FF2B5EF4-FFF2-40B4-BE49-F238E27FC236}">
                <a16:creationId xmlns:a16="http://schemas.microsoft.com/office/drawing/2014/main" id="{EEBAF385-9E3D-4B53-6655-7EFD9E2558B3}"/>
              </a:ext>
            </a:extLst>
          </p:cNvPr>
          <p:cNvPicPr>
            <a:picLocks noChangeAspect="1"/>
          </p:cNvPicPr>
          <p:nvPr/>
        </p:nvPicPr>
        <p:blipFill rotWithShape="1">
          <a:blip r:embed="rId2"/>
          <a:srcRect l="9530" r="20797" b="1"/>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3" name="Объект 2">
            <a:extLst>
              <a:ext uri="{FF2B5EF4-FFF2-40B4-BE49-F238E27FC236}">
                <a16:creationId xmlns:a16="http://schemas.microsoft.com/office/drawing/2014/main" id="{E0A1276A-1EB7-FEA7-6991-C5011CE8FB93}"/>
              </a:ext>
            </a:extLst>
          </p:cNvPr>
          <p:cNvSpPr>
            <a:spLocks noGrp="1"/>
          </p:cNvSpPr>
          <p:nvPr>
            <p:ph idx="1"/>
          </p:nvPr>
        </p:nvSpPr>
        <p:spPr>
          <a:xfrm>
            <a:off x="6433074" y="2735229"/>
            <a:ext cx="5149326" cy="3108354"/>
          </a:xfrm>
        </p:spPr>
        <p:txBody>
          <a:bodyPr>
            <a:normAutofit/>
          </a:bodyPr>
          <a:lstStyle/>
          <a:p>
            <a:r>
              <a:rPr lang="en-US" b="0" i="0" u="none" strike="noStrike" dirty="0">
                <a:effectLst/>
              </a:rPr>
              <a:t> In the course of analyzing the bicycle rental business, we found that sales correlate with temperature, weekdays have more rentals than weekends, and sales change depending on the season. We also developed a model for predicting sales. These results can be used to optimize business strategy and improve marketing campaigns.</a:t>
            </a:r>
            <a:endParaRPr lang="ru-IT" dirty="0"/>
          </a:p>
        </p:txBody>
      </p:sp>
    </p:spTree>
    <p:extLst>
      <p:ext uri="{BB962C8B-B14F-4D97-AF65-F5344CB8AC3E}">
        <p14:creationId xmlns:p14="http://schemas.microsoft.com/office/powerpoint/2010/main" val="14528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163F7C63-1FC4-3C38-57F5-F92817109BED}"/>
              </a:ext>
            </a:extLst>
          </p:cNvPr>
          <p:cNvSpPr>
            <a:spLocks noGrp="1"/>
          </p:cNvSpPr>
          <p:nvPr>
            <p:ph type="title"/>
          </p:nvPr>
        </p:nvSpPr>
        <p:spPr>
          <a:xfrm>
            <a:off x="609600" y="552782"/>
            <a:ext cx="5369169" cy="1591902"/>
          </a:xfrm>
        </p:spPr>
        <p:txBody>
          <a:bodyPr>
            <a:normAutofit/>
          </a:bodyPr>
          <a:lstStyle/>
          <a:p>
            <a:r>
              <a:rPr lang="en-US" b="1" i="0" u="none" strike="noStrike" dirty="0">
                <a:effectLst/>
              </a:rPr>
              <a:t>Introduction</a:t>
            </a:r>
            <a:endParaRPr lang="ru-IT" dirty="0"/>
          </a:p>
        </p:txBody>
      </p:sp>
      <p:sp>
        <p:nvSpPr>
          <p:cNvPr id="3" name="Объект 2">
            <a:extLst>
              <a:ext uri="{FF2B5EF4-FFF2-40B4-BE49-F238E27FC236}">
                <a16:creationId xmlns:a16="http://schemas.microsoft.com/office/drawing/2014/main" id="{2D635584-11F1-A4FD-BCE2-01117F2036E0}"/>
              </a:ext>
            </a:extLst>
          </p:cNvPr>
          <p:cNvSpPr>
            <a:spLocks noGrp="1"/>
          </p:cNvSpPr>
          <p:nvPr>
            <p:ph idx="1"/>
          </p:nvPr>
        </p:nvSpPr>
        <p:spPr>
          <a:xfrm>
            <a:off x="610198" y="2391995"/>
            <a:ext cx="5355276" cy="3174788"/>
          </a:xfrm>
        </p:spPr>
        <p:txBody>
          <a:bodyPr anchor="t">
            <a:normAutofit/>
          </a:bodyPr>
          <a:lstStyle/>
          <a:p>
            <a:pPr>
              <a:lnSpc>
                <a:spcPct val="100000"/>
              </a:lnSpc>
            </a:pPr>
            <a:endParaRPr lang="en-US" sz="1700" b="0" i="0" u="none" strike="noStrike" dirty="0">
              <a:effectLst/>
              <a:latin typeface="-apple-system"/>
            </a:endParaRPr>
          </a:p>
          <a:p>
            <a:pPr>
              <a:lnSpc>
                <a:spcPct val="100000"/>
              </a:lnSpc>
            </a:pPr>
            <a:r>
              <a:rPr lang="en-US" sz="1700" b="0" i="0" u="none" strike="noStrike" dirty="0">
                <a:effectLst/>
              </a:rPr>
              <a:t>In this presentation, we will examine the analysis of the bicycle rental business, exploring the following key questions:</a:t>
            </a:r>
          </a:p>
          <a:p>
            <a:pPr marL="457200" indent="-457200">
              <a:lnSpc>
                <a:spcPct val="100000"/>
              </a:lnSpc>
              <a:buAutoNum type="arabicPeriod"/>
            </a:pPr>
            <a:r>
              <a:rPr lang="en-US" sz="1700" b="0" i="0" u="none" strike="noStrike" dirty="0">
                <a:effectLst/>
              </a:rPr>
              <a:t>How temperature affects on sales?</a:t>
            </a:r>
          </a:p>
          <a:p>
            <a:pPr marL="457200" indent="-457200">
              <a:lnSpc>
                <a:spcPct val="100000"/>
              </a:lnSpc>
              <a:buAutoNum type="arabicPeriod"/>
            </a:pPr>
            <a:r>
              <a:rPr lang="en-US" sz="1700" dirty="0"/>
              <a:t>R</a:t>
            </a:r>
            <a:r>
              <a:rPr lang="en-US" sz="1700" b="0" i="0" u="none" strike="noStrike" dirty="0">
                <a:effectLst/>
              </a:rPr>
              <a:t>ental differences between weekdays and weekends.</a:t>
            </a:r>
          </a:p>
          <a:p>
            <a:pPr marL="457200" indent="-457200">
              <a:lnSpc>
                <a:spcPct val="100000"/>
              </a:lnSpc>
              <a:buAutoNum type="arabicPeriod"/>
            </a:pPr>
            <a:r>
              <a:rPr lang="en-US" sz="1700" dirty="0"/>
              <a:t>Q</a:t>
            </a:r>
            <a:r>
              <a:rPr lang="en-US" sz="1700" b="0" i="0" u="none" strike="noStrike" dirty="0">
                <a:effectLst/>
              </a:rPr>
              <a:t>uantitative sales depending on the season.</a:t>
            </a:r>
          </a:p>
          <a:p>
            <a:pPr>
              <a:lnSpc>
                <a:spcPct val="100000"/>
              </a:lnSpc>
            </a:pPr>
            <a:r>
              <a:rPr lang="en-US" sz="1700" dirty="0"/>
              <a:t>And also, we will explore sales predication model.</a:t>
            </a:r>
            <a:endParaRPr lang="en-US" sz="1700" b="0" i="0" u="none" strike="noStrike" dirty="0">
              <a:effectLst/>
            </a:endParaRPr>
          </a:p>
        </p:txBody>
      </p:sp>
      <p:pic>
        <p:nvPicPr>
          <p:cNvPr id="5" name="Picture 4" descr="Graphs on a display with reflection of office">
            <a:extLst>
              <a:ext uri="{FF2B5EF4-FFF2-40B4-BE49-F238E27FC236}">
                <a16:creationId xmlns:a16="http://schemas.microsoft.com/office/drawing/2014/main" id="{8CE9B444-D062-AFD6-560C-29C3FB84D09A}"/>
              </a:ext>
            </a:extLst>
          </p:cNvPr>
          <p:cNvPicPr>
            <a:picLocks noChangeAspect="1"/>
          </p:cNvPicPr>
          <p:nvPr/>
        </p:nvPicPr>
        <p:blipFill rotWithShape="1">
          <a:blip r:embed="rId2"/>
          <a:srcRect l="14253" r="29025"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04803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988800-4054-4E60-A352-60CF604AB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1FB661E-0D75-43BF-813D-0FBD5093E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17625" cy="6840668"/>
          </a:xfrm>
          <a:custGeom>
            <a:avLst/>
            <a:gdLst>
              <a:gd name="connsiteX0" fmla="*/ 4958378 w 6317625"/>
              <a:gd name="connsiteY0" fmla="*/ 6031137 h 6840668"/>
              <a:gd name="connsiteX1" fmla="*/ 5305315 w 6317625"/>
              <a:gd name="connsiteY1" fmla="*/ 6282257 h 6840668"/>
              <a:gd name="connsiteX2" fmla="*/ 5065129 w 6317625"/>
              <a:gd name="connsiteY2" fmla="*/ 6696958 h 6840668"/>
              <a:gd name="connsiteX3" fmla="*/ 4650427 w 6317625"/>
              <a:gd name="connsiteY3" fmla="*/ 6456771 h 6840668"/>
              <a:gd name="connsiteX4" fmla="*/ 4890615 w 6317625"/>
              <a:gd name="connsiteY4" fmla="*/ 6042071 h 6840668"/>
              <a:gd name="connsiteX5" fmla="*/ 4958378 w 6317625"/>
              <a:gd name="connsiteY5" fmla="*/ 6031137 h 6840668"/>
              <a:gd name="connsiteX6" fmla="*/ 892226 w 6317625"/>
              <a:gd name="connsiteY6" fmla="*/ 3293470 h 6840668"/>
              <a:gd name="connsiteX7" fmla="*/ 1475080 w 6317625"/>
              <a:gd name="connsiteY7" fmla="*/ 3715351 h 6840668"/>
              <a:gd name="connsiteX8" fmla="*/ 1071567 w 6317625"/>
              <a:gd name="connsiteY8" fmla="*/ 4412048 h 6840668"/>
              <a:gd name="connsiteX9" fmla="*/ 374869 w 6317625"/>
              <a:gd name="connsiteY9" fmla="*/ 4008535 h 6840668"/>
              <a:gd name="connsiteX10" fmla="*/ 778382 w 6317625"/>
              <a:gd name="connsiteY10" fmla="*/ 3311837 h 6840668"/>
              <a:gd name="connsiteX11" fmla="*/ 892226 w 6317625"/>
              <a:gd name="connsiteY11" fmla="*/ 3293470 h 6840668"/>
              <a:gd name="connsiteX12" fmla="*/ 1515375 w 6317625"/>
              <a:gd name="connsiteY12" fmla="*/ 663501 h 6840668"/>
              <a:gd name="connsiteX13" fmla="*/ 1862311 w 6317625"/>
              <a:gd name="connsiteY13" fmla="*/ 914620 h 6840668"/>
              <a:gd name="connsiteX14" fmla="*/ 1622124 w 6317625"/>
              <a:gd name="connsiteY14" fmla="*/ 1329322 h 6840668"/>
              <a:gd name="connsiteX15" fmla="*/ 1207424 w 6317625"/>
              <a:gd name="connsiteY15" fmla="*/ 1089135 h 6840668"/>
              <a:gd name="connsiteX16" fmla="*/ 1447610 w 6317625"/>
              <a:gd name="connsiteY16" fmla="*/ 674434 h 6840668"/>
              <a:gd name="connsiteX17" fmla="*/ 1515375 w 6317625"/>
              <a:gd name="connsiteY17" fmla="*/ 663501 h 6840668"/>
              <a:gd name="connsiteX18" fmla="*/ 2542954 w 6317625"/>
              <a:gd name="connsiteY18" fmla="*/ 0 h 6840668"/>
              <a:gd name="connsiteX19" fmla="*/ 6317625 w 6317625"/>
              <a:gd name="connsiteY19" fmla="*/ 0 h 6840668"/>
              <a:gd name="connsiteX20" fmla="*/ 6317625 w 6317625"/>
              <a:gd name="connsiteY20" fmla="*/ 6840668 h 6840668"/>
              <a:gd name="connsiteX21" fmla="*/ 6230037 w 6317625"/>
              <a:gd name="connsiteY21" fmla="*/ 6814791 h 6840668"/>
              <a:gd name="connsiteX22" fmla="*/ 5013461 w 6317625"/>
              <a:gd name="connsiteY22" fmla="*/ 5538903 h 6840668"/>
              <a:gd name="connsiteX23" fmla="*/ 3720873 w 6317625"/>
              <a:gd name="connsiteY23" fmla="*/ 6063409 h 6840668"/>
              <a:gd name="connsiteX24" fmla="*/ 2775987 w 6317625"/>
              <a:gd name="connsiteY24" fmla="*/ 5162980 h 6840668"/>
              <a:gd name="connsiteX25" fmla="*/ 2210002 w 6317625"/>
              <a:gd name="connsiteY25" fmla="*/ 5455137 h 6840668"/>
              <a:gd name="connsiteX26" fmla="*/ 1437015 w 6317625"/>
              <a:gd name="connsiteY26" fmla="*/ 6401298 h 6840668"/>
              <a:gd name="connsiteX27" fmla="*/ 75055 w 6317625"/>
              <a:gd name="connsiteY27" fmla="*/ 6031719 h 6840668"/>
              <a:gd name="connsiteX28" fmla="*/ 406869 w 6317625"/>
              <a:gd name="connsiteY28" fmla="*/ 4883188 h 6840668"/>
              <a:gd name="connsiteX29" fmla="*/ 1425737 w 6317625"/>
              <a:gd name="connsiteY29" fmla="*/ 4614510 h 6840668"/>
              <a:gd name="connsiteX30" fmla="*/ 2401798 w 6317625"/>
              <a:gd name="connsiteY30" fmla="*/ 3834988 h 6840668"/>
              <a:gd name="connsiteX31" fmla="*/ 1823833 w 6317625"/>
              <a:gd name="connsiteY31" fmla="*/ 3299773 h 6840668"/>
              <a:gd name="connsiteX32" fmla="*/ 964802 w 6317625"/>
              <a:gd name="connsiteY32" fmla="*/ 2659918 h 6840668"/>
              <a:gd name="connsiteX33" fmla="*/ 1218949 w 6317625"/>
              <a:gd name="connsiteY33" fmla="*/ 1977364 h 6840668"/>
              <a:gd name="connsiteX34" fmla="*/ 2387241 w 6317625"/>
              <a:gd name="connsiteY34" fmla="*/ 1909455 h 6840668"/>
              <a:gd name="connsiteX35" fmla="*/ 2947668 w 6317625"/>
              <a:gd name="connsiteY35" fmla="*/ 1386658 h 6840668"/>
              <a:gd name="connsiteX36" fmla="*/ 2498714 w 6317625"/>
              <a:gd name="connsiteY36" fmla="*/ 259434 h 6840668"/>
              <a:gd name="connsiteX37" fmla="*/ 2511421 w 6317625"/>
              <a:gd name="connsiteY37" fmla="*/ 121590 h 684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17625" h="6840668">
                <a:moveTo>
                  <a:pt x="4958378" y="6031137"/>
                </a:moveTo>
                <a:cubicBezTo>
                  <a:pt x="5115727" y="6021909"/>
                  <a:pt x="5263149" y="6124019"/>
                  <a:pt x="5305315" y="6282257"/>
                </a:cubicBezTo>
                <a:cubicBezTo>
                  <a:pt x="5353507" y="6463099"/>
                  <a:pt x="5245971" y="6648768"/>
                  <a:pt x="5065129" y="6696958"/>
                </a:cubicBezTo>
                <a:cubicBezTo>
                  <a:pt x="4884289" y="6745149"/>
                  <a:pt x="4698617" y="6637614"/>
                  <a:pt x="4650427" y="6456771"/>
                </a:cubicBezTo>
                <a:cubicBezTo>
                  <a:pt x="4602235" y="6275928"/>
                  <a:pt x="4709771" y="6090262"/>
                  <a:pt x="4890615" y="6042071"/>
                </a:cubicBezTo>
                <a:cubicBezTo>
                  <a:pt x="4913219" y="6036047"/>
                  <a:pt x="4935901" y="6032455"/>
                  <a:pt x="4958378" y="6031137"/>
                </a:cubicBezTo>
                <a:close/>
                <a:moveTo>
                  <a:pt x="892226" y="3293470"/>
                </a:moveTo>
                <a:cubicBezTo>
                  <a:pt x="1156570" y="3277966"/>
                  <a:pt x="1404240" y="3449513"/>
                  <a:pt x="1475080" y="3715351"/>
                </a:cubicBezTo>
                <a:cubicBezTo>
                  <a:pt x="1556041" y="4019167"/>
                  <a:pt x="1375383" y="4331088"/>
                  <a:pt x="1071567" y="4412048"/>
                </a:cubicBezTo>
                <a:cubicBezTo>
                  <a:pt x="767753" y="4493009"/>
                  <a:pt x="455831" y="4312351"/>
                  <a:pt x="374869" y="4008535"/>
                </a:cubicBezTo>
                <a:cubicBezTo>
                  <a:pt x="293908" y="3704721"/>
                  <a:pt x="474567" y="3392798"/>
                  <a:pt x="778382" y="3311837"/>
                </a:cubicBezTo>
                <a:cubicBezTo>
                  <a:pt x="816360" y="3301718"/>
                  <a:pt x="854463" y="3295686"/>
                  <a:pt x="892226" y="3293470"/>
                </a:cubicBezTo>
                <a:close/>
                <a:moveTo>
                  <a:pt x="1515375" y="663501"/>
                </a:moveTo>
                <a:cubicBezTo>
                  <a:pt x="1672721" y="654272"/>
                  <a:pt x="1820145" y="756383"/>
                  <a:pt x="1862311" y="914620"/>
                </a:cubicBezTo>
                <a:cubicBezTo>
                  <a:pt x="1910502" y="1095462"/>
                  <a:pt x="1802968" y="1281132"/>
                  <a:pt x="1622124" y="1329322"/>
                </a:cubicBezTo>
                <a:cubicBezTo>
                  <a:pt x="1441283" y="1377513"/>
                  <a:pt x="1255615" y="1269977"/>
                  <a:pt x="1207424" y="1089135"/>
                </a:cubicBezTo>
                <a:cubicBezTo>
                  <a:pt x="1159233" y="908294"/>
                  <a:pt x="1266769" y="722625"/>
                  <a:pt x="1447610" y="674434"/>
                </a:cubicBezTo>
                <a:cubicBezTo>
                  <a:pt x="1470217" y="668411"/>
                  <a:pt x="1492896" y="664821"/>
                  <a:pt x="1515375" y="663501"/>
                </a:cubicBezTo>
                <a:close/>
                <a:moveTo>
                  <a:pt x="2542954" y="0"/>
                </a:moveTo>
                <a:lnTo>
                  <a:pt x="6317625" y="0"/>
                </a:lnTo>
                <a:lnTo>
                  <a:pt x="6317625" y="6840668"/>
                </a:lnTo>
                <a:lnTo>
                  <a:pt x="6230037" y="6814791"/>
                </a:lnTo>
                <a:cubicBezTo>
                  <a:pt x="5511511" y="6546277"/>
                  <a:pt x="5563886" y="5634137"/>
                  <a:pt x="5013461" y="5538903"/>
                </a:cubicBezTo>
                <a:cubicBezTo>
                  <a:pt x="4504461" y="5450825"/>
                  <a:pt x="4212037" y="6187406"/>
                  <a:pt x="3720873" y="6063409"/>
                </a:cubicBezTo>
                <a:cubicBezTo>
                  <a:pt x="3249852" y="5944482"/>
                  <a:pt x="3223909" y="5195131"/>
                  <a:pt x="2775987" y="5162980"/>
                </a:cubicBezTo>
                <a:cubicBezTo>
                  <a:pt x="2577088" y="5148695"/>
                  <a:pt x="2416139" y="5282749"/>
                  <a:pt x="2210002" y="5455137"/>
                </a:cubicBezTo>
                <a:cubicBezTo>
                  <a:pt x="1759503" y="5831872"/>
                  <a:pt x="1735837" y="6203943"/>
                  <a:pt x="1437015" y="6401298"/>
                </a:cubicBezTo>
                <a:cubicBezTo>
                  <a:pt x="1022137" y="6675287"/>
                  <a:pt x="277340" y="6489917"/>
                  <a:pt x="75055" y="6031719"/>
                </a:cubicBezTo>
                <a:cubicBezTo>
                  <a:pt x="-100071" y="5635034"/>
                  <a:pt x="39649" y="5119308"/>
                  <a:pt x="406869" y="4883188"/>
                </a:cubicBezTo>
                <a:cubicBezTo>
                  <a:pt x="668038" y="4715275"/>
                  <a:pt x="978899" y="4781854"/>
                  <a:pt x="1425737" y="4614510"/>
                </a:cubicBezTo>
                <a:cubicBezTo>
                  <a:pt x="1483018" y="4593066"/>
                  <a:pt x="2421509" y="4233274"/>
                  <a:pt x="2401798" y="3834988"/>
                </a:cubicBezTo>
                <a:cubicBezTo>
                  <a:pt x="2389953" y="3595533"/>
                  <a:pt x="2054344" y="3420191"/>
                  <a:pt x="1823833" y="3299773"/>
                </a:cubicBezTo>
                <a:cubicBezTo>
                  <a:pt x="1207509" y="2977771"/>
                  <a:pt x="1033713" y="2885600"/>
                  <a:pt x="964802" y="2659918"/>
                </a:cubicBezTo>
                <a:cubicBezTo>
                  <a:pt x="895511" y="2432959"/>
                  <a:pt x="1010317" y="2120581"/>
                  <a:pt x="1218949" y="1977364"/>
                </a:cubicBezTo>
                <a:cubicBezTo>
                  <a:pt x="1546835" y="1752277"/>
                  <a:pt x="1872903" y="2105427"/>
                  <a:pt x="2387241" y="1909455"/>
                </a:cubicBezTo>
                <a:cubicBezTo>
                  <a:pt x="2455367" y="1883513"/>
                  <a:pt x="2884207" y="1718365"/>
                  <a:pt x="2947668" y="1386658"/>
                </a:cubicBezTo>
                <a:cubicBezTo>
                  <a:pt x="3028995" y="961696"/>
                  <a:pt x="2497170" y="773992"/>
                  <a:pt x="2498714" y="259434"/>
                </a:cubicBezTo>
                <a:cubicBezTo>
                  <a:pt x="2498850" y="213850"/>
                  <a:pt x="2503216" y="167716"/>
                  <a:pt x="2511421" y="1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4C7AA76B-B803-650A-324F-C5D046C3C9AF}"/>
              </a:ext>
            </a:extLst>
          </p:cNvPr>
          <p:cNvSpPr>
            <a:spLocks noGrp="1"/>
          </p:cNvSpPr>
          <p:nvPr>
            <p:ph type="title"/>
          </p:nvPr>
        </p:nvSpPr>
        <p:spPr>
          <a:xfrm>
            <a:off x="6096000" y="552782"/>
            <a:ext cx="5486400" cy="1423502"/>
          </a:xfrm>
        </p:spPr>
        <p:txBody>
          <a:bodyPr>
            <a:normAutofit/>
          </a:bodyPr>
          <a:lstStyle/>
          <a:p>
            <a:r>
              <a:rPr lang="en-US" dirty="0"/>
              <a:t>Dataset</a:t>
            </a:r>
            <a:endParaRPr lang="ru-IT" dirty="0"/>
          </a:p>
        </p:txBody>
      </p:sp>
      <p:sp>
        <p:nvSpPr>
          <p:cNvPr id="3" name="Объект 2">
            <a:extLst>
              <a:ext uri="{FF2B5EF4-FFF2-40B4-BE49-F238E27FC236}">
                <a16:creationId xmlns:a16="http://schemas.microsoft.com/office/drawing/2014/main" id="{05781AC0-AE9C-E7F2-A3CB-2BD3C75DDD0C}"/>
              </a:ext>
            </a:extLst>
          </p:cNvPr>
          <p:cNvSpPr>
            <a:spLocks noGrp="1"/>
          </p:cNvSpPr>
          <p:nvPr>
            <p:ph idx="1"/>
          </p:nvPr>
        </p:nvSpPr>
        <p:spPr>
          <a:xfrm>
            <a:off x="6096001" y="2263662"/>
            <a:ext cx="5486400" cy="3521704"/>
          </a:xfrm>
        </p:spPr>
        <p:txBody>
          <a:bodyPr>
            <a:normAutofit/>
          </a:bodyPr>
          <a:lstStyle/>
          <a:p>
            <a:r>
              <a:rPr lang="ru-RU" b="0" i="0" u="none" strike="noStrike" dirty="0" err="1">
                <a:effectLst/>
              </a:rPr>
              <a:t>D</a:t>
            </a:r>
            <a:r>
              <a:rPr lang="en-US" b="0" i="0" u="none" strike="noStrike" dirty="0" err="1">
                <a:effectLst/>
              </a:rPr>
              <a:t>ataset</a:t>
            </a:r>
            <a:r>
              <a:rPr lang="en-US" b="0" i="0" u="none" strike="noStrike" dirty="0">
                <a:effectLst/>
              </a:rPr>
              <a:t> I took contains information on the sales of a product or service, taking into account the date, day of the week, whether the day is a weekend or a weekday, a holiday or a regular day, and the air temperature on that day (it has more factors but I used these).</a:t>
            </a:r>
            <a:endParaRPr lang="ru-IT" dirty="0"/>
          </a:p>
        </p:txBody>
      </p:sp>
      <p:pic>
        <p:nvPicPr>
          <p:cNvPr id="7" name="Graphic 6" descr="База данных">
            <a:extLst>
              <a:ext uri="{FF2B5EF4-FFF2-40B4-BE49-F238E27FC236}">
                <a16:creationId xmlns:a16="http://schemas.microsoft.com/office/drawing/2014/main" id="{130D9BB1-B7FF-5EFD-E19F-5FA5A3C4DD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63" y="1361055"/>
            <a:ext cx="3657303" cy="3657303"/>
          </a:xfrm>
          <a:prstGeom prst="rect">
            <a:avLst/>
          </a:prstGeom>
        </p:spPr>
      </p:pic>
    </p:spTree>
    <p:extLst>
      <p:ext uri="{BB962C8B-B14F-4D97-AF65-F5344CB8AC3E}">
        <p14:creationId xmlns:p14="http://schemas.microsoft.com/office/powerpoint/2010/main" val="1467287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5142C4-D018-1B59-44AB-1E238215C34D}"/>
              </a:ext>
            </a:extLst>
          </p:cNvPr>
          <p:cNvSpPr>
            <a:spLocks noGrp="1"/>
          </p:cNvSpPr>
          <p:nvPr>
            <p:ph type="title"/>
          </p:nvPr>
        </p:nvSpPr>
        <p:spPr/>
        <p:txBody>
          <a:bodyPr>
            <a:normAutofit/>
          </a:bodyPr>
          <a:lstStyle/>
          <a:p>
            <a:endParaRPr lang="ru-IT" sz="4000" dirty="0"/>
          </a:p>
        </p:txBody>
      </p:sp>
      <p:pic>
        <p:nvPicPr>
          <p:cNvPr id="4" name="Объект 3">
            <a:extLst>
              <a:ext uri="{FF2B5EF4-FFF2-40B4-BE49-F238E27FC236}">
                <a16:creationId xmlns:a16="http://schemas.microsoft.com/office/drawing/2014/main" id="{1556E48C-9ECA-0289-BC48-5D40BC7B9F99}"/>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704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6A494963-C2F1-FC51-4DB0-7114806BC2AD}"/>
              </a:ext>
            </a:extLst>
          </p:cNvPr>
          <p:cNvSpPr>
            <a:spLocks noGrp="1"/>
          </p:cNvSpPr>
          <p:nvPr>
            <p:ph type="title"/>
          </p:nvPr>
        </p:nvSpPr>
        <p:spPr>
          <a:xfrm>
            <a:off x="609600" y="552782"/>
            <a:ext cx="5369169" cy="1591902"/>
          </a:xfrm>
        </p:spPr>
        <p:txBody>
          <a:bodyPr>
            <a:normAutofit/>
          </a:bodyPr>
          <a:lstStyle/>
          <a:p>
            <a:pPr>
              <a:lnSpc>
                <a:spcPct val="90000"/>
              </a:lnSpc>
            </a:pPr>
            <a:r>
              <a:rPr lang="en-US" sz="3400" b="1" i="0" u="none" strike="noStrike" dirty="0">
                <a:effectLst/>
              </a:rPr>
              <a:t>Analysis of Sales Dependency on Temperature</a:t>
            </a:r>
            <a:r>
              <a:rPr lang="en-US" sz="3400" b="0" i="0" u="none" strike="noStrike" dirty="0">
                <a:effectLst/>
              </a:rPr>
              <a:t>: </a:t>
            </a:r>
            <a:endParaRPr lang="ru-IT" sz="3400" dirty="0"/>
          </a:p>
        </p:txBody>
      </p:sp>
      <p:sp>
        <p:nvSpPr>
          <p:cNvPr id="3" name="Объект 2">
            <a:extLst>
              <a:ext uri="{FF2B5EF4-FFF2-40B4-BE49-F238E27FC236}">
                <a16:creationId xmlns:a16="http://schemas.microsoft.com/office/drawing/2014/main" id="{E6125460-D6EA-51E1-C34D-5F4C58094DCB}"/>
              </a:ext>
            </a:extLst>
          </p:cNvPr>
          <p:cNvSpPr>
            <a:spLocks noGrp="1"/>
          </p:cNvSpPr>
          <p:nvPr>
            <p:ph idx="1"/>
          </p:nvPr>
        </p:nvSpPr>
        <p:spPr>
          <a:xfrm>
            <a:off x="609600" y="2913948"/>
            <a:ext cx="5355276" cy="3174788"/>
          </a:xfrm>
        </p:spPr>
        <p:txBody>
          <a:bodyPr anchor="t">
            <a:normAutofit/>
          </a:bodyPr>
          <a:lstStyle/>
          <a:p>
            <a:r>
              <a:rPr lang="en-US" b="0" i="0" u="none" strike="noStrike" dirty="0">
                <a:effectLst/>
              </a:rPr>
              <a:t>There is a direct correlation between air temperature and the number of rented bicycles. As the temperature increases, the number of bicycle rentals also increases.</a:t>
            </a:r>
            <a:endParaRPr lang="ru-IT" dirty="0"/>
          </a:p>
        </p:txBody>
      </p:sp>
      <p:pic>
        <p:nvPicPr>
          <p:cNvPr id="5" name="Picture 4" descr="Magnifying glass showing decling performance">
            <a:extLst>
              <a:ext uri="{FF2B5EF4-FFF2-40B4-BE49-F238E27FC236}">
                <a16:creationId xmlns:a16="http://schemas.microsoft.com/office/drawing/2014/main" id="{D7D974DC-2C78-A0C4-E34C-2EEDAD51707E}"/>
              </a:ext>
            </a:extLst>
          </p:cNvPr>
          <p:cNvPicPr>
            <a:picLocks noChangeAspect="1"/>
          </p:cNvPicPr>
          <p:nvPr/>
        </p:nvPicPr>
        <p:blipFill rotWithShape="1">
          <a:blip r:embed="rId2"/>
          <a:srcRect l="6358" r="36921"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357642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F7DDDE-997F-A9D9-702B-205282305C05}"/>
              </a:ext>
            </a:extLst>
          </p:cNvPr>
          <p:cNvSpPr>
            <a:spLocks noGrp="1"/>
          </p:cNvSpPr>
          <p:nvPr>
            <p:ph type="title"/>
          </p:nvPr>
        </p:nvSpPr>
        <p:spPr/>
        <p:txBody>
          <a:bodyPr/>
          <a:lstStyle/>
          <a:p>
            <a:endParaRPr lang="ru-IT" dirty="0"/>
          </a:p>
        </p:txBody>
      </p:sp>
      <p:sp>
        <p:nvSpPr>
          <p:cNvPr id="3" name="Объект 2">
            <a:extLst>
              <a:ext uri="{FF2B5EF4-FFF2-40B4-BE49-F238E27FC236}">
                <a16:creationId xmlns:a16="http://schemas.microsoft.com/office/drawing/2014/main" id="{CD3218FD-69D5-5D1C-665A-C04D8B9A5934}"/>
              </a:ext>
            </a:extLst>
          </p:cNvPr>
          <p:cNvSpPr>
            <a:spLocks noGrp="1"/>
          </p:cNvSpPr>
          <p:nvPr>
            <p:ph idx="1"/>
          </p:nvPr>
        </p:nvSpPr>
        <p:spPr/>
        <p:txBody>
          <a:bodyPr/>
          <a:lstStyle/>
          <a:p>
            <a:endParaRPr lang="ru-IT"/>
          </a:p>
        </p:txBody>
      </p:sp>
      <p:pic>
        <p:nvPicPr>
          <p:cNvPr id="4" name="Рисунок 3">
            <a:extLst>
              <a:ext uri="{FF2B5EF4-FFF2-40B4-BE49-F238E27FC236}">
                <a16:creationId xmlns:a16="http://schemas.microsoft.com/office/drawing/2014/main" id="{F8A36542-E342-ECA7-EB8D-E90C9CD68068}"/>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63890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4DBB3E18-A28E-BF79-9CC3-02F926C06471}"/>
              </a:ext>
            </a:extLst>
          </p:cNvPr>
          <p:cNvSpPr>
            <a:spLocks noGrp="1"/>
          </p:cNvSpPr>
          <p:nvPr>
            <p:ph type="title"/>
          </p:nvPr>
        </p:nvSpPr>
        <p:spPr>
          <a:xfrm>
            <a:off x="609600" y="552782"/>
            <a:ext cx="5369169" cy="1591902"/>
          </a:xfrm>
        </p:spPr>
        <p:txBody>
          <a:bodyPr>
            <a:normAutofit/>
          </a:bodyPr>
          <a:lstStyle/>
          <a:p>
            <a:pPr>
              <a:lnSpc>
                <a:spcPct val="90000"/>
              </a:lnSpc>
            </a:pPr>
            <a:r>
              <a:rPr lang="en-US" sz="3400" b="1" i="0" u="none" strike="noStrike">
                <a:effectLst/>
              </a:rPr>
              <a:t>Analysis of Bicycle Rentals on Weekdays and Weekends</a:t>
            </a:r>
            <a:endParaRPr lang="ru-IT" sz="3400"/>
          </a:p>
        </p:txBody>
      </p:sp>
      <p:sp>
        <p:nvSpPr>
          <p:cNvPr id="3" name="Объект 2">
            <a:extLst>
              <a:ext uri="{FF2B5EF4-FFF2-40B4-BE49-F238E27FC236}">
                <a16:creationId xmlns:a16="http://schemas.microsoft.com/office/drawing/2014/main" id="{D5FD276E-6BA8-BD52-BDBD-02CB5D013BEF}"/>
              </a:ext>
            </a:extLst>
          </p:cNvPr>
          <p:cNvSpPr>
            <a:spLocks noGrp="1"/>
          </p:cNvSpPr>
          <p:nvPr>
            <p:ph idx="1"/>
          </p:nvPr>
        </p:nvSpPr>
        <p:spPr>
          <a:xfrm>
            <a:off x="610198" y="2391995"/>
            <a:ext cx="5355276" cy="3174788"/>
          </a:xfrm>
        </p:spPr>
        <p:txBody>
          <a:bodyPr anchor="t">
            <a:normAutofit/>
          </a:bodyPr>
          <a:lstStyle/>
          <a:p>
            <a:r>
              <a:rPr lang="en-US" b="0" i="0" u="none" strike="noStrike" dirty="0">
                <a:effectLst/>
              </a:rPr>
              <a:t>It turns out that weekday bicycle rentals are higher than weekend rentals. This is to the use of bicycles for commuting to work or school.</a:t>
            </a:r>
            <a:endParaRPr lang="ru-IT" dirty="0"/>
          </a:p>
        </p:txBody>
      </p:sp>
      <p:pic>
        <p:nvPicPr>
          <p:cNvPr id="13" name="Picture 12" descr="Close-up of a bike seat in laneway">
            <a:extLst>
              <a:ext uri="{FF2B5EF4-FFF2-40B4-BE49-F238E27FC236}">
                <a16:creationId xmlns:a16="http://schemas.microsoft.com/office/drawing/2014/main" id="{06FA8C1D-D4A3-F65D-79A1-957190B57083}"/>
              </a:ext>
            </a:extLst>
          </p:cNvPr>
          <p:cNvPicPr>
            <a:picLocks noChangeAspect="1"/>
          </p:cNvPicPr>
          <p:nvPr/>
        </p:nvPicPr>
        <p:blipFill rotWithShape="1">
          <a:blip r:embed="rId2"/>
          <a:srcRect l="27919" r="15359"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32154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8D99E6-FA25-DAA7-9354-136C2AC2883F}"/>
              </a:ext>
            </a:extLst>
          </p:cNvPr>
          <p:cNvSpPr>
            <a:spLocks noGrp="1"/>
          </p:cNvSpPr>
          <p:nvPr>
            <p:ph type="title"/>
          </p:nvPr>
        </p:nvSpPr>
        <p:spPr/>
        <p:txBody>
          <a:bodyPr/>
          <a:lstStyle/>
          <a:p>
            <a:endParaRPr lang="ru-IT"/>
          </a:p>
        </p:txBody>
      </p:sp>
      <p:sp>
        <p:nvSpPr>
          <p:cNvPr id="3" name="Объект 2">
            <a:extLst>
              <a:ext uri="{FF2B5EF4-FFF2-40B4-BE49-F238E27FC236}">
                <a16:creationId xmlns:a16="http://schemas.microsoft.com/office/drawing/2014/main" id="{12313D5A-D25C-571C-AE27-1C3A02F9537C}"/>
              </a:ext>
            </a:extLst>
          </p:cNvPr>
          <p:cNvSpPr>
            <a:spLocks noGrp="1"/>
          </p:cNvSpPr>
          <p:nvPr>
            <p:ph idx="1"/>
          </p:nvPr>
        </p:nvSpPr>
        <p:spPr/>
        <p:txBody>
          <a:bodyPr/>
          <a:lstStyle/>
          <a:p>
            <a:endParaRPr lang="ru-IT"/>
          </a:p>
        </p:txBody>
      </p:sp>
      <p:pic>
        <p:nvPicPr>
          <p:cNvPr id="4" name="Рисунок 3">
            <a:extLst>
              <a:ext uri="{FF2B5EF4-FFF2-40B4-BE49-F238E27FC236}">
                <a16:creationId xmlns:a16="http://schemas.microsoft.com/office/drawing/2014/main" id="{F362C8E5-5E1C-BC32-CAE2-69C8C780FCB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1720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Заголовок 1">
            <a:extLst>
              <a:ext uri="{FF2B5EF4-FFF2-40B4-BE49-F238E27FC236}">
                <a16:creationId xmlns:a16="http://schemas.microsoft.com/office/drawing/2014/main" id="{48ACAD95-6DAE-431A-28E7-C522339F4EC6}"/>
              </a:ext>
            </a:extLst>
          </p:cNvPr>
          <p:cNvSpPr>
            <a:spLocks noGrp="1"/>
          </p:cNvSpPr>
          <p:nvPr>
            <p:ph type="title"/>
          </p:nvPr>
        </p:nvSpPr>
        <p:spPr>
          <a:xfrm>
            <a:off x="6213231" y="552782"/>
            <a:ext cx="5369169" cy="1154711"/>
          </a:xfrm>
        </p:spPr>
        <p:txBody>
          <a:bodyPr>
            <a:normAutofit/>
          </a:bodyPr>
          <a:lstStyle/>
          <a:p>
            <a:pPr>
              <a:lnSpc>
                <a:spcPct val="90000"/>
              </a:lnSpc>
            </a:pPr>
            <a:r>
              <a:rPr lang="en-US" sz="3100" b="1" i="0" u="none" strike="noStrike">
                <a:effectLst/>
              </a:rPr>
              <a:t>Sales Quantity Depending on the Season</a:t>
            </a:r>
            <a:r>
              <a:rPr lang="en-US" sz="3100" b="0" i="0" u="none" strike="noStrike">
                <a:effectLst/>
              </a:rPr>
              <a:t>:</a:t>
            </a:r>
            <a:endParaRPr lang="ru-IT" sz="3100"/>
          </a:p>
        </p:txBody>
      </p:sp>
      <p:pic>
        <p:nvPicPr>
          <p:cNvPr id="5" name="Picture 4" descr="Graph on document with pen">
            <a:extLst>
              <a:ext uri="{FF2B5EF4-FFF2-40B4-BE49-F238E27FC236}">
                <a16:creationId xmlns:a16="http://schemas.microsoft.com/office/drawing/2014/main" id="{544A068F-F536-C07D-68E0-521868111D84}"/>
              </a:ext>
            </a:extLst>
          </p:cNvPr>
          <p:cNvPicPr>
            <a:picLocks noChangeAspect="1"/>
          </p:cNvPicPr>
          <p:nvPr/>
        </p:nvPicPr>
        <p:blipFill rotWithShape="1">
          <a:blip r:embed="rId2"/>
          <a:srcRect l="29022" r="15302" b="1"/>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Объект 2">
            <a:extLst>
              <a:ext uri="{FF2B5EF4-FFF2-40B4-BE49-F238E27FC236}">
                <a16:creationId xmlns:a16="http://schemas.microsoft.com/office/drawing/2014/main" id="{C330B8C2-6CA9-443E-0DF1-12431A10B28B}"/>
              </a:ext>
            </a:extLst>
          </p:cNvPr>
          <p:cNvSpPr>
            <a:spLocks noGrp="1"/>
          </p:cNvSpPr>
          <p:nvPr>
            <p:ph idx="1"/>
          </p:nvPr>
        </p:nvSpPr>
        <p:spPr>
          <a:xfrm>
            <a:off x="6226526" y="2391995"/>
            <a:ext cx="5355276" cy="3174788"/>
          </a:xfrm>
        </p:spPr>
        <p:txBody>
          <a:bodyPr anchor="t">
            <a:normAutofit/>
          </a:bodyPr>
          <a:lstStyle/>
          <a:p>
            <a:r>
              <a:rPr lang="en-US" dirty="0"/>
              <a:t>Exploring this, I see that much more sales are made in summer, because of temperature and data we received is equal with an analysis of temperature to sales.</a:t>
            </a:r>
            <a:endParaRPr lang="ru-IT" dirty="0"/>
          </a:p>
        </p:txBody>
      </p:sp>
    </p:spTree>
    <p:extLst>
      <p:ext uri="{BB962C8B-B14F-4D97-AF65-F5344CB8AC3E}">
        <p14:creationId xmlns:p14="http://schemas.microsoft.com/office/powerpoint/2010/main" val="2696100618"/>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{03595C89-809B-CB48-A019-59C797364DB4}tf16401378</Template>
  <TotalTime>667</TotalTime>
  <Words>287</Words>
  <Application>Microsoft Macintosh PowerPoint</Application>
  <PresentationFormat>Широкоэкранный</PresentationFormat>
  <Paragraphs>19</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-apple-system</vt:lpstr>
      <vt:lpstr>Arial</vt:lpstr>
      <vt:lpstr>Avenir Next LT Pro</vt:lpstr>
      <vt:lpstr>Posterama</vt:lpstr>
      <vt:lpstr>SplashVTI</vt:lpstr>
      <vt:lpstr>Bike rent business analysis </vt:lpstr>
      <vt:lpstr>Introduction</vt:lpstr>
      <vt:lpstr>Dataset</vt:lpstr>
      <vt:lpstr>Презентация PowerPoint</vt:lpstr>
      <vt:lpstr>Analysis of Sales Dependency on Temperature: </vt:lpstr>
      <vt:lpstr>Презентация PowerPoint</vt:lpstr>
      <vt:lpstr>Analysis of Bicycle Rentals on Weekdays and Weekends</vt:lpstr>
      <vt:lpstr>Презентация PowerPoint</vt:lpstr>
      <vt:lpstr>Sales Quantity Depending on the Season:</vt:lpstr>
      <vt:lpstr>Презентация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rent business analysis </dc:title>
  <dc:creator>Ivan Yanishevskyi</dc:creator>
  <cp:lastModifiedBy>Ivan Yanishevskyi</cp:lastModifiedBy>
  <cp:revision>2</cp:revision>
  <dcterms:created xsi:type="dcterms:W3CDTF">2023-06-22T23:40:02Z</dcterms:created>
  <dcterms:modified xsi:type="dcterms:W3CDTF">2023-06-23T10:47:04Z</dcterms:modified>
</cp:coreProperties>
</file>