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8" r:id="rId8"/>
    <p:sldId id="264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92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83642-6DFE-56BA-96B2-90A205EB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rgbClr val="FFFFFF"/>
                </a:solidFill>
              </a:rPr>
              <a:t>Bike rent business analysis</a:t>
            </a:r>
            <a:br>
              <a:rPr lang="en-US" sz="5100">
                <a:solidFill>
                  <a:srgbClr val="FFFFFF"/>
                </a:solidFill>
              </a:rPr>
            </a:br>
            <a:endParaRPr lang="ru-IT" sz="51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7916CB-9040-C779-F9AA-5E9EF506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by Ivan </a:t>
            </a:r>
            <a:r>
              <a:rPr lang="en-US" sz="2800">
                <a:solidFill>
                  <a:srgbClr val="FFFFFF"/>
                </a:solidFill>
              </a:rPr>
              <a:t>Yanishevskyi</a:t>
            </a:r>
            <a:endParaRPr lang="ru-IT" sz="2800" dirty="0">
              <a:solidFill>
                <a:srgbClr val="FFFFFF"/>
              </a:solidFill>
            </a:endParaRPr>
          </a:p>
        </p:txBody>
      </p:sp>
      <p:pic>
        <p:nvPicPr>
          <p:cNvPr id="4" name="Picture 3" descr="Абстрактная женетик Concept">
            <a:extLst>
              <a:ext uri="{FF2B5EF4-FFF2-40B4-BE49-F238E27FC236}">
                <a16:creationId xmlns:a16="http://schemas.microsoft.com/office/drawing/2014/main" id="{2AE58A82-67AC-DE6F-03F1-F54AEACC6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9784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10563-7AAD-804B-B9B4-D88CB7CD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endParaRPr lang="ru-I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4CFDC-444F-F0AD-3B79-2E064E16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3174788"/>
          </a:xfrm>
        </p:spPr>
        <p:txBody>
          <a:bodyPr anchor="b">
            <a:normAutofit/>
          </a:bodyPr>
          <a:lstStyle/>
          <a:p>
            <a:endParaRPr lang="ru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47013-3468-4FB7-7C6B-5E7D8286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10" y="0"/>
            <a:ext cx="9280979" cy="5648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BDC86-96AC-2A04-C213-634BA03E12DD}"/>
              </a:ext>
            </a:extLst>
          </p:cNvPr>
          <p:cNvSpPr txBox="1"/>
          <p:nvPr/>
        </p:nvSpPr>
        <p:spPr>
          <a:xfrm>
            <a:off x="1349829" y="5658393"/>
            <a:ext cx="647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Correlation between predicted and actual sales :</a:t>
            </a:r>
          </a:p>
          <a:p>
            <a:endParaRPr lang="en-US" dirty="0">
              <a:latin typeface="+mj-lt"/>
            </a:endParaRPr>
          </a:p>
          <a:p>
            <a:r>
              <a:rPr lang="en-US" dirty="0"/>
              <a:t>-The chart shows us positive correlation with p-value of 0,83.</a:t>
            </a:r>
          </a:p>
        </p:txBody>
      </p:sp>
    </p:spTree>
    <p:extLst>
      <p:ext uri="{BB962C8B-B14F-4D97-AF65-F5344CB8AC3E}">
        <p14:creationId xmlns:p14="http://schemas.microsoft.com/office/powerpoint/2010/main" val="41119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88868-1D20-042F-E6EA-48DCDC5B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-apple-system"/>
              </a:rPr>
              <a:t>Conclusion</a:t>
            </a:r>
            <a:endParaRPr lang="ru-IT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EBAF385-9E3D-4B53-6655-7EFD9E255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0" r="20797" b="1"/>
          <a:stretch/>
        </p:blipFill>
        <p:spPr>
          <a:xfrm>
            <a:off x="0" y="314162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0A1276A-1EB7-FEA7-6991-C5011CE8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</a:rPr>
              <a:t>1.</a:t>
            </a:r>
            <a:r>
              <a:rPr lang="ru-IT" kern="0" dirty="0">
                <a:solidFill>
                  <a:srgbClr val="050E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50E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Temperature is the </a:t>
            </a:r>
            <a:r>
              <a:rPr lang="en-US" kern="0" dirty="0">
                <a:solidFill>
                  <a:srgbClr val="050E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key factor.</a:t>
            </a:r>
            <a:r>
              <a:rPr lang="en-US" kern="0" dirty="0">
                <a:solidFill>
                  <a:srgbClr val="050E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b="0" i="0" u="none" strike="noStrike" dirty="0">
              <a:effectLst/>
            </a:endParaRPr>
          </a:p>
          <a:p>
            <a:r>
              <a:rPr lang="en-US" dirty="0"/>
              <a:t>2.Business is seasonable.</a:t>
            </a:r>
          </a:p>
          <a:p>
            <a:r>
              <a:rPr lang="en-US" b="0" i="0" u="none" strike="noStrike" dirty="0">
                <a:effectLst/>
              </a:rPr>
              <a:t>3.Weekdays are more profitable.</a:t>
            </a:r>
          </a:p>
          <a:p>
            <a:r>
              <a:rPr lang="en-US" dirty="0"/>
              <a:t>4.Mostly registered users.</a:t>
            </a:r>
          </a:p>
          <a:p>
            <a:r>
              <a:rPr lang="en-US" b="0" i="0" u="none" strike="noStrike" dirty="0">
                <a:effectLst/>
              </a:rPr>
              <a:t>5.More tourists at summer.</a:t>
            </a:r>
          </a:p>
        </p:txBody>
      </p:sp>
    </p:spTree>
    <p:extLst>
      <p:ext uri="{BB962C8B-B14F-4D97-AF65-F5344CB8AC3E}">
        <p14:creationId xmlns:p14="http://schemas.microsoft.com/office/powerpoint/2010/main" val="14528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C63-1FC4-3C38-57F5-F9281710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Introduction</a:t>
            </a:r>
            <a:endParaRPr lang="ru-I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35584-11F1-A4FD-BCE2-01117F20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K</a:t>
            </a:r>
            <a:r>
              <a:rPr lang="en-US" sz="1700" b="0" i="0" u="none" strike="noStrike" dirty="0">
                <a:effectLst/>
              </a:rPr>
              <a:t>ey questions: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b="0" i="0" u="none" strike="noStrike" dirty="0">
                <a:effectLst/>
              </a:rPr>
              <a:t>How temperature affects on sales?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R</a:t>
            </a:r>
            <a:r>
              <a:rPr lang="en-US" sz="1700" b="0" i="0" u="none" strike="noStrike" dirty="0">
                <a:effectLst/>
              </a:rPr>
              <a:t>ental differences between weekdays and weekends.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Q</a:t>
            </a:r>
            <a:r>
              <a:rPr lang="en-US" sz="1700" b="0" i="0" u="none" strike="noStrike" dirty="0">
                <a:effectLst/>
              </a:rPr>
              <a:t>uantitative sales depending on the season.</a:t>
            </a:r>
            <a:endParaRPr lang="en-US" sz="1700" dirty="0"/>
          </a:p>
          <a:p>
            <a:pPr marL="342900" indent="-342900">
              <a:lnSpc>
                <a:spcPct val="100000"/>
              </a:lnSpc>
              <a:buAutoNum type="arabicPeriod" startAt="4"/>
            </a:pPr>
            <a:r>
              <a:rPr lang="en-US" sz="1700" dirty="0"/>
              <a:t>Difference between registered and casual users?</a:t>
            </a:r>
          </a:p>
          <a:p>
            <a:pPr marL="342900" indent="-342900">
              <a:lnSpc>
                <a:spcPct val="100000"/>
              </a:lnSpc>
              <a:buAutoNum type="arabicPeriod" startAt="4"/>
            </a:pPr>
            <a:r>
              <a:rPr lang="en-US" sz="1700" b="0" i="0" u="none" strike="noStrike" dirty="0">
                <a:effectLst/>
              </a:rPr>
              <a:t>More tourist at the summer?</a:t>
            </a:r>
          </a:p>
          <a:p>
            <a:pPr marL="342900" indent="-342900">
              <a:lnSpc>
                <a:spcPct val="100000"/>
              </a:lnSpc>
              <a:buAutoNum type="arabicPeriod" startAt="4"/>
            </a:pPr>
            <a:r>
              <a:rPr lang="en-US" sz="1700" dirty="0"/>
              <a:t>Sales predication model.</a:t>
            </a:r>
            <a:endParaRPr lang="en-US" sz="1700" b="0" i="0" u="none" strike="noStrike" dirty="0">
              <a:effectLst/>
            </a:endParaRPr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8CE9B444-D062-AFD6-560C-29C3FB84D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3" r="29025" b="-1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803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AA76B-B803-650A-324F-C5D046C3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52782"/>
            <a:ext cx="5486400" cy="1423502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ru-I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81AC0-AE9C-E7F2-A3CB-2BD3C75DD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263662"/>
            <a:ext cx="5486400" cy="3521704"/>
          </a:xfrm>
        </p:spPr>
        <p:txBody>
          <a:bodyPr>
            <a:normAutofit/>
          </a:bodyPr>
          <a:lstStyle/>
          <a:p>
            <a:r>
              <a:rPr lang="ru-RU" b="0" i="0" u="none" strike="noStrike" dirty="0" err="1">
                <a:effectLst/>
              </a:rPr>
              <a:t>D</a:t>
            </a:r>
            <a:r>
              <a:rPr lang="en-US" b="0" i="0" u="none" strike="noStrike" dirty="0" err="1">
                <a:effectLst/>
              </a:rPr>
              <a:t>ataset</a:t>
            </a:r>
            <a:r>
              <a:rPr lang="en-US" b="0" i="0" u="none" strike="noStrike" dirty="0">
                <a:effectLst/>
              </a:rPr>
              <a:t> contains information on the sales of a product or service, taking into account the date, day of the week, whether the day is a weekend or a weekday, a holiday or a regular day, and the air temperature on that day (it has more factors but I used these).</a:t>
            </a:r>
            <a:endParaRPr lang="ru-IT" dirty="0"/>
          </a:p>
        </p:txBody>
      </p:sp>
      <p:pic>
        <p:nvPicPr>
          <p:cNvPr id="7" name="Graphic 6" descr="База данных">
            <a:extLst>
              <a:ext uri="{FF2B5EF4-FFF2-40B4-BE49-F238E27FC236}">
                <a16:creationId xmlns:a16="http://schemas.microsoft.com/office/drawing/2014/main" id="{130D9BB1-B7FF-5EFD-E19F-5FA5A3C4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63" y="1361055"/>
            <a:ext cx="3657303" cy="36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8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8064CBC-8114-1225-B313-FC270259E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"/>
          <a:stretch/>
        </p:blipFill>
        <p:spPr>
          <a:xfrm>
            <a:off x="1458003" y="0"/>
            <a:ext cx="9272946" cy="5217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5CF8A8-55B8-94B1-7B2A-479479000A7D}"/>
              </a:ext>
            </a:extLst>
          </p:cNvPr>
          <p:cNvSpPr txBox="1"/>
          <p:nvPr/>
        </p:nvSpPr>
        <p:spPr>
          <a:xfrm>
            <a:off x="2286000" y="5462337"/>
            <a:ext cx="673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</a:rPr>
              <a:t>- Direct correlation between air temperature and the number of rented bicycles. </a:t>
            </a:r>
            <a:endParaRPr lang="ru-IT" dirty="0"/>
          </a:p>
          <a:p>
            <a:endParaRPr lang="ru-IT" dirty="0"/>
          </a:p>
        </p:txBody>
      </p:sp>
    </p:spTree>
    <p:extLst>
      <p:ext uri="{BB962C8B-B14F-4D97-AF65-F5344CB8AC3E}">
        <p14:creationId xmlns:p14="http://schemas.microsoft.com/office/powerpoint/2010/main" val="9704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669AF78-E707-B3C5-BAF3-563F026DE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00" y="0"/>
            <a:ext cx="9564114" cy="51677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DF9E5-CA80-3F50-5932-9C4B76CFE10F}"/>
              </a:ext>
            </a:extLst>
          </p:cNvPr>
          <p:cNvSpPr txBox="1"/>
          <p:nvPr/>
        </p:nvSpPr>
        <p:spPr>
          <a:xfrm>
            <a:off x="2182612" y="5400675"/>
            <a:ext cx="628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W</a:t>
            </a:r>
            <a:r>
              <a:rPr lang="en-US" b="0" i="0" u="none" strike="noStrike" dirty="0">
                <a:effectLst/>
              </a:rPr>
              <a:t>eekday bicycle rentals are higher than weekend rentals.</a:t>
            </a:r>
            <a:endParaRPr lang="ru-IT" dirty="0"/>
          </a:p>
          <a:p>
            <a:endParaRPr lang="ru-IT" dirty="0"/>
          </a:p>
        </p:txBody>
      </p:sp>
    </p:spTree>
    <p:extLst>
      <p:ext uri="{BB962C8B-B14F-4D97-AF65-F5344CB8AC3E}">
        <p14:creationId xmlns:p14="http://schemas.microsoft.com/office/powerpoint/2010/main" val="363890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D99E6-FA25-DAA7-9354-136C2AC2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I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13D5A-D25C-571C-AE27-1C3A02F9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21466"/>
            <a:ext cx="10972800" cy="403653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	</a:t>
            </a:r>
            <a:endParaRPr lang="ru-IT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353342-9266-CB5B-B2D6-52B3BBBD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07" y="0"/>
            <a:ext cx="10284786" cy="579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B2F65-BD04-08B6-3FF5-0F88B6BDB4ED}"/>
              </a:ext>
            </a:extLst>
          </p:cNvPr>
          <p:cNvSpPr txBox="1"/>
          <p:nvPr/>
        </p:nvSpPr>
        <p:spPr>
          <a:xfrm>
            <a:off x="1930757" y="5979652"/>
            <a:ext cx="833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-Sales by season of year, positive correlation, and verification by other plots.</a:t>
            </a:r>
            <a:endParaRPr lang="ru-IT" dirty="0"/>
          </a:p>
        </p:txBody>
      </p:sp>
    </p:spTree>
    <p:extLst>
      <p:ext uri="{BB962C8B-B14F-4D97-AF65-F5344CB8AC3E}">
        <p14:creationId xmlns:p14="http://schemas.microsoft.com/office/powerpoint/2010/main" val="201720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5456A-4684-06FB-7D4A-8B3E89C9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endParaRPr lang="ru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F0EEE-2B5C-7291-7980-0F0CF38A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22256"/>
            <a:ext cx="9228866" cy="2644534"/>
          </a:xfrm>
        </p:spPr>
        <p:txBody>
          <a:bodyPr>
            <a:normAutofit/>
          </a:bodyPr>
          <a:lstStyle/>
          <a:p>
            <a:endParaRPr lang="ru-IT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D6023A-97BB-DB71-2C16-5ABA1CC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32" y="-1"/>
            <a:ext cx="9025488" cy="5776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E5BD9-CEB8-CE76-9362-51612D77CA0E}"/>
              </a:ext>
            </a:extLst>
          </p:cNvPr>
          <p:cNvSpPr txBox="1"/>
          <p:nvPr/>
        </p:nvSpPr>
        <p:spPr>
          <a:xfrm>
            <a:off x="1941957" y="6027729"/>
            <a:ext cx="90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 diagram of registered and not registered users. Mostly all the users are </a:t>
            </a:r>
            <a:r>
              <a:rPr lang="en-US" dirty="0" err="1"/>
              <a:t>registred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66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CAD95-6DAE-431A-28E7-C522339F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ru-IT" sz="3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0B8C2-6CA9-443E-0DF1-12431A10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anchor="t">
            <a:normAutofit/>
          </a:bodyPr>
          <a:lstStyle/>
          <a:p>
            <a:endParaRPr lang="ru-I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FBAB4D-C6DF-36A5-456C-5736C0C0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5" y="0"/>
            <a:ext cx="8360229" cy="5904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2026E-6D37-477D-3836-107A17EC195E}"/>
              </a:ext>
            </a:extLst>
          </p:cNvPr>
          <p:cNvSpPr txBox="1"/>
          <p:nvPr/>
        </p:nvSpPr>
        <p:spPr>
          <a:xfrm>
            <a:off x="1904999" y="5982052"/>
            <a:ext cx="746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registered and casual users through the time, </a:t>
            </a:r>
          </a:p>
          <a:p>
            <a:r>
              <a:rPr lang="en-US" dirty="0"/>
              <a:t>The hotter season – more tourist, so casual amount of users increases.</a:t>
            </a:r>
            <a:endParaRPr lang="ru-IT" dirty="0"/>
          </a:p>
        </p:txBody>
      </p:sp>
    </p:spTree>
    <p:extLst>
      <p:ext uri="{BB962C8B-B14F-4D97-AF65-F5344CB8AC3E}">
        <p14:creationId xmlns:p14="http://schemas.microsoft.com/office/powerpoint/2010/main" val="269610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233E5-6A1C-D7FD-FCDC-68B14AA8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endParaRPr lang="ru-I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314F3-968E-4769-7296-B6304361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3174788"/>
          </a:xfrm>
        </p:spPr>
        <p:txBody>
          <a:bodyPr anchor="b">
            <a:normAutofit/>
          </a:bodyPr>
          <a:lstStyle/>
          <a:p>
            <a:endParaRPr lang="ru-IT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8DDFF1-C83E-ED3F-F564-91EE4E27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92" y="0"/>
            <a:ext cx="9889368" cy="5933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0DE34-5D5D-08C9-7362-1F382C894E91}"/>
              </a:ext>
            </a:extLst>
          </p:cNvPr>
          <p:cNvSpPr txBox="1"/>
          <p:nvPr/>
        </p:nvSpPr>
        <p:spPr>
          <a:xfrm>
            <a:off x="2803358" y="6256421"/>
            <a:ext cx="53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by season. Most – summer and spring.</a:t>
            </a:r>
            <a:endParaRPr lang="ru-IT" dirty="0"/>
          </a:p>
        </p:txBody>
      </p:sp>
    </p:spTree>
    <p:extLst>
      <p:ext uri="{BB962C8B-B14F-4D97-AF65-F5344CB8AC3E}">
        <p14:creationId xmlns:p14="http://schemas.microsoft.com/office/powerpoint/2010/main" val="416005692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{03595C89-809B-CB48-A019-59C797364DB4}tf16401378</Template>
  <TotalTime>6601</TotalTime>
  <Words>254</Words>
  <Application>Microsoft Macintosh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Avenir Next LT Pro</vt:lpstr>
      <vt:lpstr>Posterama</vt:lpstr>
      <vt:lpstr>Segoe UI</vt:lpstr>
      <vt:lpstr>SplashVTI</vt:lpstr>
      <vt:lpstr>Bike rent business analysis </vt:lpstr>
      <vt:lpstr>Introduction</vt:lpstr>
      <vt:lpstr>Dataset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rent business analysis </dc:title>
  <dc:creator>Ivan Yanishevskyi</dc:creator>
  <cp:lastModifiedBy>Ivan Yanishevskyi</cp:lastModifiedBy>
  <cp:revision>6</cp:revision>
  <dcterms:created xsi:type="dcterms:W3CDTF">2023-06-22T23:40:02Z</dcterms:created>
  <dcterms:modified xsi:type="dcterms:W3CDTF">2023-06-28T13:05:44Z</dcterms:modified>
</cp:coreProperties>
</file>