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60"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64"/>
    <p:restoredTop sz="94769"/>
  </p:normalViewPr>
  <p:slideViewPr>
    <p:cSldViewPr snapToGrid="0">
      <p:cViewPr varScale="1">
        <p:scale>
          <a:sx n="106" d="100"/>
          <a:sy n="106" d="100"/>
        </p:scale>
        <p:origin x="6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6/25/23</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86590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6/25/23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62023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6/25/23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32811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6/25/23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7474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6/25/23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05351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6/25/23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65676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6/25/23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48197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6/25/23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834161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6/25/23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27287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6/25/23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97478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6/25/23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15897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6/25/23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071310308"/>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A85303E-1D59-4477-A849-22C7FEACD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Заголовок 1">
            <a:extLst>
              <a:ext uri="{FF2B5EF4-FFF2-40B4-BE49-F238E27FC236}">
                <a16:creationId xmlns:a16="http://schemas.microsoft.com/office/drawing/2014/main" id="{21083642-6DFE-56BA-96B2-90A205EB15B9}"/>
              </a:ext>
            </a:extLst>
          </p:cNvPr>
          <p:cNvSpPr>
            <a:spLocks noGrp="1"/>
          </p:cNvSpPr>
          <p:nvPr>
            <p:ph type="ctrTitle"/>
          </p:nvPr>
        </p:nvSpPr>
        <p:spPr>
          <a:xfrm>
            <a:off x="612648" y="557783"/>
            <a:ext cx="3901736" cy="3130807"/>
          </a:xfrm>
        </p:spPr>
        <p:txBody>
          <a:bodyPr>
            <a:normAutofit/>
          </a:bodyPr>
          <a:lstStyle/>
          <a:p>
            <a:pPr>
              <a:lnSpc>
                <a:spcPct val="90000"/>
              </a:lnSpc>
            </a:pPr>
            <a:r>
              <a:rPr lang="en-US" sz="5100">
                <a:solidFill>
                  <a:srgbClr val="FFFFFF"/>
                </a:solidFill>
              </a:rPr>
              <a:t>Bike rent business analysis</a:t>
            </a:r>
            <a:br>
              <a:rPr lang="en-US" sz="5100">
                <a:solidFill>
                  <a:srgbClr val="FFFFFF"/>
                </a:solidFill>
              </a:rPr>
            </a:br>
            <a:endParaRPr lang="ru-IT" sz="5100">
              <a:solidFill>
                <a:srgbClr val="FFFFFF"/>
              </a:solidFill>
            </a:endParaRPr>
          </a:p>
        </p:txBody>
      </p:sp>
      <p:sp>
        <p:nvSpPr>
          <p:cNvPr id="3" name="Подзаголовок 2">
            <a:extLst>
              <a:ext uri="{FF2B5EF4-FFF2-40B4-BE49-F238E27FC236}">
                <a16:creationId xmlns:a16="http://schemas.microsoft.com/office/drawing/2014/main" id="{EF7916CB-9040-C779-F9AA-5E9EF506AAE3}"/>
              </a:ext>
            </a:extLst>
          </p:cNvPr>
          <p:cNvSpPr>
            <a:spLocks noGrp="1"/>
          </p:cNvSpPr>
          <p:nvPr>
            <p:ph type="subTitle" idx="1"/>
          </p:nvPr>
        </p:nvSpPr>
        <p:spPr>
          <a:xfrm>
            <a:off x="612648" y="3902206"/>
            <a:ext cx="3901736" cy="2240529"/>
          </a:xfrm>
        </p:spPr>
        <p:txBody>
          <a:bodyPr>
            <a:normAutofit/>
          </a:bodyPr>
          <a:lstStyle/>
          <a:p>
            <a:r>
              <a:rPr lang="en-US" sz="2800" dirty="0">
                <a:solidFill>
                  <a:srgbClr val="FFFFFF"/>
                </a:solidFill>
              </a:rPr>
              <a:t>by Ivan </a:t>
            </a:r>
            <a:r>
              <a:rPr lang="en-US" sz="2800">
                <a:solidFill>
                  <a:srgbClr val="FFFFFF"/>
                </a:solidFill>
              </a:rPr>
              <a:t>Yanishevskyi</a:t>
            </a:r>
            <a:endParaRPr lang="ru-IT" sz="2800" dirty="0">
              <a:solidFill>
                <a:srgbClr val="FFFFFF"/>
              </a:solidFill>
            </a:endParaRPr>
          </a:p>
        </p:txBody>
      </p:sp>
      <p:pic>
        <p:nvPicPr>
          <p:cNvPr id="4" name="Picture 3" descr="Абстрактная женетик Concept">
            <a:extLst>
              <a:ext uri="{FF2B5EF4-FFF2-40B4-BE49-F238E27FC236}">
                <a16:creationId xmlns:a16="http://schemas.microsoft.com/office/drawing/2014/main" id="{2AE58A82-67AC-DE6F-03F1-F54AEACC699E}"/>
              </a:ext>
            </a:extLst>
          </p:cNvPr>
          <p:cNvPicPr>
            <a:picLocks noChangeAspect="1"/>
          </p:cNvPicPr>
          <p:nvPr/>
        </p:nvPicPr>
        <p:blipFill rotWithShape="1">
          <a:blip r:embed="rId2"/>
          <a:srcRect t="5229"/>
          <a:stretch/>
        </p:blipFill>
        <p:spPr>
          <a:xfrm>
            <a:off x="4955602" y="10"/>
            <a:ext cx="7236398" cy="685799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63978451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CF6691AD-D4E4-1597-C8E6-66A6D669D4E8}"/>
              </a:ext>
            </a:extLst>
          </p:cNvPr>
          <p:cNvPicPr>
            <a:picLocks noChangeAspect="1"/>
          </p:cNvPicPr>
          <p:nvPr/>
        </p:nvPicPr>
        <p:blipFill>
          <a:blip r:embed="rId2"/>
          <a:stretch>
            <a:fillRect/>
          </a:stretch>
        </p:blipFill>
        <p:spPr>
          <a:xfrm>
            <a:off x="0" y="0"/>
            <a:ext cx="12192000" cy="6858000"/>
          </a:xfrm>
          <a:prstGeom prst="rect">
            <a:avLst/>
          </a:prstGeom>
        </p:spPr>
      </p:pic>
      <p:sp>
        <p:nvSpPr>
          <p:cNvPr id="2" name="Заголовок 1">
            <a:extLst>
              <a:ext uri="{FF2B5EF4-FFF2-40B4-BE49-F238E27FC236}">
                <a16:creationId xmlns:a16="http://schemas.microsoft.com/office/drawing/2014/main" id="{B718461C-6013-459E-6A28-E641828C4133}"/>
              </a:ext>
            </a:extLst>
          </p:cNvPr>
          <p:cNvSpPr>
            <a:spLocks noGrp="1"/>
          </p:cNvSpPr>
          <p:nvPr>
            <p:ph type="title"/>
          </p:nvPr>
        </p:nvSpPr>
        <p:spPr/>
        <p:txBody>
          <a:bodyPr/>
          <a:lstStyle/>
          <a:p>
            <a:endParaRPr lang="ru-IT" dirty="0"/>
          </a:p>
        </p:txBody>
      </p:sp>
      <p:sp>
        <p:nvSpPr>
          <p:cNvPr id="3" name="Объект 2">
            <a:extLst>
              <a:ext uri="{FF2B5EF4-FFF2-40B4-BE49-F238E27FC236}">
                <a16:creationId xmlns:a16="http://schemas.microsoft.com/office/drawing/2014/main" id="{361C61C7-6743-AB18-CC84-4D1C1BE5D8A5}"/>
              </a:ext>
            </a:extLst>
          </p:cNvPr>
          <p:cNvSpPr>
            <a:spLocks noGrp="1"/>
          </p:cNvSpPr>
          <p:nvPr>
            <p:ph idx="1"/>
          </p:nvPr>
        </p:nvSpPr>
        <p:spPr/>
        <p:txBody>
          <a:bodyPr/>
          <a:lstStyle/>
          <a:p>
            <a:endParaRPr lang="ru-IT" dirty="0"/>
          </a:p>
        </p:txBody>
      </p:sp>
    </p:spTree>
    <p:extLst>
      <p:ext uri="{BB962C8B-B14F-4D97-AF65-F5344CB8AC3E}">
        <p14:creationId xmlns:p14="http://schemas.microsoft.com/office/powerpoint/2010/main" val="658923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Заголовок 1">
            <a:extLst>
              <a:ext uri="{FF2B5EF4-FFF2-40B4-BE49-F238E27FC236}">
                <a16:creationId xmlns:a16="http://schemas.microsoft.com/office/drawing/2014/main" id="{8C188868-1D20-042F-E6EA-48DCDC5BC65C}"/>
              </a:ext>
            </a:extLst>
          </p:cNvPr>
          <p:cNvSpPr>
            <a:spLocks noGrp="1"/>
          </p:cNvSpPr>
          <p:nvPr>
            <p:ph type="title"/>
          </p:nvPr>
        </p:nvSpPr>
        <p:spPr>
          <a:xfrm>
            <a:off x="6433074" y="552782"/>
            <a:ext cx="5149326" cy="1643663"/>
          </a:xfrm>
        </p:spPr>
        <p:txBody>
          <a:bodyPr>
            <a:normAutofit/>
          </a:bodyPr>
          <a:lstStyle/>
          <a:p>
            <a:r>
              <a:rPr lang="en-US" b="1" i="0" u="none" strike="noStrike" dirty="0">
                <a:effectLst/>
                <a:latin typeface="-apple-system"/>
              </a:rPr>
              <a:t>Conclusion</a:t>
            </a:r>
            <a:endParaRPr lang="ru-IT" dirty="0"/>
          </a:p>
        </p:txBody>
      </p:sp>
      <p:pic>
        <p:nvPicPr>
          <p:cNvPr id="5" name="Picture 4" descr="Graph">
            <a:extLst>
              <a:ext uri="{FF2B5EF4-FFF2-40B4-BE49-F238E27FC236}">
                <a16:creationId xmlns:a16="http://schemas.microsoft.com/office/drawing/2014/main" id="{EEBAF385-9E3D-4B53-6655-7EFD9E2558B3}"/>
              </a:ext>
            </a:extLst>
          </p:cNvPr>
          <p:cNvPicPr>
            <a:picLocks noChangeAspect="1"/>
          </p:cNvPicPr>
          <p:nvPr/>
        </p:nvPicPr>
        <p:blipFill rotWithShape="1">
          <a:blip r:embed="rId2"/>
          <a:srcRect l="9530" r="20797" b="1"/>
          <a:stretch/>
        </p:blipFill>
        <p:spPr>
          <a:xfrm>
            <a:off x="0" y="314162"/>
            <a:ext cx="6164130" cy="5529421"/>
          </a:xfrm>
          <a:custGeom>
            <a:avLst/>
            <a:gdLst/>
            <a:ahLst/>
            <a:cxnLst/>
            <a:rect l="l" t="t" r="r" b="b"/>
            <a:pathLst>
              <a:path w="6972657" h="6356349">
                <a:moveTo>
                  <a:pt x="4162425" y="4810724"/>
                </a:moveTo>
                <a:cubicBezTo>
                  <a:pt x="4508954" y="4810724"/>
                  <a:pt x="4789872" y="5103559"/>
                  <a:pt x="4789872" y="5464789"/>
                </a:cubicBezTo>
                <a:cubicBezTo>
                  <a:pt x="4789872" y="5826019"/>
                  <a:pt x="4508954" y="6118855"/>
                  <a:pt x="4162425" y="6118855"/>
                </a:cubicBezTo>
                <a:cubicBezTo>
                  <a:pt x="3815896" y="6118855"/>
                  <a:pt x="3534978" y="5826019"/>
                  <a:pt x="3534978" y="5464789"/>
                </a:cubicBezTo>
                <a:cubicBezTo>
                  <a:pt x="3534978" y="5103559"/>
                  <a:pt x="3815896" y="4810724"/>
                  <a:pt x="4162425" y="4810724"/>
                </a:cubicBezTo>
                <a:close/>
                <a:moveTo>
                  <a:pt x="92101" y="4731176"/>
                </a:moveTo>
                <a:cubicBezTo>
                  <a:pt x="540880" y="4731176"/>
                  <a:pt x="904688" y="5094984"/>
                  <a:pt x="904688" y="5543763"/>
                </a:cubicBezTo>
                <a:cubicBezTo>
                  <a:pt x="904688" y="5964494"/>
                  <a:pt x="584935" y="6310542"/>
                  <a:pt x="175183" y="6352155"/>
                </a:cubicBezTo>
                <a:lnTo>
                  <a:pt x="92121" y="6356349"/>
                </a:lnTo>
                <a:lnTo>
                  <a:pt x="92081" y="6356349"/>
                </a:lnTo>
                <a:lnTo>
                  <a:pt x="9019" y="6352155"/>
                </a:lnTo>
                <a:lnTo>
                  <a:pt x="4079" y="6351401"/>
                </a:lnTo>
                <a:lnTo>
                  <a:pt x="0" y="6352492"/>
                </a:lnTo>
                <a:lnTo>
                  <a:pt x="0" y="4736748"/>
                </a:lnTo>
                <a:lnTo>
                  <a:pt x="9019" y="4735372"/>
                </a:lnTo>
                <a:cubicBezTo>
                  <a:pt x="36336" y="4732597"/>
                  <a:pt x="64052" y="4731176"/>
                  <a:pt x="92101" y="4731176"/>
                </a:cubicBezTo>
                <a:close/>
                <a:moveTo>
                  <a:pt x="6385770" y="2098604"/>
                </a:moveTo>
                <a:cubicBezTo>
                  <a:pt x="6543907" y="2107100"/>
                  <a:pt x="6698935" y="2178483"/>
                  <a:pt x="6813407" y="2310776"/>
                </a:cubicBezTo>
                <a:cubicBezTo>
                  <a:pt x="7042252" y="2575278"/>
                  <a:pt x="7022052" y="2983098"/>
                  <a:pt x="6768322" y="3221698"/>
                </a:cubicBezTo>
                <a:cubicBezTo>
                  <a:pt x="6718815" y="3268040"/>
                  <a:pt x="6662527" y="3305861"/>
                  <a:pt x="6601629" y="3333787"/>
                </a:cubicBezTo>
                <a:cubicBezTo>
                  <a:pt x="6357584" y="3444872"/>
                  <a:pt x="6072796" y="3380857"/>
                  <a:pt x="5894479" y="3174765"/>
                </a:cubicBezTo>
                <a:cubicBezTo>
                  <a:pt x="5665537" y="2910180"/>
                  <a:pt x="5685739" y="2502359"/>
                  <a:pt x="5939476" y="2263752"/>
                </a:cubicBezTo>
                <a:cubicBezTo>
                  <a:pt x="6066385" y="2144498"/>
                  <a:pt x="6227633" y="2090107"/>
                  <a:pt x="6385770" y="2098604"/>
                </a:cubicBezTo>
                <a:close/>
                <a:moveTo>
                  <a:pt x="0" y="0"/>
                </a:moveTo>
                <a:lnTo>
                  <a:pt x="5609109" y="0"/>
                </a:lnTo>
                <a:lnTo>
                  <a:pt x="5710855" y="100163"/>
                </a:lnTo>
                <a:cubicBezTo>
                  <a:pt x="5940043" y="363896"/>
                  <a:pt x="6060564" y="781193"/>
                  <a:pt x="5983550" y="1133306"/>
                </a:cubicBezTo>
                <a:cubicBezTo>
                  <a:pt x="5820740" y="1874471"/>
                  <a:pt x="4868226" y="1916819"/>
                  <a:pt x="4807924" y="2551785"/>
                </a:cubicBezTo>
                <a:cubicBezTo>
                  <a:pt x="4772098" y="2931077"/>
                  <a:pt x="5073952" y="3310271"/>
                  <a:pt x="5323480" y="3486493"/>
                </a:cubicBezTo>
                <a:cubicBezTo>
                  <a:pt x="5798207" y="3822498"/>
                  <a:pt x="6190925" y="3545085"/>
                  <a:pt x="6484693" y="3873055"/>
                </a:cubicBezTo>
                <a:cubicBezTo>
                  <a:pt x="6702769" y="4116667"/>
                  <a:pt x="6749067" y="4564067"/>
                  <a:pt x="6564699" y="4869471"/>
                </a:cubicBezTo>
                <a:cubicBezTo>
                  <a:pt x="6538929" y="4912110"/>
                  <a:pt x="6508772" y="4951720"/>
                  <a:pt x="6474766" y="4987555"/>
                </a:cubicBezTo>
                <a:lnTo>
                  <a:pt x="6475634" y="4987552"/>
                </a:lnTo>
                <a:cubicBezTo>
                  <a:pt x="6246183" y="5229347"/>
                  <a:pt x="5896158" y="5245005"/>
                  <a:pt x="5787911" y="5249784"/>
                </a:cubicBezTo>
                <a:cubicBezTo>
                  <a:pt x="5276208" y="5272608"/>
                  <a:pt x="5181583" y="4739335"/>
                  <a:pt x="4594647" y="4582595"/>
                </a:cubicBezTo>
                <a:cubicBezTo>
                  <a:pt x="4553401" y="4571414"/>
                  <a:pt x="4047262" y="4444111"/>
                  <a:pt x="3576692" y="4689896"/>
                </a:cubicBezTo>
                <a:cubicBezTo>
                  <a:pt x="2903508" y="5041365"/>
                  <a:pt x="3035835" y="5772616"/>
                  <a:pt x="2439534" y="6019748"/>
                </a:cubicBezTo>
                <a:cubicBezTo>
                  <a:pt x="2062607" y="6175963"/>
                  <a:pt x="1545662" y="6076257"/>
                  <a:pt x="1262869" y="5786450"/>
                </a:cubicBezTo>
                <a:cubicBezTo>
                  <a:pt x="864056" y="5377550"/>
                  <a:pt x="1125562" y="4799418"/>
                  <a:pt x="734842" y="4526254"/>
                </a:cubicBezTo>
                <a:cubicBezTo>
                  <a:pt x="506361" y="4366061"/>
                  <a:pt x="192715" y="4446641"/>
                  <a:pt x="19856" y="4511293"/>
                </a:cubicBezTo>
                <a:lnTo>
                  <a:pt x="0" y="4519330"/>
                </a:lnTo>
                <a:close/>
              </a:path>
            </a:pathLst>
          </a:custGeom>
        </p:spPr>
      </p:pic>
      <p:sp>
        <p:nvSpPr>
          <p:cNvPr id="3" name="Объект 2">
            <a:extLst>
              <a:ext uri="{FF2B5EF4-FFF2-40B4-BE49-F238E27FC236}">
                <a16:creationId xmlns:a16="http://schemas.microsoft.com/office/drawing/2014/main" id="{E0A1276A-1EB7-FEA7-6991-C5011CE8FB93}"/>
              </a:ext>
            </a:extLst>
          </p:cNvPr>
          <p:cNvSpPr>
            <a:spLocks noGrp="1"/>
          </p:cNvSpPr>
          <p:nvPr>
            <p:ph idx="1"/>
          </p:nvPr>
        </p:nvSpPr>
        <p:spPr>
          <a:xfrm>
            <a:off x="6433074" y="2735229"/>
            <a:ext cx="5149326" cy="3108354"/>
          </a:xfrm>
        </p:spPr>
        <p:txBody>
          <a:bodyPr>
            <a:normAutofit/>
          </a:bodyPr>
          <a:lstStyle/>
          <a:p>
            <a:r>
              <a:rPr lang="en-US" b="0" i="0" u="none" strike="noStrike" dirty="0">
                <a:effectLst/>
              </a:rPr>
              <a:t> In the course of analyzing the bicycle rental business, we found that sales correlate with temperature, weekdays have more rentals than weekends, and sales change depending on the season. We also developed a model for predicting sales. These results can be used to optimize business strategy and improve marketing campaigns.</a:t>
            </a:r>
            <a:endParaRPr lang="ru-IT" dirty="0"/>
          </a:p>
        </p:txBody>
      </p:sp>
    </p:spTree>
    <p:extLst>
      <p:ext uri="{BB962C8B-B14F-4D97-AF65-F5344CB8AC3E}">
        <p14:creationId xmlns:p14="http://schemas.microsoft.com/office/powerpoint/2010/main" val="145280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Заголовок 1">
            <a:extLst>
              <a:ext uri="{FF2B5EF4-FFF2-40B4-BE49-F238E27FC236}">
                <a16:creationId xmlns:a16="http://schemas.microsoft.com/office/drawing/2014/main" id="{163F7C63-1FC4-3C38-57F5-F92817109BED}"/>
              </a:ext>
            </a:extLst>
          </p:cNvPr>
          <p:cNvSpPr>
            <a:spLocks noGrp="1"/>
          </p:cNvSpPr>
          <p:nvPr>
            <p:ph type="title"/>
          </p:nvPr>
        </p:nvSpPr>
        <p:spPr>
          <a:xfrm>
            <a:off x="609600" y="552782"/>
            <a:ext cx="5369169" cy="1591902"/>
          </a:xfrm>
        </p:spPr>
        <p:txBody>
          <a:bodyPr>
            <a:normAutofit/>
          </a:bodyPr>
          <a:lstStyle/>
          <a:p>
            <a:r>
              <a:rPr lang="en-US" b="1" i="0" u="none" strike="noStrike" dirty="0">
                <a:effectLst/>
              </a:rPr>
              <a:t>Introduction</a:t>
            </a:r>
            <a:endParaRPr lang="ru-IT" dirty="0"/>
          </a:p>
        </p:txBody>
      </p:sp>
      <p:sp>
        <p:nvSpPr>
          <p:cNvPr id="3" name="Объект 2">
            <a:extLst>
              <a:ext uri="{FF2B5EF4-FFF2-40B4-BE49-F238E27FC236}">
                <a16:creationId xmlns:a16="http://schemas.microsoft.com/office/drawing/2014/main" id="{2D635584-11F1-A4FD-BCE2-01117F2036E0}"/>
              </a:ext>
            </a:extLst>
          </p:cNvPr>
          <p:cNvSpPr>
            <a:spLocks noGrp="1"/>
          </p:cNvSpPr>
          <p:nvPr>
            <p:ph idx="1"/>
          </p:nvPr>
        </p:nvSpPr>
        <p:spPr>
          <a:xfrm>
            <a:off x="610198" y="2391995"/>
            <a:ext cx="5355276" cy="3174788"/>
          </a:xfrm>
        </p:spPr>
        <p:txBody>
          <a:bodyPr anchor="t">
            <a:normAutofit/>
          </a:bodyPr>
          <a:lstStyle/>
          <a:p>
            <a:pPr>
              <a:lnSpc>
                <a:spcPct val="100000"/>
              </a:lnSpc>
            </a:pPr>
            <a:endParaRPr lang="en-US" sz="1700" b="0" i="0" u="none" strike="noStrike" dirty="0">
              <a:effectLst/>
              <a:latin typeface="-apple-system"/>
            </a:endParaRPr>
          </a:p>
          <a:p>
            <a:pPr>
              <a:lnSpc>
                <a:spcPct val="100000"/>
              </a:lnSpc>
            </a:pPr>
            <a:r>
              <a:rPr lang="en-US" sz="1700" b="0" i="0" u="none" strike="noStrike" dirty="0">
                <a:effectLst/>
              </a:rPr>
              <a:t>In this presentation, we will examine the analysis of the bicycle rental business, exploring the following key questions:</a:t>
            </a:r>
          </a:p>
          <a:p>
            <a:pPr marL="457200" indent="-457200">
              <a:lnSpc>
                <a:spcPct val="100000"/>
              </a:lnSpc>
              <a:buAutoNum type="arabicPeriod"/>
            </a:pPr>
            <a:r>
              <a:rPr lang="en-US" sz="1700" b="0" i="0" u="none" strike="noStrike" dirty="0">
                <a:effectLst/>
              </a:rPr>
              <a:t>How temperature affects on sales?</a:t>
            </a:r>
          </a:p>
          <a:p>
            <a:pPr marL="457200" indent="-457200">
              <a:lnSpc>
                <a:spcPct val="100000"/>
              </a:lnSpc>
              <a:buAutoNum type="arabicPeriod"/>
            </a:pPr>
            <a:r>
              <a:rPr lang="en-US" sz="1700" dirty="0"/>
              <a:t>R</a:t>
            </a:r>
            <a:r>
              <a:rPr lang="en-US" sz="1700" b="0" i="0" u="none" strike="noStrike" dirty="0">
                <a:effectLst/>
              </a:rPr>
              <a:t>ental differences between weekdays and weekends.</a:t>
            </a:r>
          </a:p>
          <a:p>
            <a:pPr marL="457200" indent="-457200">
              <a:lnSpc>
                <a:spcPct val="100000"/>
              </a:lnSpc>
              <a:buAutoNum type="arabicPeriod"/>
            </a:pPr>
            <a:r>
              <a:rPr lang="en-US" sz="1700" dirty="0"/>
              <a:t>Q</a:t>
            </a:r>
            <a:r>
              <a:rPr lang="en-US" sz="1700" b="0" i="0" u="none" strike="noStrike" dirty="0">
                <a:effectLst/>
              </a:rPr>
              <a:t>uantitative sales depending on the season.</a:t>
            </a:r>
          </a:p>
          <a:p>
            <a:pPr>
              <a:lnSpc>
                <a:spcPct val="100000"/>
              </a:lnSpc>
            </a:pPr>
            <a:r>
              <a:rPr lang="en-US" sz="1700" dirty="0"/>
              <a:t>And also, we will explore sales predication model.</a:t>
            </a:r>
            <a:endParaRPr lang="en-US" sz="1700" b="0" i="0" u="none" strike="noStrike" dirty="0">
              <a:effectLst/>
            </a:endParaRPr>
          </a:p>
        </p:txBody>
      </p:sp>
      <p:pic>
        <p:nvPicPr>
          <p:cNvPr id="5" name="Picture 4" descr="Graphs on a display with reflection of office">
            <a:extLst>
              <a:ext uri="{FF2B5EF4-FFF2-40B4-BE49-F238E27FC236}">
                <a16:creationId xmlns:a16="http://schemas.microsoft.com/office/drawing/2014/main" id="{8CE9B444-D062-AFD6-560C-29C3FB84D09A}"/>
              </a:ext>
            </a:extLst>
          </p:cNvPr>
          <p:cNvPicPr>
            <a:picLocks noChangeAspect="1"/>
          </p:cNvPicPr>
          <p:nvPr/>
        </p:nvPicPr>
        <p:blipFill rotWithShape="1">
          <a:blip r:embed="rId2"/>
          <a:srcRect l="14253" r="29025" b="-1"/>
          <a:stretch/>
        </p:blipFill>
        <p:spPr>
          <a:xfrm>
            <a:off x="6364448" y="10"/>
            <a:ext cx="5827552"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spTree>
    <p:extLst>
      <p:ext uri="{BB962C8B-B14F-4D97-AF65-F5344CB8AC3E}">
        <p14:creationId xmlns:p14="http://schemas.microsoft.com/office/powerpoint/2010/main" val="1048039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8988800-4054-4E60-A352-60CF604AB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1FB661E-0D75-43BF-813D-0FBD5093E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317625" cy="6840668"/>
          </a:xfrm>
          <a:custGeom>
            <a:avLst/>
            <a:gdLst>
              <a:gd name="connsiteX0" fmla="*/ 4958378 w 6317625"/>
              <a:gd name="connsiteY0" fmla="*/ 6031137 h 6840668"/>
              <a:gd name="connsiteX1" fmla="*/ 5305315 w 6317625"/>
              <a:gd name="connsiteY1" fmla="*/ 6282257 h 6840668"/>
              <a:gd name="connsiteX2" fmla="*/ 5065129 w 6317625"/>
              <a:gd name="connsiteY2" fmla="*/ 6696958 h 6840668"/>
              <a:gd name="connsiteX3" fmla="*/ 4650427 w 6317625"/>
              <a:gd name="connsiteY3" fmla="*/ 6456771 h 6840668"/>
              <a:gd name="connsiteX4" fmla="*/ 4890615 w 6317625"/>
              <a:gd name="connsiteY4" fmla="*/ 6042071 h 6840668"/>
              <a:gd name="connsiteX5" fmla="*/ 4958378 w 6317625"/>
              <a:gd name="connsiteY5" fmla="*/ 6031137 h 6840668"/>
              <a:gd name="connsiteX6" fmla="*/ 892226 w 6317625"/>
              <a:gd name="connsiteY6" fmla="*/ 3293470 h 6840668"/>
              <a:gd name="connsiteX7" fmla="*/ 1475080 w 6317625"/>
              <a:gd name="connsiteY7" fmla="*/ 3715351 h 6840668"/>
              <a:gd name="connsiteX8" fmla="*/ 1071567 w 6317625"/>
              <a:gd name="connsiteY8" fmla="*/ 4412048 h 6840668"/>
              <a:gd name="connsiteX9" fmla="*/ 374869 w 6317625"/>
              <a:gd name="connsiteY9" fmla="*/ 4008535 h 6840668"/>
              <a:gd name="connsiteX10" fmla="*/ 778382 w 6317625"/>
              <a:gd name="connsiteY10" fmla="*/ 3311837 h 6840668"/>
              <a:gd name="connsiteX11" fmla="*/ 892226 w 6317625"/>
              <a:gd name="connsiteY11" fmla="*/ 3293470 h 6840668"/>
              <a:gd name="connsiteX12" fmla="*/ 1515375 w 6317625"/>
              <a:gd name="connsiteY12" fmla="*/ 663501 h 6840668"/>
              <a:gd name="connsiteX13" fmla="*/ 1862311 w 6317625"/>
              <a:gd name="connsiteY13" fmla="*/ 914620 h 6840668"/>
              <a:gd name="connsiteX14" fmla="*/ 1622124 w 6317625"/>
              <a:gd name="connsiteY14" fmla="*/ 1329322 h 6840668"/>
              <a:gd name="connsiteX15" fmla="*/ 1207424 w 6317625"/>
              <a:gd name="connsiteY15" fmla="*/ 1089135 h 6840668"/>
              <a:gd name="connsiteX16" fmla="*/ 1447610 w 6317625"/>
              <a:gd name="connsiteY16" fmla="*/ 674434 h 6840668"/>
              <a:gd name="connsiteX17" fmla="*/ 1515375 w 6317625"/>
              <a:gd name="connsiteY17" fmla="*/ 663501 h 6840668"/>
              <a:gd name="connsiteX18" fmla="*/ 2542954 w 6317625"/>
              <a:gd name="connsiteY18" fmla="*/ 0 h 6840668"/>
              <a:gd name="connsiteX19" fmla="*/ 6317625 w 6317625"/>
              <a:gd name="connsiteY19" fmla="*/ 0 h 6840668"/>
              <a:gd name="connsiteX20" fmla="*/ 6317625 w 6317625"/>
              <a:gd name="connsiteY20" fmla="*/ 6840668 h 6840668"/>
              <a:gd name="connsiteX21" fmla="*/ 6230037 w 6317625"/>
              <a:gd name="connsiteY21" fmla="*/ 6814791 h 6840668"/>
              <a:gd name="connsiteX22" fmla="*/ 5013461 w 6317625"/>
              <a:gd name="connsiteY22" fmla="*/ 5538903 h 6840668"/>
              <a:gd name="connsiteX23" fmla="*/ 3720873 w 6317625"/>
              <a:gd name="connsiteY23" fmla="*/ 6063409 h 6840668"/>
              <a:gd name="connsiteX24" fmla="*/ 2775987 w 6317625"/>
              <a:gd name="connsiteY24" fmla="*/ 5162980 h 6840668"/>
              <a:gd name="connsiteX25" fmla="*/ 2210002 w 6317625"/>
              <a:gd name="connsiteY25" fmla="*/ 5455137 h 6840668"/>
              <a:gd name="connsiteX26" fmla="*/ 1437015 w 6317625"/>
              <a:gd name="connsiteY26" fmla="*/ 6401298 h 6840668"/>
              <a:gd name="connsiteX27" fmla="*/ 75055 w 6317625"/>
              <a:gd name="connsiteY27" fmla="*/ 6031719 h 6840668"/>
              <a:gd name="connsiteX28" fmla="*/ 406869 w 6317625"/>
              <a:gd name="connsiteY28" fmla="*/ 4883188 h 6840668"/>
              <a:gd name="connsiteX29" fmla="*/ 1425737 w 6317625"/>
              <a:gd name="connsiteY29" fmla="*/ 4614510 h 6840668"/>
              <a:gd name="connsiteX30" fmla="*/ 2401798 w 6317625"/>
              <a:gd name="connsiteY30" fmla="*/ 3834988 h 6840668"/>
              <a:gd name="connsiteX31" fmla="*/ 1823833 w 6317625"/>
              <a:gd name="connsiteY31" fmla="*/ 3299773 h 6840668"/>
              <a:gd name="connsiteX32" fmla="*/ 964802 w 6317625"/>
              <a:gd name="connsiteY32" fmla="*/ 2659918 h 6840668"/>
              <a:gd name="connsiteX33" fmla="*/ 1218949 w 6317625"/>
              <a:gd name="connsiteY33" fmla="*/ 1977364 h 6840668"/>
              <a:gd name="connsiteX34" fmla="*/ 2387241 w 6317625"/>
              <a:gd name="connsiteY34" fmla="*/ 1909455 h 6840668"/>
              <a:gd name="connsiteX35" fmla="*/ 2947668 w 6317625"/>
              <a:gd name="connsiteY35" fmla="*/ 1386658 h 6840668"/>
              <a:gd name="connsiteX36" fmla="*/ 2498714 w 6317625"/>
              <a:gd name="connsiteY36" fmla="*/ 259434 h 6840668"/>
              <a:gd name="connsiteX37" fmla="*/ 2511421 w 6317625"/>
              <a:gd name="connsiteY37" fmla="*/ 121590 h 684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317625" h="6840668">
                <a:moveTo>
                  <a:pt x="4958378" y="6031137"/>
                </a:moveTo>
                <a:cubicBezTo>
                  <a:pt x="5115727" y="6021909"/>
                  <a:pt x="5263149" y="6124019"/>
                  <a:pt x="5305315" y="6282257"/>
                </a:cubicBezTo>
                <a:cubicBezTo>
                  <a:pt x="5353507" y="6463099"/>
                  <a:pt x="5245971" y="6648768"/>
                  <a:pt x="5065129" y="6696958"/>
                </a:cubicBezTo>
                <a:cubicBezTo>
                  <a:pt x="4884289" y="6745149"/>
                  <a:pt x="4698617" y="6637614"/>
                  <a:pt x="4650427" y="6456771"/>
                </a:cubicBezTo>
                <a:cubicBezTo>
                  <a:pt x="4602235" y="6275928"/>
                  <a:pt x="4709771" y="6090262"/>
                  <a:pt x="4890615" y="6042071"/>
                </a:cubicBezTo>
                <a:cubicBezTo>
                  <a:pt x="4913219" y="6036047"/>
                  <a:pt x="4935901" y="6032455"/>
                  <a:pt x="4958378" y="6031137"/>
                </a:cubicBezTo>
                <a:close/>
                <a:moveTo>
                  <a:pt x="892226" y="3293470"/>
                </a:moveTo>
                <a:cubicBezTo>
                  <a:pt x="1156570" y="3277966"/>
                  <a:pt x="1404240" y="3449513"/>
                  <a:pt x="1475080" y="3715351"/>
                </a:cubicBezTo>
                <a:cubicBezTo>
                  <a:pt x="1556041" y="4019167"/>
                  <a:pt x="1375383" y="4331088"/>
                  <a:pt x="1071567" y="4412048"/>
                </a:cubicBezTo>
                <a:cubicBezTo>
                  <a:pt x="767753" y="4493009"/>
                  <a:pt x="455831" y="4312351"/>
                  <a:pt x="374869" y="4008535"/>
                </a:cubicBezTo>
                <a:cubicBezTo>
                  <a:pt x="293908" y="3704721"/>
                  <a:pt x="474567" y="3392798"/>
                  <a:pt x="778382" y="3311837"/>
                </a:cubicBezTo>
                <a:cubicBezTo>
                  <a:pt x="816360" y="3301718"/>
                  <a:pt x="854463" y="3295686"/>
                  <a:pt x="892226" y="3293470"/>
                </a:cubicBezTo>
                <a:close/>
                <a:moveTo>
                  <a:pt x="1515375" y="663501"/>
                </a:moveTo>
                <a:cubicBezTo>
                  <a:pt x="1672721" y="654272"/>
                  <a:pt x="1820145" y="756383"/>
                  <a:pt x="1862311" y="914620"/>
                </a:cubicBezTo>
                <a:cubicBezTo>
                  <a:pt x="1910502" y="1095462"/>
                  <a:pt x="1802968" y="1281132"/>
                  <a:pt x="1622124" y="1329322"/>
                </a:cubicBezTo>
                <a:cubicBezTo>
                  <a:pt x="1441283" y="1377513"/>
                  <a:pt x="1255615" y="1269977"/>
                  <a:pt x="1207424" y="1089135"/>
                </a:cubicBezTo>
                <a:cubicBezTo>
                  <a:pt x="1159233" y="908294"/>
                  <a:pt x="1266769" y="722625"/>
                  <a:pt x="1447610" y="674434"/>
                </a:cubicBezTo>
                <a:cubicBezTo>
                  <a:pt x="1470217" y="668411"/>
                  <a:pt x="1492896" y="664821"/>
                  <a:pt x="1515375" y="663501"/>
                </a:cubicBezTo>
                <a:close/>
                <a:moveTo>
                  <a:pt x="2542954" y="0"/>
                </a:moveTo>
                <a:lnTo>
                  <a:pt x="6317625" y="0"/>
                </a:lnTo>
                <a:lnTo>
                  <a:pt x="6317625" y="6840668"/>
                </a:lnTo>
                <a:lnTo>
                  <a:pt x="6230037" y="6814791"/>
                </a:lnTo>
                <a:cubicBezTo>
                  <a:pt x="5511511" y="6546277"/>
                  <a:pt x="5563886" y="5634137"/>
                  <a:pt x="5013461" y="5538903"/>
                </a:cubicBezTo>
                <a:cubicBezTo>
                  <a:pt x="4504461" y="5450825"/>
                  <a:pt x="4212037" y="6187406"/>
                  <a:pt x="3720873" y="6063409"/>
                </a:cubicBezTo>
                <a:cubicBezTo>
                  <a:pt x="3249852" y="5944482"/>
                  <a:pt x="3223909" y="5195131"/>
                  <a:pt x="2775987" y="5162980"/>
                </a:cubicBezTo>
                <a:cubicBezTo>
                  <a:pt x="2577088" y="5148695"/>
                  <a:pt x="2416139" y="5282749"/>
                  <a:pt x="2210002" y="5455137"/>
                </a:cubicBezTo>
                <a:cubicBezTo>
                  <a:pt x="1759503" y="5831872"/>
                  <a:pt x="1735837" y="6203943"/>
                  <a:pt x="1437015" y="6401298"/>
                </a:cubicBezTo>
                <a:cubicBezTo>
                  <a:pt x="1022137" y="6675287"/>
                  <a:pt x="277340" y="6489917"/>
                  <a:pt x="75055" y="6031719"/>
                </a:cubicBezTo>
                <a:cubicBezTo>
                  <a:pt x="-100071" y="5635034"/>
                  <a:pt x="39649" y="5119308"/>
                  <a:pt x="406869" y="4883188"/>
                </a:cubicBezTo>
                <a:cubicBezTo>
                  <a:pt x="668038" y="4715275"/>
                  <a:pt x="978899" y="4781854"/>
                  <a:pt x="1425737" y="4614510"/>
                </a:cubicBezTo>
                <a:cubicBezTo>
                  <a:pt x="1483018" y="4593066"/>
                  <a:pt x="2421509" y="4233274"/>
                  <a:pt x="2401798" y="3834988"/>
                </a:cubicBezTo>
                <a:cubicBezTo>
                  <a:pt x="2389953" y="3595533"/>
                  <a:pt x="2054344" y="3420191"/>
                  <a:pt x="1823833" y="3299773"/>
                </a:cubicBezTo>
                <a:cubicBezTo>
                  <a:pt x="1207509" y="2977771"/>
                  <a:pt x="1033713" y="2885600"/>
                  <a:pt x="964802" y="2659918"/>
                </a:cubicBezTo>
                <a:cubicBezTo>
                  <a:pt x="895511" y="2432959"/>
                  <a:pt x="1010317" y="2120581"/>
                  <a:pt x="1218949" y="1977364"/>
                </a:cubicBezTo>
                <a:cubicBezTo>
                  <a:pt x="1546835" y="1752277"/>
                  <a:pt x="1872903" y="2105427"/>
                  <a:pt x="2387241" y="1909455"/>
                </a:cubicBezTo>
                <a:cubicBezTo>
                  <a:pt x="2455367" y="1883513"/>
                  <a:pt x="2884207" y="1718365"/>
                  <a:pt x="2947668" y="1386658"/>
                </a:cubicBezTo>
                <a:cubicBezTo>
                  <a:pt x="3028995" y="961696"/>
                  <a:pt x="2497170" y="773992"/>
                  <a:pt x="2498714" y="259434"/>
                </a:cubicBezTo>
                <a:cubicBezTo>
                  <a:pt x="2498850" y="213850"/>
                  <a:pt x="2503216" y="167716"/>
                  <a:pt x="2511421" y="12159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a:extLst>
              <a:ext uri="{FF2B5EF4-FFF2-40B4-BE49-F238E27FC236}">
                <a16:creationId xmlns:a16="http://schemas.microsoft.com/office/drawing/2014/main" id="{4C7AA76B-B803-650A-324F-C5D046C3C9AF}"/>
              </a:ext>
            </a:extLst>
          </p:cNvPr>
          <p:cNvSpPr>
            <a:spLocks noGrp="1"/>
          </p:cNvSpPr>
          <p:nvPr>
            <p:ph type="title"/>
          </p:nvPr>
        </p:nvSpPr>
        <p:spPr>
          <a:xfrm>
            <a:off x="6096000" y="552782"/>
            <a:ext cx="5486400" cy="1423502"/>
          </a:xfrm>
        </p:spPr>
        <p:txBody>
          <a:bodyPr>
            <a:normAutofit/>
          </a:bodyPr>
          <a:lstStyle/>
          <a:p>
            <a:r>
              <a:rPr lang="en-US" dirty="0"/>
              <a:t>Dataset</a:t>
            </a:r>
            <a:endParaRPr lang="ru-IT" dirty="0"/>
          </a:p>
        </p:txBody>
      </p:sp>
      <p:sp>
        <p:nvSpPr>
          <p:cNvPr id="3" name="Объект 2">
            <a:extLst>
              <a:ext uri="{FF2B5EF4-FFF2-40B4-BE49-F238E27FC236}">
                <a16:creationId xmlns:a16="http://schemas.microsoft.com/office/drawing/2014/main" id="{05781AC0-AE9C-E7F2-A3CB-2BD3C75DDD0C}"/>
              </a:ext>
            </a:extLst>
          </p:cNvPr>
          <p:cNvSpPr>
            <a:spLocks noGrp="1"/>
          </p:cNvSpPr>
          <p:nvPr>
            <p:ph idx="1"/>
          </p:nvPr>
        </p:nvSpPr>
        <p:spPr>
          <a:xfrm>
            <a:off x="6096001" y="2263662"/>
            <a:ext cx="5486400" cy="3521704"/>
          </a:xfrm>
        </p:spPr>
        <p:txBody>
          <a:bodyPr>
            <a:normAutofit/>
          </a:bodyPr>
          <a:lstStyle/>
          <a:p>
            <a:r>
              <a:rPr lang="ru-RU" b="0" i="0" u="none" strike="noStrike" dirty="0" err="1">
                <a:effectLst/>
              </a:rPr>
              <a:t>D</a:t>
            </a:r>
            <a:r>
              <a:rPr lang="en-US" b="0" i="0" u="none" strike="noStrike" dirty="0" err="1">
                <a:effectLst/>
              </a:rPr>
              <a:t>ataset</a:t>
            </a:r>
            <a:r>
              <a:rPr lang="en-US" b="0" i="0" u="none" strike="noStrike" dirty="0">
                <a:effectLst/>
              </a:rPr>
              <a:t> I took contains information on the sales of a product or service, taking into account the date, day of the week, whether the day is a weekend or a weekday, a holiday or a regular day, and the air temperature on that day (it has more factors but I used these).</a:t>
            </a:r>
            <a:endParaRPr lang="ru-IT" dirty="0"/>
          </a:p>
        </p:txBody>
      </p:sp>
      <p:pic>
        <p:nvPicPr>
          <p:cNvPr id="7" name="Graphic 6" descr="База данных">
            <a:extLst>
              <a:ext uri="{FF2B5EF4-FFF2-40B4-BE49-F238E27FC236}">
                <a16:creationId xmlns:a16="http://schemas.microsoft.com/office/drawing/2014/main" id="{130D9BB1-B7FF-5EFD-E19F-5FA5A3C4DD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9363" y="1361055"/>
            <a:ext cx="3657303" cy="3657303"/>
          </a:xfrm>
          <a:prstGeom prst="rect">
            <a:avLst/>
          </a:prstGeom>
        </p:spPr>
      </p:pic>
    </p:spTree>
    <p:extLst>
      <p:ext uri="{BB962C8B-B14F-4D97-AF65-F5344CB8AC3E}">
        <p14:creationId xmlns:p14="http://schemas.microsoft.com/office/powerpoint/2010/main" val="1467287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5"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Объект 5">
            <a:extLst>
              <a:ext uri="{FF2B5EF4-FFF2-40B4-BE49-F238E27FC236}">
                <a16:creationId xmlns:a16="http://schemas.microsoft.com/office/drawing/2014/main" id="{78064CBC-8114-1225-B313-FC270259E1BA}"/>
              </a:ext>
            </a:extLst>
          </p:cNvPr>
          <p:cNvPicPr>
            <a:picLocks noGrp="1" noChangeAspect="1"/>
          </p:cNvPicPr>
          <p:nvPr>
            <p:ph idx="1"/>
          </p:nvPr>
        </p:nvPicPr>
        <p:blipFill rotWithShape="1">
          <a:blip r:embed="rId2"/>
          <a:srcRect l="25"/>
          <a:stretch/>
        </p:blipFill>
        <p:spPr>
          <a:xfrm>
            <a:off x="20" y="10"/>
            <a:ext cx="12188932" cy="6857990"/>
          </a:xfrm>
          <a:prstGeom prst="rect">
            <a:avLst/>
          </a:prstGeom>
        </p:spPr>
      </p:pic>
    </p:spTree>
    <p:extLst>
      <p:ext uri="{BB962C8B-B14F-4D97-AF65-F5344CB8AC3E}">
        <p14:creationId xmlns:p14="http://schemas.microsoft.com/office/powerpoint/2010/main" val="97042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Заголовок 1">
            <a:extLst>
              <a:ext uri="{FF2B5EF4-FFF2-40B4-BE49-F238E27FC236}">
                <a16:creationId xmlns:a16="http://schemas.microsoft.com/office/drawing/2014/main" id="{6A494963-C2F1-FC51-4DB0-7114806BC2AD}"/>
              </a:ext>
            </a:extLst>
          </p:cNvPr>
          <p:cNvSpPr>
            <a:spLocks noGrp="1"/>
          </p:cNvSpPr>
          <p:nvPr>
            <p:ph type="title"/>
          </p:nvPr>
        </p:nvSpPr>
        <p:spPr>
          <a:xfrm>
            <a:off x="609600" y="552782"/>
            <a:ext cx="5369169" cy="1591902"/>
          </a:xfrm>
        </p:spPr>
        <p:txBody>
          <a:bodyPr>
            <a:normAutofit/>
          </a:bodyPr>
          <a:lstStyle/>
          <a:p>
            <a:pPr>
              <a:lnSpc>
                <a:spcPct val="90000"/>
              </a:lnSpc>
            </a:pPr>
            <a:r>
              <a:rPr lang="en-US" sz="3400" b="1" i="0" u="none" strike="noStrike" dirty="0">
                <a:effectLst/>
              </a:rPr>
              <a:t>Analysis of Sales Dependency on Temperature</a:t>
            </a:r>
            <a:r>
              <a:rPr lang="en-US" sz="3400" b="0" i="0" u="none" strike="noStrike" dirty="0">
                <a:effectLst/>
              </a:rPr>
              <a:t>: </a:t>
            </a:r>
            <a:endParaRPr lang="ru-IT" sz="3400" dirty="0"/>
          </a:p>
        </p:txBody>
      </p:sp>
      <p:sp>
        <p:nvSpPr>
          <p:cNvPr id="3" name="Объект 2">
            <a:extLst>
              <a:ext uri="{FF2B5EF4-FFF2-40B4-BE49-F238E27FC236}">
                <a16:creationId xmlns:a16="http://schemas.microsoft.com/office/drawing/2014/main" id="{E6125460-D6EA-51E1-C34D-5F4C58094DCB}"/>
              </a:ext>
            </a:extLst>
          </p:cNvPr>
          <p:cNvSpPr>
            <a:spLocks noGrp="1"/>
          </p:cNvSpPr>
          <p:nvPr>
            <p:ph idx="1"/>
          </p:nvPr>
        </p:nvSpPr>
        <p:spPr>
          <a:xfrm>
            <a:off x="609600" y="2913948"/>
            <a:ext cx="5355276" cy="3174788"/>
          </a:xfrm>
        </p:spPr>
        <p:txBody>
          <a:bodyPr anchor="t">
            <a:normAutofit/>
          </a:bodyPr>
          <a:lstStyle/>
          <a:p>
            <a:r>
              <a:rPr lang="en-US" b="0" i="0" u="none" strike="noStrike" dirty="0">
                <a:effectLst/>
              </a:rPr>
              <a:t>There is a direct correlation between air temperature and the number of rented bicycles. As the temperature increases, the number of bicycle rentals also increases.</a:t>
            </a:r>
            <a:endParaRPr lang="ru-IT" dirty="0"/>
          </a:p>
        </p:txBody>
      </p:sp>
      <p:pic>
        <p:nvPicPr>
          <p:cNvPr id="5" name="Picture 4" descr="Magnifying glass showing decling performance">
            <a:extLst>
              <a:ext uri="{FF2B5EF4-FFF2-40B4-BE49-F238E27FC236}">
                <a16:creationId xmlns:a16="http://schemas.microsoft.com/office/drawing/2014/main" id="{D7D974DC-2C78-A0C4-E34C-2EEDAD51707E}"/>
              </a:ext>
            </a:extLst>
          </p:cNvPr>
          <p:cNvPicPr>
            <a:picLocks noChangeAspect="1"/>
          </p:cNvPicPr>
          <p:nvPr/>
        </p:nvPicPr>
        <p:blipFill rotWithShape="1">
          <a:blip r:embed="rId2"/>
          <a:srcRect l="6358" r="36921" b="-1"/>
          <a:stretch/>
        </p:blipFill>
        <p:spPr>
          <a:xfrm>
            <a:off x="6364448" y="10"/>
            <a:ext cx="5827552"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spTree>
    <p:extLst>
      <p:ext uri="{BB962C8B-B14F-4D97-AF65-F5344CB8AC3E}">
        <p14:creationId xmlns:p14="http://schemas.microsoft.com/office/powerpoint/2010/main" val="3576425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Объект 3">
            <a:extLst>
              <a:ext uri="{FF2B5EF4-FFF2-40B4-BE49-F238E27FC236}">
                <a16:creationId xmlns:a16="http://schemas.microsoft.com/office/drawing/2014/main" id="{F8A36542-E342-ECA7-EB8D-E90C9CD68068}"/>
              </a:ext>
            </a:extLst>
          </p:cNvPr>
          <p:cNvPicPr>
            <a:picLocks noGrp="1" noChangeAspect="1"/>
          </p:cNvPicPr>
          <p:nvPr>
            <p:ph idx="1"/>
          </p:nvPr>
        </p:nvPicPr>
        <p:blipFill rotWithShape="1">
          <a:blip r:embed="rId2"/>
          <a:srcRect t="3034" r="-1" b="6943"/>
          <a:stretch/>
        </p:blipFill>
        <p:spPr>
          <a:xfrm>
            <a:off x="20" y="10"/>
            <a:ext cx="12188932" cy="6857990"/>
          </a:xfrm>
          <a:prstGeom prst="rect">
            <a:avLst/>
          </a:prstGeom>
        </p:spPr>
      </p:pic>
    </p:spTree>
    <p:extLst>
      <p:ext uri="{BB962C8B-B14F-4D97-AF65-F5344CB8AC3E}">
        <p14:creationId xmlns:p14="http://schemas.microsoft.com/office/powerpoint/2010/main" val="3638901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Заголовок 1">
            <a:extLst>
              <a:ext uri="{FF2B5EF4-FFF2-40B4-BE49-F238E27FC236}">
                <a16:creationId xmlns:a16="http://schemas.microsoft.com/office/drawing/2014/main" id="{4DBB3E18-A28E-BF79-9CC3-02F926C06471}"/>
              </a:ext>
            </a:extLst>
          </p:cNvPr>
          <p:cNvSpPr>
            <a:spLocks noGrp="1"/>
          </p:cNvSpPr>
          <p:nvPr>
            <p:ph type="title"/>
          </p:nvPr>
        </p:nvSpPr>
        <p:spPr>
          <a:xfrm>
            <a:off x="609600" y="552782"/>
            <a:ext cx="5369169" cy="1591902"/>
          </a:xfrm>
        </p:spPr>
        <p:txBody>
          <a:bodyPr>
            <a:normAutofit/>
          </a:bodyPr>
          <a:lstStyle/>
          <a:p>
            <a:pPr>
              <a:lnSpc>
                <a:spcPct val="90000"/>
              </a:lnSpc>
            </a:pPr>
            <a:r>
              <a:rPr lang="en-US" sz="3400" b="1" i="0" u="none" strike="noStrike">
                <a:effectLst/>
              </a:rPr>
              <a:t>Analysis of Bicycle Rentals on Weekdays and Weekends</a:t>
            </a:r>
            <a:endParaRPr lang="ru-IT" sz="3400"/>
          </a:p>
        </p:txBody>
      </p:sp>
      <p:sp>
        <p:nvSpPr>
          <p:cNvPr id="3" name="Объект 2">
            <a:extLst>
              <a:ext uri="{FF2B5EF4-FFF2-40B4-BE49-F238E27FC236}">
                <a16:creationId xmlns:a16="http://schemas.microsoft.com/office/drawing/2014/main" id="{D5FD276E-6BA8-BD52-BDBD-02CB5D013BEF}"/>
              </a:ext>
            </a:extLst>
          </p:cNvPr>
          <p:cNvSpPr>
            <a:spLocks noGrp="1"/>
          </p:cNvSpPr>
          <p:nvPr>
            <p:ph idx="1"/>
          </p:nvPr>
        </p:nvSpPr>
        <p:spPr>
          <a:xfrm>
            <a:off x="610198" y="2391995"/>
            <a:ext cx="5355276" cy="3174788"/>
          </a:xfrm>
        </p:spPr>
        <p:txBody>
          <a:bodyPr anchor="t">
            <a:normAutofit/>
          </a:bodyPr>
          <a:lstStyle/>
          <a:p>
            <a:r>
              <a:rPr lang="en-US" b="0" i="0" u="none" strike="noStrike" dirty="0">
                <a:effectLst/>
              </a:rPr>
              <a:t>It turns out that weekday bicycle rentals are higher than weekend rentals. This is to the use of bicycles for commuting to work or school.</a:t>
            </a:r>
            <a:endParaRPr lang="ru-IT" dirty="0"/>
          </a:p>
        </p:txBody>
      </p:sp>
      <p:pic>
        <p:nvPicPr>
          <p:cNvPr id="13" name="Picture 12" descr="Close-up of a bike seat in laneway">
            <a:extLst>
              <a:ext uri="{FF2B5EF4-FFF2-40B4-BE49-F238E27FC236}">
                <a16:creationId xmlns:a16="http://schemas.microsoft.com/office/drawing/2014/main" id="{06FA8C1D-D4A3-F65D-79A1-957190B57083}"/>
              </a:ext>
            </a:extLst>
          </p:cNvPr>
          <p:cNvPicPr>
            <a:picLocks noChangeAspect="1"/>
          </p:cNvPicPr>
          <p:nvPr/>
        </p:nvPicPr>
        <p:blipFill rotWithShape="1">
          <a:blip r:embed="rId2"/>
          <a:srcRect l="27919" r="15359" b="-1"/>
          <a:stretch/>
        </p:blipFill>
        <p:spPr>
          <a:xfrm>
            <a:off x="6364448" y="10"/>
            <a:ext cx="5827552"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spTree>
    <p:extLst>
      <p:ext uri="{BB962C8B-B14F-4D97-AF65-F5344CB8AC3E}">
        <p14:creationId xmlns:p14="http://schemas.microsoft.com/office/powerpoint/2010/main" val="1321545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8D99E6-FA25-DAA7-9354-136C2AC2883F}"/>
              </a:ext>
            </a:extLst>
          </p:cNvPr>
          <p:cNvSpPr>
            <a:spLocks noGrp="1"/>
          </p:cNvSpPr>
          <p:nvPr>
            <p:ph type="title"/>
          </p:nvPr>
        </p:nvSpPr>
        <p:spPr/>
        <p:txBody>
          <a:bodyPr/>
          <a:lstStyle/>
          <a:p>
            <a:endParaRPr lang="ru-IT"/>
          </a:p>
        </p:txBody>
      </p:sp>
      <p:sp>
        <p:nvSpPr>
          <p:cNvPr id="3" name="Объект 2">
            <a:extLst>
              <a:ext uri="{FF2B5EF4-FFF2-40B4-BE49-F238E27FC236}">
                <a16:creationId xmlns:a16="http://schemas.microsoft.com/office/drawing/2014/main" id="{12313D5A-D25C-571C-AE27-1C3A02F9537C}"/>
              </a:ext>
            </a:extLst>
          </p:cNvPr>
          <p:cNvSpPr>
            <a:spLocks noGrp="1"/>
          </p:cNvSpPr>
          <p:nvPr>
            <p:ph idx="1"/>
          </p:nvPr>
        </p:nvSpPr>
        <p:spPr/>
        <p:txBody>
          <a:bodyPr/>
          <a:lstStyle/>
          <a:p>
            <a:endParaRPr lang="ru-IT"/>
          </a:p>
        </p:txBody>
      </p:sp>
      <p:pic>
        <p:nvPicPr>
          <p:cNvPr id="4" name="Рисунок 3">
            <a:extLst>
              <a:ext uri="{FF2B5EF4-FFF2-40B4-BE49-F238E27FC236}">
                <a16:creationId xmlns:a16="http://schemas.microsoft.com/office/drawing/2014/main" id="{F362C8E5-5E1C-BC32-CAE2-69C8C780FCB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17203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Заголовок 1">
            <a:extLst>
              <a:ext uri="{FF2B5EF4-FFF2-40B4-BE49-F238E27FC236}">
                <a16:creationId xmlns:a16="http://schemas.microsoft.com/office/drawing/2014/main" id="{48ACAD95-6DAE-431A-28E7-C522339F4EC6}"/>
              </a:ext>
            </a:extLst>
          </p:cNvPr>
          <p:cNvSpPr>
            <a:spLocks noGrp="1"/>
          </p:cNvSpPr>
          <p:nvPr>
            <p:ph type="title"/>
          </p:nvPr>
        </p:nvSpPr>
        <p:spPr>
          <a:xfrm>
            <a:off x="6213231" y="552782"/>
            <a:ext cx="5369169" cy="1154711"/>
          </a:xfrm>
        </p:spPr>
        <p:txBody>
          <a:bodyPr>
            <a:normAutofit/>
          </a:bodyPr>
          <a:lstStyle/>
          <a:p>
            <a:pPr>
              <a:lnSpc>
                <a:spcPct val="90000"/>
              </a:lnSpc>
            </a:pPr>
            <a:r>
              <a:rPr lang="en-US" sz="3100" b="1" i="0" u="none" strike="noStrike">
                <a:effectLst/>
              </a:rPr>
              <a:t>Sales Quantity Depending on the Season</a:t>
            </a:r>
            <a:r>
              <a:rPr lang="en-US" sz="3100" b="0" i="0" u="none" strike="noStrike">
                <a:effectLst/>
              </a:rPr>
              <a:t>:</a:t>
            </a:r>
            <a:endParaRPr lang="ru-IT" sz="3100"/>
          </a:p>
        </p:txBody>
      </p:sp>
      <p:pic>
        <p:nvPicPr>
          <p:cNvPr id="5" name="Picture 4" descr="Graph on document with pen">
            <a:extLst>
              <a:ext uri="{FF2B5EF4-FFF2-40B4-BE49-F238E27FC236}">
                <a16:creationId xmlns:a16="http://schemas.microsoft.com/office/drawing/2014/main" id="{544A068F-F536-C07D-68E0-521868111D84}"/>
              </a:ext>
            </a:extLst>
          </p:cNvPr>
          <p:cNvPicPr>
            <a:picLocks noChangeAspect="1"/>
          </p:cNvPicPr>
          <p:nvPr/>
        </p:nvPicPr>
        <p:blipFill rotWithShape="1">
          <a:blip r:embed="rId2"/>
          <a:srcRect l="29022" r="15302" b="1"/>
          <a:stretch/>
        </p:blipFill>
        <p:spPr>
          <a:xfrm>
            <a:off x="-16745" y="211090"/>
            <a:ext cx="5544176" cy="6646910"/>
          </a:xfrm>
          <a:custGeom>
            <a:avLst/>
            <a:gdLst/>
            <a:ahLst/>
            <a:cxnLst/>
            <a:rect l="l" t="t" r="r" b="b"/>
            <a:pathLst>
              <a:path w="5544176" h="6646910">
                <a:moveTo>
                  <a:pt x="4779974" y="685250"/>
                </a:moveTo>
                <a:cubicBezTo>
                  <a:pt x="5032054" y="670215"/>
                  <a:pt x="5267008" y="852320"/>
                  <a:pt x="5309474" y="1126951"/>
                </a:cubicBezTo>
                <a:cubicBezTo>
                  <a:pt x="5346050" y="1363456"/>
                  <a:pt x="5216949" y="1600813"/>
                  <a:pt x="5001910" y="1690856"/>
                </a:cubicBezTo>
                <a:cubicBezTo>
                  <a:pt x="4692098" y="1820733"/>
                  <a:pt x="4350283" y="1615922"/>
                  <a:pt x="4306656" y="1273177"/>
                </a:cubicBezTo>
                <a:cubicBezTo>
                  <a:pt x="4276590" y="1039231"/>
                  <a:pt x="4408479" y="807918"/>
                  <a:pt x="4621504" y="721515"/>
                </a:cubicBezTo>
                <a:cubicBezTo>
                  <a:pt x="4671997" y="700903"/>
                  <a:pt x="4725528" y="688659"/>
                  <a:pt x="4779974" y="685250"/>
                </a:cubicBezTo>
                <a:close/>
                <a:moveTo>
                  <a:pt x="2760003" y="352577"/>
                </a:moveTo>
                <a:cubicBezTo>
                  <a:pt x="2869653" y="345991"/>
                  <a:pt x="2971942" y="425187"/>
                  <a:pt x="2990385" y="544679"/>
                </a:cubicBezTo>
                <a:cubicBezTo>
                  <a:pt x="3006348" y="647665"/>
                  <a:pt x="2950167" y="750884"/>
                  <a:pt x="2856557" y="790095"/>
                </a:cubicBezTo>
                <a:cubicBezTo>
                  <a:pt x="2721799" y="846585"/>
                  <a:pt x="2573171" y="757470"/>
                  <a:pt x="2554030" y="608299"/>
                </a:cubicBezTo>
                <a:cubicBezTo>
                  <a:pt x="2540934" y="506165"/>
                  <a:pt x="2598123" y="405659"/>
                  <a:pt x="2691113" y="368075"/>
                </a:cubicBezTo>
                <a:cubicBezTo>
                  <a:pt x="2713089" y="359242"/>
                  <a:pt x="2736352" y="353973"/>
                  <a:pt x="2760003" y="352577"/>
                </a:cubicBezTo>
                <a:close/>
                <a:moveTo>
                  <a:pt x="3630" y="28121"/>
                </a:moveTo>
                <a:cubicBezTo>
                  <a:pt x="53278" y="26959"/>
                  <a:pt x="102920" y="30524"/>
                  <a:pt x="151871" y="38891"/>
                </a:cubicBezTo>
                <a:cubicBezTo>
                  <a:pt x="865103" y="112200"/>
                  <a:pt x="964292" y="593344"/>
                  <a:pt x="1031555" y="832871"/>
                </a:cubicBezTo>
                <a:cubicBezTo>
                  <a:pt x="1053330" y="878203"/>
                  <a:pt x="1074563" y="922528"/>
                  <a:pt x="1096338" y="964607"/>
                </a:cubicBezTo>
                <a:cubicBezTo>
                  <a:pt x="1174682" y="1115560"/>
                  <a:pt x="1260852" y="1237377"/>
                  <a:pt x="1409481" y="1265738"/>
                </a:cubicBezTo>
                <a:cubicBezTo>
                  <a:pt x="1767492" y="1334008"/>
                  <a:pt x="1973154" y="762896"/>
                  <a:pt x="2318612" y="859062"/>
                </a:cubicBezTo>
                <a:cubicBezTo>
                  <a:pt x="2496300" y="908501"/>
                  <a:pt x="2583943" y="1098510"/>
                  <a:pt x="2675615" y="1267985"/>
                </a:cubicBezTo>
                <a:cubicBezTo>
                  <a:pt x="2731099" y="1370507"/>
                  <a:pt x="2875466" y="1386005"/>
                  <a:pt x="2952957" y="1297896"/>
                </a:cubicBezTo>
                <a:cubicBezTo>
                  <a:pt x="2992292" y="1253804"/>
                  <a:pt x="3027543" y="1206225"/>
                  <a:pt x="3058268" y="1155778"/>
                </a:cubicBezTo>
                <a:cubicBezTo>
                  <a:pt x="3256027" y="815280"/>
                  <a:pt x="3063848" y="537317"/>
                  <a:pt x="3306706" y="310500"/>
                </a:cubicBezTo>
                <a:cubicBezTo>
                  <a:pt x="3358006" y="262378"/>
                  <a:pt x="3524148" y="107395"/>
                  <a:pt x="3735234" y="107395"/>
                </a:cubicBezTo>
                <a:cubicBezTo>
                  <a:pt x="3766510" y="107395"/>
                  <a:pt x="3797693" y="110804"/>
                  <a:pt x="3828224" y="117624"/>
                </a:cubicBezTo>
                <a:cubicBezTo>
                  <a:pt x="4046595" y="166056"/>
                  <a:pt x="4222967" y="384349"/>
                  <a:pt x="4231180" y="592260"/>
                </a:cubicBezTo>
                <a:cubicBezTo>
                  <a:pt x="4242339" y="872003"/>
                  <a:pt x="3941207" y="932136"/>
                  <a:pt x="3873092" y="1299370"/>
                </a:cubicBezTo>
                <a:cubicBezTo>
                  <a:pt x="3837368" y="1492245"/>
                  <a:pt x="3867280" y="1798492"/>
                  <a:pt x="4050935" y="1948439"/>
                </a:cubicBezTo>
                <a:cubicBezTo>
                  <a:pt x="4358421" y="2199435"/>
                  <a:pt x="4810507" y="1777182"/>
                  <a:pt x="5211525" y="2027402"/>
                </a:cubicBezTo>
                <a:cubicBezTo>
                  <a:pt x="5429122" y="2163013"/>
                  <a:pt x="5566824" y="2456164"/>
                  <a:pt x="5541097" y="2700958"/>
                </a:cubicBezTo>
                <a:cubicBezTo>
                  <a:pt x="5501654" y="3076251"/>
                  <a:pt x="5098698" y="3142194"/>
                  <a:pt x="5094823" y="3471378"/>
                </a:cubicBezTo>
                <a:cubicBezTo>
                  <a:pt x="5091415" y="3745236"/>
                  <a:pt x="5419668" y="3893242"/>
                  <a:pt x="5505528" y="4272564"/>
                </a:cubicBezTo>
                <a:cubicBezTo>
                  <a:pt x="5569691" y="4556184"/>
                  <a:pt x="5439041" y="4752005"/>
                  <a:pt x="5281423" y="4965183"/>
                </a:cubicBezTo>
                <a:cubicBezTo>
                  <a:pt x="5068244" y="5253608"/>
                  <a:pt x="4866301" y="5146281"/>
                  <a:pt x="4675749" y="5385343"/>
                </a:cubicBezTo>
                <a:cubicBezTo>
                  <a:pt x="4370191" y="5769070"/>
                  <a:pt x="4714176" y="6260683"/>
                  <a:pt x="4508838" y="6598516"/>
                </a:cubicBezTo>
                <a:lnTo>
                  <a:pt x="4472787" y="6646910"/>
                </a:lnTo>
                <a:lnTo>
                  <a:pt x="3367517" y="6646910"/>
                </a:lnTo>
                <a:lnTo>
                  <a:pt x="2998981" y="6646910"/>
                </a:lnTo>
                <a:lnTo>
                  <a:pt x="2648733" y="6646910"/>
                </a:lnTo>
                <a:lnTo>
                  <a:pt x="0" y="6646910"/>
                </a:lnTo>
                <a:lnTo>
                  <a:pt x="0" y="28222"/>
                </a:lnTo>
                <a:close/>
                <a:moveTo>
                  <a:pt x="1509522" y="767"/>
                </a:moveTo>
                <a:cubicBezTo>
                  <a:pt x="1736339" y="-12639"/>
                  <a:pt x="1947814" y="150946"/>
                  <a:pt x="1986017" y="398066"/>
                </a:cubicBezTo>
                <a:cubicBezTo>
                  <a:pt x="2019183" y="611090"/>
                  <a:pt x="1902946" y="824502"/>
                  <a:pt x="1709217" y="905558"/>
                </a:cubicBezTo>
                <a:cubicBezTo>
                  <a:pt x="1430403" y="1021795"/>
                  <a:pt x="1123149" y="837830"/>
                  <a:pt x="1083551" y="529879"/>
                </a:cubicBezTo>
                <a:cubicBezTo>
                  <a:pt x="1056506" y="319025"/>
                  <a:pt x="1175223" y="110882"/>
                  <a:pt x="1366937" y="33390"/>
                </a:cubicBezTo>
                <a:cubicBezTo>
                  <a:pt x="1412379" y="14871"/>
                  <a:pt x="1460539" y="3866"/>
                  <a:pt x="1509522" y="767"/>
                </a:cubicBezTo>
                <a:close/>
              </a:path>
            </a:pathLst>
          </a:custGeom>
        </p:spPr>
      </p:pic>
      <p:sp>
        <p:nvSpPr>
          <p:cNvPr id="3" name="Объект 2">
            <a:extLst>
              <a:ext uri="{FF2B5EF4-FFF2-40B4-BE49-F238E27FC236}">
                <a16:creationId xmlns:a16="http://schemas.microsoft.com/office/drawing/2014/main" id="{C330B8C2-6CA9-443E-0DF1-12431A10B28B}"/>
              </a:ext>
            </a:extLst>
          </p:cNvPr>
          <p:cNvSpPr>
            <a:spLocks noGrp="1"/>
          </p:cNvSpPr>
          <p:nvPr>
            <p:ph idx="1"/>
          </p:nvPr>
        </p:nvSpPr>
        <p:spPr>
          <a:xfrm>
            <a:off x="6226526" y="2391995"/>
            <a:ext cx="5355276" cy="3174788"/>
          </a:xfrm>
        </p:spPr>
        <p:txBody>
          <a:bodyPr anchor="t">
            <a:normAutofit/>
          </a:bodyPr>
          <a:lstStyle/>
          <a:p>
            <a:r>
              <a:rPr lang="en-US" dirty="0"/>
              <a:t>Exploring this, I see that much more sales are made in summer, because of temperature and data we received is equal with an analysis of temperature to sales.</a:t>
            </a:r>
            <a:endParaRPr lang="ru-IT" dirty="0"/>
          </a:p>
        </p:txBody>
      </p:sp>
    </p:spTree>
    <p:extLst>
      <p:ext uri="{BB962C8B-B14F-4D97-AF65-F5344CB8AC3E}">
        <p14:creationId xmlns:p14="http://schemas.microsoft.com/office/powerpoint/2010/main" val="2696100618"/>
      </p:ext>
    </p:extLst>
  </p:cSld>
  <p:clrMapOvr>
    <a:masterClrMapping/>
  </p:clrMapOvr>
</p:sld>
</file>

<file path=ppt/theme/theme1.xml><?xml version="1.0" encoding="utf-8"?>
<a:theme xmlns:a="http://schemas.openxmlformats.org/drawingml/2006/main" name="Splash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emplate>{03595C89-809B-CB48-A019-59C797364DB4}tf16401378</Template>
  <TotalTime>2140</TotalTime>
  <Words>287</Words>
  <Application>Microsoft Macintosh PowerPoint</Application>
  <PresentationFormat>Широкоэкранный</PresentationFormat>
  <Paragraphs>19</Paragraphs>
  <Slides>11</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11</vt:i4>
      </vt:variant>
    </vt:vector>
  </HeadingPairs>
  <TitlesOfParts>
    <vt:vector size="16" baseType="lpstr">
      <vt:lpstr>-apple-system</vt:lpstr>
      <vt:lpstr>Arial</vt:lpstr>
      <vt:lpstr>Avenir Next LT Pro</vt:lpstr>
      <vt:lpstr>Posterama</vt:lpstr>
      <vt:lpstr>SplashVTI</vt:lpstr>
      <vt:lpstr>Bike rent business analysis </vt:lpstr>
      <vt:lpstr>Introduction</vt:lpstr>
      <vt:lpstr>Dataset</vt:lpstr>
      <vt:lpstr>Презентация PowerPoint</vt:lpstr>
      <vt:lpstr>Analysis of Sales Dependency on Temperature: </vt:lpstr>
      <vt:lpstr>Презентация PowerPoint</vt:lpstr>
      <vt:lpstr>Analysis of Bicycle Rentals on Weekdays and Weekends</vt:lpstr>
      <vt:lpstr>Презентация PowerPoint</vt:lpstr>
      <vt:lpstr>Sales Quantity Depending on the Season:</vt:lpstr>
      <vt:lpstr>Презентация PowerPoint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rent business analysis </dc:title>
  <dc:creator>Ivan Yanishevskyi</dc:creator>
  <cp:lastModifiedBy>Ivan Yanishevskyi</cp:lastModifiedBy>
  <cp:revision>4</cp:revision>
  <dcterms:created xsi:type="dcterms:W3CDTF">2023-06-22T23:40:02Z</dcterms:created>
  <dcterms:modified xsi:type="dcterms:W3CDTF">2023-06-25T10:45:07Z</dcterms:modified>
</cp:coreProperties>
</file>