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834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9DAE-4C1C-404A-A870-07F14C510E8E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6E03-D9AC-4F5E-9FB0-572CF866E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88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9DAE-4C1C-404A-A870-07F14C510E8E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6E03-D9AC-4F5E-9FB0-572CF866E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86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9DAE-4C1C-404A-A870-07F14C510E8E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6E03-D9AC-4F5E-9FB0-572CF866E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49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9DAE-4C1C-404A-A870-07F14C510E8E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6E03-D9AC-4F5E-9FB0-572CF866E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07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9DAE-4C1C-404A-A870-07F14C510E8E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6E03-D9AC-4F5E-9FB0-572CF866E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6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9DAE-4C1C-404A-A870-07F14C510E8E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6E03-D9AC-4F5E-9FB0-572CF866E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93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9DAE-4C1C-404A-A870-07F14C510E8E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6E03-D9AC-4F5E-9FB0-572CF866E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26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9DAE-4C1C-404A-A870-07F14C510E8E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6E03-D9AC-4F5E-9FB0-572CF866E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64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9DAE-4C1C-404A-A870-07F14C510E8E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6E03-D9AC-4F5E-9FB0-572CF866E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5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9DAE-4C1C-404A-A870-07F14C510E8E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6E03-D9AC-4F5E-9FB0-572CF866E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47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9DAE-4C1C-404A-A870-07F14C510E8E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6E03-D9AC-4F5E-9FB0-572CF866E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96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89DAE-4C1C-404A-A870-07F14C510E8E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6E03-D9AC-4F5E-9FB0-572CF866E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04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16633"/>
            <a:ext cx="7772400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Сглаживающие фильтры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pPr algn="l"/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· с одной стороны, в фильтрах необходимо максимально уменьшить переменные составляющие напряжения, а с другой - не допускать существенного уменьшения постоянной составляющей;</a:t>
            </a:r>
          </a:p>
          <a:p>
            <a:pPr algn="l"/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· при переходных процессах в фильтре во время включения и выключения напряжения сети или нагрузки броски напряжения и тока должны находиться в допустимых пределах;</a:t>
            </a:r>
          </a:p>
          <a:p>
            <a:pPr algn="l"/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· собственная частота фильтра должна быть ниже частоты основной гармоники выпрямленного напряжения во избежание резонансных явлений в отдельных его звеньях.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380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Классификация сглаживающих фильтров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зависимости от типа элементов, примененных для построения фильтров, различают: пассивные и активные.</a:t>
            </a:r>
          </a:p>
          <a:p>
            <a:r>
              <a:rPr lang="ru-RU" dirty="0" smtClean="0"/>
              <a:t>По количеству элементов различают: однозвенные, многозвенные.</a:t>
            </a:r>
          </a:p>
          <a:p>
            <a:r>
              <a:rPr lang="ru-RU" dirty="0" smtClean="0"/>
              <a:t>По частотному диапазону применения различают: низкочастотные и высокочастотные.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751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Основные параметры сглаживающего фильтра</a:t>
            </a:r>
            <a:br>
              <a:rPr lang="ru-RU" dirty="0" smtClean="0"/>
            </a:b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733256"/>
              </a:xfrm>
            </p:spPr>
            <p:txBody>
              <a:bodyPr>
                <a:noAutofit/>
              </a:bodyPr>
              <a:lstStyle/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коэффициент сглаживания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Ксп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Кп.вх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Кп.вых</a:t>
                </a: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де: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ru-RU" sz="24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Kп.вх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коэффициент пульсации на входе,</a:t>
                </a:r>
              </a:p>
              <a:p>
                <a:pPr marL="0" indent="0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       </a:t>
                </a:r>
                <a:r>
                  <a:rPr lang="ru-RU" sz="24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Kп.вых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коэффициент пульсации на выходе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коэффициент полезного действия </a:t>
                </a:r>
                <a:r>
                  <a:rPr lang="el-G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η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ru-RU" sz="24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ru-RU" sz="2400" b="0" i="1" smtClean="0">
                                <a:latin typeface="Cambria Math"/>
                              </a:rPr>
                              <m:t>вых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/>
                              </a:rPr>
                              <m:t>0вх</m:t>
                            </m:r>
                          </m:sub>
                        </m:sSub>
                      </m:den>
                    </m:f>
                  </m:oMath>
                </a14:m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24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Требования предъявляемые к фильтрам:</a:t>
                </a:r>
              </a:p>
              <a:p>
                <a:pPr marL="0" indent="0">
                  <a:buNone/>
                </a:pP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отсутствие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заметных искажений, вносимых в работу нагрузки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отсутствие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недопустимых перенапряжений и сверхтоков при переходных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процессах</a:t>
                </a:r>
              </a:p>
              <a:p>
                <a:pPr marL="0" indent="0">
                  <a:buNone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проектировании фильтров используются общесистемные критерии оптимальности:</a:t>
                </a:r>
              </a:p>
              <a:p>
                <a:pPr marL="0" indent="0">
                  <a:buNone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- максимальный КПД;</a:t>
                </a:r>
              </a:p>
              <a:p>
                <a:pPr marL="0" indent="0">
                  <a:buNone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   - минимальная стоимость;</a:t>
                </a:r>
              </a:p>
              <a:p>
                <a:pPr marL="0" indent="0">
                  <a:buNone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   - минимальная масса;</a:t>
                </a:r>
              </a:p>
              <a:p>
                <a:pPr marL="0" indent="0">
                  <a:buNone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   - минимальные габариты.</a:t>
                </a:r>
              </a:p>
              <a:p>
                <a:pPr marL="0" indent="0">
                  <a:buNone/>
                </a:pP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733256"/>
              </a:xfrm>
              <a:blipFill rotWithShape="1">
                <a:blip r:embed="rId2"/>
                <a:stretch>
                  <a:fillRect l="-1000" t="-851" b="-12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37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Пояснение к процессу фильтрации</a:t>
            </a:r>
            <a:endParaRPr lang="ru-RU" dirty="0"/>
          </a:p>
        </p:txBody>
      </p:sp>
      <p:pic>
        <p:nvPicPr>
          <p:cNvPr id="4" name="Объект 3" descr="https://emkelektron.webnode.com/_files/200001058-204a921458/сф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7920880" cy="3960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455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36712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Емкостной фильтр </a:t>
            </a:r>
            <a:r>
              <a:rPr lang="en-US" dirty="0" smtClean="0"/>
              <a:t>C</a:t>
            </a:r>
            <a:r>
              <a:rPr lang="ru-RU" baseline="-25000" dirty="0"/>
              <a:t>ф</a:t>
            </a:r>
            <a:r>
              <a:rPr lang="ru-RU" dirty="0"/>
              <a:t>≫1</a:t>
            </a:r>
            <a:r>
              <a:rPr lang="en-US" dirty="0"/>
              <a:t>/2π</a:t>
            </a:r>
            <a:r>
              <a:rPr lang="en-US" dirty="0" err="1"/>
              <a:t>fR</a:t>
            </a:r>
            <a:r>
              <a:rPr lang="ru-RU" baseline="-25000" dirty="0"/>
              <a:t>н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0728"/>
            <a:ext cx="6840759" cy="194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42" y="3613666"/>
            <a:ext cx="5040559" cy="147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83" y="5228363"/>
            <a:ext cx="5040559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2483768" y="3244334"/>
            <a:ext cx="48956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/>
                <a:ea typeface="Calibri"/>
              </a:rPr>
              <a:t>а) схема</a:t>
            </a:r>
            <a:r>
              <a:rPr lang="ru-RU" dirty="0" smtClean="0">
                <a:latin typeface="Times New Roman"/>
                <a:ea typeface="Calibri"/>
              </a:rPr>
              <a:t>;                  </a:t>
            </a:r>
            <a:r>
              <a:rPr lang="ru-RU" dirty="0">
                <a:latin typeface="Times New Roman"/>
                <a:ea typeface="Calibri"/>
              </a:rPr>
              <a:t>б) временные диаграммы.</a:t>
            </a:r>
            <a:endParaRPr lang="ru-RU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0" y="4356046"/>
            <a:ext cx="59261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20" y="5751308"/>
            <a:ext cx="59261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342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Индуктивный фильтр </a:t>
            </a:r>
            <a:r>
              <a:rPr lang="en-US" dirty="0"/>
              <a:t>L</a:t>
            </a:r>
            <a:r>
              <a:rPr lang="ru-RU" baseline="-25000" dirty="0"/>
              <a:t>ф</a:t>
            </a:r>
            <a:r>
              <a:rPr lang="en-US" dirty="0"/>
              <a:t>≫R/2πR</a:t>
            </a:r>
            <a:r>
              <a:rPr lang="ru-RU" baseline="-25000" dirty="0"/>
              <a:t>н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496944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30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Варианты пассивных фильтров</a:t>
            </a:r>
            <a:br>
              <a:rPr lang="ru-RU" dirty="0" smtClean="0"/>
            </a:b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2050" name="Picture 2" descr="E:\Разделы\Презент\Для презентаций\img-6AI1pI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9144000" cy="615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20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2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Активные (транзисторные) фильтры</a:t>
            </a:r>
            <a:br>
              <a:rPr lang="ru-RU" dirty="0" smtClean="0"/>
            </a:br>
            <a:r>
              <a:rPr lang="ru-RU" sz="4000" dirty="0"/>
              <a:t/>
            </a:r>
            <a:br>
              <a:rPr lang="ru-RU" sz="4000" dirty="0"/>
            </a:br>
            <a:endParaRPr lang="ru-RU" sz="40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79512" y="908720"/>
            <a:ext cx="8507288" cy="5217443"/>
          </a:xfrm>
        </p:spPr>
        <p:txBody>
          <a:bodyPr/>
          <a:lstStyle/>
          <a:p>
            <a:r>
              <a:rPr lang="ru-RU" dirty="0"/>
              <a:t>Схема </a:t>
            </a:r>
            <a:r>
              <a:rPr lang="ru-RU" dirty="0" smtClean="0"/>
              <a:t>простейшего </a:t>
            </a:r>
            <a:r>
              <a:rPr lang="ru-RU" dirty="0"/>
              <a:t>транзисторного </a:t>
            </a:r>
            <a:r>
              <a:rPr lang="ru-RU" dirty="0" smtClean="0"/>
              <a:t>фильтра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r>
              <a:rPr lang="ru-RU" sz="2400" b="1" dirty="0"/>
              <a:t>Расположение РТ транзисторного каскада в схеме активного сглаживающего фильтра</a:t>
            </a:r>
            <a:r>
              <a:rPr lang="ru-RU" sz="2400" dirty="0"/>
              <a:t>: </a:t>
            </a:r>
            <a:r>
              <a:rPr lang="ru-RU" sz="2400" i="1" dirty="0"/>
              <a:t>а —</a:t>
            </a:r>
            <a:r>
              <a:rPr lang="ru-RU" sz="2400" dirty="0"/>
              <a:t> на входной ВАХ; </a:t>
            </a:r>
            <a:r>
              <a:rPr lang="ru-RU" sz="2400" i="1" dirty="0"/>
              <a:t>б —</a:t>
            </a:r>
            <a:r>
              <a:rPr lang="ru-RU" sz="2400" dirty="0"/>
              <a:t> на выходной ВАХ</a:t>
            </a:r>
            <a:endParaRPr lang="ru-RU" sz="2400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39" y="1412776"/>
            <a:ext cx="2592288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437112"/>
            <a:ext cx="547260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9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Основные свойства активных фильтров: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>
            <a:normAutofit/>
          </a:bodyPr>
          <a:lstStyle/>
          <a:p>
            <a:r>
              <a:rPr lang="ru-RU" b="1" dirty="0" smtClean="0"/>
              <a:t>Достоинства:</a:t>
            </a:r>
          </a:p>
          <a:p>
            <a:r>
              <a:rPr lang="ru-RU" dirty="0"/>
              <a:t>о</a:t>
            </a:r>
            <a:r>
              <a:rPr lang="ru-RU" dirty="0" smtClean="0"/>
              <a:t>тносительная простота. </a:t>
            </a:r>
            <a:endParaRPr lang="ru-RU" dirty="0"/>
          </a:p>
          <a:p>
            <a:r>
              <a:rPr lang="ru-RU" b="1" dirty="0"/>
              <a:t>Недостатки:</a:t>
            </a:r>
          </a:p>
          <a:p>
            <a:r>
              <a:rPr lang="ru-RU" dirty="0"/>
              <a:t>противоречивые требования к сопротивлению резистора R - для уменьшения пульсаций следует увеличивать сопротивление, для повышения КПД – уменьшать;</a:t>
            </a:r>
          </a:p>
          <a:p>
            <a:r>
              <a:rPr lang="ru-RU" dirty="0"/>
              <a:t>сильная зависимость параметров </a:t>
            </a:r>
            <a:r>
              <a:rPr lang="ru-RU" dirty="0" smtClean="0"/>
              <a:t>фильтра от </a:t>
            </a:r>
            <a:r>
              <a:rPr lang="ru-RU" dirty="0"/>
              <a:t>температуры, тока нагрузки, коэффициента передачи тока базы транзистора (h21э).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7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207</Words>
  <Application>Microsoft Office PowerPoint</Application>
  <PresentationFormat>Экран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Сглаживающие фильтры </vt:lpstr>
      <vt:lpstr>Классификация сглаживающих фильтров</vt:lpstr>
      <vt:lpstr> Основные параметры сглаживающего фильтра </vt:lpstr>
      <vt:lpstr>Пояснение к процессу фильтрации</vt:lpstr>
      <vt:lpstr>  Емкостной фильтр Cф≫1/2πfRн  </vt:lpstr>
      <vt:lpstr> Индуктивный фильтр Lф≫R/2πRн  </vt:lpstr>
      <vt:lpstr>Варианты пассивных фильтров  </vt:lpstr>
      <vt:lpstr>  Активные (транзисторные) фильтры  </vt:lpstr>
      <vt:lpstr> Основные свойства активных фильтров: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Сглаживающие фильтры</dc:title>
  <dc:creator>Бахтияр</dc:creator>
  <cp:lastModifiedBy>Vinogradov Yury Petrovich</cp:lastModifiedBy>
  <cp:revision>16</cp:revision>
  <dcterms:created xsi:type="dcterms:W3CDTF">2020-03-29T13:16:46Z</dcterms:created>
  <dcterms:modified xsi:type="dcterms:W3CDTF">2020-04-06T14:31:45Z</dcterms:modified>
</cp:coreProperties>
</file>