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8DEE7-EA90-4567-9B62-20EEF195894E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AE51F-BF93-4465-85EA-C63A9E1CF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265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3CAF5000-7F95-4A0C-8940-412EBBBA9C28}" type="slidenum">
              <a:rPr lang="ru-RU" altLang="ru-RU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9</a:t>
            </a:fld>
            <a:endParaRPr lang="ru-RU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ru-RU" altLang="ru-RU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85512" y="4343231"/>
            <a:ext cx="5472575" cy="410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F53C5344-CDFC-4287-BAED-54349EF32E26}" type="slidenum">
              <a:rPr lang="ru-RU" altLang="ru-RU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19</a:t>
            </a:fld>
            <a:endParaRPr lang="ru-RU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3228" cy="3422721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ru-RU" altLang="ru-RU"/>
          </a:p>
        </p:txBody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685512" y="4343231"/>
            <a:ext cx="5472575" cy="410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67B7FEFF-9C4F-4DE8-BFB5-FBC42F2E806A}" type="slidenum">
              <a:rPr lang="ru-RU" altLang="ru-RU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20</a:t>
            </a:fld>
            <a:endParaRPr lang="ru-RU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0348" cy="3420006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ru-RU" altLang="ru-RU"/>
          </a:p>
        </p:txBody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685512" y="4343231"/>
            <a:ext cx="5472575" cy="410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F38BA447-02F5-4AAC-A8B3-ACA99B5B9D80}" type="slidenum">
              <a:rPr lang="ru-RU" altLang="ru-RU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21</a:t>
            </a:fld>
            <a:endParaRPr lang="ru-RU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3228" cy="3422721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ru-RU" altLang="ru-RU"/>
          </a:p>
        </p:txBody>
      </p:sp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685512" y="4343231"/>
            <a:ext cx="5472575" cy="410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1EEA0015-A12C-479E-B067-51A427EC5A31}" type="slidenum">
              <a:rPr lang="ru-RU" altLang="ru-RU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22</a:t>
            </a:fld>
            <a:endParaRPr lang="ru-RU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3228" cy="3422721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ru-RU" altLang="ru-RU"/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685512" y="4343231"/>
            <a:ext cx="5472575" cy="410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F067B2BA-B7BC-43B6-B78A-1EAD6137706C}" type="slidenum">
              <a:rPr lang="ru-RU" altLang="ru-RU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23</a:t>
            </a:fld>
            <a:endParaRPr lang="ru-RU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3228" cy="3422721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ru-RU" altLang="ru-RU"/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685512" y="4343231"/>
            <a:ext cx="5472575" cy="410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CD15B629-7959-4187-8ACA-8E0F7D743F97}" type="slidenum">
              <a:rPr lang="ru-RU" altLang="ru-RU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10</a:t>
            </a:fld>
            <a:endParaRPr lang="ru-RU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ru-RU" altLang="ru-RU"/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685512" y="4343231"/>
            <a:ext cx="5472575" cy="410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FA7AF275-1AF6-49AD-9C52-316854C626F3}" type="slidenum">
              <a:rPr lang="ru-RU" altLang="ru-RU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11</a:t>
            </a:fld>
            <a:endParaRPr lang="ru-RU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ru-RU" altLang="ru-RU"/>
          </a:p>
        </p:txBody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685512" y="4343231"/>
            <a:ext cx="5472575" cy="410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D927DED1-263D-490A-ADA4-FF9064638DBE}" type="slidenum">
              <a:rPr lang="ru-RU" altLang="ru-RU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12</a:t>
            </a:fld>
            <a:endParaRPr lang="ru-RU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ru-RU" altLang="ru-RU"/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685512" y="4343231"/>
            <a:ext cx="5472575" cy="410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8D2256BB-859E-4C74-9F6A-276510AB81CD}" type="slidenum">
              <a:rPr lang="ru-RU" altLang="ru-RU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13</a:t>
            </a:fld>
            <a:endParaRPr lang="ru-RU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ru-RU" altLang="ru-RU"/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685512" y="4343231"/>
            <a:ext cx="5472575" cy="410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20B1C90F-28C5-4893-A5FE-1A7B13B79340}" type="slidenum">
              <a:rPr lang="ru-RU" altLang="ru-RU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15</a:t>
            </a:fld>
            <a:endParaRPr lang="ru-RU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7549" cy="3426794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ru-RU" altLang="ru-RU"/>
          </a:p>
        </p:txBody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685512" y="4343231"/>
            <a:ext cx="5472575" cy="410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206714EC-4197-4918-8497-C17283BDA9C6}" type="slidenum">
              <a:rPr lang="ru-RU" altLang="ru-RU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16</a:t>
            </a:fld>
            <a:endParaRPr lang="ru-RU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003786" y="695135"/>
            <a:ext cx="4844669" cy="342407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ru-RU" altLang="ru-RU"/>
          </a:p>
        </p:txBody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685512" y="4343231"/>
            <a:ext cx="5472575" cy="410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69C938C6-1D80-42AE-A304-7CBD4BF81D71}" type="slidenum">
              <a:rPr lang="ru-RU" altLang="ru-RU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17</a:t>
            </a:fld>
            <a:endParaRPr lang="ru-RU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3228" cy="3422721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ru-RU" altLang="ru-RU"/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685512" y="4343231"/>
            <a:ext cx="5472575" cy="410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6782E175-83D5-402D-9119-0F73423F2074}" type="slidenum">
              <a:rPr lang="ru-RU" altLang="ru-RU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18</a:t>
            </a:fld>
            <a:endParaRPr lang="ru-RU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3228" cy="3422721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ru-RU" altLang="ru-RU"/>
          </a:p>
        </p:txBody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685512" y="4343231"/>
            <a:ext cx="5472575" cy="410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3E6B-2DF3-4D4A-80CC-E2CE5CC8292A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F9B6-980D-4C61-8211-5B49CF79F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18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3E6B-2DF3-4D4A-80CC-E2CE5CC8292A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F9B6-980D-4C61-8211-5B49CF79F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38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3E6B-2DF3-4D4A-80CC-E2CE5CC8292A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F9B6-980D-4C61-8211-5B49CF79F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44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3E6B-2DF3-4D4A-80CC-E2CE5CC8292A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F9B6-980D-4C61-8211-5B49CF79F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35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3E6B-2DF3-4D4A-80CC-E2CE5CC8292A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F9B6-980D-4C61-8211-5B49CF79F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52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3E6B-2DF3-4D4A-80CC-E2CE5CC8292A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F9B6-980D-4C61-8211-5B49CF79F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38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3E6B-2DF3-4D4A-80CC-E2CE5CC8292A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F9B6-980D-4C61-8211-5B49CF79F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99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3E6B-2DF3-4D4A-80CC-E2CE5CC8292A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F9B6-980D-4C61-8211-5B49CF79F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56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3E6B-2DF3-4D4A-80CC-E2CE5CC8292A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F9B6-980D-4C61-8211-5B49CF79F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61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3E6B-2DF3-4D4A-80CC-E2CE5CC8292A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F9B6-980D-4C61-8211-5B49CF79F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7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3E6B-2DF3-4D4A-80CC-E2CE5CC8292A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F9B6-980D-4C61-8211-5B49CF79F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9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93E6B-2DF3-4D4A-80CC-E2CE5CC8292A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CF9B6-980D-4C61-8211-5B49CF79F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9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9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936103"/>
          </a:xfrm>
        </p:spPr>
        <p:txBody>
          <a:bodyPr/>
          <a:lstStyle/>
          <a:p>
            <a:r>
              <a:rPr lang="ru-RU" dirty="0" smtClean="0"/>
              <a:t>Выпрямительные устройства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1772816"/>
            <a:ext cx="8352928" cy="4896544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ВЫПРЯМИТЕЛЬ - это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преобразующее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энергию переменного тока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энергию постоянного</a:t>
            </a:r>
          </a:p>
          <a:p>
            <a:pPr fontAlgn="base"/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выпрямителя</a:t>
            </a:r>
          </a:p>
        </p:txBody>
      </p:sp>
      <p:pic>
        <p:nvPicPr>
          <p:cNvPr id="1028" name="Picture 4" descr="G:\ЭУСТ\Выпрямители\Структура традиционного ВУ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4944"/>
            <a:ext cx="9144000" cy="32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0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1468801" y="149776"/>
            <a:ext cx="5614560" cy="502613"/>
          </a:xfrm>
        </p:spPr>
        <p:txBody>
          <a:bodyPr tIns="25471">
            <a:normAutofit fontScale="90000"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ru-RU" altLang="ru-RU" sz="2900"/>
              <a:t>Управляемый выпрямитель</a:t>
            </a: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60" y="653828"/>
            <a:ext cx="3591360" cy="277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880" y="653829"/>
            <a:ext cx="3755520" cy="538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60" y="3429001"/>
            <a:ext cx="3918240" cy="261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979200" y="6205612"/>
            <a:ext cx="330912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55188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Регулировочные характеристики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5878080" y="6041435"/>
            <a:ext cx="2432160" cy="55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55188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Временные диаграммы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 при активной нагрузке</a:t>
            </a:r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3428640" y="2612434"/>
            <a:ext cx="1645920" cy="31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Схема 1Ф1Н2П</a:t>
            </a:r>
          </a:p>
        </p:txBody>
      </p:sp>
    </p:spTree>
    <p:extLst>
      <p:ext uri="{BB962C8B-B14F-4D97-AF65-F5344CB8AC3E}">
        <p14:creationId xmlns:p14="http://schemas.microsoft.com/office/powerpoint/2010/main" val="11504276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1468801" y="149776"/>
            <a:ext cx="5614560" cy="502613"/>
          </a:xfrm>
        </p:spPr>
        <p:txBody>
          <a:bodyPr tIns="25471">
            <a:normAutofit fontScale="90000"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ru-RU" altLang="ru-RU" sz="2900"/>
              <a:t>Управляемый выпрямитель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60" y="653828"/>
            <a:ext cx="3591360" cy="277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60" y="3429001"/>
            <a:ext cx="3918240" cy="261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979200" y="6205612"/>
            <a:ext cx="330912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55188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Регулировочные характеристики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5878080" y="6041435"/>
            <a:ext cx="2776320" cy="55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55188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Временные диаграммы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 при индуктивной нагрузке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3428640" y="2612434"/>
            <a:ext cx="1645920" cy="31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Схема 1Ф1Н2П</a:t>
            </a:r>
          </a:p>
        </p:txBody>
      </p:sp>
      <p:pic>
        <p:nvPicPr>
          <p:cNvPr id="410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601" y="653829"/>
            <a:ext cx="3918240" cy="538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6358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1468801" y="149776"/>
            <a:ext cx="5614560" cy="502613"/>
          </a:xfrm>
        </p:spPr>
        <p:txBody>
          <a:bodyPr tIns="25471">
            <a:normAutofit fontScale="90000"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ru-RU" altLang="ru-RU" sz="2900"/>
              <a:t>Управляемый выпрямитель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60" y="653828"/>
            <a:ext cx="3591360" cy="277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60" y="3429001"/>
            <a:ext cx="3918240" cy="261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979200" y="6205612"/>
            <a:ext cx="330912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55188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Регулировочные характеристики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5878080" y="6041435"/>
            <a:ext cx="2776320" cy="55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55188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Временные диаграммы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 при индуктивной нагрузке 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с обратным диодом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3428640" y="2612434"/>
            <a:ext cx="1645920" cy="31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Схема 1Ф1Н2П</a:t>
            </a:r>
          </a:p>
        </p:txBody>
      </p:sp>
      <p:pic>
        <p:nvPicPr>
          <p:cNvPr id="512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601" y="653829"/>
            <a:ext cx="3591360" cy="538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570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162738"/>
            <a:ext cx="8228160" cy="489651"/>
          </a:xfrm>
        </p:spPr>
        <p:txBody>
          <a:bodyPr tIns="25471">
            <a:normAutofit fontScale="90000"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150520" algn="l"/>
              </a:tabLst>
            </a:pPr>
            <a:r>
              <a:rPr lang="ru-RU" altLang="ru-RU" sz="2900"/>
              <a:t>Управляемый выпрямитель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1" y="756080"/>
            <a:ext cx="3834720" cy="544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60" y="3429000"/>
            <a:ext cx="4008960" cy="277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2449441" y="6205612"/>
            <a:ext cx="37152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55188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А)</a:t>
            </a:r>
            <a:r>
              <a:rPr lang="ar-SA" altLang="ru-RU">
                <a:solidFill>
                  <a:srgbClr val="000000"/>
                </a:solidFill>
                <a:cs typeface="Arial" charset="0"/>
              </a:rPr>
              <a:t>‏</a:t>
            </a: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6857280" y="6205612"/>
            <a:ext cx="368640" cy="32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55188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Б)</a:t>
            </a:r>
            <a:r>
              <a:rPr lang="ar-SA" altLang="ru-RU">
                <a:solidFill>
                  <a:srgbClr val="000000"/>
                </a:solidFill>
                <a:cs typeface="Arial" charset="0"/>
              </a:rPr>
              <a:t>‏</a:t>
            </a: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5551201" y="1143480"/>
            <a:ext cx="2756160" cy="545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55188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А) Временные диаграммы 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при индуктивной нагрузке</a:t>
            </a:r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5551201" y="2122783"/>
            <a:ext cx="2756160" cy="779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55188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Б) Временные диаграммы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При индуктивной нагрузке 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с обратным диодом </a:t>
            </a:r>
          </a:p>
        </p:txBody>
      </p:sp>
    </p:spTree>
    <p:extLst>
      <p:ext uri="{BB962C8B-B14F-4D97-AF65-F5344CB8AC3E}">
        <p14:creationId xmlns:p14="http://schemas.microsoft.com/office/powerpoint/2010/main" val="3373182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Управляемый </a:t>
            </a:r>
            <a:r>
              <a:rPr lang="ru-RU" altLang="ru-RU" dirty="0" smtClean="0"/>
              <a:t>выпрямитель</a:t>
            </a:r>
            <a:br>
              <a:rPr lang="ru-RU" altLang="ru-RU" dirty="0" smtClean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052736"/>
            <a:ext cx="8856984" cy="5184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>
                <a:solidFill>
                  <a:srgbClr val="000000"/>
                </a:solidFill>
              </a:rPr>
              <a:t>При </a:t>
            </a:r>
            <a:r>
              <a:rPr lang="ru-RU" altLang="ru-RU" b="1" i="1" dirty="0">
                <a:solidFill>
                  <a:srgbClr val="0000FF"/>
                </a:solidFill>
              </a:rPr>
              <a:t>активной нагрузке</a:t>
            </a:r>
            <a:r>
              <a:rPr lang="ru-RU" altLang="ru-RU" b="1" dirty="0">
                <a:solidFill>
                  <a:srgbClr val="000000"/>
                </a:solidFill>
              </a:rPr>
              <a:t> </a:t>
            </a:r>
            <a:r>
              <a:rPr lang="ru-RU" altLang="ru-RU" dirty="0">
                <a:solidFill>
                  <a:srgbClr val="000000"/>
                </a:solidFill>
              </a:rPr>
              <a:t>форма выпрямленного напряжения и тока совпадают. Из </a:t>
            </a:r>
          </a:p>
          <a:p>
            <a:r>
              <a:rPr lang="ru-RU" altLang="ru-RU" dirty="0">
                <a:solidFill>
                  <a:srgbClr val="000000"/>
                </a:solidFill>
              </a:rPr>
              <a:t>за задержки включения тиристора на угол регулирования напряжение на нагрузке </a:t>
            </a:r>
            <a:r>
              <a:rPr lang="ru-RU" altLang="ru-RU" dirty="0" err="1" smtClean="0">
                <a:solidFill>
                  <a:srgbClr val="000000"/>
                </a:solidFill>
              </a:rPr>
              <a:t>Ud</a:t>
            </a:r>
            <a:r>
              <a:rPr lang="ru-RU" altLang="ru-RU" dirty="0" smtClean="0">
                <a:solidFill>
                  <a:srgbClr val="000000"/>
                </a:solidFill>
              </a:rPr>
              <a:t> в</a:t>
            </a:r>
            <a:r>
              <a:rPr lang="ru-RU" altLang="ru-RU" dirty="0">
                <a:solidFill>
                  <a:srgbClr val="000000"/>
                </a:solidFill>
              </a:rPr>
              <a:t> течение этого времени будет равно нулю. В момент включения возникает </a:t>
            </a:r>
          </a:p>
          <a:p>
            <a:r>
              <a:rPr lang="ru-RU" altLang="ru-RU" dirty="0">
                <a:solidFill>
                  <a:srgbClr val="000000"/>
                </a:solidFill>
              </a:rPr>
              <a:t>характерный для управляемых выпрямителей перепад напряжений. </a:t>
            </a:r>
          </a:p>
          <a:p>
            <a:r>
              <a:rPr lang="ru-RU" altLang="ru-RU" dirty="0">
                <a:solidFill>
                  <a:srgbClr val="000000"/>
                </a:solidFill>
              </a:rPr>
              <a:t>Соответствующие броски напряжений появятся на диаграмме напряжения на </a:t>
            </a:r>
          </a:p>
          <a:p>
            <a:r>
              <a:rPr lang="ru-RU" altLang="ru-RU" dirty="0">
                <a:solidFill>
                  <a:srgbClr val="000000"/>
                </a:solidFill>
              </a:rPr>
              <a:t>тиристоре.      </a:t>
            </a:r>
            <a:r>
              <a:rPr lang="ru-RU" altLang="ru-RU" b="1" i="1" dirty="0">
                <a:solidFill>
                  <a:srgbClr val="0000FF"/>
                </a:solidFill>
              </a:rPr>
              <a:t> Индуктивность </a:t>
            </a:r>
            <a:r>
              <a:rPr lang="ru-RU" altLang="ru-RU" dirty="0">
                <a:solidFill>
                  <a:srgbClr val="000000"/>
                </a:solidFill>
              </a:rPr>
              <a:t>препятствует изменению тока в нагрузке. Когда напряжение на </a:t>
            </a:r>
          </a:p>
          <a:p>
            <a:r>
              <a:rPr lang="ru-RU" altLang="ru-RU" dirty="0">
                <a:solidFill>
                  <a:srgbClr val="000000"/>
                </a:solidFill>
              </a:rPr>
              <a:t>аноде тиристора станет равным или меньшим нуля, тиристор должен бы выключится и ток через него прекратится, но поскольку в цепи  имеется индуктивность ток в ней не может мгновенно изменится до нуля. </a:t>
            </a:r>
            <a:r>
              <a:rPr lang="ru-RU" altLang="ru-RU" dirty="0" smtClean="0">
                <a:solidFill>
                  <a:srgbClr val="000000"/>
                </a:solidFill>
              </a:rPr>
              <a:t>Энергия,</a:t>
            </a:r>
            <a:r>
              <a:rPr lang="ru-RU" altLang="ru-RU" dirty="0">
                <a:solidFill>
                  <a:srgbClr val="000000"/>
                </a:solidFill>
              </a:rPr>
              <a:t> накопленная в индуктивности, </a:t>
            </a:r>
          </a:p>
          <a:p>
            <a:r>
              <a:rPr lang="ru-RU" altLang="ru-RU" dirty="0">
                <a:solidFill>
                  <a:srgbClr val="000000"/>
                </a:solidFill>
              </a:rPr>
              <a:t>препятствует этому изменению и напряжение на индуктивности становится отрицательным, поддерживая включенное состояние тиристора до момента включения </a:t>
            </a:r>
          </a:p>
          <a:p>
            <a:r>
              <a:rPr lang="ru-RU" altLang="ru-RU" dirty="0">
                <a:solidFill>
                  <a:srgbClr val="000000"/>
                </a:solidFill>
              </a:rPr>
              <a:t>следующего тиристора.</a:t>
            </a:r>
          </a:p>
          <a:p>
            <a:r>
              <a:rPr lang="ru-RU" altLang="ru-RU" dirty="0">
                <a:solidFill>
                  <a:srgbClr val="000000"/>
                </a:solidFill>
              </a:rPr>
              <a:t>Включение индуктивности в нагрузку приводит к появлению обратного выброса </a:t>
            </a:r>
          </a:p>
          <a:p>
            <a:r>
              <a:rPr lang="ru-RU" altLang="ru-RU" dirty="0">
                <a:solidFill>
                  <a:srgbClr val="000000"/>
                </a:solidFill>
              </a:rPr>
              <a:t>напряжения и, соответственно, снижения среднего значения выпрямленного </a:t>
            </a:r>
          </a:p>
          <a:p>
            <a:r>
              <a:rPr lang="ru-RU" altLang="ru-RU" dirty="0">
                <a:solidFill>
                  <a:srgbClr val="000000"/>
                </a:solidFill>
              </a:rPr>
              <a:t>напряжения. Для улучшения характеристик выпрямителя включают</a:t>
            </a:r>
            <a:r>
              <a:rPr lang="ru-RU" altLang="ru-RU" b="1" i="1" dirty="0">
                <a:solidFill>
                  <a:srgbClr val="0000FF"/>
                </a:solidFill>
              </a:rPr>
              <a:t> обратный диод.</a:t>
            </a:r>
            <a:r>
              <a:rPr lang="ru-RU" altLang="ru-RU" dirty="0">
                <a:solidFill>
                  <a:srgbClr val="000000"/>
                </a:solidFill>
              </a:rPr>
              <a:t> При этом убирается обратный выброс и энергия накопленная в индуктивности </a:t>
            </a:r>
          </a:p>
          <a:p>
            <a:r>
              <a:rPr lang="ru-RU" altLang="ru-RU" dirty="0">
                <a:solidFill>
                  <a:srgbClr val="000000"/>
                </a:solidFill>
              </a:rPr>
              <a:t>отдается в нагрузку.</a:t>
            </a:r>
          </a:p>
        </p:txBody>
      </p:sp>
    </p:spTree>
    <p:extLst>
      <p:ext uri="{BB962C8B-B14F-4D97-AF65-F5344CB8AC3E}">
        <p14:creationId xmlns:p14="http://schemas.microsoft.com/office/powerpoint/2010/main" val="273412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653760" y="162738"/>
            <a:ext cx="8226720" cy="502612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150520" algn="l"/>
              </a:tabLst>
            </a:pPr>
            <a:r>
              <a:rPr lang="ru-RU" altLang="ru-RU" sz="2900"/>
              <a:t>Управляемый выпрямитель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705600" y="1045550"/>
            <a:ext cx="7784640" cy="77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endParaRPr lang="ru-RU" altLang="ru-RU" b="1" i="1">
              <a:solidFill>
                <a:srgbClr val="000000"/>
              </a:solidFill>
            </a:endParaRPr>
          </a:p>
          <a:p>
            <a:pPr eaLnBrk="1">
              <a:buClrTx/>
              <a:buFontTx/>
              <a:buNone/>
            </a:pPr>
            <a:endParaRPr lang="ru-RU" altLang="ru-RU" b="1" i="1">
              <a:solidFill>
                <a:srgbClr val="000000"/>
              </a:solidFill>
            </a:endParaRPr>
          </a:p>
        </p:txBody>
      </p:sp>
      <p:graphicFrame>
        <p:nvGraphicFramePr>
          <p:cNvPr id="8196" name="Object 3"/>
          <p:cNvGraphicFramePr>
            <a:graphicFrameLocks noChangeAspect="1"/>
          </p:cNvGraphicFramePr>
          <p:nvPr/>
        </p:nvGraphicFramePr>
        <p:xfrm>
          <a:off x="1241280" y="1143480"/>
          <a:ext cx="6312960" cy="1042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4" imgW="3594100" imgH="660400" progId="Equation.DSMT4">
                  <p:embed/>
                </p:oleObj>
              </mc:Choice>
              <mc:Fallback>
                <p:oleObj name="Equation" r:id="rId4" imgW="35941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280" y="1143480"/>
                        <a:ext cx="6312960" cy="1042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979200" y="2135745"/>
            <a:ext cx="959040" cy="31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При </a:t>
            </a:r>
            <a:r>
              <a:rPr lang="ru-RU" altLang="ru-RU">
                <a:solidFill>
                  <a:srgbClr val="000000"/>
                </a:solidFill>
                <a:cs typeface="Arial" charset="0"/>
              </a:rPr>
              <a:t>α=0</a:t>
            </a:r>
          </a:p>
        </p:txBody>
      </p:sp>
      <p:graphicFrame>
        <p:nvGraphicFramePr>
          <p:cNvPr id="8198" name="Object 5"/>
          <p:cNvGraphicFramePr>
            <a:graphicFrameLocks noChangeAspect="1"/>
          </p:cNvGraphicFramePr>
          <p:nvPr/>
        </p:nvGraphicFramePr>
        <p:xfrm>
          <a:off x="2476801" y="1864996"/>
          <a:ext cx="1213920" cy="926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6" imgW="761669" imgH="583947" progId="Equation.DSMT4">
                  <p:embed/>
                </p:oleObj>
              </mc:Choice>
              <mc:Fallback>
                <p:oleObj name="Equation" r:id="rId6" imgW="761669" imgH="58394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801" y="1864996"/>
                        <a:ext cx="1213920" cy="926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918241" y="2135745"/>
            <a:ext cx="686880" cy="31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тогда</a:t>
            </a:r>
          </a:p>
        </p:txBody>
      </p:sp>
      <p:graphicFrame>
        <p:nvGraphicFramePr>
          <p:cNvPr id="8200" name="Object 7"/>
          <p:cNvGraphicFramePr>
            <a:graphicFrameLocks noChangeAspect="1"/>
          </p:cNvGraphicFramePr>
          <p:nvPr/>
        </p:nvGraphicFramePr>
        <p:xfrm>
          <a:off x="4872960" y="2006131"/>
          <a:ext cx="2514240" cy="61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8" imgW="1498600" imgH="457200" progId="Equation.DSMT4">
                  <p:embed/>
                </p:oleObj>
              </mc:Choice>
              <mc:Fallback>
                <p:oleObj name="Equation" r:id="rId8" imgW="1498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960" y="2006131"/>
                        <a:ext cx="2514240" cy="612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1632960" y="2625397"/>
            <a:ext cx="4363200" cy="31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 b="1" i="1">
                <a:solidFill>
                  <a:srgbClr val="000000"/>
                </a:solidFill>
              </a:rPr>
              <a:t>Пульсации выпрямленного напряжения</a:t>
            </a:r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326880" y="2939349"/>
            <a:ext cx="8363520" cy="816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      Переменная составляющая напряжения и тока управляемого выпрямителя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увеличивается с увеличением угла регулирования, так как уменьшаются их средние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значения.</a:t>
            </a: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2463840" y="3755914"/>
            <a:ext cx="2924640" cy="31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 b="1" i="1">
                <a:solidFill>
                  <a:srgbClr val="000000"/>
                </a:solidFill>
              </a:rPr>
              <a:t>Коэффициент мощности</a:t>
            </a: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326880" y="4082829"/>
            <a:ext cx="8593920" cy="146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       Для управляемых выпрямителей сдвиг фазы напряжения относительно тока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пропорционален углу регулирования </a:t>
            </a:r>
            <a:r>
              <a:rPr lang="ru-RU" altLang="ru-RU">
                <a:solidFill>
                  <a:srgbClr val="000000"/>
                </a:solidFill>
                <a:cs typeface="Arial" charset="0"/>
              </a:rPr>
              <a:t>φ</a:t>
            </a:r>
            <a:r>
              <a:rPr lang="ru-RU" altLang="ru-RU">
                <a:solidFill>
                  <a:srgbClr val="000000"/>
                </a:solidFill>
              </a:rPr>
              <a:t>=</a:t>
            </a:r>
            <a:r>
              <a:rPr lang="ru-RU" altLang="ru-RU">
                <a:solidFill>
                  <a:srgbClr val="000000"/>
                </a:solidFill>
                <a:cs typeface="Arial" charset="0"/>
              </a:rPr>
              <a:t>α</a:t>
            </a:r>
            <a:r>
              <a:rPr lang="ru-RU" altLang="ru-RU">
                <a:solidFill>
                  <a:srgbClr val="000000"/>
                </a:solidFill>
              </a:rPr>
              <a:t>. При индуктивном характере нагрузки форма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тока в сети принимается прямоугольной.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 Искажение формы тока в этом случае равно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 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коэффициент мощности ,</a:t>
            </a:r>
          </a:p>
        </p:txBody>
      </p:sp>
      <p:graphicFrame>
        <p:nvGraphicFramePr>
          <p:cNvPr id="8205" name="Object 12"/>
          <p:cNvGraphicFramePr>
            <a:graphicFrameLocks noChangeAspect="1"/>
          </p:cNvGraphicFramePr>
          <p:nvPr/>
        </p:nvGraphicFramePr>
        <p:xfrm>
          <a:off x="5104801" y="4441427"/>
          <a:ext cx="1131840" cy="999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10" imgW="698500" imgH="685800" progId="Equation.DSMT4">
                  <p:embed/>
                </p:oleObj>
              </mc:Choice>
              <mc:Fallback>
                <p:oleObj name="Equation" r:id="rId10" imgW="6985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4801" y="4441427"/>
                        <a:ext cx="1131840" cy="999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1306081" y="653829"/>
            <a:ext cx="6838560" cy="544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 b="1" i="1">
                <a:solidFill>
                  <a:srgbClr val="000000"/>
                </a:solidFill>
              </a:rPr>
              <a:t>Регулировочная характеристика управляемого выпрямителя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Среднее значение выпрямленного напряжения</a:t>
            </a:r>
          </a:p>
        </p:txBody>
      </p:sp>
      <p:graphicFrame>
        <p:nvGraphicFramePr>
          <p:cNvPr id="8207" name="Object 14"/>
          <p:cNvGraphicFramePr>
            <a:graphicFrameLocks noChangeAspect="1"/>
          </p:cNvGraphicFramePr>
          <p:nvPr/>
        </p:nvGraphicFramePr>
        <p:xfrm>
          <a:off x="2973600" y="5174464"/>
          <a:ext cx="2458080" cy="378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12" imgW="1422400" imgH="254000" progId="Equation.DSMT4">
                  <p:embed/>
                </p:oleObj>
              </mc:Choice>
              <mc:Fallback>
                <p:oleObj name="Equation" r:id="rId12" imgW="1422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600" y="5174464"/>
                        <a:ext cx="2458080" cy="378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444960" y="5728922"/>
            <a:ext cx="534240" cy="31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где </a:t>
            </a:r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1143360" y="5878697"/>
            <a:ext cx="162720" cy="31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ru-RU" altLang="ru-RU"/>
          </a:p>
        </p:txBody>
      </p:sp>
      <p:sp>
        <p:nvSpPr>
          <p:cNvPr id="8210" name="Text Box 17"/>
          <p:cNvSpPr txBox="1">
            <a:spLocks noChangeArrowheads="1"/>
          </p:cNvSpPr>
          <p:nvPr/>
        </p:nvSpPr>
        <p:spPr bwMode="auto">
          <a:xfrm>
            <a:off x="2612160" y="6041435"/>
            <a:ext cx="162720" cy="31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ru-RU" altLang="ru-RU"/>
          </a:p>
        </p:txBody>
      </p:sp>
      <p:graphicFrame>
        <p:nvGraphicFramePr>
          <p:cNvPr id="8211" name="Object 18"/>
          <p:cNvGraphicFramePr>
            <a:graphicFrameLocks noChangeAspect="1"/>
          </p:cNvGraphicFramePr>
          <p:nvPr/>
        </p:nvGraphicFramePr>
        <p:xfrm>
          <a:off x="940321" y="5665555"/>
          <a:ext cx="1892160" cy="37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14" imgW="1155700" imgH="254000" progId="Equation.DSMT4">
                  <p:embed/>
                </p:oleObj>
              </mc:Choice>
              <mc:Fallback>
                <p:oleObj name="Equation" r:id="rId14" imgW="1155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321" y="5665555"/>
                        <a:ext cx="1892160" cy="377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Text Box 19"/>
          <p:cNvSpPr txBox="1">
            <a:spLocks noChangeArrowheads="1"/>
          </p:cNvSpPr>
          <p:nvPr/>
        </p:nvSpPr>
        <p:spPr bwMode="auto">
          <a:xfrm>
            <a:off x="2939040" y="5715961"/>
            <a:ext cx="2171520" cy="31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активная   мощность</a:t>
            </a:r>
          </a:p>
        </p:txBody>
      </p:sp>
      <p:sp>
        <p:nvSpPr>
          <p:cNvPr id="8213" name="Text Box 20"/>
          <p:cNvSpPr txBox="1">
            <a:spLocks noChangeArrowheads="1"/>
          </p:cNvSpPr>
          <p:nvPr/>
        </p:nvSpPr>
        <p:spPr bwMode="auto">
          <a:xfrm>
            <a:off x="624960" y="6361149"/>
            <a:ext cx="221760" cy="31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8214" name="Object 21"/>
          <p:cNvGraphicFramePr>
            <a:graphicFrameLocks noChangeAspect="1"/>
          </p:cNvGraphicFramePr>
          <p:nvPr/>
        </p:nvGraphicFramePr>
        <p:xfrm>
          <a:off x="768961" y="6148006"/>
          <a:ext cx="3189600" cy="476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16" imgW="1993900" imgH="330200" progId="Equation.DSMT4">
                  <p:embed/>
                </p:oleObj>
              </mc:Choice>
              <mc:Fallback>
                <p:oleObj name="Equation" r:id="rId16" imgW="19939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961" y="6148006"/>
                        <a:ext cx="3189600" cy="476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5" name="Text Box 22"/>
          <p:cNvSpPr txBox="1">
            <a:spLocks noChangeArrowheads="1"/>
          </p:cNvSpPr>
          <p:nvPr/>
        </p:nvSpPr>
        <p:spPr bwMode="auto">
          <a:xfrm>
            <a:off x="4597920" y="6205613"/>
            <a:ext cx="1933920" cy="31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полная мощность.</a:t>
            </a:r>
          </a:p>
        </p:txBody>
      </p:sp>
    </p:spTree>
    <p:extLst>
      <p:ext uri="{BB962C8B-B14F-4D97-AF65-F5344CB8AC3E}">
        <p14:creationId xmlns:p14="http://schemas.microsoft.com/office/powerpoint/2010/main" val="1908351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313953"/>
            <a:ext cx="8223840" cy="502613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150520" algn="l"/>
              </a:tabLst>
            </a:pPr>
            <a:r>
              <a:rPr lang="ru-RU" altLang="ru-RU" sz="2900"/>
              <a:t>Управляемый выпрямитель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251520" y="979303"/>
            <a:ext cx="8784976" cy="493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 dirty="0">
                <a:solidFill>
                  <a:srgbClr val="000000"/>
                </a:solidFill>
              </a:rPr>
              <a:t>Для разных значений угла регулирования </a:t>
            </a:r>
            <a:r>
              <a:rPr lang="ru-RU" altLang="ru-RU" dirty="0" err="1">
                <a:solidFill>
                  <a:srgbClr val="000000"/>
                </a:solidFill>
              </a:rPr>
              <a:t>двухполупериодного</a:t>
            </a:r>
            <a:r>
              <a:rPr lang="ru-RU" altLang="ru-RU" dirty="0">
                <a:solidFill>
                  <a:srgbClr val="000000"/>
                </a:solidFill>
              </a:rPr>
              <a:t> управляемого выпрямителя получено семейство внешних характеристик.</a:t>
            </a:r>
            <a:r>
              <a:rPr lang="ru-RU" altLang="ru-RU" i="1" dirty="0">
                <a:solidFill>
                  <a:srgbClr val="000000"/>
                </a:solidFill>
              </a:rPr>
              <a:t> Наличие индуктивности в нагрузке приводит к появлению отрицательного участка выпрямленного напряжения.</a:t>
            </a:r>
            <a:r>
              <a:rPr lang="ru-RU" altLang="ru-RU" dirty="0">
                <a:solidFill>
                  <a:srgbClr val="000000"/>
                </a:solidFill>
              </a:rPr>
              <a:t> При угле равном девяносто градусов положительные и отрицательные участки равны и напряжение становится равным нулю. Дальнейшее увеличение угла приводит к изменению полярности выпрямленного напряжения на нагрузке, что в принципе невозможно.</a:t>
            </a:r>
          </a:p>
          <a:p>
            <a:pPr eaLnBrk="1">
              <a:buClrTx/>
              <a:buFontTx/>
              <a:buNone/>
            </a:pPr>
            <a:r>
              <a:rPr lang="ru-RU" altLang="ru-RU" dirty="0">
                <a:solidFill>
                  <a:srgbClr val="000000"/>
                </a:solidFill>
              </a:rPr>
              <a:t>Но если в качестве нагрузки представить источник напряжения соответствующей полярности, то дальнейшее увеличение угла регулирования возможно. В этом случае ток будет идти уже от источника через тиристоры в сеть переменного тока. Таким образом, получаем преобразователь постоянного напряжения в переменное –</a:t>
            </a:r>
            <a:r>
              <a:rPr lang="ru-RU" altLang="ru-RU" b="1" i="1" dirty="0">
                <a:solidFill>
                  <a:srgbClr val="000000"/>
                </a:solidFill>
              </a:rPr>
              <a:t> инвертор.</a:t>
            </a:r>
            <a:r>
              <a:rPr lang="ru-RU" altLang="ru-RU" dirty="0">
                <a:solidFill>
                  <a:srgbClr val="000000"/>
                </a:solidFill>
              </a:rPr>
              <a:t> </a:t>
            </a:r>
          </a:p>
          <a:p>
            <a:pPr eaLnBrk="1">
              <a:buClrTx/>
              <a:buFontTx/>
              <a:buNone/>
            </a:pPr>
            <a:r>
              <a:rPr lang="ru-RU" altLang="ru-RU" dirty="0">
                <a:solidFill>
                  <a:srgbClr val="000000"/>
                </a:solidFill>
              </a:rPr>
              <a:t> В качестве такой специфической нагрузки может быть двигатель постоянного тока, который в определённых условиях может работать как генератор постоянного тока. Например, в электровозах при торможении можно использовать электродвигатель в режиме генератора и использовать энергию торможения для передачи в питающую сеть, а не на нагрев тормозных колодок. </a:t>
            </a:r>
          </a:p>
          <a:p>
            <a:pPr eaLnBrk="1">
              <a:buClrTx/>
              <a:buFontTx/>
              <a:buNone/>
            </a:pPr>
            <a:r>
              <a:rPr lang="ru-RU" altLang="ru-RU" dirty="0">
                <a:solidFill>
                  <a:srgbClr val="000000"/>
                </a:solidFill>
              </a:rPr>
              <a:t>  В этом режиме инвертирования работа управляемого выпрямителя  синхронизирована с питающей сетью, поэтому этот преобразователь называют </a:t>
            </a:r>
            <a:r>
              <a:rPr lang="ru-RU" altLang="ru-RU" b="1" i="1" dirty="0">
                <a:solidFill>
                  <a:srgbClr val="000000"/>
                </a:solidFill>
              </a:rPr>
              <a:t>инвертором, ведомым сетью</a:t>
            </a:r>
            <a:r>
              <a:rPr lang="ru-RU" altLang="ru-RU" dirty="0">
                <a:solidFill>
                  <a:srgbClr val="000000"/>
                </a:solidFill>
              </a:rPr>
              <a:t>. </a:t>
            </a:r>
          </a:p>
          <a:p>
            <a:pPr eaLnBrk="1">
              <a:buClrTx/>
              <a:buFontTx/>
              <a:buNone/>
            </a:pPr>
            <a:endParaRPr lang="ru-RU" alt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5452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32000" y="162738"/>
            <a:ext cx="8222400" cy="411883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150520" algn="l"/>
              </a:tabLst>
            </a:pPr>
            <a:r>
              <a:rPr lang="ru-RU" altLang="ru-RU" sz="2900"/>
              <a:t>Мостовой управляемый выпрямитель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681" y="979303"/>
            <a:ext cx="5369760" cy="244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653760" y="649509"/>
            <a:ext cx="8163360" cy="331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spcBef>
                <a:spcPts val="2245"/>
              </a:spcBef>
              <a:spcAft>
                <a:spcPts val="2245"/>
              </a:spcAft>
            </a:pPr>
            <a:r>
              <a:rPr lang="en-US" altLang="ru-RU">
                <a:solidFill>
                  <a:srgbClr val="000000"/>
                </a:solidFill>
              </a:rPr>
              <a:t>Схемы однофазных мостововых управляемых выпрямителей 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489600" y="3323870"/>
            <a:ext cx="8163360" cy="157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spcBef>
                <a:spcPts val="2245"/>
              </a:spcBef>
              <a:spcAft>
                <a:spcPts val="2245"/>
              </a:spcAft>
            </a:pPr>
            <a:r>
              <a:rPr lang="en-US" altLang="ru-RU">
                <a:solidFill>
                  <a:srgbClr val="000000"/>
                </a:solidFill>
              </a:rPr>
              <a:t>В мостовом выпрямителе с неполным числом управляемых вентилей (несимметричная схема) два вентиля управляемые, а два других – неуправляемые . Режим работы схемы подобен режиму однофазной схемы с нулевым выводом и нулевым диодом. При этом в кривой Ud также отсутствуют участки напряжения отрицательной полярности, а первая гармоника первичного тока имеет фазовый сдвиг относительно напряжения питания, равный </a:t>
            </a:r>
          </a:p>
        </p:txBody>
      </p:sp>
      <p:graphicFrame>
        <p:nvGraphicFramePr>
          <p:cNvPr id="11270" name="Object 5"/>
          <p:cNvGraphicFramePr>
            <a:graphicFrameLocks noChangeAspect="1"/>
          </p:cNvGraphicFramePr>
          <p:nvPr/>
        </p:nvGraphicFramePr>
        <p:xfrm>
          <a:off x="7626240" y="4572481"/>
          <a:ext cx="537120" cy="52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5" imgW="407160" imgH="360720" progId="">
                  <p:embed/>
                </p:oleObj>
              </mc:Choice>
              <mc:Fallback>
                <p:oleObj r:id="rId5" imgW="407160" imgH="360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6240" y="4572481"/>
                        <a:ext cx="537120" cy="52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960" y="4899395"/>
            <a:ext cx="5224320" cy="1795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7758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2400" cy="502613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150520" algn="l"/>
              </a:tabLst>
            </a:pPr>
            <a:r>
              <a:rPr lang="ru-RU" altLang="ru-RU" sz="2900"/>
              <a:t>Трехфазный управляемый выпрямитель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120" y="816566"/>
            <a:ext cx="4734720" cy="571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89600" y="4939719"/>
            <a:ext cx="3265920" cy="77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Tрёхфазный управляемый выпрямитель с нулевым выводом 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816480" y="5728922"/>
            <a:ext cx="1645920" cy="31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Схема 3Ф1Н3П</a:t>
            </a:r>
          </a:p>
        </p:txBody>
      </p:sp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20" y="816566"/>
            <a:ext cx="3666240" cy="3755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2191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81" y="4572481"/>
            <a:ext cx="8326080" cy="196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26880" y="3755915"/>
            <a:ext cx="4082400" cy="1006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Схема 3Ф2Н6П, с полным числом управляемых вентилей, известная под названием трехфазной мостовой схемы (</a:t>
            </a:r>
            <a:r>
              <a:rPr lang="ru-RU" altLang="ru-RU" b="1" i="1">
                <a:solidFill>
                  <a:srgbClr val="0000FF"/>
                </a:solidFill>
              </a:rPr>
              <a:t>схема Ларионова</a:t>
            </a:r>
            <a:r>
              <a:rPr lang="ru-RU" altLang="ru-RU">
                <a:solidFill>
                  <a:srgbClr val="000000"/>
                </a:solidFill>
              </a:rPr>
              <a:t>)</a:t>
            </a:r>
            <a:r>
              <a:rPr lang="ar-SA" altLang="ru-RU">
                <a:solidFill>
                  <a:srgbClr val="000000"/>
                </a:solidFill>
                <a:cs typeface="Arial" charset="0"/>
              </a:rPr>
              <a:t>‏</a:t>
            </a:r>
            <a:endParaRPr lang="ru-RU" altLang="ru-RU">
              <a:solidFill>
                <a:srgbClr val="000000"/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80" y="554458"/>
            <a:ext cx="2809440" cy="3201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720" y="794963"/>
            <a:ext cx="2996640" cy="2960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572000" y="4028104"/>
            <a:ext cx="4082400" cy="544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Схема 3Ф1Н6П, с полным числом управляемых вентилей,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2939040" y="694153"/>
            <a:ext cx="2776320" cy="77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 b="1" i="1">
                <a:solidFill>
                  <a:srgbClr val="000000"/>
                </a:solidFill>
              </a:rPr>
              <a:t>Трёхфазные схемы с двухтактным выпрямлением</a:t>
            </a:r>
          </a:p>
        </p:txBody>
      </p:sp>
      <p:sp>
        <p:nvSpPr>
          <p:cNvPr id="15368" name="Заголовок 1"/>
          <p:cNvSpPr>
            <a:spLocks noGrp="1"/>
          </p:cNvSpPr>
          <p:nvPr>
            <p:ph type="title"/>
          </p:nvPr>
        </p:nvSpPr>
        <p:spPr>
          <a:xfrm>
            <a:off x="456481" y="0"/>
            <a:ext cx="8210880" cy="620706"/>
          </a:xfrm>
        </p:spPr>
        <p:txBody>
          <a:bodyPr>
            <a:normAutofit fontScale="90000"/>
          </a:bodyPr>
          <a:lstStyle/>
          <a:p>
            <a:r>
              <a:rPr lang="ru-RU" altLang="ru-RU" sz="3600"/>
              <a:t>3-х 2-т выпрямители (продолжение)</a:t>
            </a:r>
          </a:p>
        </p:txBody>
      </p:sp>
    </p:spTree>
    <p:extLst>
      <p:ext uri="{BB962C8B-B14F-4D97-AF65-F5344CB8AC3E}">
        <p14:creationId xmlns:p14="http://schemas.microsoft.com/office/powerpoint/2010/main" val="3460625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5472608" cy="43204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4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9833"/>
          </a:xfrm>
        </p:spPr>
        <p:txBody>
          <a:bodyPr/>
          <a:lstStyle/>
          <a:p>
            <a:pPr algn="l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150520" algn="l"/>
              </a:tabLst>
            </a:pPr>
            <a:r>
              <a:rPr lang="ru-RU" altLang="ru-RU" sz="2900"/>
              <a:t>Трехфазный многопульсный управляемый выпрямитель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81" y="2612435"/>
            <a:ext cx="8354880" cy="3897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816480" y="979303"/>
            <a:ext cx="8000640" cy="146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Составные выпрямители (12 — пульсные)</a:t>
            </a:r>
            <a:r>
              <a:rPr lang="ar-SA" altLang="ru-RU">
                <a:solidFill>
                  <a:srgbClr val="000000"/>
                </a:solidFill>
                <a:cs typeface="Arial" charset="0"/>
              </a:rPr>
              <a:t>‏</a:t>
            </a:r>
            <a:endParaRPr lang="ru-RU" altLang="ru-RU">
              <a:solidFill>
                <a:srgbClr val="000000"/>
              </a:solidFill>
            </a:endParaRP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а) </a:t>
            </a:r>
            <a:r>
              <a:rPr lang="ru-RU" altLang="ru-RU">
                <a:solidFill>
                  <a:srgbClr val="0000FF"/>
                </a:solidFill>
              </a:rPr>
              <a:t>последовательное</a:t>
            </a:r>
            <a:r>
              <a:rPr lang="ru-RU" altLang="ru-RU">
                <a:solidFill>
                  <a:srgbClr val="000000"/>
                </a:solidFill>
              </a:rPr>
              <a:t> соединение преобразователей.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б) </a:t>
            </a:r>
            <a:r>
              <a:rPr lang="ru-RU" altLang="ru-RU">
                <a:solidFill>
                  <a:srgbClr val="0000FF"/>
                </a:solidFill>
              </a:rPr>
              <a:t>параллельное </a:t>
            </a:r>
            <a:r>
              <a:rPr lang="ru-RU" altLang="ru-RU">
                <a:solidFill>
                  <a:srgbClr val="000000"/>
                </a:solidFill>
              </a:rPr>
              <a:t> соединение преобразователей.</a:t>
            </a:r>
          </a:p>
          <a:p>
            <a:pPr eaLnBrk="1">
              <a:buClrTx/>
              <a:buFontTx/>
              <a:buNone/>
            </a:pPr>
            <a:endParaRPr lang="ru-RU" altLang="ru-RU">
              <a:solidFill>
                <a:srgbClr val="000000"/>
              </a:solidFill>
            </a:endParaRP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Находят широкое применение для питания мощных потребителей постоянного тока.</a:t>
            </a:r>
          </a:p>
        </p:txBody>
      </p:sp>
    </p:spTree>
    <p:extLst>
      <p:ext uri="{BB962C8B-B14F-4D97-AF65-F5344CB8AC3E}">
        <p14:creationId xmlns:p14="http://schemas.microsoft.com/office/powerpoint/2010/main" val="340287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-86409"/>
            <a:ext cx="8222400" cy="491073"/>
          </a:xfrm>
        </p:spPr>
        <p:txBody>
          <a:bodyPr>
            <a:normAutofit fontScale="90000"/>
          </a:bodyPr>
          <a:lstStyle/>
          <a:p>
            <a:pPr algn="l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150520" algn="l"/>
              </a:tabLst>
            </a:pPr>
            <a:r>
              <a:rPr lang="ru-RU" altLang="ru-RU" sz="3200" b="1" dirty="0" smtClean="0">
                <a:solidFill>
                  <a:srgbClr val="000000"/>
                </a:solidFill>
              </a:rPr>
              <a:t/>
            </a:r>
            <a:br>
              <a:rPr lang="ru-RU" altLang="ru-RU" sz="3200" b="1" dirty="0" smtClean="0">
                <a:solidFill>
                  <a:srgbClr val="000000"/>
                </a:solidFill>
              </a:rPr>
            </a:br>
            <a:r>
              <a:rPr lang="en-US" altLang="ru-RU" sz="3200" b="1" dirty="0" err="1" smtClean="0">
                <a:solidFill>
                  <a:srgbClr val="000000"/>
                </a:solidFill>
              </a:rPr>
              <a:t>Сравнительная</a:t>
            </a:r>
            <a:r>
              <a:rPr lang="en-US" altLang="ru-RU" sz="3200" b="1" dirty="0" smtClean="0">
                <a:solidFill>
                  <a:srgbClr val="000000"/>
                </a:solidFill>
              </a:rPr>
              <a:t> </a:t>
            </a:r>
            <a:r>
              <a:rPr lang="en-US" altLang="ru-RU" sz="3200" b="1" dirty="0" err="1">
                <a:solidFill>
                  <a:srgbClr val="000000"/>
                </a:solidFill>
              </a:rPr>
              <a:t>оценка</a:t>
            </a:r>
            <a:r>
              <a:rPr lang="en-US" altLang="ru-RU" sz="3200" b="1" dirty="0">
                <a:solidFill>
                  <a:srgbClr val="000000"/>
                </a:solidFill>
              </a:rPr>
              <a:t> </a:t>
            </a:r>
            <a:r>
              <a:rPr lang="en-US" altLang="ru-RU" sz="3200" b="1" dirty="0" err="1">
                <a:solidFill>
                  <a:srgbClr val="000000"/>
                </a:solidFill>
              </a:rPr>
              <a:t>схем</a:t>
            </a:r>
            <a:r>
              <a:rPr lang="en-US" altLang="ru-RU" sz="3200" b="1" dirty="0">
                <a:solidFill>
                  <a:srgbClr val="000000"/>
                </a:solidFill>
              </a:rPr>
              <a:t> </a:t>
            </a:r>
            <a:r>
              <a:rPr lang="en-US" altLang="ru-RU" sz="3200" b="1" dirty="0" err="1">
                <a:solidFill>
                  <a:srgbClr val="000000"/>
                </a:solidFill>
              </a:rPr>
              <a:t>выпрямления</a:t>
            </a:r>
            <a:r>
              <a:rPr lang="en-US" altLang="ru-RU" sz="3200" b="1" dirty="0">
                <a:solidFill>
                  <a:srgbClr val="000000"/>
                </a:solidFill>
              </a:rPr>
              <a:t/>
            </a:r>
            <a:br>
              <a:rPr lang="en-US" altLang="ru-RU" sz="3200" b="1" dirty="0">
                <a:solidFill>
                  <a:srgbClr val="000000"/>
                </a:solidFill>
              </a:rPr>
            </a:br>
            <a:endParaRPr lang="ru-RU" altLang="ru-RU" sz="2900" dirty="0"/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89601" y="548681"/>
            <a:ext cx="8327520" cy="331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just" eaLnBrk="1">
              <a:buClrTx/>
              <a:buFontTx/>
              <a:buNone/>
            </a:pPr>
            <a:r>
              <a:rPr lang="en-US" altLang="ru-RU" dirty="0" err="1" smtClean="0">
                <a:solidFill>
                  <a:srgbClr val="000000"/>
                </a:solidFill>
              </a:rPr>
              <a:t>Для</a:t>
            </a:r>
            <a:r>
              <a:rPr lang="en-US" altLang="ru-RU" dirty="0" smtClean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выпрямителей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важно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знать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величину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мощности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постоянного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тока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i="1" dirty="0">
                <a:solidFill>
                  <a:srgbClr val="0000FF"/>
                </a:solidFill>
              </a:rPr>
              <a:t>P</a:t>
            </a:r>
            <a:r>
              <a:rPr lang="en-US" altLang="ru-RU" i="1" baseline="-36000" dirty="0">
                <a:solidFill>
                  <a:srgbClr val="0000FF"/>
                </a:solidFill>
              </a:rPr>
              <a:t>0</a:t>
            </a:r>
            <a:r>
              <a:rPr lang="en-US" altLang="ru-RU" i="1" dirty="0">
                <a:solidFill>
                  <a:srgbClr val="0000FF"/>
                </a:solidFill>
              </a:rPr>
              <a:t>=U</a:t>
            </a:r>
            <a:r>
              <a:rPr lang="en-US" altLang="ru-RU" i="1" baseline="-36000" dirty="0">
                <a:solidFill>
                  <a:srgbClr val="0000FF"/>
                </a:solidFill>
              </a:rPr>
              <a:t>0</a:t>
            </a:r>
            <a:r>
              <a:rPr lang="en-US" altLang="ru-RU" i="1" dirty="0">
                <a:solidFill>
                  <a:srgbClr val="0000FF"/>
                </a:solidFill>
              </a:rPr>
              <a:t>I</a:t>
            </a:r>
            <a:r>
              <a:rPr lang="en-US" altLang="ru-RU" i="1" baseline="-36000" dirty="0">
                <a:solidFill>
                  <a:srgbClr val="0000FF"/>
                </a:solidFill>
              </a:rPr>
              <a:t>0</a:t>
            </a:r>
            <a:r>
              <a:rPr lang="en-US" altLang="ru-RU" dirty="0">
                <a:solidFill>
                  <a:srgbClr val="0000FF"/>
                </a:solidFill>
              </a:rPr>
              <a:t>,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расходуемой</a:t>
            </a:r>
            <a:r>
              <a:rPr lang="en-US" altLang="ru-RU" dirty="0">
                <a:solidFill>
                  <a:srgbClr val="000000"/>
                </a:solidFill>
              </a:rPr>
              <a:t> в </a:t>
            </a:r>
            <a:r>
              <a:rPr lang="en-US" altLang="ru-RU" dirty="0" err="1">
                <a:solidFill>
                  <a:srgbClr val="000000"/>
                </a:solidFill>
              </a:rPr>
              <a:t>нагрузке</a:t>
            </a:r>
            <a:r>
              <a:rPr lang="en-US" altLang="ru-RU" dirty="0">
                <a:solidFill>
                  <a:srgbClr val="000000"/>
                </a:solidFill>
              </a:rPr>
              <a:t>. </a:t>
            </a:r>
            <a:r>
              <a:rPr lang="en-US" altLang="ru-RU" dirty="0" err="1">
                <a:solidFill>
                  <a:srgbClr val="000000"/>
                </a:solidFill>
              </a:rPr>
              <a:t>Но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при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одной</a:t>
            </a:r>
            <a:r>
              <a:rPr lang="en-US" altLang="ru-RU" dirty="0">
                <a:solidFill>
                  <a:srgbClr val="000000"/>
                </a:solidFill>
              </a:rPr>
              <a:t> и </a:t>
            </a:r>
            <a:r>
              <a:rPr lang="en-US" altLang="ru-RU" dirty="0" err="1">
                <a:solidFill>
                  <a:srgbClr val="000000"/>
                </a:solidFill>
              </a:rPr>
              <a:t>той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же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i="1" dirty="0">
                <a:solidFill>
                  <a:srgbClr val="000000"/>
                </a:solidFill>
              </a:rPr>
              <a:t>P</a:t>
            </a:r>
            <a:r>
              <a:rPr lang="en-US" altLang="ru-RU" i="1" baseline="-36000" dirty="0">
                <a:solidFill>
                  <a:srgbClr val="000000"/>
                </a:solidFill>
              </a:rPr>
              <a:t>0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мощность</a:t>
            </a:r>
            <a:r>
              <a:rPr lang="en-US" altLang="ru-RU" dirty="0">
                <a:solidFill>
                  <a:srgbClr val="000000"/>
                </a:solidFill>
              </a:rPr>
              <a:t>, </a:t>
            </a:r>
            <a:r>
              <a:rPr lang="en-US" altLang="ru-RU" dirty="0" err="1">
                <a:solidFill>
                  <a:srgbClr val="000000"/>
                </a:solidFill>
              </a:rPr>
              <a:t>потребляемая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трансформатором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выпрямителя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из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сети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будет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зависеть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от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схемы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выпрямителя</a:t>
            </a:r>
            <a:r>
              <a:rPr lang="en-US" altLang="ru-RU" dirty="0">
                <a:solidFill>
                  <a:srgbClr val="000000"/>
                </a:solidFill>
              </a:rPr>
              <a:t>. </a:t>
            </a:r>
            <a:r>
              <a:rPr lang="en-US" altLang="ru-RU" dirty="0" err="1">
                <a:solidFill>
                  <a:srgbClr val="000000"/>
                </a:solidFill>
              </a:rPr>
              <a:t>Поэтому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мы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говорим</a:t>
            </a:r>
            <a:r>
              <a:rPr lang="en-US" altLang="ru-RU" dirty="0">
                <a:solidFill>
                  <a:srgbClr val="000000"/>
                </a:solidFill>
              </a:rPr>
              <a:t> о </a:t>
            </a:r>
            <a:r>
              <a:rPr lang="en-US" altLang="ru-RU" dirty="0" err="1">
                <a:solidFill>
                  <a:srgbClr val="000000"/>
                </a:solidFill>
              </a:rPr>
              <a:t>коэффициенте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использования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трансформатора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i="1" dirty="0">
                <a:solidFill>
                  <a:srgbClr val="0000FF"/>
                </a:solidFill>
              </a:rPr>
              <a:t>К</a:t>
            </a:r>
            <a:r>
              <a:rPr lang="en-US" altLang="ru-RU" i="1" baseline="-36000" dirty="0">
                <a:solidFill>
                  <a:srgbClr val="0000FF"/>
                </a:solidFill>
              </a:rPr>
              <a:t>ТР</a:t>
            </a:r>
            <a:r>
              <a:rPr lang="en-US" altLang="ru-RU" i="1" dirty="0">
                <a:solidFill>
                  <a:srgbClr val="000000"/>
                </a:solidFill>
              </a:rPr>
              <a:t> </a:t>
            </a:r>
            <a:r>
              <a:rPr lang="en-US" altLang="ru-RU" dirty="0">
                <a:solidFill>
                  <a:srgbClr val="000000"/>
                </a:solidFill>
              </a:rPr>
              <a:t> и </a:t>
            </a:r>
            <a:r>
              <a:rPr lang="en-US" altLang="ru-RU" dirty="0" err="1">
                <a:solidFill>
                  <a:srgbClr val="000000"/>
                </a:solidFill>
              </a:rPr>
              <a:t>коэффициентах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использования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его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первичной</a:t>
            </a:r>
            <a:r>
              <a:rPr lang="en-US" altLang="ru-RU" dirty="0">
                <a:solidFill>
                  <a:srgbClr val="000000"/>
                </a:solidFill>
              </a:rPr>
              <a:t> и </a:t>
            </a:r>
            <a:r>
              <a:rPr lang="en-US" altLang="ru-RU" dirty="0" err="1">
                <a:solidFill>
                  <a:srgbClr val="000000"/>
                </a:solidFill>
              </a:rPr>
              <a:t>вторичной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обмоток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i="1" dirty="0">
                <a:solidFill>
                  <a:srgbClr val="0000FF"/>
                </a:solidFill>
              </a:rPr>
              <a:t>К</a:t>
            </a:r>
            <a:r>
              <a:rPr lang="en-US" altLang="ru-RU" i="1" baseline="-36000" dirty="0">
                <a:solidFill>
                  <a:srgbClr val="0000FF"/>
                </a:solidFill>
              </a:rPr>
              <a:t>1</a:t>
            </a:r>
            <a:r>
              <a:rPr lang="en-US" altLang="ru-RU" dirty="0">
                <a:solidFill>
                  <a:srgbClr val="000000"/>
                </a:solidFill>
              </a:rPr>
              <a:t> и </a:t>
            </a:r>
            <a:r>
              <a:rPr lang="en-US" altLang="ru-RU" i="1" dirty="0">
                <a:solidFill>
                  <a:srgbClr val="0000FF"/>
                </a:solidFill>
              </a:rPr>
              <a:t>К</a:t>
            </a:r>
            <a:r>
              <a:rPr lang="en-US" altLang="ru-RU" i="1" baseline="-36000" dirty="0">
                <a:solidFill>
                  <a:srgbClr val="0000FF"/>
                </a:solidFill>
              </a:rPr>
              <a:t>2</a:t>
            </a:r>
            <a:r>
              <a:rPr lang="en-US" altLang="ru-RU" i="1" dirty="0">
                <a:solidFill>
                  <a:srgbClr val="0000FF"/>
                </a:solidFill>
              </a:rPr>
              <a:t> </a:t>
            </a:r>
            <a:r>
              <a:rPr lang="en-US" altLang="ru-RU" dirty="0">
                <a:solidFill>
                  <a:srgbClr val="000000"/>
                </a:solidFill>
              </a:rPr>
              <a:t>, </a:t>
            </a:r>
            <a:r>
              <a:rPr lang="en-US" altLang="ru-RU" dirty="0" err="1">
                <a:solidFill>
                  <a:srgbClr val="000000"/>
                </a:solidFill>
              </a:rPr>
              <a:t>так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как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они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определяют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экономические</a:t>
            </a:r>
            <a:r>
              <a:rPr lang="en-US" altLang="ru-RU" dirty="0">
                <a:solidFill>
                  <a:srgbClr val="000000"/>
                </a:solidFill>
              </a:rPr>
              <a:t> и </a:t>
            </a:r>
            <a:r>
              <a:rPr lang="en-US" altLang="ru-RU" dirty="0" err="1">
                <a:solidFill>
                  <a:srgbClr val="000000"/>
                </a:solidFill>
              </a:rPr>
              <a:t>энергетические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показатели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выпрямителя</a:t>
            </a:r>
            <a:r>
              <a:rPr lang="en-US" altLang="ru-RU" dirty="0">
                <a:solidFill>
                  <a:srgbClr val="000000"/>
                </a:solidFill>
              </a:rPr>
              <a:t>. </a:t>
            </a:r>
          </a:p>
          <a:p>
            <a:pPr algn="just" eaLnBrk="1">
              <a:lnSpc>
                <a:spcPct val="90000"/>
              </a:lnSpc>
              <a:buClrTx/>
              <a:buFontTx/>
              <a:buNone/>
            </a:pPr>
            <a:r>
              <a:rPr lang="ru-RU" altLang="ru-RU" dirty="0">
                <a:solidFill>
                  <a:srgbClr val="000000"/>
                </a:solidFill>
              </a:rPr>
              <a:t>        </a:t>
            </a:r>
            <a:r>
              <a:rPr lang="en-US" altLang="ru-RU" dirty="0">
                <a:solidFill>
                  <a:srgbClr val="000000"/>
                </a:solidFill>
              </a:rPr>
              <a:t>К</a:t>
            </a:r>
            <a:r>
              <a:rPr lang="en-US" altLang="ru-RU" i="1" baseline="-36000" dirty="0">
                <a:solidFill>
                  <a:srgbClr val="000000"/>
                </a:solidFill>
              </a:rPr>
              <a:t>ТР</a:t>
            </a:r>
            <a:r>
              <a:rPr lang="en-US" altLang="ru-RU" i="1" dirty="0">
                <a:solidFill>
                  <a:srgbClr val="000000"/>
                </a:solidFill>
              </a:rPr>
              <a:t> = P</a:t>
            </a:r>
            <a:r>
              <a:rPr lang="en-US" altLang="ru-RU" i="1" baseline="-36000" dirty="0">
                <a:solidFill>
                  <a:srgbClr val="000000"/>
                </a:solidFill>
              </a:rPr>
              <a:t>0</a:t>
            </a:r>
            <a:r>
              <a:rPr lang="en-US" altLang="ru-RU" i="1" dirty="0">
                <a:solidFill>
                  <a:srgbClr val="000000"/>
                </a:solidFill>
              </a:rPr>
              <a:t> / S</a:t>
            </a:r>
            <a:r>
              <a:rPr lang="en-US" altLang="ru-RU" i="1" baseline="-36000" dirty="0">
                <a:solidFill>
                  <a:srgbClr val="000000"/>
                </a:solidFill>
              </a:rPr>
              <a:t>ТР</a:t>
            </a:r>
            <a:r>
              <a:rPr lang="en-US" altLang="ru-RU" i="1" dirty="0">
                <a:solidFill>
                  <a:srgbClr val="000000"/>
                </a:solidFill>
              </a:rPr>
              <a:t>,    S</a:t>
            </a:r>
            <a:r>
              <a:rPr lang="en-US" altLang="ru-RU" i="1" baseline="-36000" dirty="0">
                <a:solidFill>
                  <a:srgbClr val="000000"/>
                </a:solidFill>
              </a:rPr>
              <a:t>ТР</a:t>
            </a:r>
            <a:r>
              <a:rPr lang="en-US" altLang="ru-RU" i="1" dirty="0">
                <a:solidFill>
                  <a:srgbClr val="000000"/>
                </a:solidFill>
              </a:rPr>
              <a:t> = S</a:t>
            </a:r>
            <a:r>
              <a:rPr lang="en-US" altLang="ru-RU" i="1" baseline="-36000" dirty="0">
                <a:solidFill>
                  <a:srgbClr val="000000"/>
                </a:solidFill>
              </a:rPr>
              <a:t>1</a:t>
            </a:r>
            <a:r>
              <a:rPr lang="en-US" altLang="ru-RU" i="1" dirty="0">
                <a:solidFill>
                  <a:srgbClr val="000000"/>
                </a:solidFill>
              </a:rPr>
              <a:t> + S</a:t>
            </a:r>
            <a:r>
              <a:rPr lang="en-US" altLang="ru-RU" i="1" baseline="-36000" dirty="0">
                <a:solidFill>
                  <a:srgbClr val="000000"/>
                </a:solidFill>
              </a:rPr>
              <a:t>2</a:t>
            </a:r>
            <a:r>
              <a:rPr lang="en-US" altLang="ru-RU" i="1" dirty="0">
                <a:solidFill>
                  <a:srgbClr val="000000"/>
                </a:solidFill>
              </a:rPr>
              <a:t>, </a:t>
            </a:r>
            <a:r>
              <a:rPr lang="en-US" altLang="ru-RU" dirty="0">
                <a:solidFill>
                  <a:srgbClr val="000000"/>
                </a:solidFill>
              </a:rPr>
              <a:t>  </a:t>
            </a:r>
            <a:r>
              <a:rPr lang="ru-RU" altLang="ru-RU" dirty="0">
                <a:solidFill>
                  <a:srgbClr val="000000"/>
                </a:solidFill>
              </a:rPr>
              <a:t> </a:t>
            </a:r>
          </a:p>
          <a:p>
            <a:pPr algn="just" eaLnBrk="1">
              <a:lnSpc>
                <a:spcPct val="90000"/>
              </a:lnSpc>
              <a:buClrTx/>
              <a:buFontTx/>
              <a:buNone/>
            </a:pPr>
            <a:r>
              <a:rPr lang="ru-RU" altLang="ru-RU" dirty="0">
                <a:solidFill>
                  <a:srgbClr val="000000"/>
                </a:solidFill>
              </a:rPr>
              <a:t>        </a:t>
            </a:r>
            <a:r>
              <a:rPr lang="en-US" altLang="ru-RU" i="1" dirty="0">
                <a:solidFill>
                  <a:srgbClr val="000000"/>
                </a:solidFill>
              </a:rPr>
              <a:t>К</a:t>
            </a:r>
            <a:r>
              <a:rPr lang="en-US" altLang="ru-RU" i="1" baseline="-36000" dirty="0">
                <a:solidFill>
                  <a:srgbClr val="000000"/>
                </a:solidFill>
              </a:rPr>
              <a:t>1</a:t>
            </a:r>
            <a:r>
              <a:rPr lang="en-US" altLang="ru-RU" i="1" dirty="0">
                <a:solidFill>
                  <a:srgbClr val="000000"/>
                </a:solidFill>
              </a:rPr>
              <a:t> = P</a:t>
            </a:r>
            <a:r>
              <a:rPr lang="en-US" altLang="ru-RU" i="1" baseline="-36000" dirty="0">
                <a:solidFill>
                  <a:srgbClr val="000000"/>
                </a:solidFill>
              </a:rPr>
              <a:t>0</a:t>
            </a:r>
            <a:r>
              <a:rPr lang="en-US" altLang="ru-RU" i="1" dirty="0">
                <a:solidFill>
                  <a:srgbClr val="000000"/>
                </a:solidFill>
              </a:rPr>
              <a:t> / S</a:t>
            </a:r>
            <a:r>
              <a:rPr lang="en-US" altLang="ru-RU" i="1" baseline="-36000" dirty="0">
                <a:solidFill>
                  <a:srgbClr val="000000"/>
                </a:solidFill>
              </a:rPr>
              <a:t>1</a:t>
            </a:r>
            <a:r>
              <a:rPr lang="en-US" altLang="ru-RU" i="1" dirty="0">
                <a:solidFill>
                  <a:srgbClr val="000000"/>
                </a:solidFill>
              </a:rPr>
              <a:t>,         S</a:t>
            </a:r>
            <a:r>
              <a:rPr lang="en-US" altLang="ru-RU" i="1" baseline="-36000" dirty="0">
                <a:solidFill>
                  <a:srgbClr val="000000"/>
                </a:solidFill>
              </a:rPr>
              <a:t>1</a:t>
            </a:r>
            <a:r>
              <a:rPr lang="en-US" altLang="ru-RU" i="1" dirty="0">
                <a:solidFill>
                  <a:srgbClr val="000000"/>
                </a:solidFill>
              </a:rPr>
              <a:t> = n</a:t>
            </a:r>
            <a:r>
              <a:rPr lang="en-US" altLang="ru-RU" i="1" baseline="-36000" dirty="0">
                <a:solidFill>
                  <a:srgbClr val="000000"/>
                </a:solidFill>
              </a:rPr>
              <a:t>1</a:t>
            </a:r>
            <a:r>
              <a:rPr lang="en-US" altLang="ru-RU" i="1" dirty="0">
                <a:solidFill>
                  <a:srgbClr val="000000"/>
                </a:solidFill>
              </a:rPr>
              <a:t> U</a:t>
            </a:r>
            <a:r>
              <a:rPr lang="en-US" altLang="ru-RU" i="1" baseline="-36000" dirty="0">
                <a:solidFill>
                  <a:srgbClr val="000000"/>
                </a:solidFill>
              </a:rPr>
              <a:t>1</a:t>
            </a:r>
            <a:r>
              <a:rPr lang="en-US" altLang="ru-RU" i="1" dirty="0">
                <a:solidFill>
                  <a:srgbClr val="000000"/>
                </a:solidFill>
              </a:rPr>
              <a:t> I</a:t>
            </a:r>
            <a:r>
              <a:rPr lang="en-US" altLang="ru-RU" i="1" baseline="-36000" dirty="0">
                <a:solidFill>
                  <a:srgbClr val="000000"/>
                </a:solidFill>
              </a:rPr>
              <a:t>1</a:t>
            </a:r>
            <a:r>
              <a:rPr lang="en-US" altLang="ru-RU" i="1" dirty="0">
                <a:solidFill>
                  <a:srgbClr val="000000"/>
                </a:solidFill>
              </a:rPr>
              <a:t>,</a:t>
            </a:r>
            <a:r>
              <a:rPr lang="en-US" altLang="ru-RU" dirty="0">
                <a:solidFill>
                  <a:srgbClr val="000000"/>
                </a:solidFill>
              </a:rPr>
              <a:t>    </a:t>
            </a:r>
            <a:r>
              <a:rPr lang="ru-RU" altLang="ru-RU" dirty="0">
                <a:solidFill>
                  <a:srgbClr val="000000"/>
                </a:solidFill>
              </a:rPr>
              <a:t> </a:t>
            </a:r>
          </a:p>
          <a:p>
            <a:pPr algn="just" eaLnBrk="1">
              <a:lnSpc>
                <a:spcPct val="90000"/>
              </a:lnSpc>
              <a:buClrTx/>
              <a:buFontTx/>
              <a:buNone/>
            </a:pPr>
            <a:r>
              <a:rPr lang="ru-RU" altLang="ru-RU" dirty="0">
                <a:solidFill>
                  <a:srgbClr val="000000"/>
                </a:solidFill>
              </a:rPr>
              <a:t>        </a:t>
            </a:r>
            <a:r>
              <a:rPr lang="en-US" altLang="ru-RU" i="1" dirty="0">
                <a:solidFill>
                  <a:srgbClr val="000000"/>
                </a:solidFill>
              </a:rPr>
              <a:t>К</a:t>
            </a:r>
            <a:r>
              <a:rPr lang="en-US" altLang="ru-RU" i="1" baseline="-36000" dirty="0">
                <a:solidFill>
                  <a:srgbClr val="000000"/>
                </a:solidFill>
              </a:rPr>
              <a:t>2</a:t>
            </a:r>
            <a:r>
              <a:rPr lang="en-US" altLang="ru-RU" i="1" dirty="0">
                <a:solidFill>
                  <a:srgbClr val="000000"/>
                </a:solidFill>
              </a:rPr>
              <a:t> = P</a:t>
            </a:r>
            <a:r>
              <a:rPr lang="en-US" altLang="ru-RU" i="1" baseline="-36000" dirty="0">
                <a:solidFill>
                  <a:srgbClr val="000000"/>
                </a:solidFill>
              </a:rPr>
              <a:t>0</a:t>
            </a:r>
            <a:r>
              <a:rPr lang="en-US" altLang="ru-RU" i="1" dirty="0">
                <a:solidFill>
                  <a:srgbClr val="000000"/>
                </a:solidFill>
              </a:rPr>
              <a:t> / S</a:t>
            </a:r>
            <a:r>
              <a:rPr lang="en-US" altLang="ru-RU" i="1" baseline="-36000" dirty="0">
                <a:solidFill>
                  <a:srgbClr val="000000"/>
                </a:solidFill>
              </a:rPr>
              <a:t>2</a:t>
            </a:r>
            <a:r>
              <a:rPr lang="en-US" altLang="ru-RU" i="1" dirty="0">
                <a:solidFill>
                  <a:srgbClr val="000000"/>
                </a:solidFill>
              </a:rPr>
              <a:t>,         S</a:t>
            </a:r>
            <a:r>
              <a:rPr lang="en-US" altLang="ru-RU" i="1" baseline="-36000" dirty="0">
                <a:solidFill>
                  <a:srgbClr val="000000"/>
                </a:solidFill>
              </a:rPr>
              <a:t>2</a:t>
            </a:r>
            <a:r>
              <a:rPr lang="en-US" altLang="ru-RU" i="1" dirty="0">
                <a:solidFill>
                  <a:srgbClr val="000000"/>
                </a:solidFill>
              </a:rPr>
              <a:t> = n</a:t>
            </a:r>
            <a:r>
              <a:rPr lang="en-US" altLang="ru-RU" i="1" baseline="-36000" dirty="0">
                <a:solidFill>
                  <a:srgbClr val="000000"/>
                </a:solidFill>
              </a:rPr>
              <a:t>2 </a:t>
            </a:r>
            <a:r>
              <a:rPr lang="en-US" altLang="ru-RU" i="1" dirty="0">
                <a:solidFill>
                  <a:srgbClr val="000000"/>
                </a:solidFill>
              </a:rPr>
              <a:t>U</a:t>
            </a:r>
            <a:r>
              <a:rPr lang="en-US" altLang="ru-RU" i="1" baseline="-36000" dirty="0">
                <a:solidFill>
                  <a:srgbClr val="000000"/>
                </a:solidFill>
              </a:rPr>
              <a:t>2</a:t>
            </a:r>
            <a:r>
              <a:rPr lang="en-US" altLang="ru-RU" i="1" dirty="0">
                <a:solidFill>
                  <a:srgbClr val="000000"/>
                </a:solidFill>
              </a:rPr>
              <a:t> I</a:t>
            </a:r>
            <a:r>
              <a:rPr lang="en-US" altLang="ru-RU" i="1" baseline="-36000" dirty="0">
                <a:solidFill>
                  <a:srgbClr val="000000"/>
                </a:solidFill>
              </a:rPr>
              <a:t>2</a:t>
            </a:r>
            <a:r>
              <a:rPr lang="en-US" altLang="ru-RU" i="1" dirty="0">
                <a:solidFill>
                  <a:srgbClr val="000000"/>
                </a:solidFill>
              </a:rPr>
              <a:t>,</a:t>
            </a:r>
            <a:r>
              <a:rPr lang="ru-RU" altLang="ru-RU" dirty="0">
                <a:solidFill>
                  <a:srgbClr val="000000"/>
                </a:solidFill>
              </a:rPr>
              <a:t> </a:t>
            </a:r>
          </a:p>
          <a:p>
            <a:pPr algn="just" eaLnBrk="1">
              <a:buClrTx/>
              <a:buFontTx/>
              <a:buNone/>
            </a:pPr>
            <a:r>
              <a:rPr lang="en-US" altLang="ru-RU" dirty="0" err="1">
                <a:solidFill>
                  <a:srgbClr val="000000"/>
                </a:solidFill>
              </a:rPr>
              <a:t>так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как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i="1" dirty="0">
                <a:solidFill>
                  <a:srgbClr val="000000"/>
                </a:solidFill>
              </a:rPr>
              <a:t>n</a:t>
            </a:r>
            <a:r>
              <a:rPr lang="en-US" altLang="ru-RU" i="1" baseline="-36000" dirty="0">
                <a:solidFill>
                  <a:srgbClr val="000000"/>
                </a:solidFill>
              </a:rPr>
              <a:t>1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может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быть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не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равно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i="1" dirty="0">
                <a:solidFill>
                  <a:srgbClr val="000000"/>
                </a:solidFill>
              </a:rPr>
              <a:t>n</a:t>
            </a:r>
            <a:r>
              <a:rPr lang="en-US" altLang="ru-RU" i="1" baseline="-36000" dirty="0">
                <a:solidFill>
                  <a:srgbClr val="000000"/>
                </a:solidFill>
              </a:rPr>
              <a:t>2</a:t>
            </a:r>
            <a:r>
              <a:rPr lang="en-US" altLang="ru-RU" dirty="0">
                <a:solidFill>
                  <a:srgbClr val="000000"/>
                </a:solidFill>
              </a:rPr>
              <a:t>, </a:t>
            </a:r>
            <a:r>
              <a:rPr lang="en-US" altLang="ru-RU" dirty="0" err="1">
                <a:solidFill>
                  <a:srgbClr val="000000"/>
                </a:solidFill>
              </a:rPr>
              <a:t>то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эти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коэффициенты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могут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сильно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различаться</a:t>
            </a:r>
            <a:r>
              <a:rPr lang="en-US" altLang="ru-RU" dirty="0">
                <a:solidFill>
                  <a:srgbClr val="000000"/>
                </a:solidFill>
              </a:rPr>
              <a:t>. </a:t>
            </a:r>
          </a:p>
          <a:p>
            <a:pPr algn="just" eaLnBrk="1">
              <a:buClrTx/>
              <a:buFontTx/>
              <a:buNone/>
            </a:pPr>
            <a:r>
              <a:rPr lang="en-US" altLang="ru-RU" dirty="0" err="1">
                <a:solidFill>
                  <a:srgbClr val="000000"/>
                </a:solidFill>
              </a:rPr>
              <a:t>Также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следует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 smtClean="0">
                <a:solidFill>
                  <a:srgbClr val="000000"/>
                </a:solidFill>
              </a:rPr>
              <a:t>обращать</a:t>
            </a:r>
            <a:r>
              <a:rPr lang="en-US" altLang="ru-RU" dirty="0" smtClean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внимание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на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коффициент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пульсаций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b="1" i="1" dirty="0">
                <a:solidFill>
                  <a:srgbClr val="0000FF"/>
                </a:solidFill>
              </a:rPr>
              <a:t>q</a:t>
            </a:r>
            <a:r>
              <a:rPr lang="en-US" altLang="ru-RU" b="1" i="1" baseline="-33000" dirty="0">
                <a:solidFill>
                  <a:srgbClr val="0000FF"/>
                </a:solidFill>
              </a:rPr>
              <a:t>0</a:t>
            </a:r>
          </a:p>
        </p:txBody>
      </p:sp>
      <p:graphicFrame>
        <p:nvGraphicFramePr>
          <p:cNvPr id="17412" name="Object 3"/>
          <p:cNvGraphicFramePr>
            <a:graphicFrameLocks noChangeAspect="1"/>
          </p:cNvGraphicFramePr>
          <p:nvPr/>
        </p:nvGraphicFramePr>
        <p:xfrm>
          <a:off x="917281" y="4082829"/>
          <a:ext cx="7408800" cy="2310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4" imgW="6913800" imgH="2596320" progId="">
                  <p:embed/>
                </p:oleObj>
              </mc:Choice>
              <mc:Fallback>
                <p:oleObj r:id="rId4" imgW="6913800" imgH="25963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281" y="4082829"/>
                        <a:ext cx="7408800" cy="2310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6263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489600" y="283711"/>
            <a:ext cx="8222400" cy="411883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150520" algn="l"/>
              </a:tabLst>
            </a:pPr>
            <a:r>
              <a:rPr lang="ru-RU" altLang="ru-RU" sz="2900"/>
              <a:t>Управляемый выпрямитель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326880" y="816566"/>
            <a:ext cx="8490240" cy="245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       При глубоком регулировании напряжения </a:t>
            </a:r>
            <a:r>
              <a:rPr lang="ru-RU" altLang="ru-RU" b="1" i="1">
                <a:solidFill>
                  <a:srgbClr val="0000FF"/>
                </a:solidFill>
              </a:rPr>
              <a:t>коэффициент мощности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выпрямителей снижается до </a:t>
            </a:r>
            <a:r>
              <a:rPr lang="ru-RU" altLang="ru-RU" b="1" i="1">
                <a:solidFill>
                  <a:srgbClr val="0000FF"/>
                </a:solidFill>
              </a:rPr>
              <a:t>0.3 0.5</a:t>
            </a:r>
            <a:r>
              <a:rPr lang="ru-RU" altLang="ru-RU">
                <a:solidFill>
                  <a:srgbClr val="000000"/>
                </a:solidFill>
              </a:rPr>
              <a:t>, что является существенным недостатком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регулируемых вентилей. Повышается коэффициент мощности путём применения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специальных схем с искусственной коммутацией тока (корректоров коэффициента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мощности).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      </a:t>
            </a:r>
            <a:r>
              <a:rPr lang="ru-RU" altLang="ru-RU">
                <a:solidFill>
                  <a:srgbClr val="0000FF"/>
                </a:solidFill>
              </a:rPr>
              <a:t> Другим недостатком </a:t>
            </a:r>
            <a:r>
              <a:rPr lang="ru-RU" altLang="ru-RU">
                <a:solidFill>
                  <a:srgbClr val="000000"/>
                </a:solidFill>
              </a:rPr>
              <a:t>тиристоров являются </a:t>
            </a:r>
            <a:r>
              <a:rPr lang="ru-RU" altLang="ru-RU">
                <a:solidFill>
                  <a:srgbClr val="0000FF"/>
                </a:solidFill>
              </a:rPr>
              <a:t>большие потери </a:t>
            </a:r>
            <a:r>
              <a:rPr lang="ru-RU" altLang="ru-RU">
                <a:solidFill>
                  <a:srgbClr val="000000"/>
                </a:solidFill>
              </a:rPr>
              <a:t>по сравнению с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диодами (приблизительно в 2 раза больше). Поэтому при низких выходных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напряжениях  </a:t>
            </a:r>
            <a:r>
              <a:rPr lang="ru-RU" altLang="ru-RU" b="1" i="1">
                <a:solidFill>
                  <a:srgbClr val="0000FF"/>
                </a:solidFill>
                <a:cs typeface="Arial" charset="0"/>
              </a:rPr>
              <a:t>U</a:t>
            </a:r>
            <a:r>
              <a:rPr lang="ru-RU" altLang="ru-RU" b="1" i="1" baseline="-33000">
                <a:solidFill>
                  <a:srgbClr val="0000FF"/>
                </a:solidFill>
                <a:cs typeface="Arial" charset="0"/>
              </a:rPr>
              <a:t>0 </a:t>
            </a:r>
            <a:r>
              <a:rPr lang="ru-RU" altLang="ru-RU" b="1" i="1">
                <a:solidFill>
                  <a:srgbClr val="0000FF"/>
                </a:solidFill>
                <a:cs typeface="Arial" charset="0"/>
              </a:rPr>
              <a:t>≤ 10 В</a:t>
            </a:r>
            <a:r>
              <a:rPr lang="ru-RU" altLang="ru-RU">
                <a:solidFill>
                  <a:srgbClr val="000000"/>
                </a:solidFill>
              </a:rPr>
              <a:t>  и больших токах тиристоры на стороне постоянного тока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применять нежелательно. Их переносят на сторону переменного тока, в первичную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цепь трансформатора.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80" y="3634942"/>
            <a:ext cx="8490240" cy="22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8507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7950"/>
            <a:ext cx="8222400" cy="411883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150520" algn="l"/>
              </a:tabLst>
            </a:pPr>
            <a:r>
              <a:rPr lang="ru-RU" altLang="ru-RU" sz="2900"/>
              <a:t>Управляемый выпрямитель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89601" y="979303"/>
            <a:ext cx="8327520" cy="544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       В настоящее время управляемые выпрямители охватываются цепью обратной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связи (ОС). Структурная схема такого устройства: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81" y="1607209"/>
            <a:ext cx="7466400" cy="2638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489601" y="4245566"/>
            <a:ext cx="8327520" cy="2163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 В – управляемый выпрямитель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 СФ – силовой фильтр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 СУ – сравнивающее устройства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 ИОН – источник опорного напряжения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 УПТ – усилитель постоянного тока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      Подобным образом может быть введена ОС в схему с регулированием на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стороне первичной обмотки. При изменении   или по цепи ОС происходит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автоматическое регулирование таким образом, что    поддерживается постоянным.</a:t>
            </a:r>
          </a:p>
          <a:p>
            <a:pPr eaLnBrk="1"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</a:rPr>
              <a:t>Такие устройства называются </a:t>
            </a:r>
            <a:r>
              <a:rPr lang="ru-RU" altLang="ru-RU" b="1" i="1">
                <a:solidFill>
                  <a:srgbClr val="0000FF"/>
                </a:solidFill>
              </a:rPr>
              <a:t>тиристорные стабилизаторы.</a:t>
            </a:r>
          </a:p>
        </p:txBody>
      </p:sp>
    </p:spTree>
    <p:extLst>
      <p:ext uri="{BB962C8B-B14F-4D97-AF65-F5344CB8AC3E}">
        <p14:creationId xmlns:p14="http://schemas.microsoft.com/office/powerpoint/2010/main" val="16241435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7233"/>
          </a:xfrm>
        </p:spPr>
        <p:txBody>
          <a:bodyPr>
            <a:normAutofit fontScale="90000"/>
          </a:bodyPr>
          <a:lstStyle/>
          <a:p>
            <a:pPr algn="l"/>
            <a:r>
              <a:rPr lang="ru-RU" altLang="ru-RU" smtClean="0"/>
              <a:t/>
            </a:r>
            <a:br>
              <a:rPr lang="ru-RU" altLang="ru-RU" smtClean="0"/>
            </a:br>
            <a:r>
              <a:rPr lang="ru-RU" altLang="ru-RU" smtClean="0"/>
              <a:t/>
            </a:r>
            <a:br>
              <a:rPr lang="ru-RU" altLang="ru-RU" smtClean="0"/>
            </a:br>
            <a:r>
              <a:rPr lang="ru-RU" altLang="ru-RU" smtClean="0"/>
              <a:t/>
            </a:r>
            <a:br>
              <a:rPr lang="ru-RU" altLang="ru-RU" smtClean="0"/>
            </a:br>
            <a:r>
              <a:rPr lang="ru-RU" altLang="ru-RU" smtClean="0"/>
              <a:t/>
            </a:r>
            <a:br>
              <a:rPr lang="ru-RU" altLang="ru-RU" smtClean="0"/>
            </a:br>
            <a:r>
              <a:rPr lang="ru-RU" altLang="ru-RU" smtClean="0"/>
              <a:t/>
            </a:r>
            <a:br>
              <a:rPr lang="ru-RU" altLang="ru-RU" smtClean="0"/>
            </a:br>
            <a:r>
              <a:rPr lang="ru-RU" altLang="ru-RU" smtClean="0"/>
              <a:t/>
            </a:r>
            <a:br>
              <a:rPr lang="ru-RU" altLang="ru-RU" smtClean="0"/>
            </a:br>
            <a:r>
              <a:rPr lang="ru-RU" altLang="ru-RU" smtClean="0"/>
              <a:t/>
            </a:r>
            <a:br>
              <a:rPr lang="ru-RU" altLang="ru-RU" smtClean="0"/>
            </a:br>
            <a:r>
              <a:rPr lang="ru-RU" altLang="ru-RU" smtClean="0"/>
              <a:t/>
            </a:r>
            <a:br>
              <a:rPr lang="ru-RU" altLang="ru-RU" smtClean="0"/>
            </a:br>
            <a:r>
              <a:rPr lang="ru-RU" altLang="ru-RU" smtClean="0"/>
              <a:t/>
            </a:r>
            <a:br>
              <a:rPr lang="ru-RU" altLang="ru-RU" smtClean="0"/>
            </a:br>
            <a:r>
              <a:rPr lang="ru-RU" altLang="ru-RU" smtClean="0"/>
              <a:t>Методы управления тиристорами (Самостоятельная работа):</a:t>
            </a:r>
            <a:br>
              <a:rPr lang="ru-RU" altLang="ru-RU" smtClean="0"/>
            </a:br>
            <a:r>
              <a:rPr lang="ru-RU" altLang="ru-RU" smtClean="0"/>
              <a:t> </a:t>
            </a:r>
            <a:br>
              <a:rPr lang="ru-RU" altLang="ru-RU" smtClean="0"/>
            </a:br>
            <a:r>
              <a:rPr lang="ru-RU" altLang="ru-RU" smtClean="0"/>
              <a:t>1. Горизонтальный метод управления (используется при ручном регулировании);</a:t>
            </a:r>
            <a:br>
              <a:rPr lang="ru-RU" altLang="ru-RU" smtClean="0"/>
            </a:br>
            <a:r>
              <a:rPr lang="ru-RU" altLang="ru-RU" smtClean="0"/>
              <a:t> </a:t>
            </a:r>
            <a:br>
              <a:rPr lang="ru-RU" altLang="ru-RU" smtClean="0"/>
            </a:br>
            <a:r>
              <a:rPr lang="ru-RU" altLang="ru-RU" smtClean="0"/>
              <a:t>2. Вертикальный метод управления (используется при автоматическом регулировании);</a:t>
            </a:r>
            <a:br>
              <a:rPr lang="ru-RU" altLang="ru-RU" smtClean="0"/>
            </a:b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57547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ru-RU" smtClean="0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0" y="-53286"/>
            <a:ext cx="3697920" cy="275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401" y="1044110"/>
            <a:ext cx="5192640" cy="58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73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Однофазная, однополупериодная схема выпрямления </a:t>
            </a:r>
            <a:r>
              <a:rPr lang="ru-RU" sz="3600" dirty="0" smtClean="0"/>
              <a:t>и</a:t>
            </a:r>
            <a:r>
              <a:rPr lang="ru-RU" sz="3600" dirty="0"/>
              <a:t> диаграммы напряжений и токов в ней при работе на активную </a:t>
            </a:r>
            <a:r>
              <a:rPr lang="ru-RU" sz="3600" dirty="0" smtClean="0"/>
              <a:t>нагрузку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85698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14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err="1"/>
              <a:t>Двухполупериодная</a:t>
            </a:r>
            <a:r>
              <a:rPr lang="ru-RU" sz="3600" dirty="0"/>
              <a:t> схема выпрямления со средней точкой </a:t>
            </a:r>
            <a:r>
              <a:rPr lang="ru-RU" sz="3600" dirty="0" smtClean="0"/>
              <a:t>и </a:t>
            </a:r>
            <a:r>
              <a:rPr lang="ru-RU" sz="3600" dirty="0"/>
              <a:t>диаграммы напряжений и </a:t>
            </a:r>
            <a:r>
              <a:rPr lang="ru-RU" sz="3600" dirty="0" smtClean="0"/>
              <a:t>токов</a:t>
            </a:r>
            <a:endParaRPr lang="ru-RU" sz="3600" dirty="0"/>
          </a:p>
        </p:txBody>
      </p:sp>
      <p:pic>
        <p:nvPicPr>
          <p:cNvPr id="308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88840"/>
            <a:ext cx="914400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93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Однофазная мостовая схема выпрямления (схема </a:t>
            </a:r>
            <a:r>
              <a:rPr lang="ru-RU" sz="3600" dirty="0" err="1"/>
              <a:t>Греца</a:t>
            </a:r>
            <a:r>
              <a:rPr lang="ru-RU" sz="3600" dirty="0"/>
              <a:t>) </a:t>
            </a:r>
            <a:r>
              <a:rPr lang="ru-RU" sz="3600" dirty="0" smtClean="0"/>
              <a:t>и </a:t>
            </a:r>
            <a:r>
              <a:rPr lang="ru-RU" sz="3600" dirty="0"/>
              <a:t>диаграммы напряжений и </a:t>
            </a:r>
            <a:r>
              <a:rPr lang="ru-RU" sz="3600" dirty="0" smtClean="0"/>
              <a:t>токов</a:t>
            </a:r>
            <a:endParaRPr lang="ru-RU" sz="36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9500"/>
            <a:ext cx="9144000" cy="494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24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Трехфазная нулевая схема выпрямления (звезда-звезда) </a:t>
            </a:r>
            <a:r>
              <a:rPr lang="ru-RU" sz="3600" dirty="0" smtClean="0"/>
              <a:t>и </a:t>
            </a:r>
            <a:r>
              <a:rPr lang="ru-RU" sz="3600" dirty="0"/>
              <a:t>диаграммы напряжений и </a:t>
            </a:r>
            <a:r>
              <a:rPr lang="ru-RU" sz="3600" dirty="0" smtClean="0"/>
              <a:t>токов</a:t>
            </a:r>
            <a:endParaRPr lang="ru-RU" sz="36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144000" cy="515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07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Трехфазная мостовая схема выпрямления </a:t>
            </a:r>
            <a:r>
              <a:rPr lang="ru-RU" sz="3600" dirty="0" smtClean="0"/>
              <a:t>и </a:t>
            </a:r>
            <a:r>
              <a:rPr lang="ru-RU" sz="3600" dirty="0"/>
              <a:t>диаграммы напряжений и </a:t>
            </a:r>
            <a:r>
              <a:rPr lang="ru-RU" sz="3600" dirty="0" smtClean="0"/>
              <a:t>токов</a:t>
            </a:r>
            <a:endParaRPr lang="ru-RU" sz="36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144000" cy="515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8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826074"/>
              </p:ext>
            </p:extLst>
          </p:nvPr>
        </p:nvGraphicFramePr>
        <p:xfrm>
          <a:off x="-36511" y="2"/>
          <a:ext cx="9180511" cy="6998983"/>
        </p:xfrm>
        <a:graphic>
          <a:graphicData uri="http://schemas.openxmlformats.org/drawingml/2006/table">
            <a:tbl>
              <a:tblPr firstRow="1" firstCol="1" bandRow="1"/>
              <a:tblGrid>
                <a:gridCol w="2499058"/>
                <a:gridCol w="1366060"/>
                <a:gridCol w="1366060"/>
                <a:gridCol w="1370194"/>
                <a:gridCol w="1370194"/>
                <a:gridCol w="1208945"/>
              </a:tblGrid>
              <a:tr h="273900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Показатели</a:t>
                      </a:r>
                      <a:endParaRPr lang="ru-RU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Схема выпрямления переменного тока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477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однофазная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трехфазная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1109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однотактная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двухтактная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мостовая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двухтактная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мостовая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2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Максимальное значение тока вентиля  /</a:t>
                      </a:r>
                      <a:r>
                        <a:rPr lang="ru-RU" sz="1400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</a:t>
                      </a: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max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3,14</a:t>
                      </a:r>
                      <a:r>
                        <a:rPr lang="en-US" sz="1800" i="1" kern="1200" spc="5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I</a:t>
                      </a:r>
                      <a:r>
                        <a:rPr lang="en-US" sz="1800" i="1" kern="1200" spc="50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1,57 </a:t>
                      </a:r>
                      <a:r>
                        <a:rPr lang="en-US" sz="1800" i="1" kern="1200" spc="5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i="1" kern="1200" spc="50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1,57 </a:t>
                      </a:r>
                      <a:r>
                        <a:rPr lang="en-US" sz="1800" i="1" kern="1200" spc="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i="1" kern="1200" spc="50" baseline="-25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1,21</a:t>
                      </a:r>
                      <a:r>
                        <a:rPr lang="en-US" sz="1800" i="1" kern="1200" spc="5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I</a:t>
                      </a:r>
                      <a:r>
                        <a:rPr lang="en-US" sz="1800" i="1" kern="1200" spc="50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1,045 </a:t>
                      </a:r>
                      <a:r>
                        <a:rPr lang="en-US" sz="1800" i="1" kern="1200" spc="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i="1" kern="1200" spc="50" baseline="-25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2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Максимальное значение обратного напряжения </a:t>
                      </a:r>
                      <a:r>
                        <a:rPr lang="ru-RU" sz="1400" i="1" kern="1200" spc="5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i="1" kern="1200" spc="5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ru-RU" sz="1400" i="1" kern="1200" spc="50" baseline="-250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обр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3,14 </a:t>
                      </a:r>
                      <a:r>
                        <a:rPr lang="en-US" sz="1800" i="1" kern="1200" spc="5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800" i="1" kern="1200" spc="50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3,14 </a:t>
                      </a:r>
                      <a:r>
                        <a:rPr lang="en-US" sz="1800" i="1" kern="1200" spc="5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800" i="1" kern="1200" spc="50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1,57</a:t>
                      </a:r>
                      <a:r>
                        <a:rPr lang="en-US" sz="1800" i="1" kern="1200" spc="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U</a:t>
                      </a:r>
                      <a:r>
                        <a:rPr lang="en-US" sz="1800" i="1" kern="1200" spc="50" baseline="-25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,1 </a:t>
                      </a:r>
                      <a:r>
                        <a:rPr lang="en-US" sz="1800" i="1" kern="1200" spc="5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800" i="1" kern="1200" spc="50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1,045</a:t>
                      </a:r>
                      <a:r>
                        <a:rPr lang="en-US" sz="1800" i="1" kern="1200" spc="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U</a:t>
                      </a:r>
                      <a:r>
                        <a:rPr lang="en-US" sz="1800" i="1" kern="1200" spc="50" baseline="-25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0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Действующее значение напряжения вторичной обмотки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2,22 </a:t>
                      </a:r>
                      <a:r>
                        <a:rPr lang="en-US" sz="1800" i="1" kern="1200" spc="5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800" i="1" kern="1200" spc="50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2x1,11 </a:t>
                      </a:r>
                      <a:r>
                        <a:rPr lang="en-US" sz="1800" i="1" kern="1200" spc="5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800" i="1" kern="1200" spc="50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1,11 </a:t>
                      </a:r>
                      <a:r>
                        <a:rPr lang="en-US" sz="1800" i="1" kern="1200" spc="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800" i="1" kern="1200" spc="50" baseline="-25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0.855</a:t>
                      </a:r>
                      <a:r>
                        <a:rPr lang="en-US" sz="1800" i="1" kern="1200" spc="5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U</a:t>
                      </a:r>
                      <a:r>
                        <a:rPr lang="en-US" sz="1800" i="1" kern="1200" spc="50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0,43 </a:t>
                      </a:r>
                      <a:r>
                        <a:rPr lang="en-US" sz="1800" i="1" kern="1200" spc="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800" i="1" kern="1200" spc="50" baseline="-25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2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Действующее значение тока вторичной обмотки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1.57 /</a:t>
                      </a:r>
                      <a:r>
                        <a:rPr lang="ru-RU" sz="1800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0,785 </a:t>
                      </a:r>
                      <a:r>
                        <a:rPr lang="ru-RU" sz="1800" kern="1200" spc="5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ru-RU" sz="1800" kern="1200" spc="50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1.11 /</a:t>
                      </a:r>
                      <a:r>
                        <a:rPr lang="ru-RU" sz="1800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0,58 </a:t>
                      </a:r>
                      <a:r>
                        <a:rPr lang="ru-RU" sz="1800" kern="1200" spc="5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ru-RU" sz="1800" kern="1200" spc="50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0,82 </a:t>
                      </a:r>
                      <a:r>
                        <a:rPr lang="ru-RU" sz="1800" kern="1200" spc="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ru-RU" sz="1800" kern="1200" spc="50" baseline="-25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2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Расчетная мощность трансформатора </a:t>
                      </a:r>
                      <a:r>
                        <a:rPr lang="ru-RU" sz="1400" kern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</a:t>
                      </a:r>
                      <a:r>
                        <a:rPr lang="ru-RU" sz="1400" kern="1200" baseline="-250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3,09 </a:t>
                      </a:r>
                      <a:r>
                        <a:rPr lang="ru-RU" sz="1800" i="1" kern="1200" spc="5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</a:t>
                      </a:r>
                      <a:r>
                        <a:rPr lang="ru-RU" sz="1800" i="1" kern="1200" spc="50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1,48 </a:t>
                      </a:r>
                      <a:r>
                        <a:rPr lang="ru-RU" sz="1800" i="1" kern="1200" spc="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</a:t>
                      </a:r>
                      <a:r>
                        <a:rPr lang="ru-RU" sz="1800" i="1" kern="1200" spc="50" baseline="-25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1,23 </a:t>
                      </a:r>
                      <a:r>
                        <a:rPr lang="ru-RU" sz="1800" i="1" kern="1200" spc="5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</a:t>
                      </a:r>
                      <a:r>
                        <a:rPr lang="ru-RU" sz="1800" i="1" kern="1200" spc="50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1.35 </a:t>
                      </a:r>
                      <a:r>
                        <a:rPr lang="ru-RU" sz="1800" i="1" kern="1200" spc="5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</a:t>
                      </a:r>
                      <a:r>
                        <a:rPr lang="ru-RU" sz="1800" i="1" kern="1200" spc="50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1,045 </a:t>
                      </a:r>
                      <a:r>
                        <a:rPr lang="ru-RU" sz="1800" i="1" kern="1200" spc="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</a:t>
                      </a:r>
                      <a:r>
                        <a:rPr lang="ru-RU" sz="1800" i="1" kern="1200" spc="50" baseline="-25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2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Коэффициент использования трансформатора </a:t>
                      </a:r>
                      <a:r>
                        <a:rPr lang="ru-RU" sz="1400" i="1" kern="1200" spc="5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Кт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0,324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0,675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0,814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0,741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0,955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0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Вынужденное подмагничивание сердечника трансформатора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Есть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Нет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Нет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Есть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Нет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2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Частота основной гармоники </a:t>
                      </a:r>
                      <a:r>
                        <a:rPr lang="en-US" sz="1400" i="1" kern="1200" spc="5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for</a:t>
                      </a: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при частоте сети 50 Гц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50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150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300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Коэффициент пульсации </a:t>
                      </a:r>
                      <a:r>
                        <a:rPr lang="ru-RU" sz="1400" i="1" kern="1200" spc="5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Кп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1,57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0,67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0,67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0,25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0.057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997" marR="21997" marT="47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13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456481" y="273629"/>
            <a:ext cx="8228160" cy="707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ru-RU" altLang="ru-RU" sz="2900">
                <a:solidFill>
                  <a:srgbClr val="000000"/>
                </a:solidFill>
              </a:rPr>
              <a:t>Управляемый выпрямитель</a:t>
            </a:r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326880" y="921697"/>
            <a:ext cx="8490240" cy="5609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55188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 sz="1600" dirty="0">
                <a:solidFill>
                  <a:srgbClr val="000000"/>
                </a:solidFill>
              </a:rPr>
              <a:t>В большинстве случаев применения выпрямителей средней и большой мощности приходится решать задачу управления средним значением выпрямленного</a:t>
            </a:r>
          </a:p>
          <a:p>
            <a:pPr eaLnBrk="1">
              <a:buClrTx/>
              <a:buFontTx/>
              <a:buNone/>
            </a:pPr>
            <a:r>
              <a:rPr lang="ru-RU" altLang="ru-RU" sz="1600" dirty="0">
                <a:solidFill>
                  <a:srgbClr val="000000"/>
                </a:solidFill>
              </a:rPr>
              <a:t> напряжения </a:t>
            </a:r>
            <a:r>
              <a:rPr lang="ru-RU" altLang="ru-RU" sz="1600" dirty="0" err="1">
                <a:solidFill>
                  <a:srgbClr val="0000FF"/>
                </a:solidFill>
              </a:rPr>
              <a:t>U</a:t>
            </a:r>
            <a:r>
              <a:rPr lang="ru-RU" altLang="ru-RU" sz="1600" baseline="-41000" dirty="0" err="1">
                <a:solidFill>
                  <a:srgbClr val="0000FF"/>
                </a:solidFill>
              </a:rPr>
              <a:t>d</a:t>
            </a:r>
            <a:r>
              <a:rPr lang="ru-RU" altLang="ru-RU" sz="1600" dirty="0">
                <a:solidFill>
                  <a:srgbClr val="0000FF"/>
                </a:solidFill>
              </a:rPr>
              <a:t>.</a:t>
            </a:r>
            <a:r>
              <a:rPr lang="ru-RU" altLang="ru-RU" sz="1600" dirty="0">
                <a:solidFill>
                  <a:srgbClr val="000000"/>
                </a:solidFill>
              </a:rPr>
              <a:t> Это обусловлено необходимостью стабилизации напряжения на нагрузке в условиях изменения напряжения питающей сети или тока нагрузки, а также регулирования напряжения на нагрузке с целью обеспечения требуемого режима ее работы (например, при управлении скоростью двигателей постоянного тока). В схеме выпрямителя используются управляемые вентили - тиристоры, в связи с чем выпрямитель называют управляемым.  Широкое применение для регулирования напряжения на нагрузке получил фазовый способ, основанный на управлении во времени моментом отпирания вентилей выпрямителя. Момент управления, выраженный в электрических градусах, называют углом управления и обозначают символом </a:t>
            </a:r>
            <a:r>
              <a:rPr lang="ru-RU" altLang="ru-RU" sz="1600" dirty="0">
                <a:solidFill>
                  <a:srgbClr val="0000FF"/>
                </a:solidFill>
                <a:cs typeface="Arial" charset="0"/>
              </a:rPr>
              <a:t>α.</a:t>
            </a:r>
            <a:r>
              <a:rPr lang="ru-RU" altLang="ru-RU" sz="1600" dirty="0">
                <a:solidFill>
                  <a:srgbClr val="0000FF"/>
                </a:solidFill>
              </a:rPr>
              <a:t> </a:t>
            </a:r>
            <a:r>
              <a:rPr lang="ru-RU" altLang="ru-RU" sz="1600" dirty="0">
                <a:solidFill>
                  <a:srgbClr val="000000"/>
                </a:solidFill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cs typeface="Times New Roman" pitchFamily="16" charset="0"/>
              </a:rPr>
              <a:t>Отсчет угла управления производится от точки естественной коммутации, в которой на электродах тиристора появляется прямое напряжение.</a:t>
            </a:r>
            <a:r>
              <a:rPr lang="ru-RU" altLang="ru-RU" sz="1600" dirty="0">
                <a:solidFill>
                  <a:srgbClr val="000000"/>
                </a:solidFill>
              </a:rPr>
              <a:t> </a:t>
            </a:r>
          </a:p>
          <a:p>
            <a:pPr eaLnBrk="1">
              <a:buClrTx/>
              <a:buFontTx/>
              <a:buNone/>
            </a:pPr>
            <a:r>
              <a:rPr lang="ru-RU" altLang="ru-RU" sz="1600" dirty="0">
                <a:solidFill>
                  <a:srgbClr val="000000"/>
                </a:solidFill>
              </a:rPr>
              <a:t>В зависимости от типа источника переменного тока различают </a:t>
            </a:r>
            <a:r>
              <a:rPr lang="ru-RU" altLang="ru-RU" sz="1600" b="1" i="1" dirty="0">
                <a:solidFill>
                  <a:srgbClr val="0000FF"/>
                </a:solidFill>
              </a:rPr>
              <a:t>однофазные</a:t>
            </a:r>
            <a:r>
              <a:rPr lang="ru-RU" altLang="ru-RU" sz="1600" dirty="0">
                <a:solidFill>
                  <a:srgbClr val="000000"/>
                </a:solidFill>
              </a:rPr>
              <a:t> и </a:t>
            </a:r>
            <a:r>
              <a:rPr lang="ru-RU" altLang="ru-RU" sz="1600" b="1" i="1" dirty="0">
                <a:solidFill>
                  <a:srgbClr val="0000FF"/>
                </a:solidFill>
              </a:rPr>
              <a:t>трехфазные</a:t>
            </a:r>
            <a:r>
              <a:rPr lang="ru-RU" altLang="ru-RU" sz="1600" dirty="0">
                <a:solidFill>
                  <a:srgbClr val="000000"/>
                </a:solidFill>
              </a:rPr>
              <a:t> преобразователи (при параллельном соединении – </a:t>
            </a:r>
            <a:r>
              <a:rPr lang="ru-RU" altLang="ru-RU" sz="1600" b="1" i="1" dirty="0">
                <a:solidFill>
                  <a:srgbClr val="0000FF"/>
                </a:solidFill>
              </a:rPr>
              <a:t>многофазные</a:t>
            </a:r>
            <a:r>
              <a:rPr lang="ru-RU" altLang="ru-RU" sz="1600" dirty="0">
                <a:solidFill>
                  <a:srgbClr val="000000"/>
                </a:solidFill>
              </a:rPr>
              <a:t>).</a:t>
            </a:r>
          </a:p>
          <a:p>
            <a:pPr eaLnBrk="1">
              <a:buClrTx/>
              <a:buFontTx/>
              <a:buNone/>
            </a:pPr>
            <a:r>
              <a:rPr lang="ru-RU" altLang="ru-RU" sz="1600" b="1" i="1" dirty="0">
                <a:solidFill>
                  <a:srgbClr val="0000FF"/>
                </a:solidFill>
              </a:rPr>
              <a:t>Основными параметрам</a:t>
            </a:r>
            <a:r>
              <a:rPr lang="ru-RU" altLang="ru-RU" sz="1600" dirty="0">
                <a:solidFill>
                  <a:srgbClr val="000000"/>
                </a:solidFill>
              </a:rPr>
              <a:t>и преобразовательной схемы являются </a:t>
            </a:r>
            <a:r>
              <a:rPr lang="ru-RU" altLang="ru-RU" sz="1600" b="1" i="1" dirty="0">
                <a:solidFill>
                  <a:srgbClr val="0000FF"/>
                </a:solidFill>
              </a:rPr>
              <a:t>число возможных направлений тока</a:t>
            </a:r>
            <a:r>
              <a:rPr lang="ru-RU" altLang="ru-RU" sz="1600" dirty="0">
                <a:solidFill>
                  <a:srgbClr val="000000"/>
                </a:solidFill>
              </a:rPr>
              <a:t> и </a:t>
            </a:r>
            <a:r>
              <a:rPr lang="ru-RU" altLang="ru-RU" sz="1600" b="1" i="1" dirty="0">
                <a:solidFill>
                  <a:srgbClr val="0000FF"/>
                </a:solidFill>
              </a:rPr>
              <a:t>число пульсаций.</a:t>
            </a:r>
          </a:p>
          <a:p>
            <a:pPr eaLnBrk="1">
              <a:buClrTx/>
              <a:buFontTx/>
              <a:buNone/>
            </a:pPr>
            <a:r>
              <a:rPr lang="ru-RU" altLang="ru-RU" sz="1600" dirty="0">
                <a:solidFill>
                  <a:srgbClr val="000000"/>
                </a:solidFill>
              </a:rPr>
              <a:t>В зависимости от того, проходит ли ток в вентильной обмотке преобразовательного трансформатора только в одном направлении или в том и другом направлении, различают </a:t>
            </a:r>
            <a:r>
              <a:rPr lang="ru-RU" altLang="ru-RU" sz="1600" b="1" i="1" dirty="0">
                <a:solidFill>
                  <a:srgbClr val="0000FF"/>
                </a:solidFill>
              </a:rPr>
              <a:t>однонаправленные</a:t>
            </a:r>
            <a:r>
              <a:rPr lang="ru-RU" altLang="ru-RU" sz="1600" dirty="0">
                <a:solidFill>
                  <a:srgbClr val="000000"/>
                </a:solidFill>
              </a:rPr>
              <a:t> и </a:t>
            </a:r>
            <a:r>
              <a:rPr lang="ru-RU" altLang="ru-RU" sz="1600" b="1" i="1" dirty="0">
                <a:solidFill>
                  <a:srgbClr val="0000FF"/>
                </a:solidFill>
              </a:rPr>
              <a:t>двунаправленные схемы</a:t>
            </a:r>
            <a:r>
              <a:rPr lang="ru-RU" altLang="ru-RU" sz="1600" dirty="0">
                <a:solidFill>
                  <a:srgbClr val="000000"/>
                </a:solidFill>
              </a:rPr>
              <a:t>.</a:t>
            </a:r>
          </a:p>
          <a:p>
            <a:pPr eaLnBrk="1">
              <a:buClrTx/>
              <a:buFontTx/>
              <a:buNone/>
            </a:pPr>
            <a:r>
              <a:rPr lang="ru-RU" altLang="ru-RU" sz="1600" b="1" i="1" dirty="0">
                <a:solidFill>
                  <a:srgbClr val="0000FF"/>
                </a:solidFill>
              </a:rPr>
              <a:t>Число пульсаций</a:t>
            </a:r>
            <a:r>
              <a:rPr lang="ru-RU" altLang="ru-RU" sz="1600" dirty="0">
                <a:solidFill>
                  <a:srgbClr val="000000"/>
                </a:solidFill>
              </a:rPr>
              <a:t> – это отношение частоты низшей гармоники напряжения в пульсирующем напряжении на стороне постоянного тока преобразователя к частоте напряжения на стороне переменного тока.</a:t>
            </a:r>
          </a:p>
        </p:txBody>
      </p:sp>
    </p:spTree>
    <p:extLst>
      <p:ext uri="{BB962C8B-B14F-4D97-AF65-F5344CB8AC3E}">
        <p14:creationId xmlns:p14="http://schemas.microsoft.com/office/powerpoint/2010/main" val="21487059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1137</Words>
  <Application>Microsoft Office PowerPoint</Application>
  <PresentationFormat>Экран (4:3)</PresentationFormat>
  <Paragraphs>208</Paragraphs>
  <Slides>25</Slides>
  <Notes>14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7" baseType="lpstr">
      <vt:lpstr>Тема Office</vt:lpstr>
      <vt:lpstr>Equation</vt:lpstr>
      <vt:lpstr>Выпрямительные устройства</vt:lpstr>
      <vt:lpstr>Презентация PowerPoint</vt:lpstr>
      <vt:lpstr>Однофазная, однополупериодная схема выпрямления и диаграммы напряжений и токов в ней при работе на активную нагрузку.</vt:lpstr>
      <vt:lpstr>Двухполупериодная схема выпрямления со средней точкой и диаграммы напряжений и токов</vt:lpstr>
      <vt:lpstr>Однофазная мостовая схема выпрямления (схема Греца) и диаграммы напряжений и токов</vt:lpstr>
      <vt:lpstr>Трехфазная нулевая схема выпрямления (звезда-звезда) и диаграммы напряжений и токов</vt:lpstr>
      <vt:lpstr>Трехфазная мостовая схема выпрямления и диаграммы напряжений и токов</vt:lpstr>
      <vt:lpstr>Презентация PowerPoint</vt:lpstr>
      <vt:lpstr>Презентация PowerPoint</vt:lpstr>
      <vt:lpstr>Управляемый выпрямитель</vt:lpstr>
      <vt:lpstr>Управляемый выпрямитель</vt:lpstr>
      <vt:lpstr>Управляемый выпрямитель</vt:lpstr>
      <vt:lpstr>Управляемый выпрямитель</vt:lpstr>
      <vt:lpstr>Управляемый выпрямитель </vt:lpstr>
      <vt:lpstr>Управляемый выпрямитель</vt:lpstr>
      <vt:lpstr>Управляемый выпрямитель</vt:lpstr>
      <vt:lpstr>Мостовой управляемый выпрямитель</vt:lpstr>
      <vt:lpstr>Трехфазный управляемый выпрямитель</vt:lpstr>
      <vt:lpstr>3-х 2-т выпрямители (продолжение)</vt:lpstr>
      <vt:lpstr>Трехфазный многопульсный управляемый выпрямитель</vt:lpstr>
      <vt:lpstr> Сравнительная оценка схем выпрямления </vt:lpstr>
      <vt:lpstr>Управляемый выпрямитель</vt:lpstr>
      <vt:lpstr>Управляемый выпрямитель</vt:lpstr>
      <vt:lpstr>         Методы управления тиристорами (Самостоятельная работа):   1. Горизонтальный метод управления (используется при ручном регулировании);   2. Вертикальный метод управления (используется при автоматическом регулировании);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Выпрямительные устройства</dc:title>
  <dc:creator>Пользователь</dc:creator>
  <cp:lastModifiedBy>Vinogradov Yury Petrovich</cp:lastModifiedBy>
  <cp:revision>14</cp:revision>
  <dcterms:created xsi:type="dcterms:W3CDTF">2019-06-06T15:47:55Z</dcterms:created>
  <dcterms:modified xsi:type="dcterms:W3CDTF">2020-04-06T14:29:45Z</dcterms:modified>
</cp:coreProperties>
</file>