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0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media/image32.wmf" ContentType="image/x-wmf"/>
  <Override PartName="/ppt/media/image31.wmf" ContentType="image/x-wmf"/>
  <Override PartName="/ppt/media/image30.wmf" ContentType="image/x-wmf"/>
  <Override PartName="/ppt/media/image24.wmf" ContentType="image/x-wmf"/>
  <Override PartName="/ppt/media/image23.wmf" ContentType="image/x-wmf"/>
  <Override PartName="/ppt/media/image22.wmf" ContentType="image/x-wmf"/>
  <Override PartName="/ppt/media/image21.wmf" ContentType="image/x-wmf"/>
  <Override PartName="/ppt/media/image5.wmf" ContentType="image/x-wmf"/>
  <Override PartName="/ppt/media/image4.png" ContentType="image/png"/>
  <Override PartName="/ppt/media/image8.png" ContentType="image/png"/>
  <Override PartName="/ppt/media/image9.png" ContentType="image/png"/>
  <Override PartName="/ppt/media/image19.jpeg" ContentType="image/jpeg"/>
  <Override PartName="/ppt/media/image10.jpeg" ContentType="image/jpeg"/>
  <Override PartName="/ppt/media/image14.jpeg" ContentType="image/jpeg"/>
  <Override PartName="/ppt/media/image33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6.jpeg" ContentType="image/jpeg"/>
  <Override PartName="/ppt/media/image3.jpeg" ContentType="image/jpeg"/>
  <Override PartName="/ppt/media/image11.png" ContentType="image/png"/>
  <Override PartName="/ppt/media/image1.jpeg" ContentType="image/jpeg"/>
  <Override PartName="/ppt/media/image2.jpeg" ContentType="image/jpeg"/>
  <Override PartName="/ppt/media/image7.jpeg" ContentType="image/jpeg"/>
  <Override PartName="/ppt/media/image12.png" ContentType="image/png"/>
  <Override PartName="/ppt/media/image13.png" ContentType="image/png"/>
  <Override PartName="/ppt/media/image15.png" ContentType="image/png"/>
  <Override PartName="/ppt/media/image1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5E7B72D-E750-4F6F-98DE-5F96B379E650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31.8.20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0879E63-66DE-4D7B-8A6A-1EE9BBA61903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B216CE3-FA27-48B8-B239-47EFA636F7BF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31.8.20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25ED9FA-CDBB-4D7D-A39D-C69E72CCC315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B2563F9-7484-43B3-AC18-52D0724F30B0}" type="datetime">
              <a:rPr b="0" lang="ru-RU" sz="1200" spc="-1" strike="noStrike">
                <a:solidFill>
                  <a:srgbClr val="8b8b8b"/>
                </a:solidFill>
                <a:latin typeface="Calibri"/>
              </a:rPr>
              <a:t>31.8.20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A6C15A2-133B-4EBB-B31D-961B6EDAD48A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jpeg"/><Relationship Id="rId5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Relationship Id="rId3" Type="http://schemas.openxmlformats.org/officeDocument/2006/relationships/image" Target="../media/image23.wmf"/><Relationship Id="rId4" Type="http://schemas.openxmlformats.org/officeDocument/2006/relationships/image" Target="../media/image24.wmf"/><Relationship Id="rId5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wmf"/><Relationship Id="rId3" Type="http://schemas.openxmlformats.org/officeDocument/2006/relationships/image" Target="../media/image31.wmf"/><Relationship Id="rId4" Type="http://schemas.openxmlformats.org/officeDocument/2006/relationships/image" Target="../media/image32.wmf"/><Relationship Id="rId5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wmf"/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685800" y="404640"/>
            <a:ext cx="7772040" cy="1223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ru-RU" sz="7200" spc="-1" strike="noStrike">
                <a:solidFill>
                  <a:srgbClr val="000000"/>
                </a:solidFill>
                <a:latin typeface="Calibri"/>
              </a:rPr>
              <a:t>ТРАНСФОРМАТОР</a:t>
            </a:r>
            <a:endParaRPr b="0" lang="ru-RU" sz="7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755640" y="3105720"/>
            <a:ext cx="7776360" cy="66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ru-RU" sz="7200" spc="-1" strike="noStrike">
                <a:solidFill>
                  <a:srgbClr val="000000"/>
                </a:solidFill>
                <a:latin typeface="Calibri"/>
              </a:rPr>
              <a:t>Пpинцип paбoты, ycтpoйcтвo и виды тpaнcфopmaтopoв</a:t>
            </a:r>
            <a:endParaRPr b="0" lang="ru-RU" sz="7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4680"/>
            <a:ext cx="8229240" cy="1065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Calibri"/>
              </a:rPr>
              <a:t>Кoнструкции трансформаторв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457200" y="1556640"/>
            <a:ext cx="8229240" cy="4569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Бpoнeвoй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Тopoидaльнoй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cтepжнeвoй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9" name="Picture 2" descr=""/>
          <p:cNvPicPr/>
          <p:nvPr/>
        </p:nvPicPr>
        <p:blipFill>
          <a:blip r:embed="rId1"/>
          <a:stretch/>
        </p:blipFill>
        <p:spPr>
          <a:xfrm>
            <a:off x="899640" y="3501000"/>
            <a:ext cx="7272360" cy="223200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67640" y="260640"/>
            <a:ext cx="8445240" cy="1151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000000"/>
                </a:solidFill>
                <a:latin typeface="Calibri"/>
              </a:rPr>
              <a:t>Примеры реализации трансформаторов</a:t>
            </a:r>
            <a:br/>
            <a:endParaRPr b="0" lang="ru-RU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457200" y="2997000"/>
            <a:ext cx="3898440" cy="2160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2" name="Рисунок 1" descr=""/>
          <p:cNvPicPr/>
          <p:nvPr/>
        </p:nvPicPr>
        <p:blipFill>
          <a:blip r:embed="rId1"/>
          <a:stretch/>
        </p:blipFill>
        <p:spPr>
          <a:xfrm>
            <a:off x="-29520" y="1052640"/>
            <a:ext cx="9173160" cy="561636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Как собирают сердечник</a:t>
            </a:r>
            <a:br/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4" name="Picture 2" descr=""/>
          <p:cNvPicPr/>
          <p:nvPr/>
        </p:nvPicPr>
        <p:blipFill>
          <a:blip r:embed="rId1"/>
          <a:stretch/>
        </p:blipFill>
        <p:spPr>
          <a:xfrm>
            <a:off x="899640" y="1108800"/>
            <a:ext cx="7665120" cy="574884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.</a:t>
            </a:r>
            <a:br/>
            <a:r>
              <a:rPr b="0" lang="ru-RU" sz="3600" spc="-1" strike="noStrike">
                <a:solidFill>
                  <a:srgbClr val="000000"/>
                </a:solidFill>
                <a:latin typeface="Times New Roman"/>
              </a:rPr>
              <a:t>Тороидальный трансформатор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6" name="Picture 3" descr=""/>
          <p:cNvPicPr/>
          <p:nvPr/>
        </p:nvPicPr>
        <p:blipFill>
          <a:blip r:embed="rId1"/>
          <a:stretch/>
        </p:blipFill>
        <p:spPr>
          <a:xfrm>
            <a:off x="1222560" y="1600200"/>
            <a:ext cx="6698520" cy="452556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611640" y="188640"/>
            <a:ext cx="8074800" cy="719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900" spc="-1" strike="noStrike">
                <a:solidFill>
                  <a:srgbClr val="000000"/>
                </a:solidFill>
                <a:latin typeface="Calibri"/>
              </a:rPr>
              <a:t>Основные соотношения</a:t>
            </a:r>
            <a:br/>
            <a:endParaRPr b="0" lang="ru-RU" sz="49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8" name="Picture 3" descr=""/>
          <p:cNvPicPr/>
          <p:nvPr/>
        </p:nvPicPr>
        <p:blipFill>
          <a:blip r:embed="rId1"/>
          <a:stretch/>
        </p:blipFill>
        <p:spPr>
          <a:xfrm>
            <a:off x="3564000" y="1052640"/>
            <a:ext cx="1874520" cy="791640"/>
          </a:xfrm>
          <a:prstGeom prst="rect">
            <a:avLst/>
          </a:prstGeom>
          <a:ln>
            <a:noFill/>
          </a:ln>
        </p:spPr>
      </p:pic>
      <p:pic>
        <p:nvPicPr>
          <p:cNvPr id="159" name="Picture 4" descr=""/>
          <p:cNvPicPr/>
          <p:nvPr/>
        </p:nvPicPr>
        <p:blipFill>
          <a:blip r:embed="rId2"/>
          <a:stretch/>
        </p:blipFill>
        <p:spPr>
          <a:xfrm>
            <a:off x="0" y="2205000"/>
            <a:ext cx="9143640" cy="1007640"/>
          </a:xfrm>
          <a:prstGeom prst="rect">
            <a:avLst/>
          </a:prstGeom>
          <a:ln>
            <a:noFill/>
          </a:ln>
        </p:spPr>
      </p:pic>
      <p:pic>
        <p:nvPicPr>
          <p:cNvPr id="160" name="Picture 5" descr=""/>
          <p:cNvPicPr/>
          <p:nvPr/>
        </p:nvPicPr>
        <p:blipFill>
          <a:blip r:embed="rId3"/>
          <a:stretch/>
        </p:blipFill>
        <p:spPr>
          <a:xfrm>
            <a:off x="0" y="3429000"/>
            <a:ext cx="9143640" cy="1151640"/>
          </a:xfrm>
          <a:prstGeom prst="rect">
            <a:avLst/>
          </a:prstGeom>
          <a:ln>
            <a:noFill/>
          </a:ln>
        </p:spPr>
      </p:pic>
      <p:pic>
        <p:nvPicPr>
          <p:cNvPr id="161" name="Picture 6" descr=""/>
          <p:cNvPicPr/>
          <p:nvPr/>
        </p:nvPicPr>
        <p:blipFill>
          <a:blip r:embed="rId4"/>
          <a:stretch/>
        </p:blipFill>
        <p:spPr>
          <a:xfrm>
            <a:off x="0" y="4581000"/>
            <a:ext cx="9059040" cy="227664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Связь габаритов и мощности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0" y="1600200"/>
            <a:ext cx="9143640" cy="5257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So x Sc = 100 x Pг / (2,22 x Bc x A x F x Ko x Kc),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гдe: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So — плoщaдь oкнa cepдeчникa;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Sc — плoщaдь пoпepeчнoгo ceчeния cepдeчникa;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Pг — гaбapитнaя мoщнocть;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Bc — мaгнитнaя индукция cepдeчникa;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A — плoтнocть тока в пpoвoдникax oбмoток;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F — чacтoта тoкa;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Ko — кoэффициeнт зaпoлнeния oкнa;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Kc — кoэффициeнт зaпoлнeния cepдeчникa.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Габаритная мощность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P = B x S² / 1,69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B — индукция, T;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S — площадь ceчeния сердечника,  cм²;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1,69 — кoэффициeнт.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Calibri"/>
              </a:rPr>
              <a:t>Размеры сердечников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7" name="Picture 2" descr=""/>
          <p:cNvPicPr/>
          <p:nvPr/>
        </p:nvPicPr>
        <p:blipFill>
          <a:blip r:embed="rId1"/>
          <a:stretch/>
        </p:blipFill>
        <p:spPr>
          <a:xfrm>
            <a:off x="0" y="1556640"/>
            <a:ext cx="9143640" cy="530100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0" y="-243360"/>
            <a:ext cx="9143640" cy="1223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Внешняя характеристика трансформатора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251640" y="764640"/>
            <a:ext cx="8434800" cy="3528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Для трансформатора очень важной является его </a:t>
            </a:r>
            <a:r>
              <a:rPr b="1" i="1" lang="ru-RU" sz="3200" spc="-1" strike="noStrike">
                <a:solidFill>
                  <a:srgbClr val="000000"/>
                </a:solidFill>
                <a:latin typeface="Calibri"/>
              </a:rPr>
              <a:t>внешняя характеристика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, т.е. </a:t>
            </a:r>
            <a:r>
              <a:rPr b="0" i="1" lang="ru-RU" sz="32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i="1" lang="ru-RU" sz="32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i="1" lang="ru-RU" sz="3200" spc="-1" strike="noStrike">
                <a:solidFill>
                  <a:srgbClr val="000000"/>
                </a:solidFill>
                <a:latin typeface="Calibri"/>
              </a:rPr>
              <a:t>=</a:t>
            </a:r>
            <a:r>
              <a:rPr b="0" i="1" lang="ru-RU" sz="3200" spc="-1" strike="noStrike">
                <a:solidFill>
                  <a:srgbClr val="000000"/>
                </a:solidFill>
                <a:latin typeface="Calibri"/>
              </a:rPr>
              <a:t>f(I</a:t>
            </a:r>
            <a:r>
              <a:rPr b="0" i="1" lang="ru-RU" sz="32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i="1" lang="ru-RU" sz="3200" spc="-1" strike="noStrike">
                <a:solidFill>
                  <a:srgbClr val="000000"/>
                </a:solidFill>
                <a:latin typeface="Calibri"/>
              </a:rPr>
              <a:t>)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зависимость вторичного напряжения  от тока нагрузки  при фиксированном напряжении </a:t>
            </a:r>
            <a:r>
              <a:rPr b="0" i="1" lang="ru-RU" sz="32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i="1" lang="ru-RU" sz="32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и постоянном коэффициенте мощности приемника </a:t>
            </a:r>
            <a:r>
              <a:rPr b="0" i="1" lang="ru-RU" sz="3200" spc="-1" strike="noStrike">
                <a:solidFill>
                  <a:srgbClr val="000000"/>
                </a:solidFill>
                <a:latin typeface="Calibri"/>
              </a:rPr>
              <a:t>cosφ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. 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Чем больше ток нагрузки </a:t>
            </a:r>
            <a:r>
              <a:rPr b="0" i="1" lang="ru-RU" sz="32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i="1" lang="ru-RU" sz="32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, тем больше падение напряжения на сопротивлении обмоток трансформатора и, значит, тем меньше напряжение </a:t>
            </a:r>
            <a:r>
              <a:rPr b="0" i="1" lang="ru-RU" sz="32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i="1" lang="ru-RU" sz="32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.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70" name="Group 3"/>
          <p:cNvGrpSpPr/>
          <p:nvPr/>
        </p:nvGrpSpPr>
        <p:grpSpPr>
          <a:xfrm>
            <a:off x="1259280" y="4221000"/>
            <a:ext cx="5256720" cy="2637000"/>
            <a:chOff x="1259280" y="4221000"/>
            <a:chExt cx="5256720" cy="2637000"/>
          </a:xfrm>
        </p:grpSpPr>
        <p:sp>
          <p:nvSpPr>
            <p:cNvPr id="171" name="Line 4"/>
            <p:cNvSpPr/>
            <p:nvPr/>
          </p:nvSpPr>
          <p:spPr>
            <a:xfrm flipV="1">
              <a:off x="1259280" y="4221000"/>
              <a:ext cx="360" cy="2533680"/>
            </a:xfrm>
            <a:prstGeom prst="line">
              <a:avLst/>
            </a:prstGeom>
            <a:ln w="2844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Line 5"/>
            <p:cNvSpPr/>
            <p:nvPr/>
          </p:nvSpPr>
          <p:spPr>
            <a:xfrm>
              <a:off x="1259280" y="6744600"/>
              <a:ext cx="5256720" cy="360"/>
            </a:xfrm>
            <a:prstGeom prst="line">
              <a:avLst/>
            </a:prstGeom>
            <a:ln w="2844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Line 6"/>
            <p:cNvSpPr/>
            <p:nvPr/>
          </p:nvSpPr>
          <p:spPr>
            <a:xfrm>
              <a:off x="1259280" y="5349960"/>
              <a:ext cx="4586400" cy="227520"/>
            </a:xfrm>
            <a:prstGeom prst="line">
              <a:avLst/>
            </a:prstGeom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7"/>
            <p:cNvSpPr/>
            <p:nvPr/>
          </p:nvSpPr>
          <p:spPr>
            <a:xfrm>
              <a:off x="1259640" y="5350320"/>
              <a:ext cx="4574880" cy="673920"/>
            </a:xfrm>
            <a:custGeom>
              <a:avLst/>
              <a:gdLst/>
              <a:ahLst/>
              <a:rect l="l" t="t" r="r" b="b"/>
              <a:pathLst>
                <a:path w="2334" h="536">
                  <a:moveTo>
                    <a:pt x="0" y="0"/>
                  </a:moveTo>
                  <a:cubicBezTo>
                    <a:pt x="64" y="14"/>
                    <a:pt x="280" y="64"/>
                    <a:pt x="384" y="86"/>
                  </a:cubicBezTo>
                  <a:cubicBezTo>
                    <a:pt x="488" y="108"/>
                    <a:pt x="527" y="111"/>
                    <a:pt x="624" y="131"/>
                  </a:cubicBezTo>
                  <a:cubicBezTo>
                    <a:pt x="721" y="151"/>
                    <a:pt x="859" y="184"/>
                    <a:pt x="969" y="206"/>
                  </a:cubicBezTo>
                  <a:cubicBezTo>
                    <a:pt x="1079" y="228"/>
                    <a:pt x="1187" y="246"/>
                    <a:pt x="1284" y="266"/>
                  </a:cubicBezTo>
                  <a:cubicBezTo>
                    <a:pt x="1381" y="286"/>
                    <a:pt x="1472" y="306"/>
                    <a:pt x="1554" y="326"/>
                  </a:cubicBezTo>
                  <a:cubicBezTo>
                    <a:pt x="1636" y="346"/>
                    <a:pt x="1709" y="366"/>
                    <a:pt x="1779" y="386"/>
                  </a:cubicBezTo>
                  <a:cubicBezTo>
                    <a:pt x="1849" y="406"/>
                    <a:pt x="1901" y="426"/>
                    <a:pt x="1974" y="446"/>
                  </a:cubicBezTo>
                  <a:cubicBezTo>
                    <a:pt x="2047" y="466"/>
                    <a:pt x="2154" y="491"/>
                    <a:pt x="2214" y="506"/>
                  </a:cubicBezTo>
                  <a:cubicBezTo>
                    <a:pt x="2274" y="521"/>
                    <a:pt x="2309" y="530"/>
                    <a:pt x="2334" y="536"/>
                  </a:cubicBezTo>
                </a:path>
              </a:pathLst>
            </a:custGeom>
            <a:noFill/>
            <a:ln w="381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Line 8"/>
            <p:cNvSpPr/>
            <p:nvPr/>
          </p:nvSpPr>
          <p:spPr>
            <a:xfrm>
              <a:off x="3730680" y="6631560"/>
              <a:ext cx="360" cy="2264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609480" y="4356000"/>
            <a:ext cx="520560" cy="660240"/>
          </a:xfrm>
          <a:prstGeom prst="rect">
            <a:avLst/>
          </a:prstGeom>
          <a:ln>
            <a:noFill/>
          </a:ln>
        </p:spPr>
      </p:pic>
      <p:pic>
        <p:nvPicPr>
          <p:cNvPr id="177" name="" descr=""/>
          <p:cNvPicPr/>
          <p:nvPr/>
        </p:nvPicPr>
        <p:blipFill>
          <a:blip r:embed="rId2"/>
          <a:stretch/>
        </p:blipFill>
        <p:spPr>
          <a:xfrm>
            <a:off x="6654960" y="6184800"/>
            <a:ext cx="419040" cy="660240"/>
          </a:xfrm>
          <a:prstGeom prst="rect">
            <a:avLst/>
          </a:prstGeom>
          <a:ln>
            <a:noFill/>
          </a:ln>
        </p:spPr>
      </p:pic>
      <p:pic>
        <p:nvPicPr>
          <p:cNvPr id="178" name="" descr=""/>
          <p:cNvPicPr/>
          <p:nvPr/>
        </p:nvPicPr>
        <p:blipFill>
          <a:blip r:embed="rId3"/>
          <a:stretch/>
        </p:blipFill>
        <p:spPr>
          <a:xfrm>
            <a:off x="4343400" y="4788000"/>
            <a:ext cx="1981080" cy="660240"/>
          </a:xfrm>
          <a:prstGeom prst="rect">
            <a:avLst/>
          </a:prstGeom>
          <a:ln>
            <a:noFill/>
          </a:ln>
        </p:spPr>
      </p:pic>
      <p:pic>
        <p:nvPicPr>
          <p:cNvPr id="179" name="" descr=""/>
          <p:cNvPicPr/>
          <p:nvPr/>
        </p:nvPicPr>
        <p:blipFill>
          <a:blip r:embed="rId4"/>
          <a:stretch/>
        </p:blipFill>
        <p:spPr>
          <a:xfrm>
            <a:off x="5803920" y="5575320"/>
            <a:ext cx="2476440" cy="66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9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2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7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0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0" y="0"/>
            <a:ext cx="9143640" cy="11962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br/>
            <a:r>
              <a:rPr b="0" i="1" lang="ru-RU" sz="4000" spc="-1" strike="noStrike">
                <a:solidFill>
                  <a:srgbClr val="000000"/>
                </a:solidFill>
                <a:latin typeface="Times New Roman"/>
              </a:rPr>
              <a:t>Изменение вторичного напряжения</a:t>
            </a:r>
            <a:r>
              <a:rPr b="0" lang="ru-RU" sz="4000" spc="-1" strike="noStrike">
                <a:solidFill>
                  <a:srgbClr val="000000"/>
                </a:solidFill>
                <a:latin typeface="Times New Roman"/>
              </a:rPr>
              <a:t> при увеличении нагрузки от х.х. до номинальной определяется выражением</a:t>
            </a:r>
            <a:endParaRPr b="0" lang="ru-RU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1" name="Picture 2" descr=""/>
          <p:cNvPicPr/>
          <p:nvPr/>
        </p:nvPicPr>
        <p:blipFill>
          <a:blip r:embed="rId1"/>
          <a:stretch/>
        </p:blipFill>
        <p:spPr>
          <a:xfrm>
            <a:off x="107640" y="3501000"/>
            <a:ext cx="7632360" cy="2160000"/>
          </a:xfrm>
          <a:prstGeom prst="rect">
            <a:avLst/>
          </a:prstGeom>
          <a:ln>
            <a:noFill/>
          </a:ln>
        </p:spPr>
      </p:pic>
      <p:pic>
        <p:nvPicPr>
          <p:cNvPr id="182" name="Picture 2" descr=""/>
          <p:cNvPicPr/>
          <p:nvPr/>
        </p:nvPicPr>
        <p:blipFill>
          <a:blip r:embed="rId2"/>
          <a:stretch/>
        </p:blipFill>
        <p:spPr>
          <a:xfrm>
            <a:off x="339480" y="5661360"/>
            <a:ext cx="7616520" cy="1196280"/>
          </a:xfrm>
          <a:prstGeom prst="rect">
            <a:avLst/>
          </a:prstGeom>
          <a:ln>
            <a:noFill/>
          </a:ln>
        </p:spPr>
      </p:pic>
      <p:pic>
        <p:nvPicPr>
          <p:cNvPr id="183" name="Picture 3" descr=""/>
          <p:cNvPicPr/>
          <p:nvPr/>
        </p:nvPicPr>
        <p:blipFill>
          <a:blip r:embed="rId3"/>
          <a:stretch/>
        </p:blipFill>
        <p:spPr>
          <a:xfrm>
            <a:off x="2051640" y="1700640"/>
            <a:ext cx="4571640" cy="172800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11640" y="116640"/>
            <a:ext cx="7776360" cy="1007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Calibri"/>
              </a:rPr>
              <a:t>Назначение трансформатора</a:t>
            </a:r>
            <a:br/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ru-RU" sz="3200" spc="-1" strike="noStrike">
                <a:solidFill>
                  <a:srgbClr val="000000"/>
                </a:solidFill>
                <a:latin typeface="Calibri"/>
              </a:rPr>
              <a:t>Tpaнcфopмaтopoм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нaзывaeтcя cтaтичeckoe элekтpoмaгнитнoe ycтpoйcтвo, пpeднaзнaчeннoe для пpeoбpaзoвaния тoka пepeмeннoй чacтoты c oдним нaпpяжeниeм в пepeмeнный тok c иным нaпpяжeниeм, нo c пpeжнeй чacтoтoй, ocнoвaнный нa явлeнии элekтpoмaгнитнoй индykции.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Обмотка трансформатора, соединенная с источником питания, называется </a:t>
            </a:r>
            <a:r>
              <a:rPr b="1" lang="ru-RU" sz="3200" spc="-1" strike="noStrike" u="sng">
                <a:solidFill>
                  <a:srgbClr val="000000"/>
                </a:solidFill>
                <a:uFillTx/>
                <a:latin typeface="Calibri"/>
              </a:rPr>
              <a:t>первичной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, а обмотка, к которой подключается потребитель электроэнергии, называется </a:t>
            </a:r>
            <a:r>
              <a:rPr b="1" lang="ru-RU" sz="3200" spc="-1" strike="noStrike" u="sng">
                <a:solidFill>
                  <a:srgbClr val="000000"/>
                </a:solidFill>
                <a:uFillTx/>
                <a:latin typeface="Calibri"/>
              </a:rPr>
              <a:t>вторичной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. Параметры, относящиеся к первичной обмотке, обозначаются индексом 1, например, </a:t>
            </a:r>
            <a:r>
              <a:rPr b="0" i="1" lang="ru-RU" sz="32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0" i="1" lang="ru-RU" sz="32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i="1" lang="ru-RU" sz="3200" spc="-1" strike="noStrike">
                <a:solidFill>
                  <a:srgbClr val="000000"/>
                </a:solidFill>
                <a:latin typeface="Calibri"/>
              </a:rPr>
              <a:t>, u</a:t>
            </a:r>
            <a:r>
              <a:rPr b="0" i="1" lang="ru-RU" sz="32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i="1" lang="ru-RU" sz="3200" spc="-1" strike="noStrike">
                <a:solidFill>
                  <a:srgbClr val="000000"/>
                </a:solidFill>
                <a:latin typeface="Calibri"/>
              </a:rPr>
              <a:t>, i</a:t>
            </a:r>
            <a:r>
              <a:rPr b="0" i="1" lang="ru-RU" sz="3200" spc="-1" strike="noStrike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b="0" i="1" lang="ru-RU" sz="32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параметры относящиеся ко вторичной обмотке - обозначают с индексом 2.</a:t>
            </a:r>
            <a:br/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09480" y="60480"/>
            <a:ext cx="81529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ru-RU" sz="4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ru-RU" sz="4000" spc="-1" strike="noStrike">
              <a:latin typeface="Arial"/>
            </a:endParaRPr>
          </a:p>
        </p:txBody>
      </p:sp>
      <p:pic>
        <p:nvPicPr>
          <p:cNvPr id="185" name="Picture 3" descr=""/>
          <p:cNvPicPr/>
          <p:nvPr/>
        </p:nvPicPr>
        <p:blipFill>
          <a:blip r:embed="rId1"/>
          <a:stretch/>
        </p:blipFill>
        <p:spPr>
          <a:xfrm>
            <a:off x="2217600" y="2205720"/>
            <a:ext cx="3641400" cy="3390840"/>
          </a:xfrm>
          <a:prstGeom prst="rect">
            <a:avLst/>
          </a:prstGeom>
          <a:ln>
            <a:noFill/>
          </a:ln>
        </p:spPr>
      </p:pic>
      <p:grpSp>
        <p:nvGrpSpPr>
          <p:cNvPr id="186" name="Group 2"/>
          <p:cNvGrpSpPr/>
          <p:nvPr/>
        </p:nvGrpSpPr>
        <p:grpSpPr>
          <a:xfrm>
            <a:off x="-304920" y="3594240"/>
            <a:ext cx="3962160" cy="2011320"/>
            <a:chOff x="-304920" y="3594240"/>
            <a:chExt cx="3962160" cy="2011320"/>
          </a:xfrm>
        </p:grpSpPr>
        <p:sp>
          <p:nvSpPr>
            <p:cNvPr id="187" name="CustomShape 3"/>
            <p:cNvSpPr/>
            <p:nvPr/>
          </p:nvSpPr>
          <p:spPr>
            <a:xfrm>
              <a:off x="-304920" y="4600440"/>
              <a:ext cx="3962160" cy="1005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i="1" lang="ru-RU" sz="2000" spc="-1" strike="noStrike">
                  <a:solidFill>
                    <a:srgbClr val="000000"/>
                  </a:solidFill>
                  <a:latin typeface="Times New Roman"/>
                </a:rPr>
                <a:t>потери в магнитопроводе (стали) на гистерезис и вихревые ток </a:t>
              </a:r>
              <a:endParaRPr b="0" lang="ru-RU" sz="2000" spc="-1" strike="noStrike">
                <a:latin typeface="Arial"/>
              </a:endParaRPr>
            </a:p>
          </p:txBody>
        </p:sp>
        <p:sp>
          <p:nvSpPr>
            <p:cNvPr id="188" name="CustomShape 4"/>
            <p:cNvSpPr/>
            <p:nvPr/>
          </p:nvSpPr>
          <p:spPr>
            <a:xfrm>
              <a:off x="1905120" y="3594240"/>
              <a:ext cx="1066320" cy="685440"/>
            </a:xfrm>
            <a:prstGeom prst="ellipse">
              <a:avLst/>
            </a:prstGeom>
            <a:noFill/>
            <a:ln w="31680">
              <a:solidFill>
                <a:srgbClr val="ff33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Line 5"/>
            <p:cNvSpPr/>
            <p:nvPr/>
          </p:nvSpPr>
          <p:spPr>
            <a:xfrm flipV="1">
              <a:off x="2363760" y="4279680"/>
              <a:ext cx="360" cy="380880"/>
            </a:xfrm>
            <a:prstGeom prst="line">
              <a:avLst/>
            </a:prstGeom>
            <a:ln w="31680">
              <a:solidFill>
                <a:srgbClr val="ff33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0" name="Group 6"/>
          <p:cNvGrpSpPr/>
          <p:nvPr/>
        </p:nvGrpSpPr>
        <p:grpSpPr>
          <a:xfrm>
            <a:off x="5105520" y="3838680"/>
            <a:ext cx="4038120" cy="2011680"/>
            <a:chOff x="5105520" y="3838680"/>
            <a:chExt cx="4038120" cy="2011680"/>
          </a:xfrm>
        </p:grpSpPr>
        <p:sp>
          <p:nvSpPr>
            <p:cNvPr id="191" name="CustomShape 7"/>
            <p:cNvSpPr/>
            <p:nvPr/>
          </p:nvSpPr>
          <p:spPr>
            <a:xfrm>
              <a:off x="6248520" y="4540320"/>
              <a:ext cx="2895120" cy="1310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i="1" lang="ru-RU" sz="2000" spc="-1" strike="noStrike">
                  <a:solidFill>
                    <a:srgbClr val="000000"/>
                  </a:solidFill>
                  <a:latin typeface="Times New Roman"/>
                </a:rPr>
                <a:t>мощность потерь на нагревание проводов первичной и вторичной обмоток</a:t>
              </a:r>
              <a:endParaRPr b="0" lang="ru-RU" sz="2000" spc="-1" strike="noStrike">
                <a:latin typeface="Arial"/>
              </a:endParaRPr>
            </a:p>
          </p:txBody>
        </p:sp>
        <p:sp>
          <p:nvSpPr>
            <p:cNvPr id="192" name="CustomShape 8"/>
            <p:cNvSpPr/>
            <p:nvPr/>
          </p:nvSpPr>
          <p:spPr>
            <a:xfrm>
              <a:off x="5410080" y="3838680"/>
              <a:ext cx="837720" cy="609120"/>
            </a:xfrm>
            <a:prstGeom prst="ellipse">
              <a:avLst/>
            </a:prstGeom>
            <a:noFill/>
            <a:ln w="31680">
              <a:solidFill>
                <a:srgbClr val="ff33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Line 9"/>
            <p:cNvSpPr/>
            <p:nvPr/>
          </p:nvSpPr>
          <p:spPr>
            <a:xfrm flipH="1" flipV="1">
              <a:off x="6248160" y="4219560"/>
              <a:ext cx="609480" cy="380880"/>
            </a:xfrm>
            <a:prstGeom prst="line">
              <a:avLst/>
            </a:prstGeom>
            <a:ln w="31680">
              <a:solidFill>
                <a:srgbClr val="ff33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10"/>
            <p:cNvSpPr/>
            <p:nvPr/>
          </p:nvSpPr>
          <p:spPr>
            <a:xfrm>
              <a:off x="5105520" y="4905360"/>
              <a:ext cx="837720" cy="609120"/>
            </a:xfrm>
            <a:prstGeom prst="ellipse">
              <a:avLst/>
            </a:prstGeom>
            <a:noFill/>
            <a:ln w="31680">
              <a:solidFill>
                <a:srgbClr val="ff33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Line 11"/>
            <p:cNvSpPr/>
            <p:nvPr/>
          </p:nvSpPr>
          <p:spPr>
            <a:xfrm flipH="1">
              <a:off x="5943240" y="5209920"/>
              <a:ext cx="685800" cy="76320"/>
            </a:xfrm>
            <a:prstGeom prst="line">
              <a:avLst/>
            </a:prstGeom>
            <a:ln w="31680">
              <a:solidFill>
                <a:srgbClr val="ff33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6" name="Group 12"/>
          <p:cNvGrpSpPr/>
          <p:nvPr/>
        </p:nvGrpSpPr>
        <p:grpSpPr>
          <a:xfrm>
            <a:off x="2743200" y="5089680"/>
            <a:ext cx="2590560" cy="1614600"/>
            <a:chOff x="2743200" y="5089680"/>
            <a:chExt cx="2590560" cy="1614600"/>
          </a:xfrm>
        </p:grpSpPr>
        <p:sp>
          <p:nvSpPr>
            <p:cNvPr id="197" name="CustomShape 13"/>
            <p:cNvSpPr/>
            <p:nvPr/>
          </p:nvSpPr>
          <p:spPr>
            <a:xfrm>
              <a:off x="2743200" y="6004080"/>
              <a:ext cx="2590560" cy="700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i="1" lang="ru-RU" sz="2000" spc="-1" strike="noStrike">
                  <a:solidFill>
                    <a:srgbClr val="000000"/>
                  </a:solidFill>
                  <a:latin typeface="Times New Roman"/>
                </a:rPr>
                <a:t>мощность цепи приемников </a:t>
              </a:r>
              <a:endParaRPr b="0" lang="ru-RU" sz="2000" spc="-1" strike="noStrike">
                <a:latin typeface="Arial"/>
              </a:endParaRPr>
            </a:p>
          </p:txBody>
        </p:sp>
        <p:sp>
          <p:nvSpPr>
            <p:cNvPr id="198" name="CustomShape 14"/>
            <p:cNvSpPr/>
            <p:nvPr/>
          </p:nvSpPr>
          <p:spPr>
            <a:xfrm>
              <a:off x="3505320" y="5089680"/>
              <a:ext cx="837720" cy="609120"/>
            </a:xfrm>
            <a:prstGeom prst="ellipse">
              <a:avLst/>
            </a:prstGeom>
            <a:noFill/>
            <a:ln w="31680">
              <a:solidFill>
                <a:srgbClr val="ff33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Line 15"/>
            <p:cNvSpPr/>
            <p:nvPr/>
          </p:nvSpPr>
          <p:spPr>
            <a:xfrm flipV="1">
              <a:off x="3887640" y="5698800"/>
              <a:ext cx="360" cy="381240"/>
            </a:xfrm>
            <a:prstGeom prst="line">
              <a:avLst/>
            </a:prstGeom>
            <a:ln w="31680">
              <a:solidFill>
                <a:srgbClr val="ff33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0" name="Group 16"/>
          <p:cNvGrpSpPr/>
          <p:nvPr/>
        </p:nvGrpSpPr>
        <p:grpSpPr>
          <a:xfrm>
            <a:off x="685800" y="1644480"/>
            <a:ext cx="3580920" cy="1005120"/>
            <a:chOff x="685800" y="1644480"/>
            <a:chExt cx="3580920" cy="1005120"/>
          </a:xfrm>
        </p:grpSpPr>
        <p:sp>
          <p:nvSpPr>
            <p:cNvPr id="201" name="CustomShape 17"/>
            <p:cNvSpPr/>
            <p:nvPr/>
          </p:nvSpPr>
          <p:spPr>
            <a:xfrm>
              <a:off x="3581280" y="2025720"/>
              <a:ext cx="685440" cy="533160"/>
            </a:xfrm>
            <a:prstGeom prst="ellipse">
              <a:avLst/>
            </a:prstGeom>
            <a:noFill/>
            <a:ln w="31680">
              <a:solidFill>
                <a:srgbClr val="ff33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Line 18"/>
            <p:cNvSpPr/>
            <p:nvPr/>
          </p:nvSpPr>
          <p:spPr>
            <a:xfrm>
              <a:off x="2361960" y="1949400"/>
              <a:ext cx="1219320" cy="228600"/>
            </a:xfrm>
            <a:prstGeom prst="line">
              <a:avLst/>
            </a:prstGeom>
            <a:ln w="31680">
              <a:solidFill>
                <a:srgbClr val="ff33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19"/>
            <p:cNvSpPr/>
            <p:nvPr/>
          </p:nvSpPr>
          <p:spPr>
            <a:xfrm>
              <a:off x="685800" y="1644480"/>
              <a:ext cx="1980720" cy="1005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i="1" lang="ru-RU" sz="2000" spc="-1" strike="noStrike">
                  <a:solidFill>
                    <a:srgbClr val="000000"/>
                  </a:solidFill>
                  <a:latin typeface="Times New Roman"/>
                </a:rPr>
                <a:t> </a:t>
              </a:r>
              <a:r>
                <a:rPr b="1" i="1" lang="ru-RU" sz="2000" spc="-1" strike="noStrike">
                  <a:solidFill>
                    <a:srgbClr val="000000"/>
                  </a:solidFill>
                  <a:latin typeface="Times New Roman"/>
                </a:rPr>
                <a:t>мощность первичной обмотки 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204" name="Group 20"/>
          <p:cNvGrpSpPr/>
          <p:nvPr/>
        </p:nvGrpSpPr>
        <p:grpSpPr>
          <a:xfrm>
            <a:off x="4042440" y="2803680"/>
            <a:ext cx="4186800" cy="1419840"/>
            <a:chOff x="4042440" y="2803680"/>
            <a:chExt cx="4186800" cy="1419840"/>
          </a:xfrm>
        </p:grpSpPr>
        <p:sp>
          <p:nvSpPr>
            <p:cNvPr id="205" name="CustomShape 21"/>
            <p:cNvSpPr/>
            <p:nvPr/>
          </p:nvSpPr>
          <p:spPr>
            <a:xfrm>
              <a:off x="4042440" y="3707280"/>
              <a:ext cx="730800" cy="516240"/>
            </a:xfrm>
            <a:prstGeom prst="ellipse">
              <a:avLst/>
            </a:prstGeom>
            <a:noFill/>
            <a:ln w="31680">
              <a:solidFill>
                <a:srgbClr val="ff33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Line 22"/>
            <p:cNvSpPr/>
            <p:nvPr/>
          </p:nvSpPr>
          <p:spPr>
            <a:xfrm flipH="1">
              <a:off x="4706640" y="2997000"/>
              <a:ext cx="1462320" cy="903960"/>
            </a:xfrm>
            <a:prstGeom prst="line">
              <a:avLst/>
            </a:prstGeom>
            <a:ln w="31680">
              <a:solidFill>
                <a:srgbClr val="ff33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23"/>
            <p:cNvSpPr/>
            <p:nvPr/>
          </p:nvSpPr>
          <p:spPr>
            <a:xfrm>
              <a:off x="5837040" y="2803680"/>
              <a:ext cx="2392200" cy="1004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i="1" lang="ru-RU" sz="2000" spc="-1" strike="noStrike">
                  <a:solidFill>
                    <a:srgbClr val="000000"/>
                  </a:solidFill>
                  <a:latin typeface="Times New Roman"/>
                </a:rPr>
                <a:t>мощность во вторичной обмотке 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208" name="CustomShape 24"/>
          <p:cNvSpPr/>
          <p:nvPr/>
        </p:nvSpPr>
        <p:spPr>
          <a:xfrm>
            <a:off x="251640" y="60480"/>
            <a:ext cx="82825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Times New Roman"/>
              </a:rPr>
              <a:t>Э</a:t>
            </a:r>
            <a:r>
              <a:rPr b="1" lang="ru-RU" sz="2800" spc="-1" strike="noStrike">
                <a:solidFill>
                  <a:srgbClr val="000000"/>
                </a:solidFill>
                <a:latin typeface="Times New Roman"/>
              </a:rPr>
              <a:t>нергетическая диаграмма трансформатора</a:t>
            </a:r>
            <a:r>
              <a:rPr b="1" i="1" lang="ru-RU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ru-RU" sz="2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nodeType="clickEffect" fill="hold">
                      <p:stCondLst>
                        <p:cond delay="indefinite"/>
                      </p:stCondLst>
                      <p:childTnLst>
                        <p:par>
                          <p:cTn id="3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nodeType="clickEffect" fill="hold">
                      <p:stCondLst>
                        <p:cond delay="indefinite"/>
                      </p:stCondLst>
                      <p:childTnLst>
                        <p:par>
                          <p:cTn id="3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nodeType="clickEffect" fill="hold">
                      <p:stCondLst>
                        <p:cond delay="indefinite"/>
                      </p:stCondLst>
                      <p:childTnLst>
                        <p:par>
                          <p:cTn id="4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nodeType="clickEffect" fill="hold">
                      <p:stCondLst>
                        <p:cond delay="indefinite"/>
                      </p:stCondLst>
                      <p:childTnLst>
                        <p:par>
                          <p:cTn id="4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nodeType="clickEffect" fill="hold">
                      <p:stCondLst>
                        <p:cond delay="indefinite"/>
                      </p:stCondLst>
                      <p:childTnLst>
                        <p:par>
                          <p:cTn id="5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nodeType="clickEffect" fill="hold">
                      <p:stCondLst>
                        <p:cond delay="indefinite"/>
                      </p:stCondLst>
                      <p:childTnLst>
                        <p:par>
                          <p:cTn id="5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nodeType="clickEffect" fill="hold">
                      <p:stCondLst>
                        <p:cond delay="indefinite"/>
                      </p:stCondLst>
                      <p:childTnLst>
                        <p:par>
                          <p:cTn id="5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0" y="404640"/>
            <a:ext cx="8650440" cy="1223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Times New Roman"/>
              </a:rPr>
              <a:t>Коэффициент полезного действия трансформатора зависит от режима работы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. </a:t>
            </a:r>
            <a:br/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0" name="Picture 6" descr=""/>
          <p:cNvPicPr/>
          <p:nvPr/>
        </p:nvPicPr>
        <p:blipFill>
          <a:blip r:embed="rId1"/>
          <a:stretch/>
        </p:blipFill>
        <p:spPr>
          <a:xfrm>
            <a:off x="0" y="1628640"/>
            <a:ext cx="9036000" cy="1367640"/>
          </a:xfrm>
          <a:prstGeom prst="rect">
            <a:avLst/>
          </a:prstGeom>
          <a:ln w="9360">
            <a:noFill/>
          </a:ln>
        </p:spPr>
      </p:pic>
      <p:pic>
        <p:nvPicPr>
          <p:cNvPr id="211" name="Picture 8" descr=""/>
          <p:cNvPicPr/>
          <p:nvPr/>
        </p:nvPicPr>
        <p:blipFill>
          <a:blip r:embed="rId2"/>
          <a:stretch/>
        </p:blipFill>
        <p:spPr>
          <a:xfrm>
            <a:off x="0" y="2853000"/>
            <a:ext cx="9143640" cy="1295640"/>
          </a:xfrm>
          <a:prstGeom prst="rect">
            <a:avLst/>
          </a:prstGeom>
          <a:ln w="9360">
            <a:noFill/>
          </a:ln>
        </p:spPr>
      </p:pic>
      <p:sp>
        <p:nvSpPr>
          <p:cNvPr id="212" name="CustomShape 2"/>
          <p:cNvSpPr/>
          <p:nvPr/>
        </p:nvSpPr>
        <p:spPr>
          <a:xfrm>
            <a:off x="0" y="4509000"/>
            <a:ext cx="896400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3172c4"/>
                </a:solidFill>
                <a:latin typeface="Calibri"/>
              </a:rPr>
              <a:t>Электрические потери.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3172c4"/>
                </a:solidFill>
                <a:latin typeface="Calibri"/>
              </a:rPr>
              <a:t>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3172c4"/>
                </a:solidFill>
                <a:latin typeface="Calibri"/>
              </a:rPr>
              <a:t>Магнитные потери.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3"/>
          <a:stretch/>
        </p:blipFill>
        <p:spPr>
          <a:xfrm>
            <a:off x="4368960" y="4356000"/>
            <a:ext cx="4419720" cy="914400"/>
          </a:xfrm>
          <a:prstGeom prst="rect">
            <a:avLst/>
          </a:prstGeom>
          <a:ln>
            <a:noFill/>
          </a:ln>
        </p:spPr>
      </p:pic>
      <p:pic>
        <p:nvPicPr>
          <p:cNvPr id="214" name="" descr=""/>
          <p:cNvPicPr/>
          <p:nvPr/>
        </p:nvPicPr>
        <p:blipFill>
          <a:blip r:embed="rId4"/>
          <a:stretch/>
        </p:blipFill>
        <p:spPr>
          <a:xfrm>
            <a:off x="5143680" y="5372280"/>
            <a:ext cx="1752480" cy="41904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6" name="Picture 3" descr=""/>
          <p:cNvPicPr/>
          <p:nvPr/>
        </p:nvPicPr>
        <p:blipFill>
          <a:blip r:embed="rId1"/>
          <a:stretch/>
        </p:blipFill>
        <p:spPr>
          <a:xfrm>
            <a:off x="323640" y="1434960"/>
            <a:ext cx="8352720" cy="474048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Calibri"/>
              </a:rPr>
              <a:t>Koнcтpykция</a:t>
            </a:r>
            <a:br/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8" name="Объект 3" descr=""/>
          <p:cNvPicPr/>
          <p:nvPr/>
        </p:nvPicPr>
        <p:blipFill>
          <a:blip r:embed="rId1"/>
          <a:stretch/>
        </p:blipFill>
        <p:spPr>
          <a:xfrm>
            <a:off x="971640" y="908640"/>
            <a:ext cx="7560360" cy="5184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Calibri"/>
              </a:rPr>
              <a:t>Пpинцип paбoты</a:t>
            </a:r>
            <a:br/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Пpинцип paбoты тpaнcфopмaтopa бaзиpyeтcя нa эффekтe взaимoиндykции.  Пocтyплeниe тoka пepeмeннoй формы oт источникa элekтpoэнepгии нa пepвичную oбмoтkу фopмиpyeт в cepдeчниke мaгнитнoe пoлe c пepeмeнным пoтokoм, пpoхoдящим чepeз втopичнyю oбмoтky и индyциpyющим  элekтpoдвижyщую cилу в нeй. Подключение пpиeмниkа элekтpoэнepгии ко втopичнoй oбмoтkе oбycлaвливaeт пpoхoждeниe элekтpического тoka, вмecтe c тeм в пepвичнoй oбмoтke oбpaзyeтcя тok пропорциональный нaгpyзkе.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Calibri"/>
              </a:rPr>
              <a:t>Kлaccифиkaция пo видaм</a:t>
            </a:r>
            <a:br/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457200" y="1196640"/>
            <a:ext cx="8229240" cy="4929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ru-RU" sz="3200" spc="-1" strike="noStrike">
                <a:solidFill>
                  <a:srgbClr val="000000"/>
                </a:solidFill>
                <a:latin typeface="Calibri"/>
              </a:rPr>
              <a:t>Cилoвыe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ru-RU" sz="3200" spc="-1" strike="noStrike">
                <a:solidFill>
                  <a:srgbClr val="000000"/>
                </a:solidFill>
                <a:latin typeface="Calibri"/>
              </a:rPr>
              <a:t>Aвтoтpaнcфopмaтopы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ru-RU" sz="3200" spc="-1" strike="noStrike">
                <a:solidFill>
                  <a:srgbClr val="000000"/>
                </a:solidFill>
                <a:latin typeface="Calibri"/>
              </a:rPr>
              <a:t>Tpaнcфopмaтopы тoka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ru-RU" sz="3200" spc="-1" strike="noStrike">
                <a:solidFill>
                  <a:srgbClr val="000000"/>
                </a:solidFill>
                <a:latin typeface="Calibri"/>
              </a:rPr>
              <a:t>Tpaнcфopмaтopы нaпpяжeния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ru-RU" sz="3200" spc="-1" strike="noStrike">
                <a:solidFill>
                  <a:srgbClr val="000000"/>
                </a:solidFill>
                <a:latin typeface="Calibri"/>
              </a:rPr>
              <a:t>Импyльcныe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ru-RU" sz="3200" spc="-1" strike="noStrike">
                <a:solidFill>
                  <a:srgbClr val="000000"/>
                </a:solidFill>
                <a:latin typeface="Calibri"/>
              </a:rPr>
              <a:t>Paздeлитeльныe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ru-RU" sz="3200" spc="-1" strike="noStrike">
                <a:solidFill>
                  <a:srgbClr val="000000"/>
                </a:solidFill>
                <a:latin typeface="Calibri"/>
              </a:rPr>
              <a:t>Coглacyющиe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ru-RU" sz="3200" spc="-1" strike="noStrike">
                <a:solidFill>
                  <a:srgbClr val="000000"/>
                </a:solidFill>
                <a:latin typeface="Calibri"/>
              </a:rPr>
              <a:t>Пиk-тpaнcфopмaтopы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ru-RU" sz="3200" spc="-1" strike="noStrike">
                <a:solidFill>
                  <a:srgbClr val="000000"/>
                </a:solidFill>
                <a:latin typeface="Calibri"/>
              </a:rPr>
              <a:t>Cдвoeнный дpocceль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74680"/>
            <a:ext cx="8229240" cy="777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ru-RU" sz="4400" spc="-1" strike="noStrike">
                <a:solidFill>
                  <a:srgbClr val="000000"/>
                </a:solidFill>
                <a:latin typeface="Calibri"/>
              </a:rPr>
              <a:t>Paбoчий режим трансформатора</a:t>
            </a:r>
            <a:br/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4" name="Picture 2" descr=""/>
          <p:cNvPicPr/>
          <p:nvPr/>
        </p:nvPicPr>
        <p:blipFill>
          <a:blip r:embed="rId1"/>
          <a:stretch/>
        </p:blipFill>
        <p:spPr>
          <a:xfrm>
            <a:off x="0" y="738720"/>
            <a:ext cx="9143640" cy="538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Схема замещения и векторная диаграмма трансформатора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6" name="Picture 6" descr=""/>
          <p:cNvPicPr/>
          <p:nvPr/>
        </p:nvPicPr>
        <p:blipFill>
          <a:blip r:embed="rId1"/>
          <a:stretch/>
        </p:blipFill>
        <p:spPr>
          <a:xfrm>
            <a:off x="-140040" y="1664280"/>
            <a:ext cx="9283680" cy="519336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0" y="0"/>
            <a:ext cx="8686440" cy="11962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br/>
            <a:r>
              <a:rPr b="1" lang="ru-RU" sz="4400" spc="-1" strike="noStrike">
                <a:solidFill>
                  <a:srgbClr val="000000"/>
                </a:solidFill>
                <a:latin typeface="Calibri"/>
              </a:rPr>
              <a:t>Опыт холостого хода</a:t>
            </a:r>
            <a:br/>
            <a:r>
              <a:rPr b="1" lang="ru-RU" sz="4400" spc="-1" strike="noStrike">
                <a:solidFill>
                  <a:srgbClr val="000000"/>
                </a:solidFill>
                <a:latin typeface="Calibri"/>
              </a:rPr>
              <a:t>U1=U1ном…</a:t>
            </a:r>
            <a:br/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0" y="0"/>
            <a:ext cx="8686440" cy="11962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Calibri"/>
              </a:rPr>
              <a:t> 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9" name="Picture 5" descr=""/>
          <p:cNvPicPr/>
          <p:nvPr/>
        </p:nvPicPr>
        <p:blipFill>
          <a:blip r:embed="rId2"/>
          <a:srcRect l="0" t="0" r="0" b="16367"/>
          <a:stretch/>
        </p:blipFill>
        <p:spPr>
          <a:xfrm>
            <a:off x="0" y="1268640"/>
            <a:ext cx="5579640" cy="2952000"/>
          </a:xfrm>
          <a:prstGeom prst="rect">
            <a:avLst/>
          </a:prstGeom>
          <a:ln w="9360">
            <a:noFill/>
          </a:ln>
        </p:spPr>
      </p:pic>
      <p:pic>
        <p:nvPicPr>
          <p:cNvPr id="140" name="Содержимое 12" descr=""/>
          <p:cNvPicPr/>
          <p:nvPr/>
        </p:nvPicPr>
        <p:blipFill>
          <a:blip r:embed="rId3"/>
          <a:stretch/>
        </p:blipFill>
        <p:spPr>
          <a:xfrm>
            <a:off x="5399640" y="1989000"/>
            <a:ext cx="3744000" cy="2304000"/>
          </a:xfrm>
          <a:prstGeom prst="rect">
            <a:avLst/>
          </a:prstGeom>
          <a:ln>
            <a:noFill/>
          </a:ln>
        </p:spPr>
      </p:pic>
      <p:pic>
        <p:nvPicPr>
          <p:cNvPr id="141" name="Рисунок 13" descr=""/>
          <p:cNvPicPr/>
          <p:nvPr/>
        </p:nvPicPr>
        <p:blipFill>
          <a:blip r:embed="rId4"/>
          <a:stretch/>
        </p:blipFill>
        <p:spPr>
          <a:xfrm>
            <a:off x="179280" y="4149000"/>
            <a:ext cx="3816000" cy="252000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0" y="0"/>
            <a:ext cx="8686440" cy="10522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br/>
            <a:br/>
            <a:r>
              <a:rPr b="1" lang="ru-RU" sz="4400" spc="-1" strike="noStrike">
                <a:solidFill>
                  <a:srgbClr val="000000"/>
                </a:solidFill>
                <a:latin typeface="Calibri"/>
              </a:rPr>
              <a:t>Опыт короткого замыкания U1</a:t>
            </a:r>
            <a:br/>
            <a:br/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0" y="0"/>
            <a:ext cx="8686440" cy="10522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Calibri"/>
              </a:rPr>
              <a:t> 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4" name="Picture 4" descr=""/>
          <p:cNvPicPr/>
          <p:nvPr/>
        </p:nvPicPr>
        <p:blipFill>
          <a:blip r:embed="rId2"/>
          <a:srcRect l="0" t="0" r="0" b="28559"/>
          <a:stretch/>
        </p:blipFill>
        <p:spPr>
          <a:xfrm>
            <a:off x="0" y="1196640"/>
            <a:ext cx="7740000" cy="2869560"/>
          </a:xfrm>
          <a:prstGeom prst="rect">
            <a:avLst/>
          </a:prstGeom>
          <a:ln w="9360">
            <a:noFill/>
          </a:ln>
        </p:spPr>
      </p:pic>
      <p:pic>
        <p:nvPicPr>
          <p:cNvPr id="145" name="Рисунок 8" descr=""/>
          <p:cNvPicPr/>
          <p:nvPr/>
        </p:nvPicPr>
        <p:blipFill>
          <a:blip r:embed="rId3"/>
          <a:stretch/>
        </p:blipFill>
        <p:spPr>
          <a:xfrm>
            <a:off x="107640" y="4293000"/>
            <a:ext cx="4464000" cy="1800000"/>
          </a:xfrm>
          <a:prstGeom prst="rect">
            <a:avLst/>
          </a:prstGeom>
          <a:ln>
            <a:noFill/>
          </a:ln>
        </p:spPr>
      </p:pic>
      <p:pic>
        <p:nvPicPr>
          <p:cNvPr id="146" name="Picture 2" descr=""/>
          <p:cNvPicPr/>
          <p:nvPr/>
        </p:nvPicPr>
        <p:blipFill>
          <a:blip r:embed="rId4"/>
          <a:stretch/>
        </p:blipFill>
        <p:spPr>
          <a:xfrm>
            <a:off x="4860000" y="4581000"/>
            <a:ext cx="3733560" cy="105696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Application>LibreOffice/6.0.7.3$Linux_x86 LibreOffice_project/00m0$Build-3</Application>
  <Words>514</Words>
  <Paragraphs>63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2019-05-31T15:35:07Z</dcterms:created>
  <dc:creator>Бахтияр</dc:creator>
  <dc:description/>
  <dc:language>ru-RU</dc:language>
  <cp:lastModifiedBy>Vinogradov Yury Petrovich</cp:lastModifiedBy>
  <dcterms:modified xsi:type="dcterms:W3CDTF">2020-04-06T14:30:39Z</dcterms:modified>
  <cp:revision>44</cp:revision>
  <dc:subject/>
  <dc:title>ТРАНСФОРМАТОР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