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842746-3F88-46E5-AA8F-24F54450AEC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7804238-F361-42DF-9353-FF7962E8A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8BB2ECA-7FE8-4C4F-BD42-86BA4FFFA858}"/>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5" name="Нижний колонтитул 4">
            <a:extLst>
              <a:ext uri="{FF2B5EF4-FFF2-40B4-BE49-F238E27FC236}">
                <a16:creationId xmlns:a16="http://schemas.microsoft.com/office/drawing/2014/main" id="{0D6704A3-50C8-4972-B860-FD4D45C84B5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6C11BCB-A678-4E01-A625-01233BDA3C02}"/>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177896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AE90DA-3DFA-42AB-9001-4B223BD5A5B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EE021E0-EADF-41BC-A5E8-DDE49AC55B4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865BBE-B468-42D3-BEBF-97182241339A}"/>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5" name="Нижний колонтитул 4">
            <a:extLst>
              <a:ext uri="{FF2B5EF4-FFF2-40B4-BE49-F238E27FC236}">
                <a16:creationId xmlns:a16="http://schemas.microsoft.com/office/drawing/2014/main" id="{5A31BECF-D318-431E-9CD7-B5957AEC567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F86BA9A-E9DF-4D5C-B724-E1A75FFD8FE8}"/>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369185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FE4F64E-53AB-4485-AE5D-DF236A998C0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A7C70D5-D738-46B4-861A-ADD69F42DB2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A817A1-D772-4C89-9682-15A91E639A69}"/>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5" name="Нижний колонтитул 4">
            <a:extLst>
              <a:ext uri="{FF2B5EF4-FFF2-40B4-BE49-F238E27FC236}">
                <a16:creationId xmlns:a16="http://schemas.microsoft.com/office/drawing/2014/main" id="{68ED0051-A3FC-4E37-A5B7-F04C335D7AE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2CCF4C2-C6AC-4F26-AC2D-530DFEA1F991}"/>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165397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1F9C93-6064-4071-A450-2501C491861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4E1B1A0-A7F2-42B1-A454-9D0FE650880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44D767F-521D-402A-B8A4-7228847BEB22}"/>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5" name="Нижний колонтитул 4">
            <a:extLst>
              <a:ext uri="{FF2B5EF4-FFF2-40B4-BE49-F238E27FC236}">
                <a16:creationId xmlns:a16="http://schemas.microsoft.com/office/drawing/2014/main" id="{A6ECB4C9-21FD-4ADB-8922-7EEF0335ADA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89F43-3EFB-4E7B-A405-71F598EA1A4E}"/>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176304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0E2EC6-6861-4573-8CD8-3F1F5D9475E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ED832CC-9562-4DC8-8F17-14EC5ED15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7BE647-5BAA-4CCC-B577-771E0BAA26FC}"/>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5" name="Нижний колонтитул 4">
            <a:extLst>
              <a:ext uri="{FF2B5EF4-FFF2-40B4-BE49-F238E27FC236}">
                <a16:creationId xmlns:a16="http://schemas.microsoft.com/office/drawing/2014/main" id="{15209E9A-15DB-446F-A22F-F0D04FEAA8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4884271-CFB4-4774-85E0-0BDED5FCD445}"/>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93063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40D496-889C-47BF-B138-92909D8A734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12EF0D7-D34E-4266-B03E-7BB0028154E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B1112B7-432C-4F20-9009-50C5C0188B2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89EB3BE-35C4-4A5A-810E-26F03DAB7154}"/>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6" name="Нижний колонтитул 5">
            <a:extLst>
              <a:ext uri="{FF2B5EF4-FFF2-40B4-BE49-F238E27FC236}">
                <a16:creationId xmlns:a16="http://schemas.microsoft.com/office/drawing/2014/main" id="{D0C04C42-4DE5-466C-986E-8038AA7C8A2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6CA821-9B4B-4D31-B6A3-93AD1A86A72F}"/>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90012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0A1200-8606-440F-B13E-C5F8388FC6B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8B1762C-8AC3-4C5E-87A2-4EFAF472E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22603DE-6B73-4C6F-9B27-AFBD1CAD42C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41267B6-682E-4612-92B4-0D14EE463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B46FDE5-45BB-444E-A9CB-88D4938B31C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70918AC-9FE6-4C78-99C4-F29588525762}"/>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8" name="Нижний колонтитул 7">
            <a:extLst>
              <a:ext uri="{FF2B5EF4-FFF2-40B4-BE49-F238E27FC236}">
                <a16:creationId xmlns:a16="http://schemas.microsoft.com/office/drawing/2014/main" id="{DA613C95-5FC1-4E04-B4DE-7052DC6867D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FB12BE8-7BD7-4886-BB9A-3C5010E60F11}"/>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152003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AEA20B-7C7B-48D0-AD41-67344BB87D6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202E070-FADB-4E9E-9693-538AE4A0A349}"/>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4" name="Нижний колонтитул 3">
            <a:extLst>
              <a:ext uri="{FF2B5EF4-FFF2-40B4-BE49-F238E27FC236}">
                <a16:creationId xmlns:a16="http://schemas.microsoft.com/office/drawing/2014/main" id="{E8084212-7D70-4570-907E-E653B060B35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6E22094-D4F3-4BF8-B49C-0B52AACF1ED3}"/>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4714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376B7C1-5A1D-4DA1-9CCE-7F33F940FEBB}"/>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3" name="Нижний колонтитул 2">
            <a:extLst>
              <a:ext uri="{FF2B5EF4-FFF2-40B4-BE49-F238E27FC236}">
                <a16:creationId xmlns:a16="http://schemas.microsoft.com/office/drawing/2014/main" id="{E5E6687F-7FC6-4CA9-912E-F96EB7A92BA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03B737D-ED68-45DA-87A5-D5107867EB63}"/>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171200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6D27C-126A-4B14-A9DE-05077931465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80B5026-F5B8-4157-BD8A-5FE45DF30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DC34CC7-9209-452A-967D-6F0A133DF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087AD22-8419-4F51-95D7-0BA3FA40637D}"/>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6" name="Нижний колонтитул 5">
            <a:extLst>
              <a:ext uri="{FF2B5EF4-FFF2-40B4-BE49-F238E27FC236}">
                <a16:creationId xmlns:a16="http://schemas.microsoft.com/office/drawing/2014/main" id="{4F156853-E75B-44BE-9E15-77B4E7B5185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9152AED-A003-4DB6-B2D9-1D0DEC93B4FD}"/>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242988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E0B6D1-2875-48BB-8D89-904AA118FA1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FF672DB-0CFC-4493-BC6C-3B5AD0B112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977144D-1B29-4926-854D-1DD4E0450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0B692FC-7E00-4C6F-84F5-B8D26219A237}"/>
              </a:ext>
            </a:extLst>
          </p:cNvPr>
          <p:cNvSpPr>
            <a:spLocks noGrp="1"/>
          </p:cNvSpPr>
          <p:nvPr>
            <p:ph type="dt" sz="half" idx="10"/>
          </p:nvPr>
        </p:nvSpPr>
        <p:spPr/>
        <p:txBody>
          <a:bodyPr/>
          <a:lstStyle/>
          <a:p>
            <a:fld id="{19518D51-4FFC-43F5-AD1E-22DF4B309D4B}" type="datetimeFigureOut">
              <a:rPr lang="ru-RU" smtClean="0"/>
              <a:t>28.04.2020</a:t>
            </a:fld>
            <a:endParaRPr lang="ru-RU"/>
          </a:p>
        </p:txBody>
      </p:sp>
      <p:sp>
        <p:nvSpPr>
          <p:cNvPr id="6" name="Нижний колонтитул 5">
            <a:extLst>
              <a:ext uri="{FF2B5EF4-FFF2-40B4-BE49-F238E27FC236}">
                <a16:creationId xmlns:a16="http://schemas.microsoft.com/office/drawing/2014/main" id="{F98622CE-E11C-4734-81CE-553D8D2B383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A8A361D-41CD-467C-9F43-EAF191F3FFC1}"/>
              </a:ext>
            </a:extLst>
          </p:cNvPr>
          <p:cNvSpPr>
            <a:spLocks noGrp="1"/>
          </p:cNvSpPr>
          <p:nvPr>
            <p:ph type="sldNum" sz="quarter" idx="12"/>
          </p:nvPr>
        </p:nvSpPr>
        <p:spPr/>
        <p:txBody>
          <a:bodyPr/>
          <a:lstStyle/>
          <a:p>
            <a:fld id="{0DF22B54-246E-482F-9B19-5B624C129422}" type="slidenum">
              <a:rPr lang="ru-RU" smtClean="0"/>
              <a:t>‹#›</a:t>
            </a:fld>
            <a:endParaRPr lang="ru-RU"/>
          </a:p>
        </p:txBody>
      </p:sp>
    </p:spTree>
    <p:extLst>
      <p:ext uri="{BB962C8B-B14F-4D97-AF65-F5344CB8AC3E}">
        <p14:creationId xmlns:p14="http://schemas.microsoft.com/office/powerpoint/2010/main" val="301530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BAD56F-F0DA-428F-8785-F78F8E392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ABB9369-369F-41BD-BF04-13DAFCFD9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6CB935C-9189-448A-9221-19686EF83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18D51-4FFC-43F5-AD1E-22DF4B309D4B}" type="datetimeFigureOut">
              <a:rPr lang="ru-RU" smtClean="0"/>
              <a:t>28.04.2020</a:t>
            </a:fld>
            <a:endParaRPr lang="ru-RU"/>
          </a:p>
        </p:txBody>
      </p:sp>
      <p:sp>
        <p:nvSpPr>
          <p:cNvPr id="5" name="Нижний колонтитул 4">
            <a:extLst>
              <a:ext uri="{FF2B5EF4-FFF2-40B4-BE49-F238E27FC236}">
                <a16:creationId xmlns:a16="http://schemas.microsoft.com/office/drawing/2014/main" id="{DA8DFEF1-B492-43A7-B125-0E08DA3C62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ABC78E7-190E-402C-9B2B-B36451695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22B54-246E-482F-9B19-5B624C129422}" type="slidenum">
              <a:rPr lang="ru-RU" smtClean="0"/>
              <a:t>‹#›</a:t>
            </a:fld>
            <a:endParaRPr lang="ru-RU"/>
          </a:p>
        </p:txBody>
      </p:sp>
    </p:spTree>
    <p:extLst>
      <p:ext uri="{BB962C8B-B14F-4D97-AF65-F5344CB8AC3E}">
        <p14:creationId xmlns:p14="http://schemas.microsoft.com/office/powerpoint/2010/main" val="11370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CEFBCB3-FBDF-4403-9E4F-C89BDC5A6EB7}"/>
              </a:ext>
            </a:extLst>
          </p:cNvPr>
          <p:cNvSpPr>
            <a:spLocks noGrp="1"/>
          </p:cNvSpPr>
          <p:nvPr>
            <p:ph type="title"/>
          </p:nvPr>
        </p:nvSpPr>
        <p:spPr/>
        <p:txBody>
          <a:bodyPr/>
          <a:lstStyle/>
          <a:p>
            <a:pPr algn="ctr"/>
            <a:r>
              <a:rPr lang="ru-RU" b="1" dirty="0"/>
              <a:t>ЛЕКЦИЯ </a:t>
            </a:r>
          </a:p>
        </p:txBody>
      </p:sp>
      <p:sp>
        <p:nvSpPr>
          <p:cNvPr id="5" name="Объект 4">
            <a:extLst>
              <a:ext uri="{FF2B5EF4-FFF2-40B4-BE49-F238E27FC236}">
                <a16:creationId xmlns:a16="http://schemas.microsoft.com/office/drawing/2014/main" id="{555D7E70-7D2B-4D53-A6AD-204B264CB5BB}"/>
              </a:ext>
            </a:extLst>
          </p:cNvPr>
          <p:cNvSpPr>
            <a:spLocks noGrp="1"/>
          </p:cNvSpPr>
          <p:nvPr>
            <p:ph idx="1"/>
          </p:nvPr>
        </p:nvSpPr>
        <p:spPr/>
        <p:txBody>
          <a:bodyPr>
            <a:normAutofit/>
          </a:bodyPr>
          <a:lstStyle/>
          <a:p>
            <a:pPr marL="0" indent="0" algn="ctr">
              <a:buNone/>
            </a:pPr>
            <a:endParaRPr lang="ru-RU" sz="6000" dirty="0"/>
          </a:p>
          <a:p>
            <a:pPr marL="0" indent="0" algn="ctr">
              <a:buNone/>
            </a:pPr>
            <a:r>
              <a:rPr lang="ru-RU" sz="6000" dirty="0"/>
              <a:t>ТЕМА: </a:t>
            </a:r>
          </a:p>
          <a:p>
            <a:pPr marL="0" indent="0" algn="ctr">
              <a:buNone/>
            </a:pPr>
            <a:r>
              <a:rPr lang="ru-RU" sz="6000" dirty="0"/>
              <a:t>ПЕРЕГОВОРЫ</a:t>
            </a:r>
          </a:p>
        </p:txBody>
      </p:sp>
    </p:spTree>
    <p:extLst>
      <p:ext uri="{BB962C8B-B14F-4D97-AF65-F5344CB8AC3E}">
        <p14:creationId xmlns:p14="http://schemas.microsoft.com/office/powerpoint/2010/main" val="102930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911D1B-288C-431F-A61D-9E1C209A223A}"/>
              </a:ext>
            </a:extLst>
          </p:cNvPr>
          <p:cNvSpPr>
            <a:spLocks noGrp="1"/>
          </p:cNvSpPr>
          <p:nvPr>
            <p:ph type="title"/>
          </p:nvPr>
        </p:nvSpPr>
        <p:spPr>
          <a:xfrm>
            <a:off x="838200" y="225287"/>
            <a:ext cx="10515600" cy="1465401"/>
          </a:xfrm>
        </p:spPr>
        <p:txBody>
          <a:bodyPr>
            <a:normAutofit fontScale="90000"/>
          </a:bodyPr>
          <a:lstStyle/>
          <a:p>
            <a:br>
              <a:rPr lang="ru-RU" dirty="0">
                <a:solidFill>
                  <a:srgbClr val="000000"/>
                </a:solidFill>
                <a:latin typeface="Ubuntu"/>
              </a:rPr>
            </a:br>
            <a:r>
              <a:rPr lang="ru-RU" dirty="0">
                <a:solidFill>
                  <a:srgbClr val="000000"/>
                </a:solidFill>
                <a:latin typeface="Ubuntu"/>
              </a:rPr>
              <a:t>Несколько правил ведения эффективных переговоров</a:t>
            </a:r>
            <a:br>
              <a:rPr lang="ru-RU" dirty="0">
                <a:solidFill>
                  <a:srgbClr val="000000"/>
                </a:solidFill>
                <a:latin typeface="Ubuntu"/>
              </a:rPr>
            </a:br>
            <a:endParaRPr lang="ru-RU" dirty="0"/>
          </a:p>
        </p:txBody>
      </p:sp>
      <p:sp>
        <p:nvSpPr>
          <p:cNvPr id="3" name="Объект 2">
            <a:extLst>
              <a:ext uri="{FF2B5EF4-FFF2-40B4-BE49-F238E27FC236}">
                <a16:creationId xmlns:a16="http://schemas.microsoft.com/office/drawing/2014/main" id="{6B1864B5-9EF3-4C11-AC94-3B0983C8F478}"/>
              </a:ext>
            </a:extLst>
          </p:cNvPr>
          <p:cNvSpPr>
            <a:spLocks noGrp="1"/>
          </p:cNvSpPr>
          <p:nvPr>
            <p:ph idx="1"/>
          </p:nvPr>
        </p:nvSpPr>
        <p:spPr/>
        <p:txBody>
          <a:bodyPr>
            <a:normAutofit fontScale="85000" lnSpcReduction="20000"/>
          </a:bodyPr>
          <a:lstStyle/>
          <a:p>
            <a:pPr algn="just"/>
            <a:r>
              <a:rPr lang="ru-RU" dirty="0">
                <a:latin typeface="Times New Roman" panose="02020603050405020304" pitchFamily="18" charset="0"/>
                <a:cs typeface="Times New Roman" panose="02020603050405020304" pitchFamily="18" charset="0"/>
              </a:rPr>
              <a:t>Избегайте высказываний, которые могут принизить личность других участников. Старайтесь придерживаться правил этикета, будьте вежливыми, общайтесь культурно. В случаях, когда страсти накаляются настолько, что вы близки к потере контроля (в особенности это касается жёстких переговоров), стоит сделать паузу</a:t>
            </a:r>
          </a:p>
          <a:p>
            <a:pPr algn="just"/>
            <a:r>
              <a:rPr lang="ru-RU" dirty="0">
                <a:latin typeface="Times New Roman" panose="02020603050405020304" pitchFamily="18" charset="0"/>
                <a:cs typeface="Times New Roman" panose="02020603050405020304" pitchFamily="18" charset="0"/>
              </a:rPr>
              <a:t>Старайтесь «читать» мысли оппонента наперёд, чтобы иметь возможность делать соответствующие ходу его мыслей высказывания. Однако здесь очень важно не задеть чувств оппонента</a:t>
            </a:r>
          </a:p>
          <a:p>
            <a:pPr algn="just"/>
            <a:r>
              <a:rPr lang="ru-RU" dirty="0">
                <a:latin typeface="Times New Roman" panose="02020603050405020304" pitchFamily="18" charset="0"/>
                <a:cs typeface="Times New Roman" panose="02020603050405020304" pitchFamily="18" charset="0"/>
              </a:rPr>
              <a:t>Никогда не игнорируйте и не пренебрегайте мнением собеседника – принимайте во внимание то, что он говорит</a:t>
            </a:r>
          </a:p>
          <a:p>
            <a:pPr algn="just"/>
            <a:r>
              <a:rPr lang="ru-RU" dirty="0">
                <a:latin typeface="Times New Roman" panose="02020603050405020304" pitchFamily="18" charset="0"/>
                <a:cs typeface="Times New Roman" panose="02020603050405020304" pitchFamily="18" charset="0"/>
              </a:rPr>
              <a:t>Нередко бывает так, что один участник переговоров, не объяснив своих целей, атакует другого вопросами, стремясь что-то разузнать. Такая линия поведения не является эффективной, т.к. отвечающий участник чувствует на себе давление. Чтобы переговоры прошли гладко, в самом начале следует определить цели и задачи друг друга</a:t>
            </a:r>
          </a:p>
          <a:p>
            <a:endParaRPr lang="ru-RU" dirty="0"/>
          </a:p>
        </p:txBody>
      </p:sp>
    </p:spTree>
    <p:extLst>
      <p:ext uri="{BB962C8B-B14F-4D97-AF65-F5344CB8AC3E}">
        <p14:creationId xmlns:p14="http://schemas.microsoft.com/office/powerpoint/2010/main" val="62689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F21673E-AEA6-48D7-BB9D-19C2A60A2BE9}"/>
              </a:ext>
            </a:extLst>
          </p:cNvPr>
          <p:cNvSpPr>
            <a:spLocks noGrp="1"/>
          </p:cNvSpPr>
          <p:nvPr>
            <p:ph type="title"/>
          </p:nvPr>
        </p:nvSpPr>
        <p:spPr/>
        <p:txBody>
          <a:bodyPr/>
          <a:lstStyle/>
          <a:p>
            <a:r>
              <a:rPr lang="ru-RU" sz="4000" dirty="0">
                <a:solidFill>
                  <a:srgbClr val="000000"/>
                </a:solidFill>
                <a:latin typeface="Ubuntu"/>
              </a:rPr>
              <a:t>Несколько правил ведения эффективных переговоров</a:t>
            </a:r>
            <a:endParaRPr lang="ru-RU" dirty="0"/>
          </a:p>
        </p:txBody>
      </p:sp>
      <p:sp>
        <p:nvSpPr>
          <p:cNvPr id="5" name="Объект 4">
            <a:extLst>
              <a:ext uri="{FF2B5EF4-FFF2-40B4-BE49-F238E27FC236}">
                <a16:creationId xmlns:a16="http://schemas.microsoft.com/office/drawing/2014/main" id="{51E8B20F-E1D5-470D-B749-F33DBC79CE57}"/>
              </a:ext>
            </a:extLst>
          </p:cNvPr>
          <p:cNvSpPr>
            <a:spLocks noGrp="1"/>
          </p:cNvSpPr>
          <p:nvPr>
            <p:ph idx="1"/>
          </p:nvPr>
        </p:nvSpPr>
        <p:spPr>
          <a:xfrm>
            <a:off x="838200" y="1825625"/>
            <a:ext cx="10515600" cy="4667250"/>
          </a:xfrm>
        </p:spPr>
        <p:txBody>
          <a:bodyPr>
            <a:normAutofit fontScale="77500" lnSpcReduction="20000"/>
          </a:bodyPr>
          <a:lstStyle/>
          <a:p>
            <a:pPr algn="just"/>
            <a:r>
              <a:rPr lang="ru-RU" sz="2900" dirty="0">
                <a:latin typeface="Times New Roman" panose="02020603050405020304" pitchFamily="18" charset="0"/>
                <a:cs typeface="Times New Roman" panose="02020603050405020304" pitchFamily="18" charset="0"/>
              </a:rPr>
              <a:t>Если вам не удалось с первого раза определить главное в переговорах, и вы вследствие этого начали уходить в сторону от основной темы, ваш оппонент имеет право поправить вас или дополнить вашу речь; вы же должны воспринять это как можно спокойнее и постараться впредь не допускать таких ошибок</a:t>
            </a:r>
          </a:p>
          <a:p>
            <a:pPr algn="just"/>
            <a:r>
              <a:rPr lang="ru-RU" sz="2900" dirty="0">
                <a:latin typeface="Times New Roman" panose="02020603050405020304" pitchFamily="18" charset="0"/>
                <a:cs typeface="Times New Roman" panose="02020603050405020304" pitchFamily="18" charset="0"/>
              </a:rPr>
              <a:t>Избегайте перефразирования сказанного вашим оппонентом, в противном случае это может повлечь за собой новую расстановку приоритетов, повторение того, что оппонент главным не считает, или обобщение; в итоге это может привести к недопониманию и накалу страстей</a:t>
            </a:r>
          </a:p>
          <a:p>
            <a:pPr algn="just"/>
            <a:r>
              <a:rPr lang="ru-RU" sz="2900" dirty="0">
                <a:latin typeface="Times New Roman" panose="02020603050405020304" pitchFamily="18" charset="0"/>
                <a:cs typeface="Times New Roman" panose="02020603050405020304" pitchFamily="18" charset="0"/>
              </a:rPr>
              <a:t>Развивайте мысль – если оппонент по какой-то причине не указал на то, что он имеет в виду, прямо, выводите следствие из его слов сами. Развивая мысль, используйте те рамки, которые задал оппонент, иначе он может подумать, что вы игнорируете его. Если вам не понятно что-либо из сказанного оппонентом, в обязательном порядке уточняйте это</a:t>
            </a:r>
          </a:p>
          <a:p>
            <a:pPr algn="just"/>
            <a:r>
              <a:rPr lang="ru-RU" sz="2900" dirty="0">
                <a:latin typeface="Times New Roman" panose="02020603050405020304" pitchFamily="18" charset="0"/>
                <a:cs typeface="Times New Roman" panose="02020603050405020304" pitchFamily="18" charset="0"/>
              </a:rPr>
              <a:t>По мере ведения переговоров и обсуждения отдельных тем подводите промежуточные итоги – это будет способствовать взаимопониманию, а также послужит маяком, который будет подавать сигнал всякий раз, когда и если переговоры будут отходить в сторону от основной темы</a:t>
            </a:r>
          </a:p>
          <a:p>
            <a:pPr marL="0" indent="0">
              <a:buNone/>
            </a:pPr>
            <a:endParaRPr lang="ru-RU" dirty="0"/>
          </a:p>
        </p:txBody>
      </p:sp>
    </p:spTree>
    <p:extLst>
      <p:ext uri="{BB962C8B-B14F-4D97-AF65-F5344CB8AC3E}">
        <p14:creationId xmlns:p14="http://schemas.microsoft.com/office/powerpoint/2010/main" val="382040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13FFBB-48D9-4352-8CD6-ADE5EA7AB3D5}"/>
              </a:ext>
            </a:extLst>
          </p:cNvPr>
          <p:cNvSpPr>
            <a:spLocks noGrp="1"/>
          </p:cNvSpPr>
          <p:nvPr>
            <p:ph type="title"/>
          </p:nvPr>
        </p:nvSpPr>
        <p:spPr/>
        <p:txBody>
          <a:bodyPr/>
          <a:lstStyle/>
          <a:p>
            <a:r>
              <a:rPr lang="ru-RU" dirty="0"/>
              <a:t>ПЕРЕГОВОРНЫЕ СТРАТЕГИИ</a:t>
            </a:r>
          </a:p>
        </p:txBody>
      </p:sp>
      <p:sp>
        <p:nvSpPr>
          <p:cNvPr id="3" name="Объект 2">
            <a:extLst>
              <a:ext uri="{FF2B5EF4-FFF2-40B4-BE49-F238E27FC236}">
                <a16:creationId xmlns:a16="http://schemas.microsoft.com/office/drawing/2014/main" id="{BC66FF94-7A96-4C1D-BB74-C60E7FCF5E59}"/>
              </a:ext>
            </a:extLst>
          </p:cNvPr>
          <p:cNvSpPr>
            <a:spLocks noGrp="1"/>
          </p:cNvSpPr>
          <p:nvPr>
            <p:ph idx="1"/>
          </p:nvPr>
        </p:nvSpPr>
        <p:spPr/>
        <p:txBody>
          <a:bodyPr/>
          <a:lstStyle/>
          <a:p>
            <a:r>
              <a:rPr lang="ru-RU" dirty="0">
                <a:latin typeface="Roboto"/>
              </a:rPr>
              <a:t>Стратегия «WIN-WIN» (СОТРУДНИЧЕСТВО)</a:t>
            </a:r>
          </a:p>
          <a:p>
            <a:r>
              <a:rPr lang="ru-RU" dirty="0">
                <a:latin typeface="Roboto"/>
              </a:rPr>
              <a:t>Стратегия «WIN-LOSE» (СОПЕРНИЧЕСТВО)</a:t>
            </a:r>
          </a:p>
          <a:p>
            <a:r>
              <a:rPr lang="ru-RU" dirty="0">
                <a:latin typeface="Roboto"/>
              </a:rPr>
              <a:t>Стратегия «LOSE-WIN» (ПРИСПОСОБЛЕНИЕ)</a:t>
            </a:r>
          </a:p>
          <a:p>
            <a:r>
              <a:rPr lang="ru-RU" dirty="0">
                <a:latin typeface="Roboto"/>
              </a:rPr>
              <a:t>Стратегия «LOSE-LOSE» (УКЛОНЕНИЕ)</a:t>
            </a:r>
          </a:p>
          <a:p>
            <a:pPr marL="0" indent="0">
              <a:buNone/>
            </a:pPr>
            <a:endParaRPr lang="ru-RU" dirty="0"/>
          </a:p>
        </p:txBody>
      </p:sp>
    </p:spTree>
    <p:extLst>
      <p:ext uri="{BB962C8B-B14F-4D97-AF65-F5344CB8AC3E}">
        <p14:creationId xmlns:p14="http://schemas.microsoft.com/office/powerpoint/2010/main" val="332731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204287-266D-4D93-983B-660F7F41AA49}"/>
              </a:ext>
            </a:extLst>
          </p:cNvPr>
          <p:cNvSpPr>
            <a:spLocks noGrp="1"/>
          </p:cNvSpPr>
          <p:nvPr>
            <p:ph type="title"/>
          </p:nvPr>
        </p:nvSpPr>
        <p:spPr/>
        <p:txBody>
          <a:bodyPr/>
          <a:lstStyle/>
          <a:p>
            <a:r>
              <a:rPr lang="ru-RU" dirty="0"/>
              <a:t>ТЕХНИКИ ПЕРЕГОВОРОВ</a:t>
            </a:r>
          </a:p>
        </p:txBody>
      </p:sp>
      <p:sp>
        <p:nvSpPr>
          <p:cNvPr id="3" name="Объект 2">
            <a:extLst>
              <a:ext uri="{FF2B5EF4-FFF2-40B4-BE49-F238E27FC236}">
                <a16:creationId xmlns:a16="http://schemas.microsoft.com/office/drawing/2014/main" id="{EAF044DB-4611-48B0-A310-6F3D43A8AF7A}"/>
              </a:ext>
            </a:extLst>
          </p:cNvPr>
          <p:cNvSpPr>
            <a:spLocks noGrp="1"/>
          </p:cNvSpPr>
          <p:nvPr>
            <p:ph idx="1"/>
          </p:nvPr>
        </p:nvSpPr>
        <p:spPr/>
        <p:txBody>
          <a:bodyPr>
            <a:normAutofit fontScale="92500" lnSpcReduction="20000"/>
          </a:bodyPr>
          <a:lstStyle/>
          <a:p>
            <a:pPr>
              <a:buFont typeface="+mj-lt"/>
              <a:buAutoNum type="arabicPeriod"/>
            </a:pPr>
            <a:r>
              <a:rPr lang="ru-RU" dirty="0">
                <a:latin typeface="Roboto"/>
              </a:rPr>
              <a:t>Техника «Маленькие ходы»</a:t>
            </a:r>
          </a:p>
          <a:p>
            <a:pPr>
              <a:buFont typeface="+mj-lt"/>
              <a:buAutoNum type="arabicPeriod"/>
            </a:pPr>
            <a:r>
              <a:rPr lang="ru-RU" dirty="0">
                <a:latin typeface="Roboto"/>
              </a:rPr>
              <a:t>Техника «Силовое плечо»</a:t>
            </a:r>
          </a:p>
          <a:p>
            <a:pPr>
              <a:buFont typeface="+mj-lt"/>
              <a:buAutoNum type="arabicPeriod"/>
            </a:pPr>
            <a:r>
              <a:rPr lang="ru-RU" dirty="0">
                <a:latin typeface="Roboto"/>
              </a:rPr>
              <a:t>Техника «Внутренний наблюдатель»</a:t>
            </a:r>
          </a:p>
          <a:p>
            <a:pPr>
              <a:buFont typeface="+mj-lt"/>
              <a:buAutoNum type="arabicPeriod"/>
            </a:pPr>
            <a:r>
              <a:rPr lang="ru-RU" dirty="0">
                <a:latin typeface="Roboto"/>
              </a:rPr>
              <a:t>Техника «Если» вместо «Нет»</a:t>
            </a:r>
          </a:p>
          <a:p>
            <a:pPr>
              <a:buFont typeface="+mj-lt"/>
              <a:buAutoNum type="arabicPeriod"/>
            </a:pPr>
            <a:r>
              <a:rPr lang="ru-RU" dirty="0">
                <a:latin typeface="Roboto"/>
              </a:rPr>
              <a:t>Техника «Метод пустого шкафа»</a:t>
            </a:r>
          </a:p>
          <a:p>
            <a:pPr>
              <a:buFont typeface="+mj-lt"/>
              <a:buAutoNum type="arabicPeriod"/>
            </a:pPr>
            <a:r>
              <a:rPr lang="ru-RU" dirty="0">
                <a:latin typeface="Roboto"/>
              </a:rPr>
              <a:t>Техника «Ружьё всегда заряжено»</a:t>
            </a:r>
          </a:p>
          <a:p>
            <a:pPr>
              <a:buFont typeface="+mj-lt"/>
              <a:buAutoNum type="arabicPeriod"/>
            </a:pPr>
            <a:r>
              <a:rPr lang="ru-RU" dirty="0">
                <a:latin typeface="Roboto"/>
              </a:rPr>
              <a:t>Техника «Не бывает фиксированных цен»</a:t>
            </a:r>
          </a:p>
          <a:p>
            <a:pPr>
              <a:buFont typeface="+mj-lt"/>
              <a:buAutoNum type="arabicPeriod"/>
            </a:pPr>
            <a:r>
              <a:rPr lang="ru-RU" dirty="0">
                <a:latin typeface="Roboto"/>
              </a:rPr>
              <a:t>Техника «Игра в одно ворота»</a:t>
            </a:r>
          </a:p>
          <a:p>
            <a:pPr>
              <a:buFont typeface="+mj-lt"/>
              <a:buAutoNum type="arabicPeriod"/>
            </a:pPr>
            <a:r>
              <a:rPr lang="ru-RU" dirty="0">
                <a:latin typeface="Roboto"/>
              </a:rPr>
              <a:t>Техника «Метод </a:t>
            </a:r>
            <a:r>
              <a:rPr lang="ru-RU" dirty="0" err="1">
                <a:latin typeface="Roboto"/>
              </a:rPr>
              <a:t>принципиала</a:t>
            </a:r>
            <a:r>
              <a:rPr lang="ru-RU" dirty="0">
                <a:latin typeface="Roboto"/>
              </a:rPr>
              <a:t>»</a:t>
            </a:r>
          </a:p>
          <a:p>
            <a:pPr>
              <a:buFont typeface="+mj-lt"/>
              <a:buAutoNum type="arabicPeriod"/>
            </a:pPr>
            <a:r>
              <a:rPr lang="ru-RU" dirty="0">
                <a:latin typeface="Roboto"/>
              </a:rPr>
              <a:t>Техника «Крутые ребята»</a:t>
            </a:r>
          </a:p>
          <a:p>
            <a:endParaRPr lang="ru-RU" dirty="0"/>
          </a:p>
        </p:txBody>
      </p:sp>
    </p:spTree>
    <p:extLst>
      <p:ext uri="{BB962C8B-B14F-4D97-AF65-F5344CB8AC3E}">
        <p14:creationId xmlns:p14="http://schemas.microsoft.com/office/powerpoint/2010/main" val="292134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A7B318-6BEF-4473-8EC6-5859D0C67131}"/>
              </a:ext>
            </a:extLst>
          </p:cNvPr>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РАБОТА С ВОЗРАЖЕНИЯМИ </a:t>
            </a:r>
          </a:p>
        </p:txBody>
      </p:sp>
      <p:sp>
        <p:nvSpPr>
          <p:cNvPr id="3" name="Объект 2">
            <a:extLst>
              <a:ext uri="{FF2B5EF4-FFF2-40B4-BE49-F238E27FC236}">
                <a16:creationId xmlns:a16="http://schemas.microsoft.com/office/drawing/2014/main" id="{D106EBA0-09E6-4A80-8CB9-BDA004D554CC}"/>
              </a:ext>
            </a:extLst>
          </p:cNvPr>
          <p:cNvSpPr>
            <a:spLocks noGrp="1"/>
          </p:cNvSpPr>
          <p:nvPr>
            <p:ph idx="1"/>
          </p:nvPr>
        </p:nvSpPr>
        <p:spPr/>
        <p:txBody>
          <a:bodyPr>
            <a:normAutofit fontScale="85000" lnSpcReduction="20000"/>
          </a:bodyPr>
          <a:lstStyle/>
          <a:p>
            <a:r>
              <a:rPr lang="ru-RU" dirty="0">
                <a:latin typeface="Roboto"/>
              </a:rPr>
              <a:t>Шаг первый – согласиться с тем, что говорит оппонент, тем самым дав ему полностью высказаться</a:t>
            </a:r>
          </a:p>
          <a:p>
            <a:r>
              <a:rPr lang="ru-RU" dirty="0">
                <a:latin typeface="Roboto"/>
              </a:rPr>
              <a:t>Шаг второй – сказать «магическое» слово «допустим». К примеру, вы можете сказать: </a:t>
            </a:r>
            <a:r>
              <a:rPr lang="ru-RU" i="1" dirty="0">
                <a:latin typeface="Roboto"/>
              </a:rPr>
              <a:t>«Допустим, решение этой проблемы нам под силу. Если мы её решим, это устроит вас?»</a:t>
            </a:r>
            <a:endParaRPr lang="ru-RU" dirty="0">
              <a:latin typeface="Roboto"/>
            </a:endParaRPr>
          </a:p>
          <a:p>
            <a:r>
              <a:rPr lang="ru-RU" dirty="0">
                <a:latin typeface="Roboto"/>
              </a:rPr>
              <a:t>Шаг третий – задать вопрос на тему того, является ли эта проблема единственной или же есть ещё какие-то проблемы? Этим вы дадите понять оппоненту, что заинтересованы в помощи ему</a:t>
            </a:r>
          </a:p>
          <a:p>
            <a:r>
              <a:rPr lang="ru-RU" dirty="0">
                <a:latin typeface="Roboto"/>
              </a:rPr>
              <a:t>Шаг четвёртый – еще раз ненавязчиво повторить достоинства своего решения</a:t>
            </a:r>
          </a:p>
          <a:p>
            <a:r>
              <a:rPr lang="ru-RU" dirty="0">
                <a:latin typeface="Roboto"/>
              </a:rPr>
              <a:t>Шаг пятый – «перевести стрелки». В действительности оппонент уже знает, чего хочет конкретно, но вы всё же переспрашиваете его о том, как бы он хотел, чтобы вы решили эту проблему, или что вы можете сделать для него, чтобы проблема была устранена</a:t>
            </a:r>
          </a:p>
          <a:p>
            <a:pPr marL="0" indent="0">
              <a:buNone/>
            </a:pPr>
            <a:endParaRPr lang="ru-RU" dirty="0"/>
          </a:p>
        </p:txBody>
      </p:sp>
    </p:spTree>
    <p:extLst>
      <p:ext uri="{BB962C8B-B14F-4D97-AF65-F5344CB8AC3E}">
        <p14:creationId xmlns:p14="http://schemas.microsoft.com/office/powerpoint/2010/main" val="738363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5777C-3BBE-4F96-8816-276E3ED3BEF4}"/>
              </a:ext>
            </a:extLst>
          </p:cNvPr>
          <p:cNvSpPr>
            <a:spLocks noGrp="1"/>
          </p:cNvSpPr>
          <p:nvPr>
            <p:ph type="title"/>
          </p:nvPr>
        </p:nvSpPr>
        <p:spPr/>
        <p:txBody>
          <a:bodyPr/>
          <a:lstStyle/>
          <a:p>
            <a:r>
              <a:rPr lang="ru-RU" dirty="0">
                <a:solidFill>
                  <a:srgbClr val="000000"/>
                </a:solidFill>
                <a:latin typeface="Ubuntu"/>
              </a:rPr>
              <a:t>Правила реагирования на возражения</a:t>
            </a:r>
            <a:br>
              <a:rPr lang="ru-RU" dirty="0">
                <a:solidFill>
                  <a:srgbClr val="000000"/>
                </a:solidFill>
                <a:latin typeface="Ubuntu"/>
              </a:rPr>
            </a:br>
            <a:endParaRPr lang="ru-RU" dirty="0"/>
          </a:p>
        </p:txBody>
      </p:sp>
      <p:sp>
        <p:nvSpPr>
          <p:cNvPr id="3" name="Объект 2">
            <a:extLst>
              <a:ext uri="{FF2B5EF4-FFF2-40B4-BE49-F238E27FC236}">
                <a16:creationId xmlns:a16="http://schemas.microsoft.com/office/drawing/2014/main" id="{2E0EAABF-74BE-4AA1-95C1-DCDDA1C09C15}"/>
              </a:ext>
            </a:extLst>
          </p:cNvPr>
          <p:cNvSpPr>
            <a:spLocks noGrp="1"/>
          </p:cNvSpPr>
          <p:nvPr>
            <p:ph idx="1"/>
          </p:nvPr>
        </p:nvSpPr>
        <p:spPr>
          <a:xfrm>
            <a:off x="838200" y="1007165"/>
            <a:ext cx="10515600" cy="5169798"/>
          </a:xfrm>
        </p:spPr>
        <p:txBody>
          <a:bodyPr>
            <a:normAutofit fontScale="85000" lnSpcReduction="10000"/>
          </a:bodyPr>
          <a:lstStyle/>
          <a:p>
            <a:r>
              <a:rPr lang="ru-RU" dirty="0">
                <a:latin typeface="Roboto"/>
              </a:rPr>
              <a:t>Сохранять позитивный настрой</a:t>
            </a:r>
          </a:p>
          <a:p>
            <a:r>
              <a:rPr lang="ru-RU" dirty="0">
                <a:latin typeface="Roboto"/>
              </a:rPr>
              <a:t>Использовать методы активного слушания</a:t>
            </a:r>
          </a:p>
          <a:p>
            <a:r>
              <a:rPr lang="ru-RU" dirty="0">
                <a:latin typeface="Roboto"/>
              </a:rPr>
              <a:t>Находить и оценивать настоящие причины возражений</a:t>
            </a:r>
          </a:p>
          <a:p>
            <a:r>
              <a:rPr lang="ru-RU" dirty="0">
                <a:latin typeface="Roboto"/>
              </a:rPr>
              <a:t>Задавать встречные вопросы, которые помогут прояснить ситуацию</a:t>
            </a:r>
          </a:p>
          <a:p>
            <a:r>
              <a:rPr lang="ru-RU" dirty="0">
                <a:latin typeface="Roboto"/>
              </a:rPr>
              <a:t>Не вступать в прямую конфронтацию</a:t>
            </a:r>
          </a:p>
          <a:p>
            <a:r>
              <a:rPr lang="ru-RU" dirty="0">
                <a:latin typeface="Roboto"/>
              </a:rPr>
              <a:t>Определять пункты, с которыми согласен оппонент, и пытаться договариваться на их основе</a:t>
            </a:r>
          </a:p>
          <a:p>
            <a:r>
              <a:rPr lang="ru-RU" dirty="0">
                <a:latin typeface="Roboto"/>
              </a:rPr>
              <a:t>Делать уступки, способные изменять уже принятые решения</a:t>
            </a:r>
          </a:p>
          <a:p>
            <a:r>
              <a:rPr lang="ru-RU" dirty="0">
                <a:latin typeface="Roboto"/>
              </a:rPr>
              <a:t>Чётко понимать границы уступок, на которые можно пойти</a:t>
            </a:r>
          </a:p>
          <a:p>
            <a:r>
              <a:rPr lang="ru-RU" dirty="0">
                <a:latin typeface="Roboto"/>
              </a:rPr>
              <a:t>Повторять все положительные моменты, о которых упоминал оппонент</a:t>
            </a:r>
          </a:p>
          <a:p>
            <a:r>
              <a:rPr lang="ru-RU" dirty="0">
                <a:latin typeface="Roboto"/>
              </a:rPr>
              <a:t>Подчёркивать основные достоинства своего предложения</a:t>
            </a:r>
          </a:p>
          <a:p>
            <a:r>
              <a:rPr lang="ru-RU" dirty="0">
                <a:latin typeface="Roboto"/>
              </a:rPr>
              <a:t>Признавать правоту собеседника, но по второстепенным вопросам</a:t>
            </a:r>
          </a:p>
          <a:p>
            <a:pPr marL="0" indent="0">
              <a:buNone/>
            </a:pPr>
            <a:endParaRPr lang="ru-RU" dirty="0">
              <a:solidFill>
                <a:srgbClr val="000000"/>
              </a:solidFill>
              <a:latin typeface="Ubuntu"/>
            </a:endParaRPr>
          </a:p>
          <a:p>
            <a:endParaRPr lang="ru-RU" dirty="0"/>
          </a:p>
        </p:txBody>
      </p:sp>
    </p:spTree>
    <p:extLst>
      <p:ext uri="{BB962C8B-B14F-4D97-AF65-F5344CB8AC3E}">
        <p14:creationId xmlns:p14="http://schemas.microsoft.com/office/powerpoint/2010/main" val="256098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535687-3D09-4027-AE08-C1D1E3F39AC1}"/>
              </a:ext>
            </a:extLst>
          </p:cNvPr>
          <p:cNvSpPr>
            <a:spLocks noGrp="1"/>
          </p:cNvSpPr>
          <p:nvPr>
            <p:ph type="title"/>
          </p:nvPr>
        </p:nvSpPr>
        <p:spPr>
          <a:xfrm>
            <a:off x="861390" y="365126"/>
            <a:ext cx="10492409" cy="748058"/>
          </a:xfrm>
        </p:spPr>
        <p:txBody>
          <a:bodyPr/>
          <a:lstStyle/>
          <a:p>
            <a:r>
              <a:rPr lang="ru-RU" dirty="0">
                <a:solidFill>
                  <a:srgbClr val="000000"/>
                </a:solidFill>
                <a:latin typeface="Ubuntu"/>
              </a:rPr>
              <a:t>Правила реагирования на возражения</a:t>
            </a:r>
            <a:endParaRPr lang="ru-RU" dirty="0"/>
          </a:p>
        </p:txBody>
      </p:sp>
      <p:sp>
        <p:nvSpPr>
          <p:cNvPr id="3" name="Объект 2">
            <a:extLst>
              <a:ext uri="{FF2B5EF4-FFF2-40B4-BE49-F238E27FC236}">
                <a16:creationId xmlns:a16="http://schemas.microsoft.com/office/drawing/2014/main" id="{CC8EF934-A7A9-48D1-9F3B-758C05C4775E}"/>
              </a:ext>
            </a:extLst>
          </p:cNvPr>
          <p:cNvSpPr>
            <a:spLocks noGrp="1"/>
          </p:cNvSpPr>
          <p:nvPr>
            <p:ph idx="1"/>
          </p:nvPr>
        </p:nvSpPr>
        <p:spPr>
          <a:xfrm>
            <a:off x="477078" y="1007166"/>
            <a:ext cx="10876722" cy="5685182"/>
          </a:xfrm>
        </p:spPr>
        <p:txBody>
          <a:bodyPr>
            <a:normAutofit fontScale="77500" lnSpcReduction="20000"/>
          </a:bodyPr>
          <a:lstStyle/>
          <a:p>
            <a:r>
              <a:rPr lang="ru-RU" sz="2900" dirty="0">
                <a:latin typeface="Times New Roman" panose="02020603050405020304" pitchFamily="18" charset="0"/>
                <a:cs typeface="Times New Roman" panose="02020603050405020304" pitchFamily="18" charset="0"/>
              </a:rPr>
              <a:t>Не занимать позицию жертвы – возражения естественны для переговоров</a:t>
            </a:r>
          </a:p>
          <a:p>
            <a:r>
              <a:rPr lang="ru-RU" sz="2900" dirty="0">
                <a:latin typeface="Times New Roman" panose="02020603050405020304" pitchFamily="18" charset="0"/>
                <a:cs typeface="Times New Roman" panose="02020603050405020304" pitchFamily="18" charset="0"/>
              </a:rPr>
              <a:t>Смотреть на возражения с точки зрения оппонента</a:t>
            </a:r>
          </a:p>
          <a:p>
            <a:r>
              <a:rPr lang="ru-RU" sz="2900" dirty="0">
                <a:latin typeface="Times New Roman" panose="02020603050405020304" pitchFamily="18" charset="0"/>
                <a:cs typeface="Times New Roman" panose="02020603050405020304" pitchFamily="18" charset="0"/>
              </a:rPr>
              <a:t>Контролировать своё поведение, не проявляя к оппоненту неуважения, недоверия или невнимания</a:t>
            </a:r>
          </a:p>
          <a:p>
            <a:r>
              <a:rPr lang="ru-RU" sz="2900" dirty="0">
                <a:latin typeface="Times New Roman" panose="02020603050405020304" pitchFamily="18" charset="0"/>
                <a:cs typeface="Times New Roman" panose="02020603050405020304" pitchFamily="18" charset="0"/>
              </a:rPr>
              <a:t>Не делать поспешных выводов, а также не считать, что оппонент неискренен, если на то нет веских оснований</a:t>
            </a:r>
          </a:p>
          <a:p>
            <a:r>
              <a:rPr lang="ru-RU" sz="2900" dirty="0">
                <a:latin typeface="Times New Roman" panose="02020603050405020304" pitchFamily="18" charset="0"/>
                <a:cs typeface="Times New Roman" panose="02020603050405020304" pitchFamily="18" charset="0"/>
              </a:rPr>
              <a:t>Быть корректным при опровержении замечаний и работе с возражениями</a:t>
            </a:r>
          </a:p>
          <a:p>
            <a:r>
              <a:rPr lang="ru-RU" sz="2900" dirty="0">
                <a:latin typeface="Times New Roman" panose="02020603050405020304" pitchFamily="18" charset="0"/>
                <a:cs typeface="Times New Roman" panose="02020603050405020304" pitchFamily="18" charset="0"/>
              </a:rPr>
              <a:t>«Переключать» собеседника в тех случаях, когда он взволнован или находится на взводе</a:t>
            </a:r>
          </a:p>
          <a:p>
            <a:r>
              <a:rPr lang="ru-RU" sz="2900" dirty="0">
                <a:latin typeface="Times New Roman" panose="02020603050405020304" pitchFamily="18" charset="0"/>
                <a:cs typeface="Times New Roman" panose="02020603050405020304" pitchFamily="18" charset="0"/>
              </a:rPr>
              <a:t>Давать оппоненту понять, что вы со всей серьёзностью относитесь к нему самому, его замечаниям и возражениям</a:t>
            </a:r>
          </a:p>
          <a:p>
            <a:r>
              <a:rPr lang="ru-RU" sz="2900" dirty="0">
                <a:latin typeface="Times New Roman" panose="02020603050405020304" pitchFamily="18" charset="0"/>
                <a:cs typeface="Times New Roman" panose="02020603050405020304" pitchFamily="18" charset="0"/>
              </a:rPr>
              <a:t>Помогать оппоненту в его высказываниях замечаний и возражений, стараясь думать с ним в одном направлении</a:t>
            </a:r>
          </a:p>
          <a:p>
            <a:r>
              <a:rPr lang="ru-RU" sz="2900" dirty="0">
                <a:latin typeface="Times New Roman" panose="02020603050405020304" pitchFamily="18" charset="0"/>
                <a:cs typeface="Times New Roman" panose="02020603050405020304" pitchFamily="18" charset="0"/>
              </a:rPr>
              <a:t>Применять те слова, термины, понятия и выражения, которые использует собеседник</a:t>
            </a:r>
          </a:p>
          <a:p>
            <a:r>
              <a:rPr lang="ru-RU" sz="2900" dirty="0">
                <a:latin typeface="Times New Roman" panose="02020603050405020304" pitchFamily="18" charset="0"/>
                <a:cs typeface="Times New Roman" panose="02020603050405020304" pitchFamily="18" charset="0"/>
              </a:rPr>
              <a:t>Включать в свою речь поговорки, пословицы, присказки и народные мудрости</a:t>
            </a:r>
          </a:p>
          <a:p>
            <a:r>
              <a:rPr lang="ru-RU" sz="2900" dirty="0">
                <a:latin typeface="Times New Roman" panose="02020603050405020304" pitchFamily="18" charset="0"/>
                <a:cs typeface="Times New Roman" panose="02020603050405020304" pitchFamily="18" charset="0"/>
              </a:rPr>
              <a:t>Говорить конкретно, внятно, чётко и по делу</a:t>
            </a:r>
          </a:p>
          <a:p>
            <a:r>
              <a:rPr lang="ru-RU" sz="2900" dirty="0">
                <a:latin typeface="Times New Roman" panose="02020603050405020304" pitchFamily="18" charset="0"/>
                <a:cs typeface="Times New Roman" panose="02020603050405020304" pitchFamily="18" charset="0"/>
              </a:rPr>
              <a:t>Использовать в процессе переговоров комплименты, одобрения и похвалу</a:t>
            </a:r>
          </a:p>
          <a:p>
            <a:endParaRPr lang="ru-RU" dirty="0"/>
          </a:p>
        </p:txBody>
      </p:sp>
    </p:spTree>
    <p:extLst>
      <p:ext uri="{BB962C8B-B14F-4D97-AF65-F5344CB8AC3E}">
        <p14:creationId xmlns:p14="http://schemas.microsoft.com/office/powerpoint/2010/main" val="2572302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37BD0-6DF4-436D-9952-5C38EAC08B70}"/>
              </a:ext>
            </a:extLst>
          </p:cNvPr>
          <p:cNvSpPr>
            <a:spLocks noGrp="1"/>
          </p:cNvSpPr>
          <p:nvPr>
            <p:ph type="title"/>
          </p:nvPr>
        </p:nvSpPr>
        <p:spPr>
          <a:xfrm>
            <a:off x="838200" y="185531"/>
            <a:ext cx="10515600" cy="1505158"/>
          </a:xfrm>
        </p:spPr>
        <p:txBody>
          <a:bodyPr>
            <a:normAutofit fontScale="90000"/>
          </a:bodyPr>
          <a:lstStyle/>
          <a:p>
            <a:br>
              <a:rPr lang="ru-RU" dirty="0">
                <a:solidFill>
                  <a:srgbClr val="000000"/>
                </a:solidFill>
                <a:latin typeface="Ubuntu"/>
              </a:rPr>
            </a:br>
            <a:r>
              <a:rPr lang="ru-RU" dirty="0">
                <a:solidFill>
                  <a:srgbClr val="000000"/>
                </a:solidFill>
                <a:latin typeface="Ubuntu"/>
              </a:rPr>
              <a:t>Инструменты для ведения жёстких переговоров</a:t>
            </a:r>
            <a:br>
              <a:rPr lang="ru-RU" dirty="0">
                <a:solidFill>
                  <a:srgbClr val="000000"/>
                </a:solidFill>
                <a:latin typeface="Ubuntu"/>
              </a:rPr>
            </a:br>
            <a:endParaRPr lang="ru-RU" dirty="0"/>
          </a:p>
        </p:txBody>
      </p:sp>
      <p:sp>
        <p:nvSpPr>
          <p:cNvPr id="3" name="Объект 2">
            <a:extLst>
              <a:ext uri="{FF2B5EF4-FFF2-40B4-BE49-F238E27FC236}">
                <a16:creationId xmlns:a16="http://schemas.microsoft.com/office/drawing/2014/main" id="{841B0CC3-0A48-4308-9571-F4B4DA6D3570}"/>
              </a:ext>
            </a:extLst>
          </p:cNvPr>
          <p:cNvSpPr>
            <a:spLocks noGrp="1"/>
          </p:cNvSpPr>
          <p:nvPr>
            <p:ph idx="1"/>
          </p:nvPr>
        </p:nvSpPr>
        <p:spPr/>
        <p:txBody>
          <a:bodyPr/>
          <a:lstStyle/>
          <a:p>
            <a:r>
              <a:rPr lang="ru-RU" dirty="0">
                <a:latin typeface="Roboto"/>
              </a:rPr>
              <a:t>Цель</a:t>
            </a:r>
          </a:p>
          <a:p>
            <a:r>
              <a:rPr lang="ru-RU" dirty="0">
                <a:latin typeface="Roboto"/>
              </a:rPr>
              <a:t>Аргументы</a:t>
            </a:r>
          </a:p>
          <a:p>
            <a:r>
              <a:rPr lang="ru-RU" dirty="0">
                <a:latin typeface="Roboto"/>
              </a:rPr>
              <a:t>Информация об оппоненте</a:t>
            </a:r>
          </a:p>
          <a:p>
            <a:r>
              <a:rPr lang="ru-RU" dirty="0">
                <a:latin typeface="Roboto"/>
              </a:rPr>
              <a:t>Уступки</a:t>
            </a:r>
          </a:p>
          <a:p>
            <a:r>
              <a:rPr lang="ru-RU" dirty="0">
                <a:latin typeface="Roboto"/>
              </a:rPr>
              <a:t>Время</a:t>
            </a:r>
          </a:p>
          <a:p>
            <a:endParaRPr lang="ru-RU" dirty="0"/>
          </a:p>
        </p:txBody>
      </p:sp>
    </p:spTree>
    <p:extLst>
      <p:ext uri="{BB962C8B-B14F-4D97-AF65-F5344CB8AC3E}">
        <p14:creationId xmlns:p14="http://schemas.microsoft.com/office/powerpoint/2010/main" val="238251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0D2932-47C0-442C-9146-71D4B60FE6C6}"/>
              </a:ext>
            </a:extLst>
          </p:cNvPr>
          <p:cNvSpPr>
            <a:spLocks noGrp="1"/>
          </p:cNvSpPr>
          <p:nvPr>
            <p:ph type="title"/>
          </p:nvPr>
        </p:nvSpPr>
        <p:spPr>
          <a:xfrm>
            <a:off x="838200" y="365125"/>
            <a:ext cx="10515600" cy="1026353"/>
          </a:xfrm>
        </p:spPr>
        <p:txBody>
          <a:bodyPr/>
          <a:lstStyle/>
          <a:p>
            <a:r>
              <a:rPr lang="ru-RU" b="1" dirty="0"/>
              <a:t>Подготовка к жестким переговорам</a:t>
            </a:r>
          </a:p>
        </p:txBody>
      </p:sp>
      <p:sp>
        <p:nvSpPr>
          <p:cNvPr id="3" name="Объект 2">
            <a:extLst>
              <a:ext uri="{FF2B5EF4-FFF2-40B4-BE49-F238E27FC236}">
                <a16:creationId xmlns:a16="http://schemas.microsoft.com/office/drawing/2014/main" id="{EB353F7B-FBB7-4104-B5FB-13B44E8A477C}"/>
              </a:ext>
            </a:extLst>
          </p:cNvPr>
          <p:cNvSpPr>
            <a:spLocks noGrp="1"/>
          </p:cNvSpPr>
          <p:nvPr>
            <p:ph idx="1"/>
          </p:nvPr>
        </p:nvSpPr>
        <p:spPr/>
        <p:txBody>
          <a:bodyPr>
            <a:normAutofit fontScale="85000" lnSpcReduction="20000"/>
          </a:bodyPr>
          <a:lstStyle/>
          <a:p>
            <a:r>
              <a:rPr lang="ru-RU" sz="3000" dirty="0">
                <a:latin typeface="Times New Roman" panose="02020603050405020304" pitchFamily="18" charset="0"/>
                <a:cs typeface="Times New Roman" panose="02020603050405020304" pitchFamily="18" charset="0"/>
              </a:rPr>
              <a:t>Определение своих преимуществ и недостатков. Вы в обязательном порядке должны понять, что можно использовать, чтобы воздействовать на оппонента, а также то, чем может воздействовать оппонент на вас</a:t>
            </a:r>
          </a:p>
          <a:p>
            <a:r>
              <a:rPr lang="ru-RU" sz="3000" dirty="0">
                <a:latin typeface="Times New Roman" panose="02020603050405020304" pitchFamily="18" charset="0"/>
                <a:cs typeface="Times New Roman" panose="02020603050405020304" pitchFamily="18" charset="0"/>
              </a:rPr>
              <a:t>Постановка цели. Вы в обязательном порядке должны наметить для себя самые неблагоприятные и благоприятные границы, вне рамок которых уже нет никакого смысла вести переговоры. Это позволит вам отстаивать свои позиции, не выходя за допустимые пределы. Не менее важно понимать и то, чего ждёт от переговоров ваш оппонент</a:t>
            </a:r>
          </a:p>
          <a:p>
            <a:r>
              <a:rPr lang="ru-RU" sz="3000" dirty="0">
                <a:latin typeface="Times New Roman" panose="02020603050405020304" pitchFamily="18" charset="0"/>
                <a:cs typeface="Times New Roman" panose="02020603050405020304" pitchFamily="18" charset="0"/>
              </a:rPr>
              <a:t>Установление уступок. Вы в обязательном порядке должны определить то, чем вы готовы пожертвовать для достижения нужного результата. Лучше всего ещё перед началом переговоров установить ту «цену», которую вы готовы заплатить, чтобы иметь возможность изменить неблагоприятный исход на благоприятный</a:t>
            </a:r>
          </a:p>
          <a:p>
            <a:endParaRPr lang="ru-RU" dirty="0"/>
          </a:p>
        </p:txBody>
      </p:sp>
    </p:spTree>
    <p:extLst>
      <p:ext uri="{BB962C8B-B14F-4D97-AF65-F5344CB8AC3E}">
        <p14:creationId xmlns:p14="http://schemas.microsoft.com/office/powerpoint/2010/main" val="88133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567AE0-9E0D-4601-917F-38EFC4914E3D}"/>
              </a:ext>
            </a:extLst>
          </p:cNvPr>
          <p:cNvSpPr>
            <a:spLocks noGrp="1"/>
          </p:cNvSpPr>
          <p:nvPr>
            <p:ph type="title"/>
          </p:nvPr>
        </p:nvSpPr>
        <p:spPr>
          <a:xfrm>
            <a:off x="2199860" y="365125"/>
            <a:ext cx="9153939" cy="1325563"/>
          </a:xfrm>
        </p:spPr>
        <p:txBody>
          <a:bodyPr/>
          <a:lstStyle/>
          <a:p>
            <a:r>
              <a:rPr lang="ru-RU" sz="6000" dirty="0">
                <a:latin typeface="Times New Roman" panose="02020603050405020304" pitchFamily="18" charset="0"/>
                <a:cs typeface="Times New Roman" panose="02020603050405020304" pitchFamily="18" charset="0"/>
              </a:rPr>
              <a:t>Приемы</a:t>
            </a:r>
            <a:r>
              <a:rPr lang="ru-RU" dirty="0"/>
              <a:t> </a:t>
            </a:r>
          </a:p>
        </p:txBody>
      </p:sp>
      <p:sp>
        <p:nvSpPr>
          <p:cNvPr id="3" name="Объект 2">
            <a:extLst>
              <a:ext uri="{FF2B5EF4-FFF2-40B4-BE49-F238E27FC236}">
                <a16:creationId xmlns:a16="http://schemas.microsoft.com/office/drawing/2014/main" id="{C6906638-E1CD-406D-8667-0BEBD7E37D91}"/>
              </a:ext>
            </a:extLst>
          </p:cNvPr>
          <p:cNvSpPr>
            <a:spLocks noGrp="1"/>
          </p:cNvSpPr>
          <p:nvPr>
            <p:ph idx="1"/>
          </p:nvPr>
        </p:nvSpPr>
        <p:spPr>
          <a:xfrm>
            <a:off x="993913" y="2266123"/>
            <a:ext cx="10359887" cy="2756452"/>
          </a:xfrm>
        </p:spPr>
        <p:txBody>
          <a:bodyPr>
            <a:normAutofit/>
          </a:bodyPr>
          <a:lstStyle/>
          <a:p>
            <a:r>
              <a:rPr lang="ru-RU" sz="4800" dirty="0">
                <a:solidFill>
                  <a:srgbClr val="000000"/>
                </a:solidFill>
                <a:latin typeface="Ubuntu"/>
              </a:rPr>
              <a:t>«</a:t>
            </a:r>
            <a:r>
              <a:rPr lang="ru-RU" sz="4800" dirty="0" err="1">
                <a:solidFill>
                  <a:srgbClr val="000000"/>
                </a:solidFill>
                <a:latin typeface="Ubuntu"/>
              </a:rPr>
              <a:t>Забалтывание</a:t>
            </a:r>
            <a:r>
              <a:rPr lang="ru-RU" sz="4800" dirty="0">
                <a:solidFill>
                  <a:srgbClr val="000000"/>
                </a:solidFill>
                <a:latin typeface="Ubuntu"/>
              </a:rPr>
              <a:t>» и «Присоединение»</a:t>
            </a:r>
          </a:p>
          <a:p>
            <a:endParaRPr lang="ru-RU" sz="4800" dirty="0">
              <a:solidFill>
                <a:srgbClr val="000000"/>
              </a:solidFill>
              <a:latin typeface="Ubuntu"/>
            </a:endParaRPr>
          </a:p>
          <a:p>
            <a:r>
              <a:rPr lang="ru-RU" sz="4800" dirty="0">
                <a:solidFill>
                  <a:srgbClr val="000000"/>
                </a:solidFill>
                <a:latin typeface="Ubuntu"/>
              </a:rPr>
              <a:t>Приём «Стань своим»</a:t>
            </a:r>
          </a:p>
          <a:p>
            <a:endParaRPr lang="ru-RU" dirty="0"/>
          </a:p>
        </p:txBody>
      </p:sp>
    </p:spTree>
    <p:extLst>
      <p:ext uri="{BB962C8B-B14F-4D97-AF65-F5344CB8AC3E}">
        <p14:creationId xmlns:p14="http://schemas.microsoft.com/office/powerpoint/2010/main" val="276756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287BC4B-1CD9-4509-A0D5-37FB27CE9C42}"/>
              </a:ext>
            </a:extLst>
          </p:cNvPr>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ПЕРЕГОВОРЫ -</a:t>
            </a:r>
          </a:p>
        </p:txBody>
      </p:sp>
      <p:sp>
        <p:nvSpPr>
          <p:cNvPr id="5" name="Объект 4">
            <a:extLst>
              <a:ext uri="{FF2B5EF4-FFF2-40B4-BE49-F238E27FC236}">
                <a16:creationId xmlns:a16="http://schemas.microsoft.com/office/drawing/2014/main" id="{24F7D6A6-A75F-4BC2-B480-137ADFCCDDFC}"/>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r>
              <a:rPr lang="ru-RU" sz="4000" dirty="0"/>
              <a:t>ДЕЛОВОЕ ВЗАИМОДЕЙСТВИЕ ДВУХ И БОЛЕЕ ЛЮДЕЙ, ЦЕЛЬЮ КОТОРОГО ЯВЛЯЕТСЯ ПОИСК ВЗАИМОВЫГОДНЫХ РЕШЕНИЙ ОПРЕДЕЛЕННЫХ ПРОБЛЕМ И ЗАДАЧ</a:t>
            </a:r>
          </a:p>
        </p:txBody>
      </p:sp>
    </p:spTree>
    <p:extLst>
      <p:ext uri="{BB962C8B-B14F-4D97-AF65-F5344CB8AC3E}">
        <p14:creationId xmlns:p14="http://schemas.microsoft.com/office/powerpoint/2010/main" val="1221622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B48EE6-0C75-47AC-AEDB-6CAC6BA5308F}"/>
              </a:ext>
            </a:extLst>
          </p:cNvPr>
          <p:cNvSpPr>
            <a:spLocks noGrp="1"/>
          </p:cNvSpPr>
          <p:nvPr>
            <p:ph type="title"/>
          </p:nvPr>
        </p:nvSpPr>
        <p:spPr>
          <a:xfrm>
            <a:off x="838200" y="119270"/>
            <a:ext cx="10515600" cy="967408"/>
          </a:xfrm>
        </p:spPr>
        <p:txBody>
          <a:bodyPr/>
          <a:lstStyle/>
          <a:p>
            <a:r>
              <a:rPr lang="ru-RU" dirty="0">
                <a:latin typeface="Times New Roman" panose="02020603050405020304" pitchFamily="18" charset="0"/>
                <a:cs typeface="Times New Roman" panose="02020603050405020304" pitchFamily="18" charset="0"/>
              </a:rPr>
              <a:t>Ошибки в переговорах</a:t>
            </a:r>
          </a:p>
        </p:txBody>
      </p:sp>
      <p:sp>
        <p:nvSpPr>
          <p:cNvPr id="3" name="Объект 2">
            <a:extLst>
              <a:ext uri="{FF2B5EF4-FFF2-40B4-BE49-F238E27FC236}">
                <a16:creationId xmlns:a16="http://schemas.microsoft.com/office/drawing/2014/main" id="{D57C4E66-A7D4-490C-9EC3-C64525312F07}"/>
              </a:ext>
            </a:extLst>
          </p:cNvPr>
          <p:cNvSpPr>
            <a:spLocks noGrp="1"/>
          </p:cNvSpPr>
          <p:nvPr>
            <p:ph idx="1"/>
          </p:nvPr>
        </p:nvSpPr>
        <p:spPr>
          <a:xfrm>
            <a:off x="132522" y="1086678"/>
            <a:ext cx="11221278" cy="5406198"/>
          </a:xfrm>
        </p:spPr>
        <p:txBody>
          <a:bodyPr>
            <a:normAutofit fontScale="92500" lnSpcReduction="10000"/>
          </a:bodyPr>
          <a:lstStyle/>
          <a:p>
            <a:r>
              <a:rPr lang="ru-RU" dirty="0">
                <a:solidFill>
                  <a:srgbClr val="000000"/>
                </a:solidFill>
                <a:latin typeface="Ubuntu"/>
              </a:rPr>
              <a:t>Сворачивать с намеченного пути</a:t>
            </a:r>
          </a:p>
          <a:p>
            <a:r>
              <a:rPr lang="ru-RU" dirty="0">
                <a:solidFill>
                  <a:srgbClr val="000000"/>
                </a:solidFill>
                <a:latin typeface="Ubuntu"/>
              </a:rPr>
              <a:t>Думать за других</a:t>
            </a:r>
          </a:p>
          <a:p>
            <a:r>
              <a:rPr lang="ru-RU" dirty="0">
                <a:solidFill>
                  <a:srgbClr val="000000"/>
                </a:solidFill>
                <a:latin typeface="Ubuntu"/>
              </a:rPr>
              <a:t>Действовать только согласно логике</a:t>
            </a:r>
          </a:p>
          <a:p>
            <a:r>
              <a:rPr lang="ru-RU" dirty="0">
                <a:solidFill>
                  <a:srgbClr val="000000"/>
                </a:solidFill>
                <a:latin typeface="Ubuntu"/>
              </a:rPr>
              <a:t>Не достигать результата</a:t>
            </a:r>
          </a:p>
          <a:p>
            <a:r>
              <a:rPr lang="ru-RU" dirty="0">
                <a:solidFill>
                  <a:srgbClr val="000000"/>
                </a:solidFill>
                <a:latin typeface="Ubuntu"/>
              </a:rPr>
              <a:t>Поддаваться страху</a:t>
            </a:r>
          </a:p>
          <a:p>
            <a:r>
              <a:rPr lang="ru-RU" dirty="0">
                <a:solidFill>
                  <a:srgbClr val="000000"/>
                </a:solidFill>
                <a:latin typeface="Ubuntu"/>
              </a:rPr>
              <a:t>Игнорировать свои ошибки</a:t>
            </a:r>
          </a:p>
          <a:p>
            <a:r>
              <a:rPr lang="ru-RU" dirty="0">
                <a:solidFill>
                  <a:srgbClr val="000000"/>
                </a:solidFill>
                <a:latin typeface="Ubuntu"/>
              </a:rPr>
              <a:t>Спорить во время переговоров</a:t>
            </a:r>
          </a:p>
          <a:p>
            <a:r>
              <a:rPr lang="ru-RU" dirty="0">
                <a:solidFill>
                  <a:srgbClr val="000000"/>
                </a:solidFill>
                <a:latin typeface="Ubuntu"/>
              </a:rPr>
              <a:t>Бороться с сопротивлением</a:t>
            </a:r>
          </a:p>
          <a:p>
            <a:r>
              <a:rPr lang="ru-RU" dirty="0">
                <a:solidFill>
                  <a:srgbClr val="000000"/>
                </a:solidFill>
                <a:latin typeface="Ubuntu"/>
              </a:rPr>
              <a:t>Превращать переговоры в дорогостоящую презентацию</a:t>
            </a:r>
          </a:p>
          <a:p>
            <a:r>
              <a:rPr lang="ru-RU" dirty="0">
                <a:solidFill>
                  <a:srgbClr val="000000"/>
                </a:solidFill>
                <a:latin typeface="Ubuntu"/>
              </a:rPr>
              <a:t>Надеяться на импровизацию</a:t>
            </a:r>
          </a:p>
          <a:p>
            <a:r>
              <a:rPr lang="ru-RU" dirty="0">
                <a:solidFill>
                  <a:srgbClr val="000000"/>
                </a:solidFill>
                <a:latin typeface="Ubuntu"/>
              </a:rPr>
              <a:t>Вести переговоры на территории оппонента </a:t>
            </a:r>
          </a:p>
          <a:p>
            <a:r>
              <a:rPr lang="ru-RU" dirty="0">
                <a:solidFill>
                  <a:srgbClr val="000000"/>
                </a:solidFill>
                <a:latin typeface="Ubuntu"/>
              </a:rPr>
              <a:t>Сразу переходить к делу</a:t>
            </a:r>
          </a:p>
          <a:p>
            <a:endParaRPr lang="ru-RU" dirty="0">
              <a:solidFill>
                <a:srgbClr val="000000"/>
              </a:solidFill>
              <a:latin typeface="Ubuntu"/>
            </a:endParaRPr>
          </a:p>
          <a:p>
            <a:endParaRPr lang="ru-RU" dirty="0">
              <a:solidFill>
                <a:srgbClr val="000000"/>
              </a:solidFill>
              <a:latin typeface="Ubuntu"/>
            </a:endParaRPr>
          </a:p>
          <a:p>
            <a:endParaRPr lang="ru-RU" dirty="0">
              <a:solidFill>
                <a:srgbClr val="000000"/>
              </a:solidFill>
              <a:latin typeface="Ubuntu"/>
            </a:endParaRPr>
          </a:p>
          <a:p>
            <a:endParaRPr lang="ru-RU" dirty="0">
              <a:solidFill>
                <a:srgbClr val="000000"/>
              </a:solidFill>
              <a:latin typeface="Ubuntu"/>
            </a:endParaRPr>
          </a:p>
          <a:p>
            <a:endParaRPr lang="ru-RU" dirty="0"/>
          </a:p>
        </p:txBody>
      </p:sp>
    </p:spTree>
    <p:extLst>
      <p:ext uri="{BB962C8B-B14F-4D97-AF65-F5344CB8AC3E}">
        <p14:creationId xmlns:p14="http://schemas.microsoft.com/office/powerpoint/2010/main" val="182940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27E004-491A-4A7D-9D08-91C369BC484A}"/>
              </a:ext>
            </a:extLst>
          </p:cNvPr>
          <p:cNvSpPr>
            <a:spLocks noGrp="1"/>
          </p:cNvSpPr>
          <p:nvPr>
            <p:ph type="title"/>
          </p:nvPr>
        </p:nvSpPr>
        <p:spPr/>
        <p:txBody>
          <a:bodyPr/>
          <a:lstStyle/>
          <a:p>
            <a:r>
              <a:rPr lang="ru-RU" dirty="0">
                <a:solidFill>
                  <a:prstClr val="black"/>
                </a:solidFill>
                <a:latin typeface="Times New Roman" panose="02020603050405020304" pitchFamily="18" charset="0"/>
                <a:cs typeface="Times New Roman" panose="02020603050405020304" pitchFamily="18" charset="0"/>
              </a:rPr>
              <a:t>Ошибки в переговорах</a:t>
            </a:r>
            <a:endParaRPr lang="ru-RU" dirty="0"/>
          </a:p>
        </p:txBody>
      </p:sp>
      <p:sp>
        <p:nvSpPr>
          <p:cNvPr id="3" name="Объект 2">
            <a:extLst>
              <a:ext uri="{FF2B5EF4-FFF2-40B4-BE49-F238E27FC236}">
                <a16:creationId xmlns:a16="http://schemas.microsoft.com/office/drawing/2014/main" id="{2E623502-535E-4A58-8F72-FBB758457D24}"/>
              </a:ext>
            </a:extLst>
          </p:cNvPr>
          <p:cNvSpPr>
            <a:spLocks noGrp="1"/>
          </p:cNvSpPr>
          <p:nvPr>
            <p:ph idx="1"/>
          </p:nvPr>
        </p:nvSpPr>
        <p:spPr/>
        <p:txBody>
          <a:bodyPr/>
          <a:lstStyle/>
          <a:p>
            <a:r>
              <a:rPr lang="ru-RU" dirty="0">
                <a:solidFill>
                  <a:srgbClr val="000000"/>
                </a:solidFill>
                <a:latin typeface="Ubuntu"/>
              </a:rPr>
              <a:t>Расстраиваться из-за потери инициативы</a:t>
            </a:r>
          </a:p>
          <a:p>
            <a:r>
              <a:rPr lang="ru-RU" dirty="0">
                <a:solidFill>
                  <a:srgbClr val="000000"/>
                </a:solidFill>
                <a:latin typeface="Ubuntu"/>
              </a:rPr>
              <a:t>Давить психологически</a:t>
            </a:r>
          </a:p>
          <a:p>
            <a:r>
              <a:rPr lang="ru-RU" dirty="0">
                <a:solidFill>
                  <a:srgbClr val="000000"/>
                </a:solidFill>
                <a:latin typeface="Ubuntu"/>
              </a:rPr>
              <a:t>Переоценивать свои преимущества</a:t>
            </a:r>
          </a:p>
          <a:p>
            <a:r>
              <a:rPr lang="ru-RU" dirty="0">
                <a:solidFill>
                  <a:srgbClr val="000000"/>
                </a:solidFill>
                <a:latin typeface="Ubuntu"/>
              </a:rPr>
              <a:t>Переступать допустимые границы</a:t>
            </a:r>
          </a:p>
          <a:p>
            <a:r>
              <a:rPr lang="ru-RU" dirty="0">
                <a:solidFill>
                  <a:srgbClr val="000000"/>
                </a:solidFill>
                <a:latin typeface="Ubuntu"/>
              </a:rPr>
              <a:t>Выставлять себя победителем</a:t>
            </a:r>
          </a:p>
          <a:p>
            <a:r>
              <a:rPr lang="ru-RU" dirty="0">
                <a:solidFill>
                  <a:srgbClr val="000000"/>
                </a:solidFill>
                <a:latin typeface="Ubuntu"/>
              </a:rPr>
              <a:t>Быть чрезмерно компетентным</a:t>
            </a:r>
          </a:p>
          <a:p>
            <a:endParaRPr lang="ru-RU" dirty="0"/>
          </a:p>
        </p:txBody>
      </p:sp>
    </p:spTree>
    <p:extLst>
      <p:ext uri="{BB962C8B-B14F-4D97-AF65-F5344CB8AC3E}">
        <p14:creationId xmlns:p14="http://schemas.microsoft.com/office/powerpoint/2010/main" val="2359160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4DEEEA-E516-482F-B4FB-F25252668C0A}"/>
              </a:ext>
            </a:extLst>
          </p:cNvPr>
          <p:cNvSpPr>
            <a:spLocks noGrp="1"/>
          </p:cNvSpPr>
          <p:nvPr>
            <p:ph type="title"/>
          </p:nvPr>
        </p:nvSpPr>
        <p:spPr/>
        <p:txBody>
          <a:bodyPr/>
          <a:lstStyle/>
          <a:p>
            <a:r>
              <a:rPr lang="ru-RU" b="1" dirty="0"/>
              <a:t>Коммуникационные ошибки </a:t>
            </a:r>
          </a:p>
        </p:txBody>
      </p:sp>
      <p:sp>
        <p:nvSpPr>
          <p:cNvPr id="3" name="Объект 2">
            <a:extLst>
              <a:ext uri="{FF2B5EF4-FFF2-40B4-BE49-F238E27FC236}">
                <a16:creationId xmlns:a16="http://schemas.microsoft.com/office/drawing/2014/main" id="{3C723411-312E-4A05-9D3A-4148FD6CE317}"/>
              </a:ext>
            </a:extLst>
          </p:cNvPr>
          <p:cNvSpPr>
            <a:spLocks noGrp="1"/>
          </p:cNvSpPr>
          <p:nvPr>
            <p:ph idx="1"/>
          </p:nvPr>
        </p:nvSpPr>
        <p:spPr/>
        <p:txBody>
          <a:bodyPr>
            <a:normAutofit lnSpcReduction="10000"/>
          </a:bodyPr>
          <a:lstStyle/>
          <a:p>
            <a:r>
              <a:rPr lang="ru-RU" dirty="0">
                <a:solidFill>
                  <a:srgbClr val="000000"/>
                </a:solidFill>
                <a:latin typeface="Ubuntu"/>
              </a:rPr>
              <a:t>Невнимательность</a:t>
            </a:r>
          </a:p>
          <a:p>
            <a:r>
              <a:rPr lang="ru-RU" dirty="0">
                <a:solidFill>
                  <a:srgbClr val="000000"/>
                </a:solidFill>
                <a:latin typeface="Ubuntu"/>
              </a:rPr>
              <a:t>Большое количество вопросов</a:t>
            </a:r>
          </a:p>
          <a:p>
            <a:r>
              <a:rPr lang="ru-RU" dirty="0">
                <a:solidFill>
                  <a:srgbClr val="000000"/>
                </a:solidFill>
                <a:latin typeface="Ubuntu"/>
              </a:rPr>
              <a:t>Длинные паузы</a:t>
            </a:r>
          </a:p>
          <a:p>
            <a:r>
              <a:rPr lang="ru-RU" dirty="0">
                <a:solidFill>
                  <a:srgbClr val="000000"/>
                </a:solidFill>
                <a:latin typeface="Ubuntu"/>
              </a:rPr>
              <a:t>Монотонная речь</a:t>
            </a:r>
          </a:p>
          <a:p>
            <a:r>
              <a:rPr lang="ru-RU" dirty="0">
                <a:solidFill>
                  <a:srgbClr val="000000"/>
                </a:solidFill>
                <a:latin typeface="Ubuntu"/>
              </a:rPr>
              <a:t>Ненадлежащее выражение лица</a:t>
            </a:r>
          </a:p>
          <a:p>
            <a:r>
              <a:rPr lang="ru-RU" dirty="0">
                <a:solidFill>
                  <a:srgbClr val="000000"/>
                </a:solidFill>
                <a:latin typeface="Ubuntu"/>
              </a:rPr>
              <a:t>Перебивание других</a:t>
            </a:r>
          </a:p>
          <a:p>
            <a:r>
              <a:rPr lang="ru-RU" dirty="0">
                <a:solidFill>
                  <a:srgbClr val="000000"/>
                </a:solidFill>
                <a:latin typeface="Ubuntu"/>
              </a:rPr>
              <a:t>Непримиримость</a:t>
            </a:r>
          </a:p>
          <a:p>
            <a:r>
              <a:rPr lang="ru-RU" dirty="0">
                <a:solidFill>
                  <a:srgbClr val="000000"/>
                </a:solidFill>
                <a:latin typeface="Ubuntu"/>
              </a:rPr>
              <a:t>Беседы на нежелательные темы</a:t>
            </a:r>
          </a:p>
          <a:p>
            <a:r>
              <a:rPr lang="ru-RU" dirty="0">
                <a:solidFill>
                  <a:srgbClr val="000000"/>
                </a:solidFill>
                <a:latin typeface="Ubuntu"/>
              </a:rPr>
              <a:t>Безразличие</a:t>
            </a:r>
          </a:p>
          <a:p>
            <a:endParaRPr lang="ru-RU" dirty="0"/>
          </a:p>
        </p:txBody>
      </p:sp>
    </p:spTree>
    <p:extLst>
      <p:ext uri="{BB962C8B-B14F-4D97-AF65-F5344CB8AC3E}">
        <p14:creationId xmlns:p14="http://schemas.microsoft.com/office/powerpoint/2010/main" val="24009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D13A1F-4565-4EE0-A65A-19F81A307193}"/>
              </a:ext>
            </a:extLst>
          </p:cNvPr>
          <p:cNvSpPr>
            <a:spLocks noGrp="1"/>
          </p:cNvSpPr>
          <p:nvPr>
            <p:ph type="title"/>
          </p:nvPr>
        </p:nvSpPr>
        <p:spPr/>
        <p:txBody>
          <a:bodyPr/>
          <a:lstStyle/>
          <a:p>
            <a:r>
              <a:rPr lang="ru-RU" dirty="0"/>
              <a:t>ЛИТЕРАТУРА</a:t>
            </a:r>
          </a:p>
        </p:txBody>
      </p:sp>
      <p:sp>
        <p:nvSpPr>
          <p:cNvPr id="3" name="Объект 2">
            <a:extLst>
              <a:ext uri="{FF2B5EF4-FFF2-40B4-BE49-F238E27FC236}">
                <a16:creationId xmlns:a16="http://schemas.microsoft.com/office/drawing/2014/main" id="{36BAE550-6F5F-463E-B3AB-EAE54ED24002}"/>
              </a:ext>
            </a:extLst>
          </p:cNvPr>
          <p:cNvSpPr>
            <a:spLocks noGrp="1"/>
          </p:cNvSpPr>
          <p:nvPr>
            <p:ph idx="1"/>
          </p:nvPr>
        </p:nvSpPr>
        <p:spPr/>
        <p:txBody>
          <a:bodyPr/>
          <a:lstStyle/>
          <a:p>
            <a:r>
              <a:rPr lang="ru-RU" dirty="0">
                <a:solidFill>
                  <a:srgbClr val="000000"/>
                </a:solidFill>
                <a:latin typeface="Ubuntu"/>
              </a:rPr>
              <a:t> «Как добиться ДА, или Переговоры без поражения». Роджер Фишер, Уильям Юри, Брюс </a:t>
            </a:r>
            <a:r>
              <a:rPr lang="ru-RU" dirty="0" err="1">
                <a:solidFill>
                  <a:srgbClr val="000000"/>
                </a:solidFill>
                <a:latin typeface="Ubuntu"/>
              </a:rPr>
              <a:t>Паттон</a:t>
            </a:r>
            <a:endParaRPr lang="ru-RU" dirty="0">
              <a:solidFill>
                <a:srgbClr val="000000"/>
              </a:solidFill>
              <a:latin typeface="Ubuntu"/>
            </a:endParaRPr>
          </a:p>
          <a:p>
            <a:r>
              <a:rPr lang="ru-RU" dirty="0">
                <a:solidFill>
                  <a:srgbClr val="000000"/>
                </a:solidFill>
                <a:latin typeface="Ubuntu"/>
              </a:rPr>
              <a:t>«Переговоры в трех измерениях». Дэвид </a:t>
            </a:r>
            <a:r>
              <a:rPr lang="ru-RU" dirty="0" err="1">
                <a:solidFill>
                  <a:srgbClr val="000000"/>
                </a:solidFill>
                <a:latin typeface="Ubuntu"/>
              </a:rPr>
              <a:t>Лэкс</a:t>
            </a:r>
            <a:r>
              <a:rPr lang="ru-RU" dirty="0">
                <a:solidFill>
                  <a:srgbClr val="000000"/>
                </a:solidFill>
                <a:latin typeface="Ubuntu"/>
              </a:rPr>
              <a:t>, Джеймс </a:t>
            </a:r>
            <a:r>
              <a:rPr lang="ru-RU" dirty="0" err="1">
                <a:solidFill>
                  <a:srgbClr val="000000"/>
                </a:solidFill>
                <a:latin typeface="Ubuntu"/>
              </a:rPr>
              <a:t>Себениус</a:t>
            </a:r>
            <a:endParaRPr lang="ru-RU" dirty="0">
              <a:solidFill>
                <a:srgbClr val="000000"/>
              </a:solidFill>
              <a:latin typeface="Ubuntu"/>
            </a:endParaRPr>
          </a:p>
          <a:p>
            <a:r>
              <a:rPr lang="ru-RU" dirty="0">
                <a:solidFill>
                  <a:srgbClr val="000000"/>
                </a:solidFill>
                <a:latin typeface="Ubuntu"/>
              </a:rPr>
              <a:t>«Продажи, переговоры» . Сергей Азимов</a:t>
            </a:r>
          </a:p>
          <a:p>
            <a:r>
              <a:rPr lang="ru-RU" dirty="0">
                <a:solidFill>
                  <a:srgbClr val="000000"/>
                </a:solidFill>
                <a:latin typeface="Ubuntu"/>
              </a:rPr>
              <a:t>«Жёсткие переговоры». Игорь </a:t>
            </a:r>
            <a:r>
              <a:rPr lang="ru-RU" dirty="0" err="1">
                <a:solidFill>
                  <a:srgbClr val="000000"/>
                </a:solidFill>
                <a:latin typeface="Ubuntu"/>
              </a:rPr>
              <a:t>Рызов</a:t>
            </a:r>
            <a:endParaRPr lang="ru-RU" dirty="0">
              <a:solidFill>
                <a:srgbClr val="000000"/>
              </a:solidFill>
              <a:latin typeface="Ubuntu"/>
            </a:endParaRPr>
          </a:p>
          <a:p>
            <a:r>
              <a:rPr lang="ru-RU" dirty="0">
                <a:solidFill>
                  <a:srgbClr val="000000"/>
                </a:solidFill>
                <a:latin typeface="Ubuntu"/>
              </a:rPr>
              <a:t>«Не стать заложником. Сохранить самообладание и убедить оппонента». Джордж </a:t>
            </a:r>
            <a:r>
              <a:rPr lang="ru-RU" dirty="0" err="1">
                <a:solidFill>
                  <a:srgbClr val="000000"/>
                </a:solidFill>
                <a:latin typeface="Ubuntu"/>
              </a:rPr>
              <a:t>Колризер</a:t>
            </a:r>
            <a:endParaRPr lang="ru-RU" dirty="0">
              <a:solidFill>
                <a:srgbClr val="000000"/>
              </a:solidFill>
              <a:latin typeface="Ubuntu"/>
            </a:endParaRPr>
          </a:p>
          <a:p>
            <a:r>
              <a:rPr lang="ru-RU" dirty="0">
                <a:solidFill>
                  <a:srgbClr val="000000"/>
                </a:solidFill>
                <a:latin typeface="Ubuntu"/>
              </a:rPr>
              <a:t>«Сознание и сердце переговорщика». Лей Томпсон</a:t>
            </a:r>
          </a:p>
          <a:p>
            <a:endParaRPr lang="ru-RU" dirty="0">
              <a:solidFill>
                <a:srgbClr val="000000"/>
              </a:solidFill>
              <a:latin typeface="Ubuntu"/>
            </a:endParaRPr>
          </a:p>
          <a:p>
            <a:endParaRPr lang="ru-RU" dirty="0"/>
          </a:p>
        </p:txBody>
      </p:sp>
    </p:spTree>
    <p:extLst>
      <p:ext uri="{BB962C8B-B14F-4D97-AF65-F5344CB8AC3E}">
        <p14:creationId xmlns:p14="http://schemas.microsoft.com/office/powerpoint/2010/main" val="3864956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CAF3847-D624-4633-B150-D4B81A475CD8}"/>
              </a:ext>
            </a:extLst>
          </p:cNvPr>
          <p:cNvSpPr>
            <a:spLocks noGrp="1"/>
          </p:cNvSpPr>
          <p:nvPr>
            <p:ph idx="1"/>
          </p:nvPr>
        </p:nvSpPr>
        <p:spPr/>
        <p:txBody>
          <a:bodyPr/>
          <a:lstStyle/>
          <a:p>
            <a:endParaRPr lang="ru-RU" dirty="0"/>
          </a:p>
          <a:p>
            <a:endParaRPr lang="ru-RU" dirty="0"/>
          </a:p>
          <a:p>
            <a:endParaRPr lang="ru-RU" dirty="0"/>
          </a:p>
          <a:p>
            <a:endParaRPr lang="ru-RU" dirty="0"/>
          </a:p>
          <a:p>
            <a:pPr marL="0" indent="0">
              <a:buNone/>
            </a:pPr>
            <a:r>
              <a:rPr lang="ru-RU" dirty="0"/>
              <a:t>                                    СПАСИБО ЗА ВНИМАНИЕ !!!</a:t>
            </a:r>
          </a:p>
        </p:txBody>
      </p:sp>
    </p:spTree>
    <p:extLst>
      <p:ext uri="{BB962C8B-B14F-4D97-AF65-F5344CB8AC3E}">
        <p14:creationId xmlns:p14="http://schemas.microsoft.com/office/powerpoint/2010/main" val="195909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AAB88-1138-4E78-A073-3B9E5E2CDDA8}"/>
              </a:ext>
            </a:extLst>
          </p:cNvPr>
          <p:cNvSpPr>
            <a:spLocks noGrp="1"/>
          </p:cNvSpPr>
          <p:nvPr>
            <p:ph type="title"/>
          </p:nvPr>
        </p:nvSpPr>
        <p:spPr/>
        <p:txBody>
          <a:bodyPr/>
          <a:lstStyle/>
          <a:p>
            <a:r>
              <a:rPr lang="ru-RU" dirty="0"/>
              <a:t>ВИДЫ ПЕРЕГОВОРОВ ПО ЦЕЛЯМ</a:t>
            </a:r>
          </a:p>
        </p:txBody>
      </p:sp>
      <p:sp>
        <p:nvSpPr>
          <p:cNvPr id="3" name="Объект 2">
            <a:extLst>
              <a:ext uri="{FF2B5EF4-FFF2-40B4-BE49-F238E27FC236}">
                <a16:creationId xmlns:a16="http://schemas.microsoft.com/office/drawing/2014/main" id="{E8D950C3-12FB-4E25-AA1D-DE70D2C168CF}"/>
              </a:ext>
            </a:extLst>
          </p:cNvPr>
          <p:cNvSpPr>
            <a:spLocks noGrp="1"/>
          </p:cNvSpPr>
          <p:nvPr>
            <p:ph idx="1"/>
          </p:nvPr>
        </p:nvSpPr>
        <p:spPr>
          <a:xfrm>
            <a:off x="838200" y="2756452"/>
            <a:ext cx="10515600" cy="2160106"/>
          </a:xfrm>
        </p:spPr>
        <p:txBody>
          <a:bodyPr/>
          <a:lstStyle/>
          <a:p>
            <a:pPr>
              <a:buFontTx/>
              <a:buChar char="-"/>
            </a:pPr>
            <a:r>
              <a:rPr lang="ru-RU" dirty="0"/>
              <a:t>ЗАКЛЮЧЕНИЕ ДОГОВОРА </a:t>
            </a:r>
          </a:p>
          <a:p>
            <a:pPr>
              <a:buFontTx/>
              <a:buChar char="-"/>
            </a:pPr>
            <a:r>
              <a:rPr lang="ru-RU" dirty="0"/>
              <a:t>ПРОВЕДЕНИЕ ОПРЕДЕЛЕННЫХ РАБОТ </a:t>
            </a:r>
          </a:p>
          <a:p>
            <a:pPr>
              <a:buFontTx/>
              <a:buChar char="-"/>
            </a:pPr>
            <a:r>
              <a:rPr lang="ru-RU" dirty="0"/>
              <a:t>ДОСТИЖЕНИЕ СОГЛАШЕНИЯ О СОТРУДНИЧЕСТВЕ</a:t>
            </a:r>
          </a:p>
          <a:p>
            <a:pPr>
              <a:buFontTx/>
              <a:buChar char="-"/>
            </a:pPr>
            <a:r>
              <a:rPr lang="ru-RU" dirty="0"/>
              <a:t>УРЕГУЛИРОВАНИЕ КОНФЛИКТОВ И Т.П. </a:t>
            </a:r>
          </a:p>
        </p:txBody>
      </p:sp>
    </p:spTree>
    <p:extLst>
      <p:ext uri="{BB962C8B-B14F-4D97-AF65-F5344CB8AC3E}">
        <p14:creationId xmlns:p14="http://schemas.microsoft.com/office/powerpoint/2010/main" val="139252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703141-37B3-40C1-B578-895A7B954008}"/>
              </a:ext>
            </a:extLst>
          </p:cNvPr>
          <p:cNvSpPr>
            <a:spLocks noGrp="1"/>
          </p:cNvSpPr>
          <p:nvPr>
            <p:ph type="title"/>
          </p:nvPr>
        </p:nvSpPr>
        <p:spPr/>
        <p:txBody>
          <a:bodyPr/>
          <a:lstStyle/>
          <a:p>
            <a:r>
              <a:rPr lang="ru-RU" dirty="0"/>
              <a:t>НАВЫКИ, НЕОБХОДИМЫЕ ДЛЯ ПРОВЕДЕНИЕ ПЕРЕГОВОРОВ</a:t>
            </a:r>
          </a:p>
        </p:txBody>
      </p:sp>
      <p:sp>
        <p:nvSpPr>
          <p:cNvPr id="3" name="Объект 2">
            <a:extLst>
              <a:ext uri="{FF2B5EF4-FFF2-40B4-BE49-F238E27FC236}">
                <a16:creationId xmlns:a16="http://schemas.microsoft.com/office/drawing/2014/main" id="{141F202F-2FD2-44CC-A1D2-009D04EC550C}"/>
              </a:ext>
            </a:extLst>
          </p:cNvPr>
          <p:cNvSpPr>
            <a:spLocks noGrp="1"/>
          </p:cNvSpPr>
          <p:nvPr>
            <p:ph idx="1"/>
          </p:nvPr>
        </p:nvSpPr>
        <p:spPr/>
        <p:txBody>
          <a:bodyPr/>
          <a:lstStyle/>
          <a:p>
            <a:pPr marL="0" indent="0">
              <a:buNone/>
            </a:pPr>
            <a:endParaRPr lang="ru-RU" sz="3200" dirty="0">
              <a:latin typeface="Times New Roman" panose="02020603050405020304" pitchFamily="18" charset="0"/>
              <a:cs typeface="Times New Roman" panose="02020603050405020304" pitchFamily="18" charset="0"/>
            </a:endParaRPr>
          </a:p>
          <a:p>
            <a:pPr marL="0" indent="0">
              <a:buNone/>
            </a:pPr>
            <a:endParaRPr lang="ru-RU" sz="3200" dirty="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a:t>
            </a:r>
            <a:r>
              <a:rPr lang="ru-RU" sz="3200" dirty="0">
                <a:solidFill>
                  <a:prstClr val="black"/>
                </a:solidFill>
                <a:latin typeface="Times New Roman" panose="02020603050405020304" pitchFamily="18" charset="0"/>
                <a:cs typeface="Times New Roman" panose="02020603050405020304" pitchFamily="18" charset="0"/>
              </a:rPr>
              <a:t> Необходимо </a:t>
            </a:r>
            <a:r>
              <a:rPr lang="ru-RU" sz="3200" dirty="0">
                <a:latin typeface="Times New Roman" panose="02020603050405020304" pitchFamily="18" charset="0"/>
                <a:cs typeface="Times New Roman" panose="02020603050405020304" pitchFamily="18" charset="0"/>
              </a:rPr>
              <a:t>УМЕТЬ РЕШАТЬ ПРОБЛЕМЫ</a:t>
            </a:r>
          </a:p>
          <a:p>
            <a:pPr>
              <a:buFontTx/>
              <a:buChar char="-"/>
            </a:pPr>
            <a:r>
              <a:rPr lang="ru-RU" sz="3200" dirty="0">
                <a:latin typeface="Times New Roman" panose="02020603050405020304" pitchFamily="18" charset="0"/>
                <a:cs typeface="Times New Roman" panose="02020603050405020304" pitchFamily="18" charset="0"/>
              </a:rPr>
              <a:t>Необходимо уметь налаживать взаимодействие с другими людьми</a:t>
            </a:r>
          </a:p>
          <a:p>
            <a:pPr>
              <a:buFontTx/>
              <a:buChar char="-"/>
            </a:pPr>
            <a:r>
              <a:rPr lang="ru-RU" sz="3200" dirty="0">
                <a:latin typeface="Times New Roman" panose="02020603050405020304" pitchFamily="18" charset="0"/>
                <a:cs typeface="Times New Roman" panose="02020603050405020304" pitchFamily="18" charset="0"/>
              </a:rPr>
              <a:t>Необходимо УМЕТЬ УПРАВЛЯТЬ ЭМОЦИЯМИ</a:t>
            </a:r>
          </a:p>
          <a:p>
            <a:pPr marL="0" indent="0">
              <a:buNone/>
            </a:pPr>
            <a:endParaRPr lang="ru-RU" dirty="0"/>
          </a:p>
        </p:txBody>
      </p:sp>
    </p:spTree>
    <p:extLst>
      <p:ext uri="{BB962C8B-B14F-4D97-AF65-F5344CB8AC3E}">
        <p14:creationId xmlns:p14="http://schemas.microsoft.com/office/powerpoint/2010/main" val="268621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E8CD29-99BB-4803-8A3C-D6D8DE4D2EE5}"/>
              </a:ext>
            </a:extLst>
          </p:cNvPr>
          <p:cNvSpPr>
            <a:spLocks noGrp="1"/>
          </p:cNvSpPr>
          <p:nvPr>
            <p:ph type="title"/>
          </p:nvPr>
        </p:nvSpPr>
        <p:spPr/>
        <p:txBody>
          <a:bodyPr/>
          <a:lstStyle/>
          <a:p>
            <a:r>
              <a:rPr lang="ru-RU" dirty="0"/>
              <a:t>ОСОБЕННОСТИ ДЕЛОВОГО ОБЩЕНИЯ</a:t>
            </a:r>
          </a:p>
        </p:txBody>
      </p:sp>
      <p:sp>
        <p:nvSpPr>
          <p:cNvPr id="3" name="Объект 2">
            <a:extLst>
              <a:ext uri="{FF2B5EF4-FFF2-40B4-BE49-F238E27FC236}">
                <a16:creationId xmlns:a16="http://schemas.microsoft.com/office/drawing/2014/main" id="{316E6C1F-04C9-46ED-B828-0BD0135EAB70}"/>
              </a:ext>
            </a:extLst>
          </p:cNvPr>
          <p:cNvSpPr>
            <a:spLocks noGrp="1"/>
          </p:cNvSpPr>
          <p:nvPr>
            <p:ph idx="1"/>
          </p:nvPr>
        </p:nvSpPr>
        <p:spPr/>
        <p:txBody>
          <a:bodyPr/>
          <a:lstStyle/>
          <a:p>
            <a:r>
              <a:rPr lang="ru-RU" dirty="0">
                <a:latin typeface="Roboto"/>
              </a:rPr>
              <a:t>Постановка целей и задач</a:t>
            </a:r>
          </a:p>
          <a:p>
            <a:r>
              <a:rPr lang="ru-RU" dirty="0">
                <a:latin typeface="Roboto"/>
              </a:rPr>
              <a:t>Составление плана действий</a:t>
            </a:r>
          </a:p>
          <a:p>
            <a:r>
              <a:rPr lang="ru-RU" dirty="0">
                <a:latin typeface="Roboto"/>
              </a:rPr>
              <a:t>Определение и выбор стратегии</a:t>
            </a:r>
          </a:p>
          <a:p>
            <a:r>
              <a:rPr lang="ru-RU" dirty="0">
                <a:latin typeface="Roboto"/>
              </a:rPr>
              <a:t>Определение и выбор тактики</a:t>
            </a:r>
          </a:p>
          <a:p>
            <a:r>
              <a:rPr lang="ru-RU" dirty="0">
                <a:latin typeface="Roboto"/>
              </a:rPr>
              <a:t>Достижение конкретного результата</a:t>
            </a:r>
          </a:p>
          <a:p>
            <a:endParaRPr lang="ru-RU" dirty="0"/>
          </a:p>
        </p:txBody>
      </p:sp>
    </p:spTree>
    <p:extLst>
      <p:ext uri="{BB962C8B-B14F-4D97-AF65-F5344CB8AC3E}">
        <p14:creationId xmlns:p14="http://schemas.microsoft.com/office/powerpoint/2010/main" val="354120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A73C5F-DA1F-45E7-A8D9-CD71A1F20CF5}"/>
              </a:ext>
            </a:extLst>
          </p:cNvPr>
          <p:cNvSpPr>
            <a:spLocks noGrp="1"/>
          </p:cNvSpPr>
          <p:nvPr>
            <p:ph type="title"/>
          </p:nvPr>
        </p:nvSpPr>
        <p:spPr/>
        <p:txBody>
          <a:bodyPr/>
          <a:lstStyle/>
          <a:p>
            <a:r>
              <a:rPr lang="ru-RU" dirty="0"/>
              <a:t>Процесс переговоров состоит из трех этапов:</a:t>
            </a:r>
          </a:p>
        </p:txBody>
      </p:sp>
      <p:sp>
        <p:nvSpPr>
          <p:cNvPr id="3" name="Объект 2">
            <a:extLst>
              <a:ext uri="{FF2B5EF4-FFF2-40B4-BE49-F238E27FC236}">
                <a16:creationId xmlns:a16="http://schemas.microsoft.com/office/drawing/2014/main" id="{92F8CEC7-2078-4FCB-BB99-56DDF82899C7}"/>
              </a:ext>
            </a:extLst>
          </p:cNvPr>
          <p:cNvSpPr>
            <a:spLocks noGrp="1"/>
          </p:cNvSpPr>
          <p:nvPr>
            <p:ph idx="1"/>
          </p:nvPr>
        </p:nvSpPr>
        <p:spPr>
          <a:xfrm>
            <a:off x="3008242" y="2862469"/>
            <a:ext cx="8345557" cy="3314493"/>
          </a:xfrm>
        </p:spPr>
        <p:txBody>
          <a:bodyPr/>
          <a:lstStyle/>
          <a:p>
            <a:r>
              <a:rPr lang="ru-RU" dirty="0">
                <a:latin typeface="Roboto"/>
              </a:rPr>
              <a:t>Подготовка переговоров</a:t>
            </a:r>
          </a:p>
          <a:p>
            <a:r>
              <a:rPr lang="ru-RU" dirty="0">
                <a:latin typeface="Roboto"/>
              </a:rPr>
              <a:t>Процесс переговоров</a:t>
            </a:r>
          </a:p>
          <a:p>
            <a:r>
              <a:rPr lang="ru-RU" dirty="0">
                <a:latin typeface="Roboto"/>
              </a:rPr>
              <a:t>Достижение согласия</a:t>
            </a:r>
          </a:p>
          <a:p>
            <a:endParaRPr lang="ru-RU" dirty="0"/>
          </a:p>
        </p:txBody>
      </p:sp>
    </p:spTree>
    <p:extLst>
      <p:ext uri="{BB962C8B-B14F-4D97-AF65-F5344CB8AC3E}">
        <p14:creationId xmlns:p14="http://schemas.microsoft.com/office/powerpoint/2010/main" val="62057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7FF1D7-7745-40A1-8A3D-B82D1D45EE48}"/>
              </a:ext>
            </a:extLst>
          </p:cNvPr>
          <p:cNvSpPr>
            <a:spLocks noGrp="1"/>
          </p:cNvSpPr>
          <p:nvPr>
            <p:ph type="title"/>
          </p:nvPr>
        </p:nvSpPr>
        <p:spPr/>
        <p:txBody>
          <a:bodyPr/>
          <a:lstStyle/>
          <a:p>
            <a:r>
              <a:rPr lang="ru-RU" dirty="0">
                <a:solidFill>
                  <a:srgbClr val="000000"/>
                </a:solidFill>
                <a:latin typeface="Ubuntu"/>
              </a:rPr>
              <a:t>Этап первый – подготовка переговоров</a:t>
            </a:r>
            <a:br>
              <a:rPr lang="ru-RU" dirty="0">
                <a:solidFill>
                  <a:srgbClr val="000000"/>
                </a:solidFill>
                <a:latin typeface="Ubuntu"/>
              </a:rPr>
            </a:br>
            <a:endParaRPr lang="ru-RU" dirty="0"/>
          </a:p>
        </p:txBody>
      </p:sp>
      <p:sp>
        <p:nvSpPr>
          <p:cNvPr id="3" name="Объект 2">
            <a:extLst>
              <a:ext uri="{FF2B5EF4-FFF2-40B4-BE49-F238E27FC236}">
                <a16:creationId xmlns:a16="http://schemas.microsoft.com/office/drawing/2014/main" id="{B125994F-F55A-43F7-96E5-40A5B8D476C2}"/>
              </a:ext>
            </a:extLst>
          </p:cNvPr>
          <p:cNvSpPr>
            <a:spLocks noGrp="1"/>
          </p:cNvSpPr>
          <p:nvPr>
            <p:ph idx="1"/>
          </p:nvPr>
        </p:nvSpPr>
        <p:spPr/>
        <p:txBody>
          <a:bodyPr/>
          <a:lstStyle/>
          <a:p>
            <a:r>
              <a:rPr lang="ru-RU" dirty="0">
                <a:latin typeface="Roboto"/>
              </a:rPr>
              <a:t>Определения средств ведения переговоров</a:t>
            </a:r>
          </a:p>
          <a:p>
            <a:r>
              <a:rPr lang="ru-RU" dirty="0">
                <a:latin typeface="Roboto"/>
              </a:rPr>
              <a:t>Налаживания контакта между участниками</a:t>
            </a:r>
          </a:p>
          <a:p>
            <a:r>
              <a:rPr lang="ru-RU" dirty="0">
                <a:latin typeface="Roboto"/>
              </a:rPr>
              <a:t>Сбора и анализа требуемых для переговоров данных</a:t>
            </a:r>
          </a:p>
          <a:p>
            <a:r>
              <a:rPr lang="ru-RU" dirty="0">
                <a:latin typeface="Roboto"/>
              </a:rPr>
              <a:t>Составления плана переговоров</a:t>
            </a:r>
          </a:p>
          <a:p>
            <a:r>
              <a:rPr lang="ru-RU" dirty="0">
                <a:latin typeface="Roboto"/>
              </a:rPr>
              <a:t>Создания атмосферы взаимного доверия</a:t>
            </a:r>
          </a:p>
          <a:p>
            <a:endParaRPr lang="ru-RU" dirty="0"/>
          </a:p>
        </p:txBody>
      </p:sp>
    </p:spTree>
    <p:extLst>
      <p:ext uri="{BB962C8B-B14F-4D97-AF65-F5344CB8AC3E}">
        <p14:creationId xmlns:p14="http://schemas.microsoft.com/office/powerpoint/2010/main" val="297739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E9318-D78A-40C0-A508-251AEA8E4B20}"/>
              </a:ext>
            </a:extLst>
          </p:cNvPr>
          <p:cNvSpPr>
            <a:spLocks noGrp="1"/>
          </p:cNvSpPr>
          <p:nvPr>
            <p:ph type="title"/>
          </p:nvPr>
        </p:nvSpPr>
        <p:spPr/>
        <p:txBody>
          <a:bodyPr/>
          <a:lstStyle/>
          <a:p>
            <a:r>
              <a:rPr lang="ru-RU" dirty="0">
                <a:solidFill>
                  <a:srgbClr val="000000"/>
                </a:solidFill>
                <a:latin typeface="Ubuntu"/>
              </a:rPr>
              <a:t>Этап второй – ведение переговоров</a:t>
            </a:r>
            <a:br>
              <a:rPr lang="ru-RU" dirty="0">
                <a:solidFill>
                  <a:srgbClr val="000000"/>
                </a:solidFill>
                <a:latin typeface="Ubuntu"/>
              </a:rPr>
            </a:br>
            <a:endParaRPr lang="ru-RU" dirty="0"/>
          </a:p>
        </p:txBody>
      </p:sp>
      <p:sp>
        <p:nvSpPr>
          <p:cNvPr id="3" name="Объект 2">
            <a:extLst>
              <a:ext uri="{FF2B5EF4-FFF2-40B4-BE49-F238E27FC236}">
                <a16:creationId xmlns:a16="http://schemas.microsoft.com/office/drawing/2014/main" id="{3066F9F8-3DF4-40E0-B6D0-36B53A23284D}"/>
              </a:ext>
            </a:extLst>
          </p:cNvPr>
          <p:cNvSpPr>
            <a:spLocks noGrp="1"/>
          </p:cNvSpPr>
          <p:nvPr>
            <p:ph idx="1"/>
          </p:nvPr>
        </p:nvSpPr>
        <p:spPr/>
        <p:txBody>
          <a:bodyPr/>
          <a:lstStyle/>
          <a:p>
            <a:r>
              <a:rPr lang="ru-RU" dirty="0">
                <a:latin typeface="Roboto"/>
              </a:rPr>
              <a:t>Начала процесса переговоров</a:t>
            </a:r>
          </a:p>
          <a:p>
            <a:r>
              <a:rPr lang="ru-RU" dirty="0">
                <a:latin typeface="Roboto"/>
              </a:rPr>
              <a:t>Определения спорных вопросов и формулирования повестки дня</a:t>
            </a:r>
          </a:p>
          <a:p>
            <a:r>
              <a:rPr lang="ru-RU" dirty="0">
                <a:latin typeface="Roboto"/>
              </a:rPr>
              <a:t>Определения основополагающих интересов участников</a:t>
            </a:r>
          </a:p>
          <a:p>
            <a:r>
              <a:rPr lang="ru-RU" dirty="0">
                <a:latin typeface="Roboto"/>
              </a:rPr>
              <a:t>Разработки вариантов предложений, на которых может быть основана договорённость</a:t>
            </a:r>
          </a:p>
          <a:p>
            <a:endParaRPr lang="ru-RU" dirty="0"/>
          </a:p>
        </p:txBody>
      </p:sp>
    </p:spTree>
    <p:extLst>
      <p:ext uri="{BB962C8B-B14F-4D97-AF65-F5344CB8AC3E}">
        <p14:creationId xmlns:p14="http://schemas.microsoft.com/office/powerpoint/2010/main" val="39850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827893-1E48-4AB4-BE63-E65EE74F0466}"/>
              </a:ext>
            </a:extLst>
          </p:cNvPr>
          <p:cNvSpPr>
            <a:spLocks noGrp="1"/>
          </p:cNvSpPr>
          <p:nvPr>
            <p:ph type="title"/>
          </p:nvPr>
        </p:nvSpPr>
        <p:spPr/>
        <p:txBody>
          <a:bodyPr/>
          <a:lstStyle/>
          <a:p>
            <a:r>
              <a:rPr lang="ru-RU" dirty="0">
                <a:solidFill>
                  <a:srgbClr val="000000"/>
                </a:solidFill>
                <a:latin typeface="Ubuntu"/>
              </a:rPr>
              <a:t>Этап третий – достижение согласия</a:t>
            </a:r>
            <a:br>
              <a:rPr lang="ru-RU" dirty="0">
                <a:solidFill>
                  <a:srgbClr val="000000"/>
                </a:solidFill>
                <a:latin typeface="Ubuntu"/>
              </a:rPr>
            </a:br>
            <a:endParaRPr lang="ru-RU" dirty="0"/>
          </a:p>
        </p:txBody>
      </p:sp>
      <p:sp>
        <p:nvSpPr>
          <p:cNvPr id="3" name="Объект 2">
            <a:extLst>
              <a:ext uri="{FF2B5EF4-FFF2-40B4-BE49-F238E27FC236}">
                <a16:creationId xmlns:a16="http://schemas.microsoft.com/office/drawing/2014/main" id="{65BB0937-E568-422F-A2A4-D599E7321F69}"/>
              </a:ext>
            </a:extLst>
          </p:cNvPr>
          <p:cNvSpPr>
            <a:spLocks noGrp="1"/>
          </p:cNvSpPr>
          <p:nvPr>
            <p:ph idx="1"/>
          </p:nvPr>
        </p:nvSpPr>
        <p:spPr/>
        <p:txBody>
          <a:bodyPr/>
          <a:lstStyle/>
          <a:p>
            <a:r>
              <a:rPr lang="ru-RU" dirty="0">
                <a:latin typeface="Roboto"/>
              </a:rPr>
              <a:t>Определения вариантов соглашения</a:t>
            </a:r>
          </a:p>
          <a:p>
            <a:r>
              <a:rPr lang="ru-RU" dirty="0">
                <a:latin typeface="Roboto"/>
              </a:rPr>
              <a:t>Финального обсуждения вариантов решения проблемы</a:t>
            </a:r>
          </a:p>
          <a:p>
            <a:r>
              <a:rPr lang="ru-RU" dirty="0">
                <a:latin typeface="Roboto"/>
              </a:rPr>
              <a:t>Достижения формального согласия</a:t>
            </a:r>
          </a:p>
          <a:p>
            <a:endParaRPr lang="ru-RU" dirty="0"/>
          </a:p>
        </p:txBody>
      </p:sp>
    </p:spTree>
    <p:extLst>
      <p:ext uri="{BB962C8B-B14F-4D97-AF65-F5344CB8AC3E}">
        <p14:creationId xmlns:p14="http://schemas.microsoft.com/office/powerpoint/2010/main" val="9866283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1111</Words>
  <Application>Microsoft Office PowerPoint</Application>
  <PresentationFormat>Широкоэкранный</PresentationFormat>
  <Paragraphs>160</Paragraphs>
  <Slides>24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24</vt:i4>
      </vt:variant>
    </vt:vector>
  </HeadingPairs>
  <TitlesOfParts>
    <vt:vector size="31" baseType="lpstr">
      <vt:lpstr>Arial</vt:lpstr>
      <vt:lpstr>Calibri</vt:lpstr>
      <vt:lpstr>Calibri Light</vt:lpstr>
      <vt:lpstr>Roboto</vt:lpstr>
      <vt:lpstr>Times New Roman</vt:lpstr>
      <vt:lpstr>Ubuntu</vt:lpstr>
      <vt:lpstr>Тема Office</vt:lpstr>
      <vt:lpstr>ЛЕКЦИЯ </vt:lpstr>
      <vt:lpstr>ПЕРЕГОВОРЫ -</vt:lpstr>
      <vt:lpstr>ВИДЫ ПЕРЕГОВОРОВ ПО ЦЕЛЯМ</vt:lpstr>
      <vt:lpstr>НАВЫКИ, НЕОБХОДИМЫЕ ДЛЯ ПРОВЕДЕНИЕ ПЕРЕГОВОРОВ</vt:lpstr>
      <vt:lpstr>ОСОБЕННОСТИ ДЕЛОВОГО ОБЩЕНИЯ</vt:lpstr>
      <vt:lpstr>Процесс переговоров состоит из трех этапов:</vt:lpstr>
      <vt:lpstr>Этап первый – подготовка переговоров </vt:lpstr>
      <vt:lpstr>Этап второй – ведение переговоров </vt:lpstr>
      <vt:lpstr>Этап третий – достижение согласия </vt:lpstr>
      <vt:lpstr> Несколько правил ведения эффективных переговоров </vt:lpstr>
      <vt:lpstr>Несколько правил ведения эффективных переговоров</vt:lpstr>
      <vt:lpstr>ПЕРЕГОВОРНЫЕ СТРАТЕГИИ</vt:lpstr>
      <vt:lpstr>ТЕХНИКИ ПЕРЕГОВОРОВ</vt:lpstr>
      <vt:lpstr>РАБОТА С ВОЗРАЖЕНИЯМИ </vt:lpstr>
      <vt:lpstr>Правила реагирования на возражения </vt:lpstr>
      <vt:lpstr>Правила реагирования на возражения</vt:lpstr>
      <vt:lpstr> Инструменты для ведения жёстких переговоров </vt:lpstr>
      <vt:lpstr>Подготовка к жестким переговорам</vt:lpstr>
      <vt:lpstr>Приемы </vt:lpstr>
      <vt:lpstr>Ошибки в переговорах</vt:lpstr>
      <vt:lpstr>Ошибки в переговорах</vt:lpstr>
      <vt:lpstr>Коммуникационные ошибки </vt:lpstr>
      <vt:lpstr>ЛИТЕРАТУРА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Asus</dc:creator>
  <cp:lastModifiedBy>Asus</cp:lastModifiedBy>
  <cp:revision>22</cp:revision>
  <dcterms:created xsi:type="dcterms:W3CDTF">2020-04-28T08:18:20Z</dcterms:created>
  <dcterms:modified xsi:type="dcterms:W3CDTF">2020-04-28T09:59:51Z</dcterms:modified>
</cp:coreProperties>
</file>