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                               Лекция  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 </a:t>
            </a:r>
            <a:endParaRPr lang="ru-RU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ru-RU" sz="3600" b="0" strike="noStrike" spc="-1">
                <a:solidFill>
                  <a:srgbClr val="000000"/>
                </a:solidFill>
                <a:latin typeface="Times New Roman"/>
              </a:rPr>
              <a:t>Тема:</a:t>
            </a:r>
            <a:endParaRPr lang="ru-RU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Технология проведения презентации</a:t>
            </a: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864000" y="103680"/>
            <a:ext cx="10514880" cy="6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ТРЕБОВАНИЯ К УСПЕШНОЙ ПУБЛИЧНОЙ РЕЧИ: </a:t>
            </a:r>
            <a:br/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ИЗЛАГАТЬ МЫСЛИ , ЧТОБЫ СЛУШАТЕЛИ ОТОЖДЕСТВЛЯЛИ ПОЛУЧАЕМУЮ ИНФОРМАЦИЮ СО СВОИМИ ПРОБЛЕМАМИ И РАЗМЫШЛЕНИЯМИ;</a:t>
            </a:r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ВКЛЮЧАТЬ В ОСНОВНУЮ ЧАСТЬ РЕЧИ ЦЕНТРАЛЬНУЮ ИДЕЮ, ОСНОВНЫЕ МЫСЛИ И ПОДТВЕРЖДАЮЩИЕ МАТЕРИАЛЫ: ЦИТАТЫ, ПРИМЕРЫ, АНАЛОГИИ, СТАТИСТИКУ;</a:t>
            </a:r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ЗАТРАГИВАТЬ ЛИЧНЫЕ МОТИВЫ СЛУШАТЕЛЕЙ, ИХ ИНТЕРЕСЫ;</a:t>
            </a:r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ВЫРАЖАТЬ МЫСЛИ КРАТКО, ОБРАЗНО И ЭМОЦИОНАЛЬНО;</a:t>
            </a:r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ОРИЕНТИРОВАТЬ АУДИТОРИЮ НА КОНКРЕТНЫЕ ПРАКТИЧЕСКИЕ ДЕЙСТВИЯ;</a:t>
            </a:r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ПОЛЬЗОВАТЬСЯ ЛОГИЧЕСКИ БЕЗУПРЕЧНОЙ АРГУМЕНТАЦИЕЙ, УЧИТЫВАЯ ПРИ ЭТОМ ЭМОЦИОНАЛЬНУЮ КУЛЬТУРУ СЛУШАТЕЛЕЙ, ИХ СЕНСОРНЫЕ КАНАЛЫ И УБЕЖДЕНИЯ;</a:t>
            </a:r>
            <a:br/>
            <a:br/>
            <a:endParaRPr lang="ru-R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788760" y="54720"/>
            <a:ext cx="10514880" cy="749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ПРАВИЛА 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 НЕ ДЕМОНСТРИРОВАТЬ СОБСТВЕННУЮ ЗНАЧИМОСТЬ, ВМЕСТО «Я» ИСПОЛЬЗОВАТЬ «ВЫ»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-НЕ НАЧИНАТЬ РЕЧЬ С ИЗВИНЕНИЙ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-НЕ ЗЛОУПОТРЕБЛЯТЬ ФАКТАМИ И ЦИФРАМИ, ПРОИЗНОСИМЫМИ К ТОМУ ЖЕ В УСТНОЙ ФОРМЕ, ЦЕЛЕСООБРАЗНО ПРЕДСТАВЛЯТЬ НЕОБХОДИМЫЙ ФАКТИЧЕСКИЙ МАТЕРИАЛ В ВИЗУАЛЬНОЙ ФОРМЕ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 ИЗБЕГАТЬ НЕЛИТЕРАТУРНЫХ СЛОВ, СЛОЖНЫХ ПРОФЕССИОНАЛЬНЫХ ТЕРМИНОВ, ПРИМИТИВНЫХ СЛОВЕЧЕК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 НЕ РАССКАЗЫВАТЬ НЕУМЕСТНЫХ, В ТОМ ЧИСЛЕ «ГРЯЗНЫХ», АНЕКДОТОВ И ИСТОРИЙ, В ТО ЖЕ ВРЕМЯ ПРАВИЛЬНАЯ ШУТКА, СВОЕВРЕМЕННО РАССКАЗАННАЯ НА ПРОФЕССИОНАЛЬНОМ УРОВНЕ, МОЖЕТ БЫТЬ НЕ ТОЛЬКО ХОРОШО ВОСПРИНЯТА, НО И ПОЛЕЗНА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 НЕ ДЕЛАТЬ ЯЗВИТЕЛЬНЫХ ЗАМЕЧАНИЙ ПО ПОВОДУ ОСОБЕННОСТЕЙ УЧАСТНИКОВ ВЗАИМОДЕЙСТВИЯ , ЕСЛИ ВСЕ ЖЕ НЕОБХОДИМО ЧТО-ТО КРИТИЧЕСКОЕ СКАЗАТЬ, ТО ЛУЧШЕ СОХРАНЯТЬ КОРРЕКТНОСТЬ.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447840"/>
            <a:ext cx="10514880" cy="39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ЗАДАНИЕ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ОБЪЯСНИТЕ ЗНАЧЕНИЕ ФРАЗЕОЛОГИЧЕСКИХ ВЫРАЖЕНИЙ И КРЫЛАТЫХ СЛОВ.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ПРИДУМАЙТЕ ПРЕДЛОЖЕНИЯ С ЭТИМИ ВЫРАЖЕНИЯМИ ДЛЯ РАЗНЫХ ВИДОВ РЕЧИ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А</a:t>
            </a:r>
            <a:r>
              <a:rPr lang="ru-RU" sz="2400" b="0" i="1" strike="noStrike" spc="-1">
                <a:solidFill>
                  <a:srgbClr val="000000"/>
                </a:solidFill>
                <a:latin typeface="Calibri"/>
              </a:rPr>
              <a:t>ХИЛЛЕСОВА ПЯТА. КРОКОДИЛОВЫ СЛЕЗЫ. КАЛИФ НА ЧАС. МЕЖДУ СЦИЛЛОЙ И ХАРИБДОЙ. ПИРРОВА ПОБЕДА. ДАМОКЛОВ МЕЧ. ДВУЛИКИЙ ЯНУС. ПРОКРУСТОВО ЛОЖЕ. СЛАВА ГЕРОСТРАТА. ВАВИЛОНСКОЕ СТОЛПОТВОРЕНИЕ. БОЧКА ДИОГЕНА. АНИКА-ВОИН. АВГИЕВЫ КОНЮШНИ.</a:t>
            </a:r>
            <a:br/>
            <a:br/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38080" y="728640"/>
            <a:ext cx="10514880" cy="26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Д.КАРНЕГИ СОВЕТЫ</a:t>
            </a:r>
            <a:br/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ПРОЯВЛЯТЬ УВЕРЕННОСТЬ И СТАРАТЬСЯ ВЫГЛЯДЕТЬ ОПРЯТНО И ИЗЯЩНО;</a:t>
            </a:r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ПЕРИОДИЧЕСКИ УЛЫБАТЬСЯ И СТАРАТЬСЯ ВЫЗВАТЬ ОТВЕТНУЮ РЕАКЦИЮ;</a:t>
            </a:r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ОБЩАТЬСЯ НЕПОСРЕДСТВЕННО ГЛАЗА В ГЛАЗА.</a:t>
            </a:r>
            <a:endParaRPr lang="ru-R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76000" y="374760"/>
            <a:ext cx="10514880" cy="51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ВИДЫ РЕЧИ:</a:t>
            </a:r>
            <a:br/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ИНФОРМАЦИОННАЯ 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УБЕЖДАЮЩАЯ 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ПРИЗЫВАЮЩАЯ К ДЕЙСТВИЮ РЕЧЬ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РЕЧЬ ПО СПЕЦИАЛЬНОМУ ПОВОДУ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ПРОТОКОЛЬНАЯ (РАМОЧНАЯ) РЕЧЬ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ТРАУРНАЯ РЕЧЬ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ТОРЖЕСТВЕННАЯ РЕЧЬ 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РЕЧЬ В НЕФОРМАЛЬНОМ ДЕЛОВОМ ЗАСТОЛЬЕ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ЮМОР В ПРЕЗЕНТАЦИОННЫХ РЕЧАХ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Что отличает презентации? 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Коммуникатор присутствует в аудитории, получатели информации тоже, и являются соучастниками коммуникативного процесса. 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Вынуждены реагировать и откликаться,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НО! Не имеют возможности прервать или изменить процесс, попросить начать все с начала, перевернуть процедуру и осуществить ее в обратном порядке. 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Times New Roman"/>
              </a:rPr>
              <a:t>ПРЕЗЕНТАЦИЯ</a:t>
            </a:r>
            <a:r>
              <a:rPr lang="ru-RU" sz="3200" b="0" strike="noStrike" spc="-1">
                <a:solidFill>
                  <a:srgbClr val="000000"/>
                </a:solidFill>
                <a:latin typeface="Times New Roman"/>
              </a:rPr>
              <a:t> (от лат. –представление; торжественное ознакомление; предъявление чего-либо) 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публичное представление чего-либо нового недавно появившегося, созданного для достижения конкретной цели. 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Цель современной презентации: 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общественное представление новых товаров и услуг, идей и инноваций, имиджа организации. 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Презентации позволяют: 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Повышать узнаваемость названия или товарного знака;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Оказывать информационное воздействие на потенциальных покупателей и клиентов;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Продвигать свою продукцию, имидж и услуги;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Распространять информацию об организации и ее деятельности.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Times New Roman"/>
              </a:rPr>
              <a:t>Советы Л. Арредондо (специалист по коммуникационным технологиям)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4440" indent="-513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Создать мнение о себе как о высококвалифицированном специалисте, знающем свою работу и относящемся к ней творчески; </a:t>
            </a:r>
            <a:endParaRPr lang="ru-RU" sz="2800" b="0" strike="noStrike" spc="-1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Проявить свои лидерские качества и интеллектуальный потенциал; </a:t>
            </a:r>
            <a:endParaRPr lang="ru-RU" sz="2800" b="0" strike="noStrike" spc="-1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Продемонстрировать инициативность, организованность и способность к творчеству;</a:t>
            </a:r>
            <a:endParaRPr lang="ru-RU" sz="2800" b="0" strike="noStrike" spc="-1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Убедить других принять ваши идеи, рекомендации, предложения или точку зрения.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Times New Roman"/>
              </a:rPr>
              <a:t>СМЫСЛ И НАЗНАЧЕНИЕ ПРЕЗЕНТАЦИИ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705600" y="1690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ru-RU" sz="3600" b="0" strike="noStrike" spc="-1">
                <a:solidFill>
                  <a:srgbClr val="000000"/>
                </a:solidFill>
                <a:latin typeface="Times New Roman"/>
              </a:rPr>
              <a:t>Передача информации слушателям о чем-либо, объяснение наиболее важных моментов и убеждение их в чем-либо в соответствии с перечисленными целями и верно подобранными словами: точными, выразительными и продуманными. 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076760" y="1353600"/>
            <a:ext cx="1051488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800" b="0" strike="noStrike" spc="-1">
                <a:solidFill>
                  <a:srgbClr val="000000"/>
                </a:solidFill>
                <a:latin typeface="Calibri"/>
              </a:rPr>
              <a:t>НАПОЛЕОН 1</a:t>
            </a:r>
            <a:br/>
            <a:br/>
            <a:r>
              <a:rPr lang="ru-RU" sz="4800" b="0" strike="noStrike" spc="-1">
                <a:solidFill>
                  <a:srgbClr val="000000"/>
                </a:solidFill>
                <a:latin typeface="Calibri"/>
              </a:rPr>
              <a:t>Кто не умеет говорить, </a:t>
            </a:r>
            <a:br/>
            <a:r>
              <a:rPr lang="ru-RU" sz="4800" b="0" strike="noStrike" spc="-1">
                <a:solidFill>
                  <a:srgbClr val="000000"/>
                </a:solidFill>
                <a:latin typeface="Calibri"/>
              </a:rPr>
              <a:t>карьеры не сделает</a:t>
            </a:r>
            <a:endParaRPr lang="ru-RU" sz="4800" b="0" strike="noStrike" spc="-1">
              <a:latin typeface="Arial"/>
            </a:endParaRPr>
          </a:p>
        </p:txBody>
      </p:sp>
      <p:pic>
        <p:nvPicPr>
          <p:cNvPr id="41" name="Рисунок 40"/>
          <p:cNvPicPr/>
          <p:nvPr/>
        </p:nvPicPr>
        <p:blipFill>
          <a:blip r:embed="rId2"/>
          <a:stretch/>
        </p:blipFill>
        <p:spPr>
          <a:xfrm>
            <a:off x="4032000" y="3960360"/>
            <a:ext cx="4319640" cy="24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400" b="0" strike="noStrike" spc="-1">
                <a:solidFill>
                  <a:srgbClr val="000000"/>
                </a:solidFill>
                <a:latin typeface="Times New Roman"/>
              </a:rPr>
              <a:t>Виды презентаций</a:t>
            </a:r>
            <a:endParaRPr lang="ru-RU" sz="5400" b="0" strike="noStrike" spc="-1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838080" y="1825560"/>
            <a:ext cx="10514880" cy="466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Тип аудитории: Внешние и внутренние презентации.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Презентации информационные (целенаправленное обеспечение слушателей разного рода информацией, фактами или для изменения некоторых аспектов поведения вашей аудитории, установок и убеждений. Убеждающие презентации более распространены. (Напр. Презентации-Сообщение  - информируете других о том, как идет работа над проектом).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Презентации продвигающие. Целями продвигающих презентаций являются реклама, продвижение товаров, поддержка инвестиций, кандидатов и.т.п. 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По количеству: </a:t>
            </a:r>
            <a:r>
              <a:rPr lang="ru-RU" sz="2800" b="1" strike="noStrike" spc="-1">
                <a:solidFill>
                  <a:srgbClr val="000000"/>
                </a:solidFill>
                <a:latin typeface="Times New Roman"/>
              </a:rPr>
              <a:t>публичные, камерные и приватные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(частные). 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838080" y="758520"/>
            <a:ext cx="10514880" cy="49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ЭЛЕМЕНТЫ, ВЛИЯЮЩИЕ НА РЕЗУЛЬТАТИВНОСТЬ, ИЛИ 5 «С» ПРЕЗЕНТАЦИЙ»</a:t>
            </a:r>
            <a:br/>
            <a:br/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- СТРУКТУРА ПРЕЗЕНТАЦИИ — КОМПОНЕНТЫ, ИЗ КОТОРЫХ ОНА СОСТОИТ, В НЕЙ ДОЛЖНЫ БЫТЬ ВСЕ НЕОБХОДИМЫЕ ПЕРЕЧИСЛЕННЫЕ ВЫШЕ ЧАСТИ; </a:t>
            </a:r>
            <a:br/>
            <a:br/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- СОДЕРЖАНИЕ ПРЕЗЕНТАЦИИ — ВСЕ ТО, ЧТО ОКАЗЫВАЕТ НАИБОЛЬШЕЕ ВЛИЯНИЕ НА ВОСПРИЯТИЕ АУДИТОРИИ</a:t>
            </a:r>
            <a:br/>
            <a:br/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- СТИЛЬ — ВЫСОКИЙ, ДЕЛОВОЙ ДРУЖЕСКИЙ, ТО ЕСТЬ ТАКОЙ, КОТОРЫЙ СОЗДАЕТ НЕОБХОДИМУЮ ДЛЯ КОНКРЕТНОЙ СИТУАЦИИ АТМОСФЕРУ, ФОРМИРУЕТ ИМИДЖ</a:t>
            </a:r>
            <a:br/>
            <a:br/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- СОПРОВОЖДЕНИЕ — ВСЕ, ЧТО ОКРУЖАЕТ, ВНЕШНИЕ СОСТАВЛЯЮЩИЕ САМОГО ПРОСТРАНСТВА, ГДЕ ПРОИСХОДИТ ПРЕЗЕНТАЦИЯ: ЗАЛ, СТОЛЫ И СТУЛЬЯ, ИХ РАСПОЛОЖЕНИЕ, КОЛИЧЕСТВО ЛЮДЕЙ, ФЛИП-ЧАРТЫ, ДОСКИ, НОУТБУКИ, ВСЕ, ЧТО ВЛИЯЕТ НА ЭФФЕКТИВНОСТЬ И ПРОБУЖДЕНИЕ НЕОБХОДИМЫХ ЭМОЦИЙ СЛУШАТЕЛЕЙ.</a:t>
            </a:r>
            <a:br/>
            <a:br/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- СИТУАТИВНОЕ УПРАВЛЕНИЕ — ПОДДЕРЖАНИЕ ПОСТОЯННОГО КОНТАКТА С АУДИТОРИЕЙ, УСТАНОВЛЕНИЕ ОБРАТНОЙ СВЯЗИ , КОРРЕКТНЫЕ ОТВЕТЫ НА ВОПРОСЫ.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38080" y="239400"/>
            <a:ext cx="10514880" cy="58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ПРИЗНАКИ ЭФФЕКТИВНО ПРЕДСТАВЛЕННОЙ ИНФОРМАЦИИ НА ПРЕЗЕНТАЦИИ: 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УВЛЕКАТЕЛЬНОСТЬ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СОДЕРЖАТЕЛЬНОСТЬ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ЗАПОМИНАЕМОСТЬ 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АКТИВИЗАЦИЯ 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СБАЛАНСИРОВАННОСТЬ</a:t>
            </a:r>
            <a:br/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ПОДГОТОВКА ПРЕЗЕНТАЦИИ : 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 РАЗРАБОТКА СЦЕНАРИЯ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 СОСТАВЛЕНИЕ ПОДРОБНОГО ПЛАНА ПОДГОТОВКИ И ПРОВЕДЕНИЯ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 НАПИСАНИЕ ВСЕХ НЕОБХОДИМЫХ ТЕКСТОВ, РЕКЛАМНЫХ МАТЕРИАЛОВ, ЗАКУПКУ СУВЕНИРОВ.</a:t>
            </a:r>
            <a:br/>
            <a:br/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645480"/>
            <a:ext cx="10514880" cy="41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СТРУКТУРА И СОДЕРЖАНИЕ ПРЕЗЕНТАЦИИ</a:t>
            </a:r>
            <a:br/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ПРОЦЕДУРА ПРЕЗЕНТАЦИИ — ЭТО ОТТОЧЕННЫЙ АЛГОРИТМ, ДЛЯ РЕАЛИЗАЦИИ КОТОРОГО СЛЕДУЕТ СОБЛЮДАТЬ «ПРАВИЛО ТРЕХ» (ИСПОЛЬЗОВАНИЕ НЕ МЕНЕЕ ТРЕХ КЛЮЧЕВЫХ ПУНКТОВ).</a:t>
            </a:r>
            <a:br/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ДЕЛАЕТ СООБЩЕНИЕ ОРГАНИЗОВАННЫМ</a:t>
            </a:r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ДОБАВЛЯЕТ ЯСНОСТИ В ПРЕЗЕНТАЦИОННОЕ СОБЫТИЕ</a:t>
            </a:r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КОНЦЕНТРИРУЕТ ВНИМАНИЕ НА НАИБОЛЕЕ ЗНАЧИМЫХ ПУНКТАХ</a:t>
            </a:r>
            <a:br/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- «ПРАВИЛО ТРЕХ» - ОТРАЖАЕТ ЕСТЕСТВЕННЫЙ ПРОЦЕСС ЗАПОМИНАНИЯ КАКОЙ-ЛИБО ИНФОРМАЦИИ, ХАРАКТЕРНОЙ ДЛЯ ВСЕХ</a:t>
            </a:r>
            <a:endParaRPr lang="ru-R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720000" y="177840"/>
            <a:ext cx="10632960" cy="55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ВЫБОР КЛЮЧЕВЫХ ПУНКТОВ ДЛЯ ПРЕЗЕНТАЦИИ ОПРЕДЕЛЯЕТСЯ ПРЕДВАРИТЕЛЬНЫМ РАССМОТРЕНИЕМ СЛЕДУЮЩИХ ВОПРОСОВ:</a:t>
            </a:r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1. КАКИЕ ПУНКТЫ НАИЛУЧШИМ ОБРАЗОМ ПОДДЕРЖАТ МОИ ЦЕЛИ?</a:t>
            </a:r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2. КАКИЕ ПУНКТЫ НАИЛУЧШИМ ОБРАЗОМ ВЫРАЗЯТ ОСНОВНУЮ КОНЦЕПЦИЮ?</a:t>
            </a:r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3. КАКИЕ ПУНКТЫ ПОБУДЯТ АУДИТОРИЮ СФОКУСИРОВАТЬ ВНИМАНИЕ?</a:t>
            </a:r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4. КАКИЕ ПУНКТЫ БУДУТ НАИБОЛЕЕ ЗНАЧИМЫМИ ДЛЯ АУДИТОРИИ?</a:t>
            </a:r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5. КАКИЕ ПУНКТЫ АУДИТОРИЯ ОБЯЗАТЕЛЬНО ДОЛЖНА ЗАПОМНИТЬ? </a:t>
            </a:r>
            <a:br/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ПОСЛЕ КЛЮЧЕВЫХ ПУНКТОВ ФОРМИРУЕТСЯ ОСНОВНАЯ ЧАСТЬ ПРЕЗЕНТАЦИИ, ОСУЩЕСТВЛЯЕТСЯ ОТБОР ПОДДЕРЖИВАЮЩЕГО МАТЕРИАЛА.</a:t>
            </a:r>
            <a:br/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ОТКРЫВАЮЩАЯ ЧАСТЬ ПРЕЗЕНТАЦИИ —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ВВЕДЕНИЕ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, </a:t>
            </a:r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ДАЛЕЕ — КЛЮЧЕВОЙ ПУНКТ</a:t>
            </a:r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1 — ПЕРЕХОД, КЛЮЧЕВОЙ ПУНКТ</a:t>
            </a:r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2- ПЕРЕХОД, КЛЮЧЕВОЙ ПУНКТ 3, </a:t>
            </a:r>
            <a:br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ЗАТЕМ </a:t>
            </a:r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ОБЗОР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,</a:t>
            </a:r>
            <a:br/>
            <a:r>
              <a:rPr lang="ru-RU" sz="2200" b="1" strike="noStrike" spc="-1">
                <a:solidFill>
                  <a:srgbClr val="000000"/>
                </a:solidFill>
                <a:latin typeface="Calibri"/>
              </a:rPr>
              <a:t>ЗАКЛЮЧЕНИЕ И ОТВЕТЫ НА ВОПРОСЫ.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932760" y="52200"/>
            <a:ext cx="10514880" cy="63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УСПЕШНАЯ ПРЕЗЕНТАЦИЯ — ЭТО ЗАЛОГ УСПЕХА В ПРОДВИЖЕНИИ ЛИЧНОГО ИМИДЖА. НО ДЛЯ ТОГО ЧТОБЫ ПОБЕДИТЬ, НУЖНА ЗАБЛАГОВРЕМЕННАЯ И ВСЕСТОРОННЯЯ ТЩАТЕЛЬНАЯ ПОДГОТОВКА.</a:t>
            </a:r>
            <a:br/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1. ОТРЕПЕТИРУЙТЕ ПРЕЗЕНТАЦИЮ ИЛИ ПУБЛИЧНУЮ РЕЧЬ СТОЯ. ПРОДЕМОНСТРИРУЙТЕ ВООБРАЖАЕМОЙ АУДИТОРИИ ИЛЛЮСТРАТИВНЫЙ МАТЕРИАЛ.</a:t>
            </a:r>
            <a:br/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2. ОСМОТРИТЕ ПОМЕЩЕНИЕ И ПРОВЕРЬТЕ ОБОРУДОВАНИЕ: </a:t>
            </a:r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- РАССТАНОВКА СТУЛЬЕВ</a:t>
            </a:r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-ОСВЕЩЕНИЕ</a:t>
            </a:r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-МИКРОФОНЫ</a:t>
            </a:r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-РАЗДАТОЧНЫЕ МАТЕРИАЛЫ</a:t>
            </a:r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-УКАЗКИ</a:t>
            </a:r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-РАБОЧЕЕ СОСТОЯНИЕ ПРОЕКЦИОННОГО ОБОРУДОВАНИЯ — СТОИТ ЛИ ОНО НА МЕСТЕ И ЕСТЬ ЛИ ЗАПАСНЫЕ ЧАСТИ И ЛАМПОЧКИ</a:t>
            </a:r>
            <a:br/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3. ЕСЛИ ВАМ ПРЕДСТОИТ ПРОВОДИТЬ ПРЕЗЕНТАЦИЮ ЭКСПРОМТОМ:</a:t>
            </a:r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- ПРИВЕДИТЕ В ПОРЯДОК МЫСЛИ </a:t>
            </a:r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-СДЕЛАЙТЕ НЕСКОЛЬКО ВВОДНЫХ ЗАМЕЧАНИЙ</a:t>
            </a:r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- ПРЕДСТАВЬТЕ ОСНОВНЫЕ ИДЕИ ВО ВВОДНОЙ И ОСНОВНОЙ ЧАСТИ</a:t>
            </a:r>
            <a:br/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- ЗАВЕРШИТЕ УБЕДИТЕЛЬНЫМ ВЫВОДОМ.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9000"/>
          </a:bodyPr>
          <a:lstStyle/>
          <a:p>
            <a:pPr>
              <a:lnSpc>
                <a:spcPct val="9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 Light"/>
              </a:rPr>
              <a:t>Задание!!! </a:t>
            </a:r>
            <a:br/>
            <a:r>
              <a:rPr lang="ru-RU" sz="4400" b="1" strike="noStrike" spc="-1">
                <a:solidFill>
                  <a:srgbClr val="000000"/>
                </a:solidFill>
                <a:latin typeface="Calibri Light"/>
              </a:rPr>
              <a:t>Упражнение «Подготовка к презентации»</a:t>
            </a:r>
            <a:br/>
            <a:endParaRPr lang="ru-RU" sz="4400" b="0" strike="noStrike" spc="-1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22800" y="1431360"/>
            <a:ext cx="1090584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 следующий раз, когда будете готовиться к презентации, постарайтесь изобразить ее схематично, в виде рисунка. Отложите все записи, работайте по памяти. Выберите максимально большой лист бумаги, возьмите ручки, карандаши разных цветов и нарисуйте презентацию в виде дороги или, допустим, раскадровки (это рассказ в картинках, который делают при работе над фильмом, чтобы распланировать последовательность кадров). 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Вам нужно выработать один-единственный путь через весь материал. Отметьте запоминающиеся остановки по дороге: указатели, здания, памятники, постеры и.т.д.</a:t>
            </a:r>
            <a:endParaRPr lang="ru-RU" sz="2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Теперь отрепетируйте презентацию, опираясь на этот рисунок.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32000" y="2022840"/>
            <a:ext cx="1051488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br/>
            <a:br/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СПАСИБО ЗА ВНИМАНИЕ!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1783440"/>
            <a:ext cx="10514880" cy="198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ПЕТР 1 </a:t>
            </a:r>
            <a:br/>
            <a:br/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УКАЗ   «ГОСПОДАМ В ПРИСУТСТВИИ РЕЧЬ ДЕРЖАТЬ НЕ ПО ПИСАННОМУ, А ТОКМО УСТНО,</a:t>
            </a:r>
            <a:br/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ДАБЫ ДУРЬ КАЖДОГО ПРИ СЕМ ВИДНА БЫЛА»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43" name="Рисунок 42"/>
          <p:cNvPicPr/>
          <p:nvPr/>
        </p:nvPicPr>
        <p:blipFill>
          <a:blip r:embed="rId2"/>
          <a:stretch/>
        </p:blipFill>
        <p:spPr>
          <a:xfrm>
            <a:off x="5040000" y="3873600"/>
            <a:ext cx="2159640" cy="246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1320480"/>
            <a:ext cx="10514880" cy="36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</a:rPr>
              <a:t>коммуникативные презентации:</a:t>
            </a:r>
            <a:br/>
            <a:br/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-информационные </a:t>
            </a:r>
            <a:br/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-убеждающие</a:t>
            </a:r>
            <a:br/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-призывающие к действию</a:t>
            </a:r>
            <a:br/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-по специальному поводу (протокольная, траурная, торжественная речь)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38080" y="830520"/>
            <a:ext cx="10514880" cy="33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</a:rPr>
              <a:t>СТРУКТУРА </a:t>
            </a: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РЕЧИ</a:t>
            </a:r>
            <a:r>
              <a:rPr lang="ru-RU" sz="4000" b="0" strike="noStrike" spc="-1">
                <a:solidFill>
                  <a:srgbClr val="000000"/>
                </a:solidFill>
                <a:latin typeface="Calibri"/>
              </a:rPr>
              <a:t>:</a:t>
            </a:r>
            <a:br/>
            <a:br/>
            <a:r>
              <a:rPr lang="ru-RU" sz="4000" b="0" strike="noStrike" spc="-1">
                <a:solidFill>
                  <a:srgbClr val="000000"/>
                </a:solidFill>
                <a:latin typeface="Calibri"/>
              </a:rPr>
              <a:t>ВСТУПЛЕНИЕ</a:t>
            </a:r>
            <a:br/>
            <a:r>
              <a:rPr lang="ru-RU" sz="4000" b="0" strike="noStrike" spc="-1">
                <a:solidFill>
                  <a:srgbClr val="000000"/>
                </a:solidFill>
                <a:latin typeface="Calibri"/>
              </a:rPr>
              <a:t>ОСНОВНАЯ ЧАСТЬ </a:t>
            </a:r>
            <a:br/>
            <a:r>
              <a:rPr lang="ru-RU" sz="4000" b="0" strike="noStrike" spc="-1">
                <a:solidFill>
                  <a:srgbClr val="000000"/>
                </a:solidFill>
                <a:latin typeface="Calibri"/>
              </a:rPr>
              <a:t>ЗАКЛЮЧЕНИЕ</a:t>
            </a:r>
            <a:br/>
            <a:endParaRPr lang="ru-RU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-47160"/>
            <a:ext cx="10514880" cy="52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5 ЭТАПОВ ПОДГОТОВКИ И ПРОИЗНЕСЕНИЯ РЕЧИ</a:t>
            </a:r>
            <a:br/>
            <a:br/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1. ИНВЕНЦИЯ, ИЛИ «НАХОЖДЕНИЕ», «ИЗОБРЕТЕНИЕ»</a:t>
            </a:r>
            <a:br/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2. ДИСПОЗИЦИЯ, ИЛИ «РАСПОЛОЖЕНИЕ»</a:t>
            </a:r>
            <a:br/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3. ЭЛОКУЦИЯ, ИЛИ «СЛОВЕСНОЕ ОФОРМЛЕНИЕ МЫСЛИ»</a:t>
            </a:r>
            <a:br/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4. МЕМОРИО, ИЛИ «ЗАПОМИНАНИЕ»</a:t>
            </a:r>
            <a:br/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5. ПРОИЗНЕСЕНИЕ</a:t>
            </a:r>
            <a:br/>
            <a:br/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38080" y="235080"/>
            <a:ext cx="10514880" cy="493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ТЕМА ДОЛЖНА БЫТЬ ВАЖНОЙ, ИНТЕРЕСНОЙ И ПОНЯТНОЙ</a:t>
            </a:r>
            <a:br/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ЕЕ ОПРЕДЕЛЯЮТ СЛЕДУЮЩИЕ ФАКТОРЫ: </a:t>
            </a:r>
            <a:br/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ОСНОВНЫЕ ГРУППОВЫЕ ИНТЕРЕСЫ АУДИТОРИИ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ЗЛОБОДНЕВНЫЕ ИНТЕРЕСЫ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КОНКРЕТНЫЕ ИНТЕРЕСЫ ОТДЕЛЬНЫХ СЛУШАТЕЛЕЙ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НОВИЗНА ТЕМЫ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ЗАЛОЖЕННЫЕ В ТЕМЕ ПРОТИВОРЕЧИЯ</a:t>
            </a:r>
            <a:br/>
            <a:br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792000" y="73080"/>
            <a:ext cx="10560960" cy="676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ВВЕДЕНИЕ И ЗАКЛЮЧЕНИЕ — ВАЖНЫЕ ЭЛЕМЕНТЫ РЕЧИ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ВВЕДЕНИЕ. ПРИЕМЫ: 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поразительное заявление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адресное обращение к аудитории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описание сложившейся ситуации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цитирование известной личности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риторический вопрос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уместный юмор</a:t>
            </a:r>
            <a:br/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ЗАКЛЮЧЕНИЕ. ПРИЕМЫ: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подытожить основные пункты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предложить решение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процитировать известную и значимую личность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побудить слушателей достигнуть каких-то конкретных целей</a:t>
            </a:r>
            <a:br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обрисовать будущее в случаях,когда ваше предложение будет принято или не принято.</a:t>
            </a:r>
            <a:br/>
            <a:br/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60760" y="1730520"/>
            <a:ext cx="1051488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Оратору следует постоянно контролировать ситуацию и уметь вовремя, в зависимости от реакции аудитории, </a:t>
            </a:r>
            <a:r>
              <a:rPr lang="ru-RU" sz="3600" b="0" strike="noStrike" spc="-1">
                <a:solidFill>
                  <a:srgbClr val="000000"/>
                </a:solidFill>
                <a:latin typeface="Calibri"/>
              </a:rPr>
              <a:t>перестраиваться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, </a:t>
            </a:r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менять стратегию и действовать из лучших побуждений.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549</Words>
  <Application>Microsoft Office PowerPoint</Application>
  <PresentationFormat>Широкоэкранный</PresentationFormat>
  <Paragraphs>56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subject/>
  <dc:creator>Asus</dc:creator>
  <dc:description/>
  <cp:lastModifiedBy>Asus</cp:lastModifiedBy>
  <cp:revision>46</cp:revision>
  <dcterms:created xsi:type="dcterms:W3CDTF">2020-03-09T21:43:20Z</dcterms:created>
  <dcterms:modified xsi:type="dcterms:W3CDTF">2020-10-05T11:42:36Z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