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7" r:id="rId4"/>
    <p:sldId id="264" r:id="rId5"/>
    <p:sldId id="258" r:id="rId6"/>
    <p:sldId id="259" r:id="rId7"/>
    <p:sldId id="262" r:id="rId8"/>
    <p:sldId id="261" r:id="rId9"/>
    <p:sldId id="260" r:id="rId10"/>
    <p:sldId id="263"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00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91"/>
    <p:restoredTop sz="96327"/>
  </p:normalViewPr>
  <p:slideViewPr>
    <p:cSldViewPr snapToGrid="0">
      <p:cViewPr>
        <p:scale>
          <a:sx n="103" d="100"/>
          <a:sy n="103" d="100"/>
        </p:scale>
        <p:origin x="288" y="2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10/7/22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10/7/22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21"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22" name="Group 119">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1" name="Group 120">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3"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4"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5"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0"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2" name="Group 121">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3"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223" name="Group 160">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24" name="Rectangle 161">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DA84E86-5DDD-2C1E-B61D-4AE8F93EA1C1}"/>
              </a:ext>
            </a:extLst>
          </p:cNvPr>
          <p:cNvSpPr>
            <a:spLocks noGrp="1"/>
          </p:cNvSpPr>
          <p:nvPr>
            <p:ph type="ctrTitle"/>
          </p:nvPr>
        </p:nvSpPr>
        <p:spPr>
          <a:xfrm>
            <a:off x="6419850" y="550863"/>
            <a:ext cx="5353050" cy="1478570"/>
          </a:xfrm>
        </p:spPr>
        <p:txBody>
          <a:bodyPr vert="horz" lIns="91440" tIns="45720" rIns="91440" bIns="45720" rtlCol="0" anchor="ctr">
            <a:normAutofit/>
          </a:bodyPr>
          <a:lstStyle/>
          <a:p>
            <a:pPr algn="ctr"/>
            <a:r>
              <a:rPr lang="en-US" sz="5400" b="1" i="1" dirty="0">
                <a:ln>
                  <a:solidFill>
                    <a:sysClr val="windowText" lastClr="000000"/>
                  </a:solidFill>
                </a:ln>
                <a:solidFill>
                  <a:srgbClr val="FF0000"/>
                </a:solidFill>
              </a:rPr>
              <a:t>Apex</a:t>
            </a:r>
          </a:p>
        </p:txBody>
      </p:sp>
      <p:pic>
        <p:nvPicPr>
          <p:cNvPr id="3" name="Picture 2" descr="Logo&#10;&#10;Description automatically generated with medium confidence">
            <a:extLst>
              <a:ext uri="{FF2B5EF4-FFF2-40B4-BE49-F238E27FC236}">
                <a16:creationId xmlns:a16="http://schemas.microsoft.com/office/drawing/2014/main" id="{5874C08C-DE10-7668-E782-02E2D3B3D850}"/>
              </a:ext>
            </a:extLst>
          </p:cNvPr>
          <p:cNvPicPr>
            <a:picLocks noChangeAspect="1"/>
          </p:cNvPicPr>
          <p:nvPr/>
        </p:nvPicPr>
        <p:blipFill rotWithShape="1">
          <a:blip r:embed="rId4"/>
          <a:srcRect l="16436" r="16836"/>
          <a:stretch/>
        </p:blipFill>
        <p:spPr>
          <a:xfrm>
            <a:off x="-5597" y="10"/>
            <a:ext cx="6101597" cy="6857990"/>
          </a:xfrm>
          <a:prstGeom prst="rect">
            <a:avLst/>
          </a:prstGeom>
        </p:spPr>
      </p:pic>
      <p:grpSp>
        <p:nvGrpSpPr>
          <p:cNvPr id="225" name="Group 164">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6" name="Rectangle 165">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7"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Rectangle 168">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0"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Rectangle 193">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5"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1"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Rectangle 205">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7"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6" name="TextBox 5">
            <a:extLst>
              <a:ext uri="{FF2B5EF4-FFF2-40B4-BE49-F238E27FC236}">
                <a16:creationId xmlns:a16="http://schemas.microsoft.com/office/drawing/2014/main" id="{3D440F65-B84A-F81B-4D95-1F2BB974C1F8}"/>
              </a:ext>
            </a:extLst>
          </p:cNvPr>
          <p:cNvSpPr txBox="1"/>
          <p:nvPr/>
        </p:nvSpPr>
        <p:spPr>
          <a:xfrm>
            <a:off x="8323344" y="2768740"/>
            <a:ext cx="1641312" cy="3541714"/>
          </a:xfrm>
          <a:prstGeom prst="rect">
            <a:avLst/>
          </a:prstGeom>
        </p:spPr>
        <p:txBody>
          <a:bodyPr vert="horz" lIns="91440" tIns="45720" rIns="91440" bIns="45720" rtlCol="0">
            <a:normAutofit/>
          </a:bodyPr>
          <a:lstStyle/>
          <a:p>
            <a:pPr defTabSz="914400">
              <a:lnSpc>
                <a:spcPct val="120000"/>
              </a:lnSpc>
              <a:spcAft>
                <a:spcPts val="600"/>
              </a:spcAft>
              <a:buSzPct val="125000"/>
            </a:pPr>
            <a:r>
              <a:rPr lang="en-US" dirty="0"/>
              <a:t>CSCI 4661</a:t>
            </a:r>
          </a:p>
          <a:p>
            <a:pPr indent="-228600" defTabSz="914400">
              <a:lnSpc>
                <a:spcPct val="120000"/>
              </a:lnSpc>
              <a:spcAft>
                <a:spcPts val="600"/>
              </a:spcAft>
              <a:buSzPct val="125000"/>
              <a:buFont typeface="Arial" panose="020B0604020202020204" pitchFamily="34" charset="0"/>
              <a:buChar char="•"/>
            </a:pPr>
            <a:endParaRPr lang="en-US" dirty="0"/>
          </a:p>
          <a:p>
            <a:pPr defTabSz="914400">
              <a:lnSpc>
                <a:spcPct val="120000"/>
              </a:lnSpc>
              <a:spcAft>
                <a:spcPts val="600"/>
              </a:spcAft>
              <a:buSzPct val="125000"/>
            </a:pPr>
            <a:r>
              <a:rPr lang="en-US" dirty="0"/>
              <a:t>Dr. Ben Samuel</a:t>
            </a:r>
          </a:p>
          <a:p>
            <a:pPr indent="-228600" defTabSz="914400">
              <a:lnSpc>
                <a:spcPct val="120000"/>
              </a:lnSpc>
              <a:spcAft>
                <a:spcPts val="600"/>
              </a:spcAft>
              <a:buSzPct val="125000"/>
              <a:buFont typeface="Arial" panose="020B0604020202020204" pitchFamily="34" charset="0"/>
              <a:buChar char="•"/>
            </a:pPr>
            <a:endParaRPr lang="en-US" dirty="0"/>
          </a:p>
          <a:p>
            <a:pPr defTabSz="914400">
              <a:lnSpc>
                <a:spcPct val="120000"/>
              </a:lnSpc>
              <a:spcAft>
                <a:spcPts val="600"/>
              </a:spcAft>
              <a:buSzPct val="125000"/>
            </a:pPr>
            <a:r>
              <a:rPr lang="en-US" dirty="0"/>
              <a:t>Ivan Zelenkov</a:t>
            </a:r>
          </a:p>
          <a:p>
            <a:pPr defTabSz="914400">
              <a:lnSpc>
                <a:spcPct val="120000"/>
              </a:lnSpc>
              <a:spcAft>
                <a:spcPts val="600"/>
              </a:spcAft>
              <a:buSzPct val="125000"/>
            </a:pPr>
            <a:endParaRPr lang="en-US" dirty="0"/>
          </a:p>
          <a:p>
            <a:pPr indent="-228600" defTabSz="914400">
              <a:lnSpc>
                <a:spcPct val="120000"/>
              </a:lnSpc>
              <a:spcAft>
                <a:spcPts val="600"/>
              </a:spcAft>
              <a:buSzPct val="1250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6B920EDD-2371-4976-45E9-C94EF4E21697}"/>
              </a:ext>
            </a:extLst>
          </p:cNvPr>
          <p:cNvSpPr txBox="1"/>
          <p:nvPr/>
        </p:nvSpPr>
        <p:spPr>
          <a:xfrm>
            <a:off x="7638277" y="1767823"/>
            <a:ext cx="2916196" cy="523220"/>
          </a:xfrm>
          <a:prstGeom prst="rect">
            <a:avLst/>
          </a:prstGeom>
          <a:noFill/>
        </p:spPr>
        <p:txBody>
          <a:bodyPr wrap="square" rtlCol="0">
            <a:spAutoFit/>
          </a:bodyPr>
          <a:lstStyle/>
          <a:p>
            <a:r>
              <a:rPr lang="en-US" sz="2800" i="1" dirty="0"/>
              <a:t>Project Milestone 5</a:t>
            </a:r>
          </a:p>
        </p:txBody>
      </p:sp>
    </p:spTree>
    <p:extLst>
      <p:ext uri="{BB962C8B-B14F-4D97-AF65-F5344CB8AC3E}">
        <p14:creationId xmlns:p14="http://schemas.microsoft.com/office/powerpoint/2010/main" val="1555587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541D945-D99C-5D96-D83A-BCF0A1E574D8}"/>
              </a:ext>
            </a:extLst>
          </p:cNvPr>
          <p:cNvSpPr>
            <a:spLocks noGrp="1"/>
          </p:cNvSpPr>
          <p:nvPr>
            <p:ph type="title"/>
          </p:nvPr>
        </p:nvSpPr>
        <p:spPr>
          <a:xfrm>
            <a:off x="1141413" y="618518"/>
            <a:ext cx="4459286"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SETTINGS SCREEN</a:t>
            </a:r>
          </a:p>
        </p:txBody>
      </p:sp>
      <p:sp>
        <p:nvSpPr>
          <p:cNvPr id="9" name="Content Placeholder 8">
            <a:extLst>
              <a:ext uri="{FF2B5EF4-FFF2-40B4-BE49-F238E27FC236}">
                <a16:creationId xmlns:a16="http://schemas.microsoft.com/office/drawing/2014/main" id="{43005DD1-968E-5304-D83B-DC8056DDB8BB}"/>
              </a:ext>
            </a:extLst>
          </p:cNvPr>
          <p:cNvSpPr>
            <a:spLocks noGrp="1"/>
          </p:cNvSpPr>
          <p:nvPr>
            <p:ph idx="1"/>
          </p:nvPr>
        </p:nvSpPr>
        <p:spPr>
          <a:xfrm>
            <a:off x="1141412" y="2249487"/>
            <a:ext cx="4459287" cy="3965046"/>
          </a:xfrm>
        </p:spPr>
        <p:txBody>
          <a:bodyPr>
            <a:normAutofit lnSpcReduction="10000"/>
          </a:bodyPr>
          <a:lstStyle/>
          <a:p>
            <a:r>
              <a:rPr lang="en-US" sz="2000" dirty="0">
                <a:latin typeface="Kohinoor Bangla" panose="02000000000000000000" pitchFamily="2" charset="77"/>
                <a:cs typeface="Kohinoor Bangla" panose="02000000000000000000" pitchFamily="2" charset="77"/>
              </a:rPr>
              <a:t>A settings screen represents different menu options. As you can see, users will be able to look at the profile page, change general settings and advanced settings, turn off or turn on the notifications, set the security settings, and the support option will provide information on how to contact the developer in case something wrong happens.</a:t>
            </a:r>
          </a:p>
        </p:txBody>
      </p:sp>
      <p:pic>
        <p:nvPicPr>
          <p:cNvPr id="5" name="Content Placeholder 4" descr="A picture containing table&#10;&#10;Description automatically generated">
            <a:extLst>
              <a:ext uri="{FF2B5EF4-FFF2-40B4-BE49-F238E27FC236}">
                <a16:creationId xmlns:a16="http://schemas.microsoft.com/office/drawing/2014/main" id="{B12EC194-2F19-3368-B53A-8C11BED810EC}"/>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218653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FA80-B6F7-DBD9-ACFF-1723234F5800}"/>
              </a:ext>
            </a:extLst>
          </p:cNvPr>
          <p:cNvSpPr>
            <a:spLocks noGrp="1"/>
          </p:cNvSpPr>
          <p:nvPr>
            <p:ph type="title"/>
          </p:nvPr>
        </p:nvSpPr>
        <p:spPr/>
        <p:txBody>
          <a:bodyPr/>
          <a:lstStyle/>
          <a:p>
            <a:pPr algn="ctr"/>
            <a:r>
              <a:rPr lang="en-US" dirty="0">
                <a:latin typeface="Kohinoor Bangla" panose="02000000000000000000" pitchFamily="2" charset="77"/>
                <a:cs typeface="Kohinoor Bangla" panose="02000000000000000000" pitchFamily="2" charset="77"/>
              </a:rPr>
              <a:t>CONCLUSION</a:t>
            </a:r>
          </a:p>
        </p:txBody>
      </p:sp>
      <p:sp>
        <p:nvSpPr>
          <p:cNvPr id="3" name="Content Placeholder 2">
            <a:extLst>
              <a:ext uri="{FF2B5EF4-FFF2-40B4-BE49-F238E27FC236}">
                <a16:creationId xmlns:a16="http://schemas.microsoft.com/office/drawing/2014/main" id="{0B600F87-C09A-2F00-A585-65DEF4B5E18E}"/>
              </a:ext>
            </a:extLst>
          </p:cNvPr>
          <p:cNvSpPr>
            <a:spLocks noGrp="1"/>
          </p:cNvSpPr>
          <p:nvPr>
            <p:ph idx="1"/>
          </p:nvPr>
        </p:nvSpPr>
        <p:spPr>
          <a:xfrm>
            <a:off x="1141412" y="2249487"/>
            <a:ext cx="9905999" cy="1939454"/>
          </a:xfrm>
        </p:spPr>
        <p:txBody>
          <a:bodyPr/>
          <a:lstStyle/>
          <a:p>
            <a:pPr marL="0" indent="0">
              <a:buNone/>
            </a:pPr>
            <a:r>
              <a:rPr lang="en-US" dirty="0">
                <a:latin typeface="Kohinoor Bangla" panose="02000000000000000000" pitchFamily="2" charset="77"/>
                <a:cs typeface="Kohinoor Bangla" panose="02000000000000000000" pitchFamily="2" charset="77"/>
              </a:rPr>
              <a:t>In conclusion, the user should benefit from this application and be able to work efficiently within a day. The user interface and functionality will be improved in the next versions, and I will keep you up to date. </a:t>
            </a:r>
          </a:p>
        </p:txBody>
      </p:sp>
    </p:spTree>
    <p:extLst>
      <p:ext uri="{BB962C8B-B14F-4D97-AF65-F5344CB8AC3E}">
        <p14:creationId xmlns:p14="http://schemas.microsoft.com/office/powerpoint/2010/main" val="124317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05344F-835C-2FF2-0C56-BB1C84FB1A63}"/>
              </a:ext>
            </a:extLst>
          </p:cNvPr>
          <p:cNvSpPr>
            <a:spLocks noGrp="1"/>
          </p:cNvSpPr>
          <p:nvPr>
            <p:ph type="title"/>
          </p:nvPr>
        </p:nvSpPr>
        <p:spPr>
          <a:xfrm>
            <a:off x="4266803" y="2689715"/>
            <a:ext cx="3658393" cy="1478570"/>
          </a:xfrm>
        </p:spPr>
        <p:txBody>
          <a:bodyPr>
            <a:normAutofit/>
          </a:bodyPr>
          <a:lstStyle/>
          <a:p>
            <a:pPr algn="ctr"/>
            <a:r>
              <a:rPr lang="en-US" sz="4800" dirty="0">
                <a:latin typeface="Kohinoor Bangla" panose="02000000000000000000" pitchFamily="2" charset="77"/>
                <a:cs typeface="Kohinoor Bangla" panose="02000000000000000000" pitchFamily="2" charset="77"/>
              </a:rPr>
              <a:t>Thank you!</a:t>
            </a:r>
          </a:p>
        </p:txBody>
      </p:sp>
    </p:spTree>
    <p:extLst>
      <p:ext uri="{BB962C8B-B14F-4D97-AF65-F5344CB8AC3E}">
        <p14:creationId xmlns:p14="http://schemas.microsoft.com/office/powerpoint/2010/main" val="9881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1C68-E751-A323-8915-DBA5D2F388C5}"/>
              </a:ext>
            </a:extLst>
          </p:cNvPr>
          <p:cNvSpPr>
            <a:spLocks noGrp="1"/>
          </p:cNvSpPr>
          <p:nvPr>
            <p:ph type="title"/>
          </p:nvPr>
        </p:nvSpPr>
        <p:spPr/>
        <p:txBody>
          <a:bodyPr/>
          <a:lstStyle/>
          <a:p>
            <a:pPr algn="ctr"/>
            <a:r>
              <a:rPr lang="en-US" dirty="0">
                <a:latin typeface="Kohinoor Bangla" panose="02000000000000000000" pitchFamily="2" charset="77"/>
                <a:cs typeface="Kohinoor Bangla" panose="02000000000000000000" pitchFamily="2" charset="77"/>
              </a:rPr>
              <a:t>Apex Application Use Example</a:t>
            </a:r>
          </a:p>
        </p:txBody>
      </p:sp>
      <p:sp>
        <p:nvSpPr>
          <p:cNvPr id="3" name="Content Placeholder 2">
            <a:extLst>
              <a:ext uri="{FF2B5EF4-FFF2-40B4-BE49-F238E27FC236}">
                <a16:creationId xmlns:a16="http://schemas.microsoft.com/office/drawing/2014/main" id="{BC701422-30DC-B6E9-EDC8-2345B10AF0A5}"/>
              </a:ext>
            </a:extLst>
          </p:cNvPr>
          <p:cNvSpPr>
            <a:spLocks noGrp="1"/>
          </p:cNvSpPr>
          <p:nvPr>
            <p:ph idx="1"/>
          </p:nvPr>
        </p:nvSpPr>
        <p:spPr/>
        <p:txBody>
          <a:bodyPr/>
          <a:lstStyle/>
          <a:p>
            <a:pPr marL="0" indent="0">
              <a:buNone/>
            </a:pPr>
            <a:r>
              <a:rPr lang="en-US" dirty="0">
                <a:latin typeface="Kohinoor Bangla" panose="02000000000000000000" pitchFamily="2" charset="77"/>
                <a:cs typeface="Kohinoor Bangla" panose="02000000000000000000" pitchFamily="2" charset="77"/>
              </a:rPr>
              <a:t>This application is mainly targeted to help people who work in the field of cryptocurrencies. Let's say the user just started the workday and needs to figure out how prices changed compared with yesterday, read some news, and make some important calculations of how much profit will be made after investing some amount of money. Also, the user may want to share important information with some other known users using messenger.</a:t>
            </a:r>
          </a:p>
        </p:txBody>
      </p:sp>
    </p:spTree>
    <p:extLst>
      <p:ext uri="{BB962C8B-B14F-4D97-AF65-F5344CB8AC3E}">
        <p14:creationId xmlns:p14="http://schemas.microsoft.com/office/powerpoint/2010/main" val="27102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919C-9B61-D252-A34B-339713E4C62C}"/>
              </a:ext>
            </a:extLst>
          </p:cNvPr>
          <p:cNvSpPr>
            <a:spLocks noGrp="1"/>
          </p:cNvSpPr>
          <p:nvPr>
            <p:ph type="title"/>
          </p:nvPr>
        </p:nvSpPr>
        <p:spPr>
          <a:xfrm>
            <a:off x="1141413" y="618518"/>
            <a:ext cx="9905998" cy="1478570"/>
          </a:xfrm>
        </p:spPr>
        <p:txBody>
          <a:bodyPr>
            <a:normAutofit/>
          </a:bodyPr>
          <a:lstStyle/>
          <a:p>
            <a:r>
              <a:rPr lang="en-US">
                <a:latin typeface="Kohinoor Bangla" panose="02000000000000000000" pitchFamily="2" charset="77"/>
                <a:cs typeface="Kohinoor Bangla" panose="02000000000000000000" pitchFamily="2" charset="77"/>
              </a:rPr>
              <a:t>Register and Sign in screens</a:t>
            </a:r>
          </a:p>
        </p:txBody>
      </p:sp>
      <p:pic>
        <p:nvPicPr>
          <p:cNvPr id="7" name="Content Placeholder 6" descr="Graphical user interface&#10;&#10;Description automatically generated">
            <a:extLst>
              <a:ext uri="{FF2B5EF4-FFF2-40B4-BE49-F238E27FC236}">
                <a16:creationId xmlns:a16="http://schemas.microsoft.com/office/drawing/2014/main" id="{1FC4D577-3122-9124-72E1-734215350372}"/>
              </a:ext>
            </a:extLst>
          </p:cNvPr>
          <p:cNvPicPr>
            <a:picLocks noChangeAspect="1"/>
          </p:cNvPicPr>
          <p:nvPr/>
        </p:nvPicPr>
        <p:blipFill>
          <a:blip r:embed="rId3"/>
          <a:stretch>
            <a:fillRect/>
          </a:stretch>
        </p:blipFill>
        <p:spPr>
          <a:xfrm>
            <a:off x="1451932" y="2249487"/>
            <a:ext cx="1641712"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Content Placeholder 4" descr="Graphical user interface&#10;&#10;Description automatically generated">
            <a:extLst>
              <a:ext uri="{FF2B5EF4-FFF2-40B4-BE49-F238E27FC236}">
                <a16:creationId xmlns:a16="http://schemas.microsoft.com/office/drawing/2014/main" id="{1CD20752-5829-4394-A840-B900F29ADE44}"/>
              </a:ext>
            </a:extLst>
          </p:cNvPr>
          <p:cNvPicPr>
            <a:picLocks noChangeAspect="1"/>
          </p:cNvPicPr>
          <p:nvPr/>
        </p:nvPicPr>
        <p:blipFill>
          <a:blip r:embed="rId4"/>
          <a:stretch>
            <a:fillRect/>
          </a:stretch>
        </p:blipFill>
        <p:spPr>
          <a:xfrm>
            <a:off x="3878412" y="2249487"/>
            <a:ext cx="1641712"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7" name="Content Placeholder 46">
            <a:extLst>
              <a:ext uri="{FF2B5EF4-FFF2-40B4-BE49-F238E27FC236}">
                <a16:creationId xmlns:a16="http://schemas.microsoft.com/office/drawing/2014/main" id="{76470968-8481-190E-E7EB-1DA0F64ACC2C}"/>
              </a:ext>
            </a:extLst>
          </p:cNvPr>
          <p:cNvSpPr>
            <a:spLocks noGrp="1"/>
          </p:cNvSpPr>
          <p:nvPr>
            <p:ph idx="1"/>
          </p:nvPr>
        </p:nvSpPr>
        <p:spPr>
          <a:xfrm>
            <a:off x="6336727" y="2249487"/>
            <a:ext cx="4710683" cy="3541714"/>
          </a:xfrm>
        </p:spPr>
        <p:txBody>
          <a:bodyPr>
            <a:normAutofit fontScale="77500" lnSpcReduction="20000"/>
          </a:bodyPr>
          <a:lstStyle/>
          <a:p>
            <a:r>
              <a:rPr lang="en-US" dirty="0">
                <a:latin typeface="Kohinoor Bangla" panose="02000000000000000000" pitchFamily="2" charset="77"/>
                <a:cs typeface="Kohinoor Bangla" panose="02000000000000000000" pitchFamily="2" charset="77"/>
              </a:rPr>
              <a:t>Everything starts from the register or sign-in screen depending on whether this user is new or not. In order to register user just will have to input 6 fields (first name, last name, username, email, password, repeat password) and submit, for signing in there should be provided a username and password. When the user finished one of those steps then everything starts from the crypto market screen.</a:t>
            </a:r>
          </a:p>
        </p:txBody>
      </p:sp>
    </p:spTree>
    <p:extLst>
      <p:ext uri="{BB962C8B-B14F-4D97-AF65-F5344CB8AC3E}">
        <p14:creationId xmlns:p14="http://schemas.microsoft.com/office/powerpoint/2010/main" val="423792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4DDC33E-4CE9-FE49-406E-13EE2A3C07F5}"/>
              </a:ext>
            </a:extLst>
          </p:cNvPr>
          <p:cNvSpPr>
            <a:spLocks noGrp="1"/>
          </p:cNvSpPr>
          <p:nvPr>
            <p:ph type="title"/>
          </p:nvPr>
        </p:nvSpPr>
        <p:spPr>
          <a:xfrm>
            <a:off x="1085211" y="171147"/>
            <a:ext cx="4757582"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Crypto MARKET Screen</a:t>
            </a:r>
          </a:p>
        </p:txBody>
      </p:sp>
      <p:sp>
        <p:nvSpPr>
          <p:cNvPr id="9" name="Content Placeholder 8">
            <a:extLst>
              <a:ext uri="{FF2B5EF4-FFF2-40B4-BE49-F238E27FC236}">
                <a16:creationId xmlns:a16="http://schemas.microsoft.com/office/drawing/2014/main" id="{06A54C85-41FE-3B80-BCAF-E1000E1A2A20}"/>
              </a:ext>
            </a:extLst>
          </p:cNvPr>
          <p:cNvSpPr>
            <a:spLocks noGrp="1"/>
          </p:cNvSpPr>
          <p:nvPr>
            <p:ph idx="1"/>
          </p:nvPr>
        </p:nvSpPr>
        <p:spPr>
          <a:xfrm>
            <a:off x="1220788" y="1743606"/>
            <a:ext cx="4459287" cy="4477806"/>
          </a:xfrm>
        </p:spPr>
        <p:txBody>
          <a:bodyPr>
            <a:normAutofit fontScale="70000" lnSpcReduction="20000"/>
          </a:bodyPr>
          <a:lstStyle/>
          <a:p>
            <a:r>
              <a:rPr lang="en-US" sz="2300" dirty="0">
                <a:latin typeface="Kohinoor Bangla" panose="02000000000000000000" pitchFamily="2" charset="77"/>
                <a:cs typeface="Kohinoor Bangla" panose="02000000000000000000" pitchFamily="2" charset="77"/>
              </a:rPr>
              <a:t>The bottom tab is providing the user with different options to navigate in the app. Users can move between Crypto, Favorite, Messenger, Calculators, News, or Settings screens.</a:t>
            </a:r>
          </a:p>
          <a:p>
            <a:endParaRPr lang="en-US" sz="2300" dirty="0">
              <a:latin typeface="Kohinoor Bangla" panose="02000000000000000000" pitchFamily="2" charset="77"/>
              <a:cs typeface="Kohinoor Bangla" panose="02000000000000000000" pitchFamily="2" charset="77"/>
            </a:endParaRPr>
          </a:p>
          <a:p>
            <a:r>
              <a:rPr lang="en-US" sz="2300" dirty="0">
                <a:latin typeface="Kohinoor Bangla" panose="02000000000000000000" pitchFamily="2" charset="77"/>
                <a:cs typeface="Kohinoor Bangla" panose="02000000000000000000" pitchFamily="2" charset="77"/>
              </a:rPr>
              <a:t>The first thing the user will see is a long list of cryptocurrencies that can be scrolled through and explored in more detail. Each item has a current price and the percentage difference between the current cost and the previous cost at the current moment. The user will be able to scroll continuously through the screen to see more and find needed cryptos.</a:t>
            </a:r>
            <a:endParaRPr lang="en-US" sz="2000" dirty="0">
              <a:latin typeface="Kohinoor Bangla" panose="02000000000000000000" pitchFamily="2" charset="77"/>
              <a:cs typeface="Kohinoor Bangla" panose="02000000000000000000" pitchFamily="2" charset="77"/>
            </a:endParaRPr>
          </a:p>
        </p:txBody>
      </p:sp>
      <p:pic>
        <p:nvPicPr>
          <p:cNvPr id="5" name="Content Placeholder 4" descr="Graphical user interface, application&#10;&#10;Description automatically generated">
            <a:extLst>
              <a:ext uri="{FF2B5EF4-FFF2-40B4-BE49-F238E27FC236}">
                <a16:creationId xmlns:a16="http://schemas.microsoft.com/office/drawing/2014/main" id="{43ECCE73-6A5A-16D2-576B-B070DABD5D77}"/>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428370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6AF3FB8-4509-E90B-BD0F-673BF25680A1}"/>
              </a:ext>
            </a:extLst>
          </p:cNvPr>
          <p:cNvSpPr>
            <a:spLocks noGrp="1"/>
          </p:cNvSpPr>
          <p:nvPr>
            <p:ph type="title"/>
          </p:nvPr>
        </p:nvSpPr>
        <p:spPr>
          <a:xfrm>
            <a:off x="1101726" y="172957"/>
            <a:ext cx="4459286"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Diagram Module</a:t>
            </a:r>
          </a:p>
        </p:txBody>
      </p:sp>
      <p:sp>
        <p:nvSpPr>
          <p:cNvPr id="11" name="Content Placeholder 8">
            <a:extLst>
              <a:ext uri="{FF2B5EF4-FFF2-40B4-BE49-F238E27FC236}">
                <a16:creationId xmlns:a16="http://schemas.microsoft.com/office/drawing/2014/main" id="{43B022FE-89FE-B3DC-FE22-C4BED1879C6C}"/>
              </a:ext>
            </a:extLst>
          </p:cNvPr>
          <p:cNvSpPr>
            <a:spLocks noGrp="1"/>
          </p:cNvSpPr>
          <p:nvPr>
            <p:ph idx="1"/>
          </p:nvPr>
        </p:nvSpPr>
        <p:spPr>
          <a:xfrm>
            <a:off x="1106488" y="1516063"/>
            <a:ext cx="4459287" cy="4924425"/>
          </a:xfrm>
        </p:spPr>
        <p:txBody>
          <a:bodyPr>
            <a:normAutofit fontScale="70000" lnSpcReduction="20000"/>
          </a:bodyPr>
          <a:lstStyle/>
          <a:p>
            <a:r>
              <a:rPr lang="en-US" sz="2000" dirty="0">
                <a:latin typeface="Kohinoor Bangla" panose="02000000000000000000" pitchFamily="2" charset="77"/>
                <a:cs typeface="Kohinoor Bangla" panose="02000000000000000000" pitchFamily="2" charset="77"/>
              </a:rPr>
              <a:t>Let's say that the user clicks on one of the cryptocurrencies, and the diagram module will be opened. It currently represents a diagram that displays statistics within 7 days, but it will also do the same functionality within 1 hour, 1 day, 1 month, and 1 year to provide the user with any needed data in critical situations.</a:t>
            </a:r>
          </a:p>
          <a:p>
            <a:r>
              <a:rPr lang="en-US" sz="2000" dirty="0">
                <a:latin typeface="Kohinoor Bangla" panose="02000000000000000000" pitchFamily="2" charset="77"/>
                <a:cs typeface="Kohinoor Bangla" panose="02000000000000000000" pitchFamily="2" charset="77"/>
              </a:rPr>
              <a:t>The user will be also able to add the currently viewed crypto to the Favorite list. This feature will also help it easier to navigate between them next time because no need to scroll for the specific one, just add it to your favorite list and use it when needed.</a:t>
            </a:r>
          </a:p>
          <a:p>
            <a:r>
              <a:rPr lang="en-US" sz="2000" dirty="0">
                <a:latin typeface="Kohinoor Bangla" panose="02000000000000000000" pitchFamily="2" charset="77"/>
                <a:cs typeface="Kohinoor Bangla" panose="02000000000000000000" pitchFamily="2" charset="77"/>
              </a:rPr>
              <a:t>The user can move the cursor over the diagram, putting a dot at a specific location. It will change the value of this cryptocurrency in the upper left corner of this module and can understand what the value of this cryptocurrency was, for example, when increased. It lets user track information in a very detailed way.</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E84342EB-9CF8-5BD6-88CE-8222B2A4032C}"/>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TextBox 5">
            <a:extLst>
              <a:ext uri="{FF2B5EF4-FFF2-40B4-BE49-F238E27FC236}">
                <a16:creationId xmlns:a16="http://schemas.microsoft.com/office/drawing/2014/main" id="{4A2387F3-C0BD-3F1D-10B6-8ED21D4AD44D}"/>
              </a:ext>
            </a:extLst>
          </p:cNvPr>
          <p:cNvSpPr txBox="1"/>
          <p:nvPr/>
        </p:nvSpPr>
        <p:spPr>
          <a:xfrm>
            <a:off x="10509696" y="2271713"/>
            <a:ext cx="1228687" cy="646331"/>
          </a:xfrm>
          <a:prstGeom prst="rect">
            <a:avLst/>
          </a:prstGeom>
          <a:noFill/>
        </p:spPr>
        <p:txBody>
          <a:bodyPr wrap="square" rtlCol="0">
            <a:spAutoFit/>
          </a:bodyPr>
          <a:lstStyle/>
          <a:p>
            <a:r>
              <a:rPr lang="en-US" dirty="0"/>
              <a:t>Add to the favorite list</a:t>
            </a:r>
          </a:p>
        </p:txBody>
      </p:sp>
      <p:cxnSp>
        <p:nvCxnSpPr>
          <p:cNvPr id="8" name="Straight Arrow Connector 7">
            <a:extLst>
              <a:ext uri="{FF2B5EF4-FFF2-40B4-BE49-F238E27FC236}">
                <a16:creationId xmlns:a16="http://schemas.microsoft.com/office/drawing/2014/main" id="{AEF79099-7B6D-3BED-38E7-707C0F585478}"/>
              </a:ext>
            </a:extLst>
          </p:cNvPr>
          <p:cNvCxnSpPr>
            <a:stCxn id="6" idx="2"/>
          </p:cNvCxnSpPr>
          <p:nvPr/>
        </p:nvCxnSpPr>
        <p:spPr>
          <a:xfrm flipH="1">
            <a:off x="9993086" y="2918044"/>
            <a:ext cx="1130954" cy="238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2640D82-5FA1-5959-B366-0BB05C380701}"/>
              </a:ext>
            </a:extLst>
          </p:cNvPr>
          <p:cNvSpPr txBox="1"/>
          <p:nvPr/>
        </p:nvSpPr>
        <p:spPr>
          <a:xfrm>
            <a:off x="10421452" y="3845285"/>
            <a:ext cx="1662539" cy="923330"/>
          </a:xfrm>
          <a:prstGeom prst="rect">
            <a:avLst/>
          </a:prstGeom>
          <a:noFill/>
        </p:spPr>
        <p:txBody>
          <a:bodyPr wrap="square" rtlCol="0">
            <a:spAutoFit/>
          </a:bodyPr>
          <a:lstStyle/>
          <a:p>
            <a:r>
              <a:rPr lang="en-US" dirty="0"/>
              <a:t>Put the cursor and see an updated cost</a:t>
            </a:r>
          </a:p>
        </p:txBody>
      </p:sp>
      <p:cxnSp>
        <p:nvCxnSpPr>
          <p:cNvPr id="15" name="Straight Arrow Connector 14">
            <a:extLst>
              <a:ext uri="{FF2B5EF4-FFF2-40B4-BE49-F238E27FC236}">
                <a16:creationId xmlns:a16="http://schemas.microsoft.com/office/drawing/2014/main" id="{286E87F8-0987-37A6-A0DE-D2995F59B7F1}"/>
              </a:ext>
            </a:extLst>
          </p:cNvPr>
          <p:cNvCxnSpPr>
            <a:cxnSpLocks/>
          </p:cNvCxnSpPr>
          <p:nvPr/>
        </p:nvCxnSpPr>
        <p:spPr>
          <a:xfrm flipH="1" flipV="1">
            <a:off x="9699168" y="3911295"/>
            <a:ext cx="722281" cy="461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AA5BE62-16CC-3795-C9F7-FE8BEB54D63E}"/>
              </a:ext>
            </a:extLst>
          </p:cNvPr>
          <p:cNvCxnSpPr/>
          <p:nvPr/>
        </p:nvCxnSpPr>
        <p:spPr>
          <a:xfrm flipH="1" flipV="1">
            <a:off x="8458200" y="3352800"/>
            <a:ext cx="1088571" cy="4924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2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00346B9-3063-A994-EF2A-3ABD5A87F243}"/>
              </a:ext>
            </a:extLst>
          </p:cNvPr>
          <p:cNvSpPr>
            <a:spLocks noGrp="1"/>
          </p:cNvSpPr>
          <p:nvPr>
            <p:ph type="title"/>
          </p:nvPr>
        </p:nvSpPr>
        <p:spPr>
          <a:xfrm>
            <a:off x="1230314" y="172957"/>
            <a:ext cx="4459286"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Favorite Screen</a:t>
            </a:r>
          </a:p>
        </p:txBody>
      </p:sp>
      <p:sp>
        <p:nvSpPr>
          <p:cNvPr id="9" name="Content Placeholder 8">
            <a:extLst>
              <a:ext uri="{FF2B5EF4-FFF2-40B4-BE49-F238E27FC236}">
                <a16:creationId xmlns:a16="http://schemas.microsoft.com/office/drawing/2014/main" id="{C71FA857-651E-12A6-DDC9-B4C7B1708128}"/>
              </a:ext>
            </a:extLst>
          </p:cNvPr>
          <p:cNvSpPr>
            <a:spLocks noGrp="1"/>
          </p:cNvSpPr>
          <p:nvPr>
            <p:ph idx="1"/>
          </p:nvPr>
        </p:nvSpPr>
        <p:spPr>
          <a:xfrm>
            <a:off x="1249364" y="1564443"/>
            <a:ext cx="4459287" cy="4063245"/>
          </a:xfrm>
        </p:spPr>
        <p:txBody>
          <a:bodyPr>
            <a:normAutofit fontScale="85000" lnSpcReduction="20000"/>
          </a:bodyPr>
          <a:lstStyle/>
          <a:p>
            <a:r>
              <a:rPr lang="en-US" sz="2000" dirty="0">
                <a:latin typeface="Kohinoor Bangla" panose="02000000000000000000" pitchFamily="2" charset="77"/>
                <a:cs typeface="Kohinoor Bangla" panose="02000000000000000000" pitchFamily="2" charset="77"/>
              </a:rPr>
              <a:t>So, let's say the user at the previous step looked at 4 cryptocurrencies and would like to add them (Bitcoin, Ethereum, </a:t>
            </a:r>
            <a:r>
              <a:rPr lang="en-US" sz="2000" dirty="0" err="1">
                <a:latin typeface="Kohinoor Bangla" panose="02000000000000000000" pitchFamily="2" charset="77"/>
                <a:cs typeface="Kohinoor Bangla" panose="02000000000000000000" pitchFamily="2" charset="77"/>
              </a:rPr>
              <a:t>Binance</a:t>
            </a:r>
            <a:r>
              <a:rPr lang="en-US" sz="2000" dirty="0">
                <a:latin typeface="Kohinoor Bangla" panose="02000000000000000000" pitchFamily="2" charset="77"/>
                <a:cs typeface="Kohinoor Bangla" panose="02000000000000000000" pitchFamily="2" charset="77"/>
              </a:rPr>
              <a:t> USD, </a:t>
            </a:r>
            <a:r>
              <a:rPr lang="en-US" sz="2000" dirty="0" err="1">
                <a:latin typeface="Kohinoor Bangla" panose="02000000000000000000" pitchFamily="2" charset="77"/>
                <a:cs typeface="Kohinoor Bangla" panose="02000000000000000000" pitchFamily="2" charset="77"/>
              </a:rPr>
              <a:t>Cardano</a:t>
            </a:r>
            <a:r>
              <a:rPr lang="en-US" sz="2000" dirty="0">
                <a:latin typeface="Kohinoor Bangla" panose="02000000000000000000" pitchFamily="2" charset="77"/>
                <a:cs typeface="Kohinoor Bangla" panose="02000000000000000000" pitchFamily="2" charset="77"/>
              </a:rPr>
              <a:t>) to the favorite list. As you can see those specific cryptos are added to the favorite list. In such a way, the user does not need to scroll every time to the specific one. This feature will increase user experience with an application. </a:t>
            </a:r>
          </a:p>
          <a:p>
            <a:r>
              <a:rPr lang="en-US" sz="2000" dirty="0">
                <a:latin typeface="Kohinoor Bangla" panose="02000000000000000000" pitchFamily="2" charset="77"/>
                <a:cs typeface="Kohinoor Bangla" panose="02000000000000000000" pitchFamily="2" charset="77"/>
              </a:rPr>
              <a:t>Users also will be able to look at the diagram by just clicking on one of them and </a:t>
            </a:r>
            <a:r>
              <a:rPr lang="en-US" sz="2000" dirty="0" err="1">
                <a:latin typeface="Kohinoor Bangla" panose="02000000000000000000" pitchFamily="2" charset="77"/>
                <a:cs typeface="Kohinoor Bangla" panose="02000000000000000000" pitchFamily="2" charset="77"/>
              </a:rPr>
              <a:t>fastly</a:t>
            </a:r>
            <a:r>
              <a:rPr lang="en-US" sz="2000" dirty="0">
                <a:latin typeface="Kohinoor Bangla" panose="02000000000000000000" pitchFamily="2" charset="77"/>
                <a:cs typeface="Kohinoor Bangla" panose="02000000000000000000" pitchFamily="2" charset="77"/>
              </a:rPr>
              <a:t> explore its recent changes in the market.</a:t>
            </a:r>
          </a:p>
        </p:txBody>
      </p:sp>
      <p:pic>
        <p:nvPicPr>
          <p:cNvPr id="5" name="Content Placeholder 4" descr="Graphical user interface, application&#10;&#10;Description automatically generated">
            <a:extLst>
              <a:ext uri="{FF2B5EF4-FFF2-40B4-BE49-F238E27FC236}">
                <a16:creationId xmlns:a16="http://schemas.microsoft.com/office/drawing/2014/main" id="{50E356DD-77B8-7C52-F0B5-60BAF6888658}"/>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81279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DBBBB0D-147D-B543-49E0-77C9A21FA354}"/>
              </a:ext>
            </a:extLst>
          </p:cNvPr>
          <p:cNvSpPr>
            <a:spLocks noGrp="1"/>
          </p:cNvSpPr>
          <p:nvPr>
            <p:ph type="title"/>
          </p:nvPr>
        </p:nvSpPr>
        <p:spPr>
          <a:xfrm>
            <a:off x="1141413" y="618518"/>
            <a:ext cx="4459286" cy="1478570"/>
          </a:xfrm>
        </p:spPr>
        <p:txBody>
          <a:bodyPr>
            <a:normAutofit/>
          </a:bodyPr>
          <a:lstStyle/>
          <a:p>
            <a:pPr algn="ctr"/>
            <a:r>
              <a:rPr lang="en-US" sz="3200" dirty="0">
                <a:latin typeface="Kohinoor Bangla" panose="02000000000000000000" pitchFamily="2" charset="77"/>
                <a:cs typeface="Kohinoor Bangla" panose="02000000000000000000" pitchFamily="2" charset="77"/>
              </a:rPr>
              <a:t>NEWS SCREEN</a:t>
            </a:r>
          </a:p>
        </p:txBody>
      </p:sp>
      <p:sp>
        <p:nvSpPr>
          <p:cNvPr id="9" name="Content Placeholder 8">
            <a:extLst>
              <a:ext uri="{FF2B5EF4-FFF2-40B4-BE49-F238E27FC236}">
                <a16:creationId xmlns:a16="http://schemas.microsoft.com/office/drawing/2014/main" id="{92116FA7-49C1-865D-3322-13B6C9991533}"/>
              </a:ext>
            </a:extLst>
          </p:cNvPr>
          <p:cNvSpPr>
            <a:spLocks noGrp="1"/>
          </p:cNvSpPr>
          <p:nvPr>
            <p:ph idx="1"/>
          </p:nvPr>
        </p:nvSpPr>
        <p:spPr>
          <a:xfrm>
            <a:off x="1203325" y="2038615"/>
            <a:ext cx="4459287" cy="3965046"/>
          </a:xfrm>
        </p:spPr>
        <p:txBody>
          <a:bodyPr>
            <a:normAutofit fontScale="85000" lnSpcReduction="10000"/>
          </a:bodyPr>
          <a:lstStyle/>
          <a:p>
            <a:r>
              <a:rPr lang="en-US" sz="2000" dirty="0">
                <a:latin typeface="Kohinoor Bangla" panose="02000000000000000000" pitchFamily="2" charset="77"/>
                <a:cs typeface="Kohinoor Bangla" panose="02000000000000000000" pitchFamily="2" charset="77"/>
              </a:rPr>
              <a:t>News Screen contains a list of popular news that is listed with title and source. Later, it will be modified, so the user can see also an image to make it more attractive. </a:t>
            </a:r>
          </a:p>
          <a:p>
            <a:r>
              <a:rPr lang="en-US" sz="2000" dirty="0">
                <a:latin typeface="Kohinoor Bangla" panose="02000000000000000000" pitchFamily="2" charset="77"/>
                <a:cs typeface="Kohinoor Bangla" panose="02000000000000000000" pitchFamily="2" charset="77"/>
              </a:rPr>
              <a:t>The user can scroll and learn more about cryptocurrencies. After the user clicks one of the tabs, it will open a browser that is set by default on phone, for example, Safari, and the user can read an article in a comfortable way directly from there.</a:t>
            </a:r>
          </a:p>
        </p:txBody>
      </p:sp>
      <p:pic>
        <p:nvPicPr>
          <p:cNvPr id="5" name="Content Placeholder 4" descr="Diagram, text&#10;&#10;Description automatically generated">
            <a:extLst>
              <a:ext uri="{FF2B5EF4-FFF2-40B4-BE49-F238E27FC236}">
                <a16:creationId xmlns:a16="http://schemas.microsoft.com/office/drawing/2014/main" id="{F3930EE0-4AE5-B445-5F64-29217EE83D45}"/>
              </a:ext>
            </a:extLst>
          </p:cNvPr>
          <p:cNvPicPr>
            <a:picLocks noChangeAspect="1"/>
          </p:cNvPicPr>
          <p:nvPr/>
        </p:nvPicPr>
        <p:blipFill>
          <a:blip r:embed="rId4"/>
          <a:stretch>
            <a:fillRect/>
          </a:stretch>
        </p:blipFill>
        <p:spPr>
          <a:xfrm>
            <a:off x="7530061" y="618518"/>
            <a:ext cx="258815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7" name="Straight Arrow Connector 6">
            <a:extLst>
              <a:ext uri="{FF2B5EF4-FFF2-40B4-BE49-F238E27FC236}">
                <a16:creationId xmlns:a16="http://schemas.microsoft.com/office/drawing/2014/main" id="{2B80BE95-1D73-63D3-58CF-3D5E62DCABAB}"/>
              </a:ext>
            </a:extLst>
          </p:cNvPr>
          <p:cNvCxnSpPr>
            <a:cxnSpLocks/>
            <a:stCxn id="9" idx="3"/>
          </p:cNvCxnSpPr>
          <p:nvPr/>
        </p:nvCxnSpPr>
        <p:spPr>
          <a:xfrm flipV="1">
            <a:off x="5662612" y="1698171"/>
            <a:ext cx="1924599" cy="23229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332BCD-3099-A1FD-CEC9-5D55FAD62E24}"/>
              </a:ext>
            </a:extLst>
          </p:cNvPr>
          <p:cNvCxnSpPr>
            <a:cxnSpLocks/>
            <a:stCxn id="9" idx="3"/>
          </p:cNvCxnSpPr>
          <p:nvPr/>
        </p:nvCxnSpPr>
        <p:spPr>
          <a:xfrm flipV="1">
            <a:off x="5662612" y="2429519"/>
            <a:ext cx="1921198" cy="15916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B3B0607-922D-E70F-5F3A-7E57BC019B5F}"/>
              </a:ext>
            </a:extLst>
          </p:cNvPr>
          <p:cNvCxnSpPr>
            <a:cxnSpLocks/>
            <a:stCxn id="9" idx="3"/>
          </p:cNvCxnSpPr>
          <p:nvPr/>
        </p:nvCxnSpPr>
        <p:spPr>
          <a:xfrm flipV="1">
            <a:off x="5662612" y="3225328"/>
            <a:ext cx="1929362" cy="7958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ACFEF7-2DA9-8D33-60CD-93D6B80596A4}"/>
              </a:ext>
            </a:extLst>
          </p:cNvPr>
          <p:cNvCxnSpPr>
            <a:cxnSpLocks/>
            <a:stCxn id="9" idx="3"/>
          </p:cNvCxnSpPr>
          <p:nvPr/>
        </p:nvCxnSpPr>
        <p:spPr>
          <a:xfrm flipV="1">
            <a:off x="5662612" y="3987952"/>
            <a:ext cx="1929362" cy="331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452F5CF-3EC4-62AB-79B0-43E0644FDD81}"/>
              </a:ext>
            </a:extLst>
          </p:cNvPr>
          <p:cNvCxnSpPr>
            <a:cxnSpLocks/>
            <a:stCxn id="9" idx="3"/>
          </p:cNvCxnSpPr>
          <p:nvPr/>
        </p:nvCxnSpPr>
        <p:spPr>
          <a:xfrm>
            <a:off x="5662612" y="4021138"/>
            <a:ext cx="1929362" cy="6185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5288029-5FFC-9CB6-88FE-9A0DAA942DD0}"/>
              </a:ext>
            </a:extLst>
          </p:cNvPr>
          <p:cNvCxnSpPr>
            <a:cxnSpLocks/>
            <a:stCxn id="9" idx="3"/>
          </p:cNvCxnSpPr>
          <p:nvPr/>
        </p:nvCxnSpPr>
        <p:spPr>
          <a:xfrm>
            <a:off x="5662612" y="4021138"/>
            <a:ext cx="1921198" cy="14017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0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9717-6076-2D9B-EE90-BB833B8F8889}"/>
              </a:ext>
            </a:extLst>
          </p:cNvPr>
          <p:cNvSpPr>
            <a:spLocks noGrp="1"/>
          </p:cNvSpPr>
          <p:nvPr>
            <p:ph type="title"/>
          </p:nvPr>
        </p:nvSpPr>
        <p:spPr>
          <a:xfrm>
            <a:off x="1141413" y="618518"/>
            <a:ext cx="9905998" cy="1478570"/>
          </a:xfrm>
        </p:spPr>
        <p:txBody>
          <a:bodyPr>
            <a:normAutofit/>
          </a:bodyPr>
          <a:lstStyle/>
          <a:p>
            <a:r>
              <a:rPr lang="en-US">
                <a:latin typeface="Kohinoor Bangla" panose="02000000000000000000" pitchFamily="2" charset="77"/>
                <a:cs typeface="Kohinoor Bangla" panose="02000000000000000000" pitchFamily="2" charset="77"/>
              </a:rPr>
              <a:t>Calculators Screen</a:t>
            </a:r>
          </a:p>
        </p:txBody>
      </p:sp>
      <p:pic>
        <p:nvPicPr>
          <p:cNvPr id="5" name="Content Placeholder 4" descr="Graphical user interface&#10;&#10;Description automatically generated with low confidence">
            <a:extLst>
              <a:ext uri="{FF2B5EF4-FFF2-40B4-BE49-F238E27FC236}">
                <a16:creationId xmlns:a16="http://schemas.microsoft.com/office/drawing/2014/main" id="{2C0FD88A-990D-CAD6-B034-3CA19BA934A8}"/>
              </a:ext>
            </a:extLst>
          </p:cNvPr>
          <p:cNvPicPr>
            <a:picLocks noChangeAspect="1"/>
          </p:cNvPicPr>
          <p:nvPr/>
        </p:nvPicPr>
        <p:blipFill>
          <a:blip r:embed="rId3"/>
          <a:stretch>
            <a:fillRect/>
          </a:stretch>
        </p:blipFill>
        <p:spPr>
          <a:xfrm>
            <a:off x="1451932" y="2249487"/>
            <a:ext cx="1641712"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4" name="Picture 3">
            <a:extLst>
              <a:ext uri="{FF2B5EF4-FFF2-40B4-BE49-F238E27FC236}">
                <a16:creationId xmlns:a16="http://schemas.microsoft.com/office/drawing/2014/main" id="{CAA47C11-5F57-6804-E7D0-C6CD7513B949}"/>
              </a:ext>
            </a:extLst>
          </p:cNvPr>
          <p:cNvPicPr>
            <a:picLocks noChangeAspect="1"/>
          </p:cNvPicPr>
          <p:nvPr/>
        </p:nvPicPr>
        <p:blipFill>
          <a:blip r:embed="rId4"/>
          <a:stretch>
            <a:fillRect/>
          </a:stretch>
        </p:blipFill>
        <p:spPr>
          <a:xfrm>
            <a:off x="3878412" y="2249487"/>
            <a:ext cx="1641712"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886F2D8C-CAE2-36A8-C4DB-8228E5A2DD86}"/>
              </a:ext>
            </a:extLst>
          </p:cNvPr>
          <p:cNvSpPr>
            <a:spLocks noGrp="1"/>
          </p:cNvSpPr>
          <p:nvPr>
            <p:ph idx="1"/>
          </p:nvPr>
        </p:nvSpPr>
        <p:spPr>
          <a:xfrm>
            <a:off x="6336727" y="2097088"/>
            <a:ext cx="4710683" cy="3883582"/>
          </a:xfrm>
        </p:spPr>
        <p:txBody>
          <a:bodyPr>
            <a:normAutofit fontScale="92500" lnSpcReduction="20000"/>
          </a:bodyPr>
          <a:lstStyle/>
          <a:p>
            <a:pPr>
              <a:lnSpc>
                <a:spcPct val="110000"/>
              </a:lnSpc>
            </a:pPr>
            <a:r>
              <a:rPr lang="en-US" sz="1500" dirty="0">
                <a:latin typeface="Kohinoor Bangla" panose="02000000000000000000" pitchFamily="2" charset="77"/>
                <a:cs typeface="Kohinoor Bangla" panose="02000000000000000000" pitchFamily="2" charset="77"/>
              </a:rPr>
              <a:t>Next, what the user might do is calculate profit after investing in one of the cryptocurrencies. The user will have to provide properties like investment amount, initial crypto price, selling crypto price, and others. </a:t>
            </a:r>
          </a:p>
          <a:p>
            <a:pPr>
              <a:lnSpc>
                <a:spcPct val="110000"/>
              </a:lnSpc>
            </a:pPr>
            <a:r>
              <a:rPr lang="en-US" sz="1500" dirty="0">
                <a:latin typeface="Kohinoor Bangla" panose="02000000000000000000" pitchFamily="2" charset="77"/>
                <a:cs typeface="Kohinoor Bangla" panose="02000000000000000000" pitchFamily="2" charset="77"/>
              </a:rPr>
              <a:t>The Calculators screen contains another two calculators, GPU mining for crypto miners and the converter to convert crypto to currency.</a:t>
            </a:r>
          </a:p>
          <a:p>
            <a:pPr>
              <a:lnSpc>
                <a:spcPct val="110000"/>
              </a:lnSpc>
            </a:pPr>
            <a:r>
              <a:rPr lang="en-US" sz="1500" dirty="0">
                <a:latin typeface="Kohinoor Bangla" panose="02000000000000000000" pitchFamily="2" charset="77"/>
                <a:cs typeface="Kohinoor Bangla" panose="02000000000000000000" pitchFamily="2" charset="77"/>
              </a:rPr>
              <a:t>Looking at the converter example, we can see that it contains an input field (number of coins to convert), and two scroll boxes where the user will be able to set the properties of the conversion, and the number at the bottom is the result of the conversion.</a:t>
            </a:r>
          </a:p>
          <a:p>
            <a:pPr>
              <a:lnSpc>
                <a:spcPct val="110000"/>
              </a:lnSpc>
            </a:pPr>
            <a:r>
              <a:rPr lang="en-US" sz="1500" dirty="0">
                <a:latin typeface="Kohinoor Bangla" panose="02000000000000000000" pitchFamily="2" charset="77"/>
                <a:cs typeface="Kohinoor Bangla" panose="02000000000000000000" pitchFamily="2" charset="77"/>
              </a:rPr>
              <a:t>After researching some things about what is happening on the market and making calculations, the user can message co-workers and discuss some ideas about proper investment. </a:t>
            </a:r>
          </a:p>
        </p:txBody>
      </p:sp>
    </p:spTree>
    <p:extLst>
      <p:ext uri="{BB962C8B-B14F-4D97-AF65-F5344CB8AC3E}">
        <p14:creationId xmlns:p14="http://schemas.microsoft.com/office/powerpoint/2010/main" val="224369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6F59-B58A-BFBE-4855-3EC2F53B8195}"/>
              </a:ext>
            </a:extLst>
          </p:cNvPr>
          <p:cNvSpPr>
            <a:spLocks noGrp="1"/>
          </p:cNvSpPr>
          <p:nvPr>
            <p:ph type="title"/>
          </p:nvPr>
        </p:nvSpPr>
        <p:spPr>
          <a:xfrm>
            <a:off x="8036041" y="914400"/>
            <a:ext cx="3742302" cy="725488"/>
          </a:xfrm>
        </p:spPr>
        <p:txBody>
          <a:bodyPr anchor="b">
            <a:normAutofit/>
          </a:bodyPr>
          <a:lstStyle/>
          <a:p>
            <a:r>
              <a:rPr lang="en-US" sz="2800" dirty="0">
                <a:latin typeface="Kohinoor Bangla" panose="02000000000000000000" pitchFamily="2" charset="77"/>
                <a:cs typeface="Kohinoor Bangla" panose="02000000000000000000" pitchFamily="2" charset="77"/>
              </a:rPr>
              <a:t>MESSENGER SCREEN</a:t>
            </a:r>
          </a:p>
        </p:txBody>
      </p:sp>
      <p:sp>
        <p:nvSpPr>
          <p:cNvPr id="58" name="Round Diagonal Corner Rectangle 11">
            <a:extLst>
              <a:ext uri="{FF2B5EF4-FFF2-40B4-BE49-F238E27FC236}">
                <a16:creationId xmlns:a16="http://schemas.microsoft.com/office/drawing/2014/main" id="{E704FA00-F5B1-4BF3-BFB2-F832D367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iagram&#10;&#10;Description automatically generated">
            <a:extLst>
              <a:ext uri="{FF2B5EF4-FFF2-40B4-BE49-F238E27FC236}">
                <a16:creationId xmlns:a16="http://schemas.microsoft.com/office/drawing/2014/main" id="{0F7CB264-19D4-D8B7-3FE5-BB7FE4191533}"/>
              </a:ext>
            </a:extLst>
          </p:cNvPr>
          <p:cNvPicPr>
            <a:picLocks noChangeAspect="1"/>
          </p:cNvPicPr>
          <p:nvPr/>
        </p:nvPicPr>
        <p:blipFill>
          <a:blip r:embed="rId3"/>
          <a:stretch>
            <a:fillRect/>
          </a:stretch>
        </p:blipFill>
        <p:spPr>
          <a:xfrm>
            <a:off x="1547652" y="1137621"/>
            <a:ext cx="2116999" cy="4577297"/>
          </a:xfrm>
          <a:prstGeom prst="rect">
            <a:avLst/>
          </a:prstGeom>
        </p:spPr>
      </p:pic>
      <p:sp>
        <p:nvSpPr>
          <p:cNvPr id="9" name="Content Placeholder 8">
            <a:extLst>
              <a:ext uri="{FF2B5EF4-FFF2-40B4-BE49-F238E27FC236}">
                <a16:creationId xmlns:a16="http://schemas.microsoft.com/office/drawing/2014/main" id="{DE1E8917-C74F-BCF8-CF17-B5984CEC03E3}"/>
              </a:ext>
            </a:extLst>
          </p:cNvPr>
          <p:cNvSpPr>
            <a:spLocks noGrp="1"/>
          </p:cNvSpPr>
          <p:nvPr>
            <p:ph idx="1"/>
          </p:nvPr>
        </p:nvSpPr>
        <p:spPr>
          <a:xfrm>
            <a:off x="8036041" y="2249486"/>
            <a:ext cx="3281004" cy="3694113"/>
          </a:xfrm>
        </p:spPr>
        <p:txBody>
          <a:bodyPr>
            <a:normAutofit fontScale="85000" lnSpcReduction="10000"/>
          </a:bodyPr>
          <a:lstStyle/>
          <a:p>
            <a:r>
              <a:rPr lang="en-US" sz="1800" dirty="0">
                <a:latin typeface="Kohinoor Bangla" panose="02000000000000000000" pitchFamily="2" charset="77"/>
                <a:cs typeface="Kohinoor Bangla" panose="02000000000000000000" pitchFamily="2" charset="77"/>
              </a:rPr>
              <a:t>The messenger screen will contain people the user recently talked to and also a page where the conversation between two users happens. There will be basic options that every messenger should have, such as attach an image, text, or share some news with people.</a:t>
            </a:r>
          </a:p>
          <a:p>
            <a:r>
              <a:rPr lang="en-US" sz="1800" dirty="0">
                <a:latin typeface="Kohinoor Bangla" panose="02000000000000000000" pitchFamily="2" charset="77"/>
                <a:cs typeface="Kohinoor Bangla" panose="02000000000000000000" pitchFamily="2" charset="77"/>
              </a:rPr>
              <a:t>This should help users to communicate with other users staying active in the same application.</a:t>
            </a:r>
          </a:p>
        </p:txBody>
      </p:sp>
      <p:sp>
        <p:nvSpPr>
          <p:cNvPr id="45" name="TextBox 44">
            <a:extLst>
              <a:ext uri="{FF2B5EF4-FFF2-40B4-BE49-F238E27FC236}">
                <a16:creationId xmlns:a16="http://schemas.microsoft.com/office/drawing/2014/main" id="{B9765FDA-FDB6-4323-A881-A42C8C7DA166}"/>
              </a:ext>
            </a:extLst>
          </p:cNvPr>
          <p:cNvSpPr txBox="1"/>
          <p:nvPr/>
        </p:nvSpPr>
        <p:spPr>
          <a:xfrm>
            <a:off x="6888530" y="6139851"/>
            <a:ext cx="1363989" cy="369332"/>
          </a:xfrm>
          <a:prstGeom prst="rect">
            <a:avLst/>
          </a:prstGeom>
          <a:noFill/>
        </p:spPr>
        <p:txBody>
          <a:bodyPr wrap="square" rtlCol="0">
            <a:spAutoFit/>
          </a:bodyPr>
          <a:lstStyle/>
          <a:p>
            <a:r>
              <a:rPr lang="en-US" dirty="0"/>
              <a:t>Send button</a:t>
            </a:r>
          </a:p>
        </p:txBody>
      </p:sp>
      <p:sp>
        <p:nvSpPr>
          <p:cNvPr id="49" name="TextBox 48">
            <a:extLst>
              <a:ext uri="{FF2B5EF4-FFF2-40B4-BE49-F238E27FC236}">
                <a16:creationId xmlns:a16="http://schemas.microsoft.com/office/drawing/2014/main" id="{12E8338C-2F4C-0CB5-488D-BF6096F4F68C}"/>
              </a:ext>
            </a:extLst>
          </p:cNvPr>
          <p:cNvSpPr txBox="1"/>
          <p:nvPr/>
        </p:nvSpPr>
        <p:spPr>
          <a:xfrm>
            <a:off x="3774307" y="6139851"/>
            <a:ext cx="1614919" cy="646331"/>
          </a:xfrm>
          <a:prstGeom prst="rect">
            <a:avLst/>
          </a:prstGeom>
          <a:noFill/>
        </p:spPr>
        <p:txBody>
          <a:bodyPr wrap="square" rtlCol="0">
            <a:spAutoFit/>
          </a:bodyPr>
          <a:lstStyle/>
          <a:p>
            <a:r>
              <a:rPr lang="en-US" dirty="0"/>
              <a:t>Attach an image or video</a:t>
            </a:r>
          </a:p>
        </p:txBody>
      </p:sp>
      <p:pic>
        <p:nvPicPr>
          <p:cNvPr id="61" name="Picture 60" descr="Icon&#10;&#10;Description automatically generated">
            <a:extLst>
              <a:ext uri="{FF2B5EF4-FFF2-40B4-BE49-F238E27FC236}">
                <a16:creationId xmlns:a16="http://schemas.microsoft.com/office/drawing/2014/main" id="{6BB5E98D-D2E8-6DC9-770D-97E598194C4F}"/>
              </a:ext>
            </a:extLst>
          </p:cNvPr>
          <p:cNvPicPr>
            <a:picLocks noChangeAspect="1"/>
          </p:cNvPicPr>
          <p:nvPr/>
        </p:nvPicPr>
        <p:blipFill>
          <a:blip r:embed="rId4"/>
          <a:stretch>
            <a:fillRect/>
          </a:stretch>
        </p:blipFill>
        <p:spPr>
          <a:xfrm>
            <a:off x="4501191" y="1224532"/>
            <a:ext cx="2300767" cy="4490386"/>
          </a:xfrm>
          <a:prstGeom prst="rect">
            <a:avLst/>
          </a:prstGeom>
        </p:spPr>
      </p:pic>
      <p:sp>
        <p:nvSpPr>
          <p:cNvPr id="55" name="TextBox 54">
            <a:extLst>
              <a:ext uri="{FF2B5EF4-FFF2-40B4-BE49-F238E27FC236}">
                <a16:creationId xmlns:a16="http://schemas.microsoft.com/office/drawing/2014/main" id="{3F3EF671-2A48-7214-B7AB-4F522E8A7F85}"/>
              </a:ext>
            </a:extLst>
          </p:cNvPr>
          <p:cNvSpPr txBox="1"/>
          <p:nvPr/>
        </p:nvSpPr>
        <p:spPr>
          <a:xfrm>
            <a:off x="5621984" y="6306520"/>
            <a:ext cx="1110342" cy="369332"/>
          </a:xfrm>
          <a:prstGeom prst="rect">
            <a:avLst/>
          </a:prstGeom>
          <a:noFill/>
        </p:spPr>
        <p:txBody>
          <a:bodyPr wrap="square" rtlCol="0">
            <a:spAutoFit/>
          </a:bodyPr>
          <a:lstStyle/>
          <a:p>
            <a:r>
              <a:rPr lang="en-US" dirty="0"/>
              <a:t>Input field</a:t>
            </a:r>
          </a:p>
        </p:txBody>
      </p:sp>
      <p:cxnSp>
        <p:nvCxnSpPr>
          <p:cNvPr id="47" name="Straight Arrow Connector 46">
            <a:extLst>
              <a:ext uri="{FF2B5EF4-FFF2-40B4-BE49-F238E27FC236}">
                <a16:creationId xmlns:a16="http://schemas.microsoft.com/office/drawing/2014/main" id="{5621833B-8740-7B35-92EB-BBA9A5CE42CD}"/>
              </a:ext>
            </a:extLst>
          </p:cNvPr>
          <p:cNvCxnSpPr>
            <a:cxnSpLocks/>
            <a:stCxn id="45" idx="0"/>
          </p:cNvCxnSpPr>
          <p:nvPr/>
        </p:nvCxnSpPr>
        <p:spPr>
          <a:xfrm flipH="1" flipV="1">
            <a:off x="6732326" y="5596683"/>
            <a:ext cx="838199" cy="5431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B4B25FB-F2DD-4130-8F52-32A2FA8ECB56}"/>
              </a:ext>
            </a:extLst>
          </p:cNvPr>
          <p:cNvCxnSpPr>
            <a:cxnSpLocks/>
            <a:stCxn id="49" idx="0"/>
          </p:cNvCxnSpPr>
          <p:nvPr/>
        </p:nvCxnSpPr>
        <p:spPr>
          <a:xfrm flipV="1">
            <a:off x="4581767" y="5633468"/>
            <a:ext cx="0" cy="5063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D79E2F5-FC51-7108-C0E2-FA53490FD4CB}"/>
              </a:ext>
            </a:extLst>
          </p:cNvPr>
          <p:cNvCxnSpPr>
            <a:cxnSpLocks/>
            <a:stCxn id="55" idx="0"/>
            <a:endCxn id="61" idx="2"/>
          </p:cNvCxnSpPr>
          <p:nvPr/>
        </p:nvCxnSpPr>
        <p:spPr>
          <a:xfrm flipH="1" flipV="1">
            <a:off x="5651575" y="5714918"/>
            <a:ext cx="525580" cy="591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970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558</TotalTime>
  <Words>1004</Words>
  <Application>Microsoft Macintosh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Kohinoor Bangla</vt:lpstr>
      <vt:lpstr>Tw Cen MT</vt:lpstr>
      <vt:lpstr>Circuit</vt:lpstr>
      <vt:lpstr>Apex</vt:lpstr>
      <vt:lpstr>Apex Application Use Example</vt:lpstr>
      <vt:lpstr>Register and Sign in screens</vt:lpstr>
      <vt:lpstr>Crypto MARKET Screen</vt:lpstr>
      <vt:lpstr>Diagram Module</vt:lpstr>
      <vt:lpstr>Favorite Screen</vt:lpstr>
      <vt:lpstr>NEWS SCREEN</vt:lpstr>
      <vt:lpstr>Calculators Screen</vt:lpstr>
      <vt:lpstr>MESSENGER SCREEN</vt:lpstr>
      <vt:lpstr>SETTINGS SCREEN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dc:title>
  <dc:creator>Ivan Dmytrovych Zelenkov</dc:creator>
  <cp:lastModifiedBy>Ivan Dmytrovych Zelenkov</cp:lastModifiedBy>
  <cp:revision>59</cp:revision>
  <dcterms:created xsi:type="dcterms:W3CDTF">2022-10-02T01:57:30Z</dcterms:created>
  <dcterms:modified xsi:type="dcterms:W3CDTF">2022-10-08T03:33:14Z</dcterms:modified>
</cp:coreProperties>
</file>