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0" r:id="rId6"/>
    <p:sldId id="264" r:id="rId7"/>
    <p:sldId id="259" r:id="rId8"/>
    <p:sldId id="261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30D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278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060C-C36C-4CFE-A00F-304136E40093}" type="datetimeFigureOut">
              <a:rPr lang="ru-RU" smtClean="0"/>
              <a:t>12.10.2022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4F1E-310B-474B-A125-A30B0D7100E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1827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060C-C36C-4CFE-A00F-304136E40093}" type="datetimeFigureOut">
              <a:rPr lang="ru-RU" smtClean="0"/>
              <a:t>12.10.2022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4F1E-310B-474B-A125-A30B0D7100E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5070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060C-C36C-4CFE-A00F-304136E40093}" type="datetimeFigureOut">
              <a:rPr lang="ru-RU" smtClean="0"/>
              <a:t>12.10.2022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4F1E-310B-474B-A125-A30B0D7100E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9744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060C-C36C-4CFE-A00F-304136E40093}" type="datetimeFigureOut">
              <a:rPr lang="ru-RU" smtClean="0"/>
              <a:t>12.10.2022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4F1E-310B-474B-A125-A30B0D7100E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0094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060C-C36C-4CFE-A00F-304136E40093}" type="datetimeFigureOut">
              <a:rPr lang="ru-RU" smtClean="0"/>
              <a:t>12.10.2022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4F1E-310B-474B-A125-A30B0D7100E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3508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060C-C36C-4CFE-A00F-304136E40093}" type="datetimeFigureOut">
              <a:rPr lang="ru-RU" smtClean="0"/>
              <a:t>12.10.2022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4F1E-310B-474B-A125-A30B0D7100E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216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060C-C36C-4CFE-A00F-304136E40093}" type="datetimeFigureOut">
              <a:rPr lang="ru-RU" smtClean="0"/>
              <a:t>12.10.2022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4F1E-310B-474B-A125-A30B0D7100E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5741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060C-C36C-4CFE-A00F-304136E40093}" type="datetimeFigureOut">
              <a:rPr lang="ru-RU" smtClean="0"/>
              <a:t>12.10.2022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4F1E-310B-474B-A125-A30B0D7100E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447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060C-C36C-4CFE-A00F-304136E40093}" type="datetimeFigureOut">
              <a:rPr lang="ru-RU" smtClean="0"/>
              <a:t>12.10.2022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4F1E-310B-474B-A125-A30B0D7100E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7286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060C-C36C-4CFE-A00F-304136E40093}" type="datetimeFigureOut">
              <a:rPr lang="ru-RU" smtClean="0"/>
              <a:t>12.10.2022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4F1E-310B-474B-A125-A30B0D7100E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369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060C-C36C-4CFE-A00F-304136E40093}" type="datetimeFigureOut">
              <a:rPr lang="ru-RU" smtClean="0"/>
              <a:t>12.10.2022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4F1E-310B-474B-A125-A30B0D7100E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1594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2060C-C36C-4CFE-A00F-304136E40093}" type="datetimeFigureOut">
              <a:rPr lang="ru-RU" smtClean="0"/>
              <a:t>12.10.2022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34F1E-310B-474B-A125-A30B0D7100E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6519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6E7258B-65FC-4A76-B966-CB46C9468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352CBB-7BD3-4EAD-9C3C-15F9A743DFDE}"/>
              </a:ext>
            </a:extLst>
          </p:cNvPr>
          <p:cNvSpPr txBox="1"/>
          <p:nvPr/>
        </p:nvSpPr>
        <p:spPr>
          <a:xfrm>
            <a:off x="8265691" y="5452876"/>
            <a:ext cx="2254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B082C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Telegram-bot</a:t>
            </a:r>
            <a:r>
              <a:rPr lang="ru-RU" sz="3200" dirty="0" smtClean="0">
                <a:solidFill>
                  <a:srgbClr val="0B082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ru-RU" sz="3200" dirty="0">
              <a:solidFill>
                <a:srgbClr val="0B082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1650AB-7C38-4E49-BF55-232A7AD19402}"/>
              </a:ext>
            </a:extLst>
          </p:cNvPr>
          <p:cNvSpPr txBox="1"/>
          <p:nvPr/>
        </p:nvSpPr>
        <p:spPr>
          <a:xfrm>
            <a:off x="466953" y="2935323"/>
            <a:ext cx="52010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rgbClr val="0B082C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Hellraiders</a:t>
            </a:r>
            <a:endParaRPr lang="ru-RU" sz="6600" dirty="0">
              <a:solidFill>
                <a:srgbClr val="0B082C"/>
              </a:solidFill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6CFCF8-FE4A-46BF-BA51-01ED0FB91DC2}"/>
              </a:ext>
            </a:extLst>
          </p:cNvPr>
          <p:cNvSpPr txBox="1"/>
          <p:nvPr/>
        </p:nvSpPr>
        <p:spPr>
          <a:xfrm>
            <a:off x="531086" y="4147421"/>
            <a:ext cx="5201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0B082C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Гимназия имени Героя Советского Союза Ю. А. </a:t>
            </a:r>
            <a:r>
              <a:rPr lang="ru-RU" sz="2000" dirty="0" err="1" smtClean="0">
                <a:solidFill>
                  <a:srgbClr val="0B082C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Гарнаева</a:t>
            </a:r>
            <a:endParaRPr lang="ru-RU" sz="2000" dirty="0">
              <a:solidFill>
                <a:srgbClr val="0B082C"/>
              </a:solidFill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DE9469-AE2D-405C-8D73-8A6E2CADC778}"/>
              </a:ext>
            </a:extLst>
          </p:cNvPr>
          <p:cNvSpPr txBox="1"/>
          <p:nvPr/>
        </p:nvSpPr>
        <p:spPr>
          <a:xfrm>
            <a:off x="5534334" y="5766068"/>
            <a:ext cx="1059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err="1">
                <a:solidFill>
                  <a:srgbClr val="0B082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</a:t>
            </a:r>
            <a:r>
              <a:rPr lang="ru-RU" sz="1400" dirty="0" err="1" smtClean="0">
                <a:solidFill>
                  <a:srgbClr val="0B082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.Балашов</a:t>
            </a:r>
            <a:endParaRPr lang="ru-RU" sz="1400" dirty="0">
              <a:solidFill>
                <a:srgbClr val="0B082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799" y="3014588"/>
            <a:ext cx="2550218" cy="255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92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1904999" y="4047067"/>
            <a:ext cx="1075268" cy="296333"/>
          </a:xfrm>
          <a:prstGeom prst="rect">
            <a:avLst/>
          </a:prstGeom>
          <a:solidFill>
            <a:srgbClr val="130D38"/>
          </a:solidFill>
          <a:ln>
            <a:solidFill>
              <a:srgbClr val="130D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1972735" y="2599266"/>
            <a:ext cx="778934" cy="323965"/>
          </a:xfrm>
          <a:prstGeom prst="rect">
            <a:avLst/>
          </a:prstGeom>
          <a:solidFill>
            <a:srgbClr val="130D38"/>
          </a:solidFill>
          <a:ln>
            <a:solidFill>
              <a:srgbClr val="130D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904999" y="1820424"/>
            <a:ext cx="1464734" cy="359331"/>
          </a:xfrm>
          <a:prstGeom prst="rect">
            <a:avLst/>
          </a:prstGeom>
          <a:solidFill>
            <a:srgbClr val="130D38"/>
          </a:solidFill>
          <a:ln>
            <a:solidFill>
              <a:srgbClr val="130D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233783-4316-44DE-922C-07DD83047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4" name="AutoShape 4" descr="blob:https://web.telegram.org/d40dc38d-01cc-48e3-8fba-68c445f8b1c2">
            <a:extLst>
              <a:ext uri="{FF2B5EF4-FFF2-40B4-BE49-F238E27FC236}">
                <a16:creationId xmlns:a16="http://schemas.microsoft.com/office/drawing/2014/main" id="{CB088F98-2420-44E3-8393-39FBFE5A76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4" y="3276604"/>
            <a:ext cx="2810095" cy="281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96532" y="2525867"/>
            <a:ext cx="85682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Цель</a:t>
            </a:r>
            <a:r>
              <a:rPr lang="en-US" sz="2200" dirty="0" smtClean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:</a:t>
            </a:r>
            <a:endParaRPr lang="ru-RU" sz="2200" dirty="0" smtClean="0">
              <a:solidFill>
                <a:schemeClr val="bg1"/>
              </a:solidFill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  <a:p>
            <a:r>
              <a:rPr lang="ru-RU" sz="2200" dirty="0" smtClean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Разработать </a:t>
            </a:r>
            <a:r>
              <a:rPr lang="en-US" sz="2200" dirty="0" smtClean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Telegram-bot </a:t>
            </a:r>
            <a:r>
              <a:rPr lang="ru-RU" sz="2200" dirty="0" smtClean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для помощи в централизованном оформлении доставки из ресторанов для компании</a:t>
            </a:r>
            <a:endParaRPr lang="ru-RU" sz="2200" dirty="0"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03401" y="3963041"/>
            <a:ext cx="856828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ru-RU" sz="2200" kern="0" dirty="0" smtClean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Задачи</a:t>
            </a:r>
            <a:r>
              <a:rPr lang="ru-RU" sz="2200" kern="0" dirty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: </a:t>
            </a:r>
          </a:p>
          <a:p>
            <a:pPr marL="342900" lvl="0" indent="-342900">
              <a:buFont typeface="+mj-lt"/>
              <a:buAutoNum type="arabicPeriod"/>
              <a:defRPr/>
            </a:pPr>
            <a:r>
              <a:rPr lang="ru-RU" sz="2200" kern="0" dirty="0">
                <a:solidFill>
                  <a:srgbClr val="0B082C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Создание компании и приглашение в </a:t>
            </a:r>
            <a:r>
              <a:rPr lang="ru-RU" sz="2200" kern="0" dirty="0" smtClean="0">
                <a:solidFill>
                  <a:srgbClr val="0B082C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неё</a:t>
            </a:r>
            <a:r>
              <a:rPr lang="en-US" sz="2200" kern="0" dirty="0" smtClean="0">
                <a:solidFill>
                  <a:srgbClr val="0B082C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 </a:t>
            </a:r>
            <a:r>
              <a:rPr lang="ru-RU" sz="2200" kern="0" dirty="0" smtClean="0">
                <a:solidFill>
                  <a:srgbClr val="0B082C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сотрудников</a:t>
            </a:r>
            <a:endParaRPr lang="ru-RU" sz="2200" kern="0" dirty="0">
              <a:solidFill>
                <a:srgbClr val="0B082C"/>
              </a:solidFill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  <a:p>
            <a:pPr marL="342900" lvl="0" indent="-342900">
              <a:buFont typeface="+mj-lt"/>
              <a:buAutoNum type="arabicPeriod"/>
              <a:defRPr/>
            </a:pPr>
            <a:r>
              <a:rPr lang="ru-RU" sz="2200" kern="0" dirty="0">
                <a:solidFill>
                  <a:srgbClr val="0B082C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Создание заказа</a:t>
            </a:r>
          </a:p>
          <a:p>
            <a:pPr marL="342900" lvl="0" indent="-342900">
              <a:buFont typeface="+mj-lt"/>
              <a:buAutoNum type="arabicPeriod"/>
              <a:defRPr/>
            </a:pPr>
            <a:r>
              <a:rPr lang="ru-RU" sz="2200" kern="0" dirty="0">
                <a:solidFill>
                  <a:srgbClr val="0B082C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Получение информации по заказам</a:t>
            </a:r>
          </a:p>
          <a:p>
            <a:pPr marL="342900" lvl="0" indent="-342900">
              <a:buFont typeface="+mj-lt"/>
              <a:buAutoNum type="arabicPeriod"/>
              <a:defRPr/>
            </a:pPr>
            <a:r>
              <a:rPr lang="ru-RU" sz="2200" kern="0" dirty="0">
                <a:solidFill>
                  <a:srgbClr val="0B082C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Оплата </a:t>
            </a:r>
            <a:r>
              <a:rPr lang="ru-RU" sz="2200" kern="0" dirty="0" smtClean="0">
                <a:solidFill>
                  <a:srgbClr val="0B082C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заказа</a:t>
            </a:r>
          </a:p>
          <a:p>
            <a:pPr marL="342900" lvl="0" indent="-342900">
              <a:buFont typeface="+mj-lt"/>
              <a:buAutoNum type="arabicPeriod"/>
              <a:defRPr/>
            </a:pPr>
            <a:r>
              <a:rPr lang="ru-RU" sz="2200" kern="0" dirty="0" smtClean="0">
                <a:solidFill>
                  <a:srgbClr val="0B082C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Создание файлов для аналитики</a:t>
            </a:r>
            <a:endParaRPr lang="ru-RU" sz="2200" dirty="0"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811869" y="1765803"/>
            <a:ext cx="856828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ru-RU" sz="2200" kern="0" dirty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Проблема:</a:t>
            </a:r>
            <a:r>
              <a:rPr lang="ru-RU" sz="2200" kern="0" dirty="0">
                <a:solidFill>
                  <a:srgbClr val="0B082C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 трудность сбора информации для общего заказа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80200" y="327181"/>
            <a:ext cx="619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Проблема, цель и задачи</a:t>
            </a:r>
            <a:endParaRPr lang="ru-RU" sz="3600" dirty="0">
              <a:solidFill>
                <a:schemeClr val="bg1"/>
              </a:solidFill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40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Прямоугольник 38"/>
          <p:cNvSpPr/>
          <p:nvPr/>
        </p:nvSpPr>
        <p:spPr>
          <a:xfrm>
            <a:off x="1238477" y="2031337"/>
            <a:ext cx="2122794" cy="359331"/>
          </a:xfrm>
          <a:prstGeom prst="rect">
            <a:avLst/>
          </a:prstGeom>
          <a:solidFill>
            <a:srgbClr val="130D38"/>
          </a:solidFill>
          <a:ln>
            <a:solidFill>
              <a:srgbClr val="130D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AutoShape 4" descr="blob:https://web.telegram.org/d40dc38d-01cc-48e3-8fba-68c445f8b1c2">
            <a:extLst>
              <a:ext uri="{FF2B5EF4-FFF2-40B4-BE49-F238E27FC236}">
                <a16:creationId xmlns:a16="http://schemas.microsoft.com/office/drawing/2014/main" id="{CB088F98-2420-44E3-8393-39FBFE5A76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4" y="3276604"/>
            <a:ext cx="2810095" cy="281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233783-4316-44DE-922C-07DD83047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6" name="AutoShape 4" descr="blob:https://web.telegram.org/d40dc38d-01cc-48e3-8fba-68c445f8b1c2">
            <a:extLst>
              <a:ext uri="{FF2B5EF4-FFF2-40B4-BE49-F238E27FC236}">
                <a16:creationId xmlns:a16="http://schemas.microsoft.com/office/drawing/2014/main" id="{CB088F98-2420-44E3-8393-39FBFE5A76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4" y="3276604"/>
            <a:ext cx="2810095" cy="281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24740" y="2866003"/>
            <a:ext cx="2853267" cy="1411979"/>
          </a:xfrm>
          <a:prstGeom prst="rect">
            <a:avLst/>
          </a:prstGeom>
          <a:solidFill>
            <a:srgbClr val="130D38"/>
          </a:solidFill>
          <a:ln>
            <a:solidFill>
              <a:srgbClr val="130D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032129" y="2987304"/>
            <a:ext cx="2127742" cy="1169376"/>
          </a:xfrm>
          <a:prstGeom prst="rect">
            <a:avLst/>
          </a:prstGeom>
          <a:solidFill>
            <a:srgbClr val="130D38"/>
          </a:solidFill>
          <a:ln>
            <a:solidFill>
              <a:srgbClr val="130D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74915" y="3033383"/>
            <a:ext cx="23706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Руководство создает </a:t>
            </a:r>
            <a:r>
              <a:rPr lang="ru-RU" sz="1600" dirty="0" err="1" smtClean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токен</a:t>
            </a:r>
            <a:r>
              <a:rPr lang="ru-RU" sz="1600" dirty="0" smtClean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 для приглашения в компанию</a:t>
            </a:r>
            <a:endParaRPr lang="ru-RU" sz="1600" dirty="0">
              <a:solidFill>
                <a:schemeClr val="bg1"/>
              </a:solidFill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7913992" y="2987304"/>
            <a:ext cx="2127742" cy="1169376"/>
          </a:xfrm>
          <a:prstGeom prst="rect">
            <a:avLst/>
          </a:prstGeom>
          <a:solidFill>
            <a:srgbClr val="130D38"/>
          </a:solidFill>
          <a:ln>
            <a:solidFill>
              <a:srgbClr val="130D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032128" y="3107315"/>
            <a:ext cx="21277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 smtClean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Сотрудники присоединяются с помощью </a:t>
            </a:r>
            <a:r>
              <a:rPr lang="ru-RU" sz="1600" dirty="0" err="1" smtClean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токена</a:t>
            </a:r>
            <a:endParaRPr lang="ru-RU" sz="1600" dirty="0">
              <a:solidFill>
                <a:schemeClr val="bg1"/>
              </a:solidFill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913992" y="3279605"/>
            <a:ext cx="2081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Можете создавать заказы</a:t>
            </a:r>
            <a:endParaRPr lang="ru-RU" sz="1600" dirty="0">
              <a:solidFill>
                <a:schemeClr val="bg1"/>
              </a:solidFill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</p:txBody>
      </p:sp>
      <p:cxnSp>
        <p:nvCxnSpPr>
          <p:cNvPr id="29" name="Прямая со стрелкой 28"/>
          <p:cNvCxnSpPr>
            <a:stCxn id="7" idx="3"/>
            <a:endCxn id="9" idx="1"/>
          </p:cNvCxnSpPr>
          <p:nvPr/>
        </p:nvCxnSpPr>
        <p:spPr>
          <a:xfrm flipV="1">
            <a:off x="4278007" y="3571992"/>
            <a:ext cx="754122" cy="1"/>
          </a:xfrm>
          <a:prstGeom prst="straightConnector1">
            <a:avLst/>
          </a:prstGeom>
          <a:ln w="76200">
            <a:solidFill>
              <a:srgbClr val="130D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9" idx="3"/>
            <a:endCxn id="19" idx="1"/>
          </p:cNvCxnSpPr>
          <p:nvPr/>
        </p:nvCxnSpPr>
        <p:spPr>
          <a:xfrm>
            <a:off x="7159871" y="3571992"/>
            <a:ext cx="754121" cy="1"/>
          </a:xfrm>
          <a:prstGeom prst="straightConnector1">
            <a:avLst/>
          </a:prstGeom>
          <a:ln w="76200">
            <a:solidFill>
              <a:srgbClr val="130D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442200" y="355047"/>
            <a:ext cx="4030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Принцип работы</a:t>
            </a:r>
            <a:endParaRPr lang="ru-RU" sz="3600" dirty="0">
              <a:solidFill>
                <a:schemeClr val="bg1"/>
              </a:solidFill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54401" y="2031337"/>
            <a:ext cx="1035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Методы</a:t>
            </a:r>
            <a:r>
              <a:rPr lang="en-US" dirty="0" smtClean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/</a:t>
            </a:r>
            <a:r>
              <a:rPr lang="ru-RU" dirty="0" smtClean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Подходы</a:t>
            </a:r>
            <a:r>
              <a:rPr lang="en-US" dirty="0" smtClean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:</a:t>
            </a:r>
            <a:r>
              <a:rPr lang="ru-RU" dirty="0" smtClean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 </a:t>
            </a:r>
            <a:r>
              <a:rPr lang="ru-RU" dirty="0" smtClean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перед разработкой была составлен алгоритм работы телеграмм бота</a:t>
            </a:r>
            <a:r>
              <a:rPr lang="en-US" dirty="0" smtClean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 </a:t>
            </a:r>
            <a:endParaRPr lang="ru-RU" dirty="0"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02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blob:https://web.telegram.org/d40dc38d-01cc-48e3-8fba-68c445f8b1c2">
            <a:extLst>
              <a:ext uri="{FF2B5EF4-FFF2-40B4-BE49-F238E27FC236}">
                <a16:creationId xmlns:a16="http://schemas.microsoft.com/office/drawing/2014/main" id="{CB088F98-2420-44E3-8393-39FBFE5A76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4" y="3276604"/>
            <a:ext cx="2810095" cy="281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233783-4316-44DE-922C-07DD83047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3" name="Прямоугольник 2"/>
          <p:cNvSpPr/>
          <p:nvPr/>
        </p:nvSpPr>
        <p:spPr>
          <a:xfrm>
            <a:off x="4669366" y="1627232"/>
            <a:ext cx="2853267" cy="1411979"/>
          </a:xfrm>
          <a:prstGeom prst="rect">
            <a:avLst/>
          </a:prstGeom>
          <a:solidFill>
            <a:srgbClr val="130D38"/>
          </a:solidFill>
          <a:ln>
            <a:solidFill>
              <a:srgbClr val="130D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364578" y="3039211"/>
            <a:ext cx="2127742" cy="1169376"/>
          </a:xfrm>
          <a:prstGeom prst="rect">
            <a:avLst/>
          </a:prstGeom>
          <a:solidFill>
            <a:srgbClr val="130D38"/>
          </a:solidFill>
          <a:ln>
            <a:solidFill>
              <a:srgbClr val="130D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699679" y="3070166"/>
            <a:ext cx="2127742" cy="1169376"/>
          </a:xfrm>
          <a:prstGeom prst="rect">
            <a:avLst/>
          </a:prstGeom>
          <a:solidFill>
            <a:srgbClr val="130D38"/>
          </a:solidFill>
          <a:ln>
            <a:solidFill>
              <a:srgbClr val="130D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10666" y="1671005"/>
            <a:ext cx="23706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Заказ. </a:t>
            </a:r>
          </a:p>
          <a:p>
            <a:pPr algn="ctr"/>
            <a:r>
              <a:rPr lang="ru-RU" sz="1600" dirty="0" smtClean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Ресторан</a:t>
            </a:r>
            <a:r>
              <a:rPr lang="en-US" sz="1600" dirty="0" smtClean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: </a:t>
            </a:r>
            <a:r>
              <a:rPr lang="ru-RU" sz="1600" dirty="0" err="1" smtClean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Додо</a:t>
            </a:r>
            <a:r>
              <a:rPr lang="ru-RU" sz="1600" dirty="0" smtClean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 пицца. Время ожидания</a:t>
            </a:r>
            <a:r>
              <a:rPr lang="en-US" sz="1600" dirty="0" smtClean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: 10 </a:t>
            </a:r>
            <a:r>
              <a:rPr lang="ru-RU" sz="1600" dirty="0" smtClean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мин.</a:t>
            </a:r>
            <a:endParaRPr lang="ru-RU" sz="1600" dirty="0">
              <a:solidFill>
                <a:schemeClr val="bg1"/>
              </a:solidFill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</p:txBody>
      </p:sp>
      <p:cxnSp>
        <p:nvCxnSpPr>
          <p:cNvPr id="16" name="Соединительная линия уступом 15"/>
          <p:cNvCxnSpPr>
            <a:stCxn id="3" idx="1"/>
            <a:endCxn id="8" idx="0"/>
          </p:cNvCxnSpPr>
          <p:nvPr/>
        </p:nvCxnSpPr>
        <p:spPr>
          <a:xfrm rot="10800000" flipV="1">
            <a:off x="2763550" y="2333222"/>
            <a:ext cx="1905816" cy="736944"/>
          </a:xfrm>
          <a:prstGeom prst="bentConnector2">
            <a:avLst/>
          </a:prstGeom>
          <a:ln w="76200">
            <a:solidFill>
              <a:srgbClr val="130D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оединительная линия уступом 18"/>
          <p:cNvCxnSpPr>
            <a:stCxn id="3" idx="3"/>
            <a:endCxn id="7" idx="0"/>
          </p:cNvCxnSpPr>
          <p:nvPr/>
        </p:nvCxnSpPr>
        <p:spPr>
          <a:xfrm>
            <a:off x="7522633" y="2333222"/>
            <a:ext cx="1905816" cy="705989"/>
          </a:xfrm>
          <a:prstGeom prst="bentConnector2">
            <a:avLst/>
          </a:prstGeom>
          <a:ln w="76200">
            <a:solidFill>
              <a:srgbClr val="130D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364578" y="1881325"/>
            <a:ext cx="585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Нет</a:t>
            </a:r>
            <a:endParaRPr lang="ru-RU" sz="1600" dirty="0"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02654" y="3439233"/>
            <a:ext cx="1989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Спасибо за ответ</a:t>
            </a:r>
            <a:endParaRPr lang="ru-RU" sz="1600" dirty="0">
              <a:solidFill>
                <a:schemeClr val="bg1"/>
              </a:solidFill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83069" y="1881325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Да</a:t>
            </a:r>
            <a:endParaRPr lang="ru-RU" sz="1600" dirty="0"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3218560" y="4869317"/>
            <a:ext cx="2127742" cy="1169376"/>
          </a:xfrm>
          <a:prstGeom prst="rect">
            <a:avLst/>
          </a:prstGeom>
          <a:solidFill>
            <a:srgbClr val="130D38"/>
          </a:solidFill>
          <a:ln>
            <a:solidFill>
              <a:srgbClr val="130D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</p:txBody>
      </p:sp>
      <p:cxnSp>
        <p:nvCxnSpPr>
          <p:cNvPr id="27" name="Соединительная линия уступом 26"/>
          <p:cNvCxnSpPr>
            <a:stCxn id="8" idx="2"/>
            <a:endCxn id="26" idx="1"/>
          </p:cNvCxnSpPr>
          <p:nvPr/>
        </p:nvCxnSpPr>
        <p:spPr>
          <a:xfrm rot="16200000" flipH="1">
            <a:off x="2383824" y="4619268"/>
            <a:ext cx="1214463" cy="455010"/>
          </a:xfrm>
          <a:prstGeom prst="bentConnector2">
            <a:avLst/>
          </a:prstGeom>
          <a:ln w="76200">
            <a:solidFill>
              <a:srgbClr val="130D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ик 37"/>
          <p:cNvSpPr/>
          <p:nvPr/>
        </p:nvSpPr>
        <p:spPr>
          <a:xfrm>
            <a:off x="1681519" y="3039211"/>
            <a:ext cx="212774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Меню.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Десерты..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Пицца...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Напитки..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264806" y="4853840"/>
            <a:ext cx="20814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Чек.</a:t>
            </a:r>
          </a:p>
          <a:p>
            <a:pPr algn="ctr"/>
            <a:r>
              <a:rPr lang="ru-RU" sz="1600" dirty="0" smtClean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Оплата</a:t>
            </a:r>
            <a:r>
              <a:rPr lang="en-US" sz="1600" dirty="0" smtClean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:</a:t>
            </a:r>
            <a:r>
              <a:rPr lang="ru-RU" sz="1600" dirty="0" smtClean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 Телеграмм или Самостоятельно</a:t>
            </a:r>
            <a:r>
              <a:rPr lang="en-US" sz="1600" dirty="0" smtClean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?</a:t>
            </a:r>
            <a:endParaRPr lang="ru-RU" sz="1600" dirty="0">
              <a:solidFill>
                <a:schemeClr val="bg1"/>
              </a:solidFill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6821869" y="4853840"/>
            <a:ext cx="2127742" cy="1169376"/>
          </a:xfrm>
          <a:prstGeom prst="rect">
            <a:avLst/>
          </a:prstGeom>
          <a:solidFill>
            <a:srgbClr val="130D38"/>
          </a:solidFill>
          <a:ln>
            <a:solidFill>
              <a:srgbClr val="130D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6836668" y="5269251"/>
            <a:ext cx="21277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 smtClean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Получение заказ</a:t>
            </a:r>
            <a:endParaRPr lang="ru-RU" sz="1600" dirty="0">
              <a:solidFill>
                <a:schemeClr val="bg1"/>
              </a:solidFill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</p:txBody>
      </p:sp>
      <p:cxnSp>
        <p:nvCxnSpPr>
          <p:cNvPr id="48" name="Прямая со стрелкой 47"/>
          <p:cNvCxnSpPr>
            <a:stCxn id="26" idx="3"/>
            <a:endCxn id="45" idx="1"/>
          </p:cNvCxnSpPr>
          <p:nvPr/>
        </p:nvCxnSpPr>
        <p:spPr>
          <a:xfrm flipV="1">
            <a:off x="5346302" y="5438528"/>
            <a:ext cx="1475567" cy="15477"/>
          </a:xfrm>
          <a:prstGeom prst="straightConnector1">
            <a:avLst/>
          </a:prstGeom>
          <a:ln w="76200">
            <a:solidFill>
              <a:srgbClr val="130D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442200" y="355047"/>
            <a:ext cx="4030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Принцип работы</a:t>
            </a:r>
            <a:endParaRPr lang="ru-RU" sz="3600" dirty="0">
              <a:solidFill>
                <a:schemeClr val="bg1"/>
              </a:solidFill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57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7087873" y="1870469"/>
            <a:ext cx="4232060" cy="823047"/>
          </a:xfrm>
          <a:prstGeom prst="rect">
            <a:avLst/>
          </a:prstGeom>
          <a:solidFill>
            <a:srgbClr val="130D38"/>
          </a:solidFill>
          <a:ln>
            <a:solidFill>
              <a:srgbClr val="130D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22009" y="1870470"/>
            <a:ext cx="4417257" cy="847330"/>
          </a:xfrm>
          <a:prstGeom prst="rect">
            <a:avLst/>
          </a:prstGeom>
          <a:solidFill>
            <a:srgbClr val="130D38"/>
          </a:solidFill>
          <a:ln>
            <a:solidFill>
              <a:srgbClr val="130D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AutoShape 4" descr="blob:https://web.telegram.org/d40dc38d-01cc-48e3-8fba-68c445f8b1c2">
            <a:extLst>
              <a:ext uri="{FF2B5EF4-FFF2-40B4-BE49-F238E27FC236}">
                <a16:creationId xmlns:a16="http://schemas.microsoft.com/office/drawing/2014/main" id="{CB088F98-2420-44E3-8393-39FBFE5A76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4" y="3276604"/>
            <a:ext cx="2810095" cy="281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233783-4316-44DE-922C-07DD83047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46685" y="1785919"/>
            <a:ext cx="5502773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Преимущества нашего решения</a:t>
            </a:r>
            <a:r>
              <a:rPr lang="en-US" sz="2800" dirty="0" smtClean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:</a:t>
            </a:r>
            <a:endParaRPr lang="ru-RU" sz="2800" dirty="0" smtClean="0">
              <a:solidFill>
                <a:schemeClr val="bg1"/>
              </a:solidFill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800" dirty="0" smtClean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Асинхронность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 smtClean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Оплата в телеграмме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 smtClean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Понятный интерфейс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 smtClean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Возможности для аналитики</a:t>
            </a:r>
            <a:endParaRPr lang="en-US" sz="2800" dirty="0" smtClean="0"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087873" y="1759685"/>
            <a:ext cx="42320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800" dirty="0" smtClean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Технологии</a:t>
            </a:r>
            <a:r>
              <a:rPr lang="en-US" sz="2800" dirty="0" smtClean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/</a:t>
            </a:r>
            <a:endParaRPr lang="ru-RU" sz="2800" dirty="0" smtClean="0">
              <a:solidFill>
                <a:schemeClr val="bg1"/>
              </a:solidFill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  <a:p>
            <a:pPr lvl="0"/>
            <a:r>
              <a:rPr lang="ru-RU" sz="2800" dirty="0" smtClean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технологический стек</a:t>
            </a:r>
            <a:r>
              <a:rPr lang="en-US" sz="2800" dirty="0" smtClean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:</a:t>
            </a:r>
            <a:r>
              <a:rPr lang="ru-RU" sz="2800" kern="0" dirty="0" smtClean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800" kern="0" dirty="0" err="1">
                <a:solidFill>
                  <a:srgbClr val="0B082C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Я</a:t>
            </a:r>
            <a:r>
              <a:rPr lang="ru-RU" sz="2800" kern="0" dirty="0" err="1" smtClean="0">
                <a:solidFill>
                  <a:srgbClr val="0B082C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п</a:t>
            </a:r>
            <a:r>
              <a:rPr lang="ru-RU" sz="2800" kern="0" dirty="0" smtClean="0">
                <a:solidFill>
                  <a:srgbClr val="0B082C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 </a:t>
            </a:r>
            <a:r>
              <a:rPr lang="ru-RU" sz="2800" kern="0" dirty="0">
                <a:solidFill>
                  <a:srgbClr val="0B082C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– </a:t>
            </a:r>
            <a:r>
              <a:rPr lang="en-US" sz="2800" kern="0" dirty="0" smtClean="0">
                <a:solidFill>
                  <a:srgbClr val="0B082C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Python</a:t>
            </a:r>
            <a:endParaRPr lang="ru-RU" sz="2800" kern="0" dirty="0" smtClean="0">
              <a:solidFill>
                <a:srgbClr val="0B082C"/>
              </a:solidFill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  <a:p>
            <a:pPr lvl="0"/>
            <a:r>
              <a:rPr lang="ru-RU" sz="2800" kern="0" dirty="0" smtClean="0">
                <a:solidFill>
                  <a:srgbClr val="0B082C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Библиотеки</a:t>
            </a:r>
            <a:r>
              <a:rPr lang="en-US" sz="2800" kern="0" dirty="0" smtClean="0">
                <a:solidFill>
                  <a:srgbClr val="0B082C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: </a:t>
            </a:r>
            <a:endParaRPr lang="ru-RU" sz="2800" kern="0" dirty="0" smtClean="0">
              <a:solidFill>
                <a:srgbClr val="0B082C"/>
              </a:solidFill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800" kern="0" dirty="0" smtClean="0">
                <a:solidFill>
                  <a:srgbClr val="0B082C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Aiogram</a:t>
            </a:r>
            <a:endParaRPr lang="ru-RU" sz="2800" kern="0" dirty="0" smtClean="0">
              <a:solidFill>
                <a:srgbClr val="0B082C"/>
              </a:solidFill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800" kern="0" dirty="0" smtClean="0">
                <a:solidFill>
                  <a:srgbClr val="0B082C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Psycorg2</a:t>
            </a:r>
            <a:endParaRPr lang="ru-RU" sz="2800" kern="0" dirty="0" smtClean="0">
              <a:solidFill>
                <a:srgbClr val="0B082C"/>
              </a:solidFill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800" kern="0" dirty="0" smtClean="0">
                <a:solidFill>
                  <a:srgbClr val="0B082C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Requests</a:t>
            </a:r>
            <a:endParaRPr lang="ru-RU" sz="2800" kern="0" dirty="0" smtClean="0">
              <a:solidFill>
                <a:srgbClr val="0B082C"/>
              </a:solidFill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800" kern="0" dirty="0" err="1" smtClean="0">
                <a:solidFill>
                  <a:srgbClr val="0B082C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Asyncio</a:t>
            </a:r>
            <a:endParaRPr lang="ru-RU" sz="2800" kern="0" dirty="0" smtClean="0">
              <a:solidFill>
                <a:srgbClr val="0B082C"/>
              </a:solidFill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800" kern="0" dirty="0" smtClean="0">
                <a:solidFill>
                  <a:srgbClr val="0B082C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Pandas</a:t>
            </a:r>
            <a:endParaRPr lang="ru-RU" sz="2800" kern="0" dirty="0" smtClean="0">
              <a:solidFill>
                <a:srgbClr val="0B082C"/>
              </a:solidFill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800" kern="0" dirty="0" smtClean="0">
                <a:solidFill>
                  <a:srgbClr val="0B082C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secrets</a:t>
            </a:r>
            <a:r>
              <a:rPr lang="ru-RU" sz="2800" kern="0" dirty="0" smtClean="0">
                <a:solidFill>
                  <a:srgbClr val="0B082C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 </a:t>
            </a:r>
            <a:endParaRPr lang="ru-RU" sz="2800" kern="0" dirty="0">
              <a:solidFill>
                <a:srgbClr val="0B082C"/>
              </a:solidFill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8544" y="99380"/>
            <a:ext cx="74634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Преимущества и технологии</a:t>
            </a:r>
            <a:r>
              <a:rPr lang="en-US" sz="3200" dirty="0" smtClean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/</a:t>
            </a:r>
            <a:r>
              <a:rPr lang="ru-RU" sz="3200" dirty="0" smtClean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технологический стек</a:t>
            </a:r>
            <a:endParaRPr lang="ru-RU" sz="3200" dirty="0">
              <a:solidFill>
                <a:schemeClr val="bg1"/>
              </a:solidFill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blob:https://web.telegram.org/d40dc38d-01cc-48e3-8fba-68c445f8b1c2">
            <a:extLst>
              <a:ext uri="{FF2B5EF4-FFF2-40B4-BE49-F238E27FC236}">
                <a16:creationId xmlns:a16="http://schemas.microsoft.com/office/drawing/2014/main" id="{CB088F98-2420-44E3-8393-39FBFE5A76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4" y="3276604"/>
            <a:ext cx="2810095" cy="281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233783-4316-44DE-922C-07DD83047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646291" y="1323911"/>
            <a:ext cx="4899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База данных </a:t>
            </a:r>
            <a:r>
              <a:rPr lang="en-US" sz="3200" dirty="0" err="1" smtClean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postgresql</a:t>
            </a:r>
            <a:endParaRPr lang="ru-RU" sz="3200" dirty="0"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4266" y="2387600"/>
            <a:ext cx="42587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CREATE TABLE orderrespose(</a:t>
            </a:r>
          </a:p>
          <a:p>
            <a:r>
              <a:rPr lang="en-US"/>
              <a:t>    id serial primary key,</a:t>
            </a:r>
          </a:p>
          <a:p>
            <a:r>
              <a:rPr lang="en-US"/>
              <a:t>    id_order int,</a:t>
            </a:r>
          </a:p>
          <a:p>
            <a:r>
              <a:rPr lang="en-US"/>
              <a:t>    id_user int,</a:t>
            </a:r>
          </a:p>
          <a:p>
            <a:r>
              <a:rPr lang="en-US"/>
              <a:t>    price int,</a:t>
            </a:r>
          </a:p>
          <a:p>
            <a:r>
              <a:rPr lang="en-US"/>
              <a:t>    order_text text,</a:t>
            </a:r>
          </a:p>
          <a:p>
            <a:r>
              <a:rPr lang="en-US"/>
              <a:t>    foreign key (id_order) references order_user (id) on delete cascade,</a:t>
            </a:r>
          </a:p>
          <a:p>
            <a:r>
              <a:rPr lang="en-US"/>
              <a:t>    foreign key (id_user) references userinfo (id) on delete cascade</a:t>
            </a:r>
          </a:p>
          <a:p>
            <a:r>
              <a:rPr lang="en-US"/>
              <a:t>)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5173134" y="2387600"/>
            <a:ext cx="32334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CREATE TABLE userinfo</a:t>
            </a:r>
          </a:p>
          <a:p>
            <a:r>
              <a:rPr lang="en-US"/>
              <a:t>(</a:t>
            </a:r>
          </a:p>
          <a:p>
            <a:r>
              <a:rPr lang="en-US"/>
              <a:t>    id serial primary key,</a:t>
            </a:r>
          </a:p>
          <a:p>
            <a:r>
              <a:rPr lang="en-US"/>
              <a:t>    name text UNIQUE,</a:t>
            </a:r>
          </a:p>
          <a:p>
            <a:r>
              <a:rPr lang="en-US"/>
              <a:t>    id_chat text UNIQUE,</a:t>
            </a:r>
          </a:p>
          <a:p>
            <a:r>
              <a:rPr lang="en-US"/>
              <a:t>    id_user text UNIQUE,</a:t>
            </a:r>
          </a:p>
          <a:p>
            <a:r>
              <a:rPr lang="en-US"/>
              <a:t>    sum int DEFAULT(0)</a:t>
            </a:r>
          </a:p>
          <a:p>
            <a:r>
              <a:rPr lang="en-US"/>
              <a:t>)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8626700" y="2387600"/>
            <a:ext cx="3098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CREATE TABLE </a:t>
            </a:r>
            <a:r>
              <a:rPr lang="en-US" dirty="0" err="1"/>
              <a:t>order_user</a:t>
            </a:r>
            <a:r>
              <a:rPr lang="en-US" dirty="0"/>
              <a:t> (</a:t>
            </a:r>
          </a:p>
          <a:p>
            <a:r>
              <a:rPr lang="en-US" dirty="0"/>
              <a:t>    id serial primary key,</a:t>
            </a:r>
          </a:p>
          <a:p>
            <a:r>
              <a:rPr lang="en-US" dirty="0"/>
              <a:t>    </a:t>
            </a:r>
            <a:r>
              <a:rPr lang="en-US" dirty="0" err="1"/>
              <a:t>user_id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,</a:t>
            </a:r>
          </a:p>
          <a:p>
            <a:r>
              <a:rPr lang="en-US" dirty="0"/>
              <a:t>    foreign key (</a:t>
            </a:r>
            <a:r>
              <a:rPr lang="en-US" dirty="0" err="1"/>
              <a:t>user_id</a:t>
            </a:r>
            <a:r>
              <a:rPr lang="en-US" dirty="0"/>
              <a:t>) references </a:t>
            </a:r>
            <a:r>
              <a:rPr lang="en-US" dirty="0" err="1"/>
              <a:t>userinfo</a:t>
            </a:r>
            <a:r>
              <a:rPr lang="en-US" dirty="0"/>
              <a:t> (id) on delete cascade</a:t>
            </a:r>
          </a:p>
          <a:p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823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blob:https://web.telegram.org/d40dc38d-01cc-48e3-8fba-68c445f8b1c2">
            <a:extLst>
              <a:ext uri="{FF2B5EF4-FFF2-40B4-BE49-F238E27FC236}">
                <a16:creationId xmlns:a16="http://schemas.microsoft.com/office/drawing/2014/main" id="{CB088F98-2420-44E3-8393-39FBFE5A76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4" y="3276604"/>
            <a:ext cx="2810095" cy="281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233783-4316-44DE-922C-07DD83047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976533" y="372534"/>
            <a:ext cx="49984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3600" kern="0" dirty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Итоговый </a:t>
            </a:r>
            <a:r>
              <a:rPr lang="ru-RU" sz="3600" kern="0" dirty="0" smtClean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результат</a:t>
            </a:r>
            <a:endParaRPr lang="ru-RU" sz="3600" kern="0" dirty="0">
              <a:solidFill>
                <a:schemeClr val="bg1"/>
              </a:solidFill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  <a:p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02" y="1568660"/>
            <a:ext cx="3002810" cy="45180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24301" y="1383994"/>
            <a:ext cx="1333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Инициатор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8300798" y="1312182"/>
            <a:ext cx="1280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Сотрудник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5554134" y="3300260"/>
            <a:ext cx="4086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Здесь должны бать видео, которые мы прикрепили на </a:t>
            </a:r>
            <a:r>
              <a:rPr lang="ru-RU" dirty="0" err="1" smtClean="0"/>
              <a:t>гитхабе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398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blob:https://web.telegram.org/d40dc38d-01cc-48e3-8fba-68c445f8b1c2">
            <a:extLst>
              <a:ext uri="{FF2B5EF4-FFF2-40B4-BE49-F238E27FC236}">
                <a16:creationId xmlns:a16="http://schemas.microsoft.com/office/drawing/2014/main" id="{CB088F98-2420-44E3-8393-39FBFE5A76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4" y="3276604"/>
            <a:ext cx="2810095" cy="281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233783-4316-44DE-922C-07DD83047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F06926-8A36-4BE5-A594-A6E8D30FF0F6}"/>
              </a:ext>
            </a:extLst>
          </p:cNvPr>
          <p:cNvSpPr txBox="1"/>
          <p:nvPr/>
        </p:nvSpPr>
        <p:spPr>
          <a:xfrm>
            <a:off x="6744128" y="341163"/>
            <a:ext cx="5244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3200">
                <a:solidFill>
                  <a:srgbClr val="0B082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Дальнейшее</a:t>
            </a:r>
            <a:r>
              <a:rPr kumimoji="0" lang="ru-RU" sz="36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 развитие</a:t>
            </a:r>
            <a:endParaRPr kumimoji="0" lang="ru-RU" sz="3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60561" y="2151727"/>
            <a:ext cx="79671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3200" dirty="0" smtClean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Интеграция с ресторанами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3200" dirty="0" smtClean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Усовершенствовать интерфейс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3200" dirty="0" smtClean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Заказ не выходя из телеграмма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3200" dirty="0" smtClean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Анализировать получаемые данные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3200" dirty="0" err="1" smtClean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Деплой</a:t>
            </a:r>
            <a:r>
              <a:rPr lang="ru-RU" sz="3200" dirty="0" smtClean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 на сервер</a:t>
            </a:r>
            <a:endParaRPr lang="ru-RU" sz="3200" dirty="0"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75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blob:https://web.telegram.org/d40dc38d-01cc-48e3-8fba-68c445f8b1c2">
            <a:extLst>
              <a:ext uri="{FF2B5EF4-FFF2-40B4-BE49-F238E27FC236}">
                <a16:creationId xmlns:a16="http://schemas.microsoft.com/office/drawing/2014/main" id="{CB088F98-2420-44E3-8393-39FBFE5A76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4" y="3276604"/>
            <a:ext cx="2810095" cy="281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233783-4316-44DE-922C-07DD83047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F06926-8A36-4BE5-A594-A6E8D30FF0F6}"/>
              </a:ext>
            </a:extLst>
          </p:cNvPr>
          <p:cNvSpPr txBox="1"/>
          <p:nvPr/>
        </p:nvSpPr>
        <p:spPr>
          <a:xfrm>
            <a:off x="4361500" y="2838831"/>
            <a:ext cx="3468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3200">
                <a:solidFill>
                  <a:srgbClr val="0B082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6000" kern="0" dirty="0" smtClean="0">
                <a:solidFill>
                  <a:schemeClr val="tx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Спасибо</a:t>
            </a:r>
            <a:endParaRPr kumimoji="0" lang="ru-RU" sz="6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1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317</Words>
  <Application>Microsoft Office PowerPoint</Application>
  <PresentationFormat>Широкоэкранный</PresentationFormat>
  <Paragraphs>82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Inter</vt:lpstr>
      <vt:lpstr>Tahoma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maintalis</dc:creator>
  <cp:lastModifiedBy>maintalis</cp:lastModifiedBy>
  <cp:revision>20</cp:revision>
  <dcterms:created xsi:type="dcterms:W3CDTF">2022-10-10T16:35:57Z</dcterms:created>
  <dcterms:modified xsi:type="dcterms:W3CDTF">2022-10-12T03:28:26Z</dcterms:modified>
</cp:coreProperties>
</file>