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30D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7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060C-C36C-4CFE-A00F-304136E4009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4F1E-310B-474B-A125-A30B0D7100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2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060C-C36C-4CFE-A00F-304136E4009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4F1E-310B-474B-A125-A30B0D7100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07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060C-C36C-4CFE-A00F-304136E4009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4F1E-310B-474B-A125-A30B0D7100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74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060C-C36C-4CFE-A00F-304136E4009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4F1E-310B-474B-A125-A30B0D7100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009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060C-C36C-4CFE-A00F-304136E4009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4F1E-310B-474B-A125-A30B0D7100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350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060C-C36C-4CFE-A00F-304136E4009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4F1E-310B-474B-A125-A30B0D7100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16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060C-C36C-4CFE-A00F-304136E4009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4F1E-310B-474B-A125-A30B0D7100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74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060C-C36C-4CFE-A00F-304136E4009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4F1E-310B-474B-A125-A30B0D7100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47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060C-C36C-4CFE-A00F-304136E4009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4F1E-310B-474B-A125-A30B0D7100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28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060C-C36C-4CFE-A00F-304136E4009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4F1E-310B-474B-A125-A30B0D7100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36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060C-C36C-4CFE-A00F-304136E4009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4F1E-310B-474B-A125-A30B0D7100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59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2060C-C36C-4CFE-A00F-304136E4009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34F1E-310B-474B-A125-A30B0D7100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51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E7258B-65FC-4A76-B966-CB46C9468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352CBB-7BD3-4EAD-9C3C-15F9A743DFDE}"/>
              </a:ext>
            </a:extLst>
          </p:cNvPr>
          <p:cNvSpPr txBox="1"/>
          <p:nvPr/>
        </p:nvSpPr>
        <p:spPr>
          <a:xfrm>
            <a:off x="8265691" y="5452876"/>
            <a:ext cx="22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Telegram-bot</a:t>
            </a:r>
            <a:r>
              <a:rPr lang="ru-RU" sz="3200" dirty="0" smtClean="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3200" dirty="0">
              <a:solidFill>
                <a:srgbClr val="0B082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650AB-7C38-4E49-BF55-232A7AD19402}"/>
              </a:ext>
            </a:extLst>
          </p:cNvPr>
          <p:cNvSpPr txBox="1"/>
          <p:nvPr/>
        </p:nvSpPr>
        <p:spPr>
          <a:xfrm>
            <a:off x="466953" y="2935323"/>
            <a:ext cx="5201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Hellraiders</a:t>
            </a:r>
            <a:endParaRPr lang="ru-RU" sz="6600" dirty="0">
              <a:solidFill>
                <a:srgbClr val="0B082C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CFCF8-FE4A-46BF-BA51-01ED0FB91DC2}"/>
              </a:ext>
            </a:extLst>
          </p:cNvPr>
          <p:cNvSpPr txBox="1"/>
          <p:nvPr/>
        </p:nvSpPr>
        <p:spPr>
          <a:xfrm>
            <a:off x="531086" y="4147421"/>
            <a:ext cx="5201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Гимназия имени Героя Советского Союза Ю. А. </a:t>
            </a:r>
            <a:r>
              <a:rPr lang="ru-RU" sz="2000" dirty="0" err="1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Гарнаева</a:t>
            </a:r>
            <a:endParaRPr lang="ru-RU" sz="2000" dirty="0">
              <a:solidFill>
                <a:srgbClr val="0B082C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E9469-AE2D-405C-8D73-8A6E2CADC778}"/>
              </a:ext>
            </a:extLst>
          </p:cNvPr>
          <p:cNvSpPr txBox="1"/>
          <p:nvPr/>
        </p:nvSpPr>
        <p:spPr>
          <a:xfrm>
            <a:off x="5534334" y="5766068"/>
            <a:ext cx="105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</a:t>
            </a:r>
            <a:r>
              <a:rPr lang="ru-RU" sz="1400" dirty="0" err="1" smtClean="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.Балашов</a:t>
            </a:r>
            <a:endParaRPr lang="ru-RU" sz="1400" dirty="0">
              <a:solidFill>
                <a:srgbClr val="0B082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799" y="3014588"/>
            <a:ext cx="2550218" cy="255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904999" y="4047067"/>
            <a:ext cx="1075268" cy="296333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972735" y="2599266"/>
            <a:ext cx="778934" cy="323965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904999" y="1820424"/>
            <a:ext cx="1464734" cy="359331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AutoShape 4" descr="blob:https://web.telegram.org/d40dc38d-01cc-48e3-8fba-68c445f8b1c2">
            <a:extLst>
              <a:ext uri="{FF2B5EF4-FFF2-40B4-BE49-F238E27FC236}">
                <a16:creationId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6532" y="2525867"/>
            <a:ext cx="8568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Цель</a:t>
            </a:r>
            <a:r>
              <a:rPr lang="en-US" sz="22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:</a:t>
            </a:r>
            <a:endParaRPr lang="ru-RU" sz="2200" dirty="0" smtClean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r>
              <a:rPr lang="ru-RU" sz="22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Разработать </a:t>
            </a:r>
            <a:r>
              <a:rPr lang="en-US" sz="22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Telegram-bot </a:t>
            </a:r>
            <a:r>
              <a:rPr lang="ru-RU" sz="22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для помощи в централизованном оформлении доставки из ресторанов для компании</a:t>
            </a:r>
            <a:endParaRPr lang="ru-RU" sz="22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3401" y="3963041"/>
            <a:ext cx="8568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sz="2200" kern="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Задачи</a:t>
            </a:r>
            <a:r>
              <a:rPr lang="ru-RU" sz="2200" kern="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: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ru-RU" sz="2200" kern="0" dirty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Создание компании и приглашение в </a:t>
            </a:r>
            <a:r>
              <a:rPr lang="ru-RU" sz="22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неё</a:t>
            </a:r>
            <a:r>
              <a:rPr lang="en-US" sz="22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</a:t>
            </a:r>
            <a:r>
              <a:rPr lang="ru-RU" sz="22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сотрудников</a:t>
            </a:r>
            <a:endParaRPr lang="ru-RU" sz="2200" kern="0" dirty="0">
              <a:solidFill>
                <a:srgbClr val="0B082C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ru-RU" sz="2200" kern="0" dirty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Создание заказа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ru-RU" sz="2200" kern="0" dirty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Получение информации по заказам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ru-RU" sz="2200" kern="0" dirty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Оплата </a:t>
            </a:r>
            <a:r>
              <a:rPr lang="ru-RU" sz="22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заказа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ru-RU" sz="22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Создание файлов для аналитики</a:t>
            </a:r>
            <a:endParaRPr lang="ru-RU" sz="22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811869" y="1765803"/>
            <a:ext cx="85682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2200" kern="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Проблема:</a:t>
            </a:r>
            <a:r>
              <a:rPr lang="ru-RU" sz="2200" kern="0" dirty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трудность сбора информации для общего заказа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80200" y="327181"/>
            <a:ext cx="619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Проблема, цель и задачи</a:t>
            </a:r>
            <a:endParaRPr lang="ru-RU" sz="360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/>
          <p:cNvSpPr/>
          <p:nvPr/>
        </p:nvSpPr>
        <p:spPr>
          <a:xfrm>
            <a:off x="1238477" y="2031337"/>
            <a:ext cx="2122794" cy="359331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AutoShape 4" descr="blob:https://web.telegram.org/d40dc38d-01cc-48e3-8fba-68c445f8b1c2">
            <a:extLst>
              <a:ext uri="{FF2B5EF4-FFF2-40B4-BE49-F238E27FC236}">
                <a16:creationId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AutoShape 4" descr="blob:https://web.telegram.org/d40dc38d-01cc-48e3-8fba-68c445f8b1c2">
            <a:extLst>
              <a:ext uri="{FF2B5EF4-FFF2-40B4-BE49-F238E27FC236}">
                <a16:creationId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24740" y="2866003"/>
            <a:ext cx="2853267" cy="1411979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32129" y="2987304"/>
            <a:ext cx="2127742" cy="1169376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4915" y="3033383"/>
            <a:ext cx="2370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Руководство создает </a:t>
            </a:r>
            <a:r>
              <a:rPr lang="ru-RU" sz="1600" dirty="0" err="1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токен</a:t>
            </a:r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для приглашения в компанию</a:t>
            </a:r>
            <a:endParaRPr lang="ru-RU" sz="160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913992" y="2987304"/>
            <a:ext cx="2127742" cy="1169376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32128" y="3107315"/>
            <a:ext cx="2127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Сотрудники присоединяются с помощью </a:t>
            </a:r>
            <a:r>
              <a:rPr lang="ru-RU" sz="1600" dirty="0" err="1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токена</a:t>
            </a:r>
            <a:endParaRPr lang="ru-RU" sz="160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13992" y="3279605"/>
            <a:ext cx="208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Можете создавать заказы</a:t>
            </a:r>
            <a:endParaRPr lang="ru-RU" sz="160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cxnSp>
        <p:nvCxnSpPr>
          <p:cNvPr id="29" name="Прямая со стрелкой 28"/>
          <p:cNvCxnSpPr>
            <a:stCxn id="7" idx="3"/>
            <a:endCxn id="9" idx="1"/>
          </p:cNvCxnSpPr>
          <p:nvPr/>
        </p:nvCxnSpPr>
        <p:spPr>
          <a:xfrm flipV="1">
            <a:off x="4278007" y="3571992"/>
            <a:ext cx="754122" cy="1"/>
          </a:xfrm>
          <a:prstGeom prst="straightConnector1">
            <a:avLst/>
          </a:prstGeom>
          <a:ln w="76200">
            <a:solidFill>
              <a:srgbClr val="130D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3"/>
            <a:endCxn id="19" idx="1"/>
          </p:cNvCxnSpPr>
          <p:nvPr/>
        </p:nvCxnSpPr>
        <p:spPr>
          <a:xfrm>
            <a:off x="7159871" y="3571992"/>
            <a:ext cx="754121" cy="1"/>
          </a:xfrm>
          <a:prstGeom prst="straightConnector1">
            <a:avLst/>
          </a:prstGeom>
          <a:ln w="76200">
            <a:solidFill>
              <a:srgbClr val="130D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42200" y="355047"/>
            <a:ext cx="4030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Принцип работы</a:t>
            </a:r>
            <a:endParaRPr lang="ru-RU" sz="360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54401" y="2031337"/>
            <a:ext cx="1035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Методы</a:t>
            </a:r>
            <a:r>
              <a:rPr lang="en-US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/</a:t>
            </a:r>
            <a:r>
              <a:rPr lang="ru-RU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Подходы</a:t>
            </a:r>
            <a:r>
              <a:rPr lang="en-US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:</a:t>
            </a:r>
            <a:r>
              <a:rPr lang="ru-RU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</a:t>
            </a:r>
            <a:r>
              <a:rPr lang="ru-RU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перед разработкой была составлен алгоритм работы телеграмм бота</a:t>
            </a:r>
            <a:r>
              <a:rPr lang="en-US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</a:t>
            </a:r>
            <a:endParaRPr lang="ru-RU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2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blob:https://web.telegram.org/d40dc38d-01cc-48e3-8fba-68c445f8b1c2">
            <a:extLst>
              <a:ext uri="{FF2B5EF4-FFF2-40B4-BE49-F238E27FC236}">
                <a16:creationId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4669366" y="1627232"/>
            <a:ext cx="2853267" cy="1411979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364578" y="3039211"/>
            <a:ext cx="2127742" cy="1169376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99679" y="3070166"/>
            <a:ext cx="2127742" cy="1169376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0666" y="1671005"/>
            <a:ext cx="2370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Заказ. 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Ресторан</a:t>
            </a:r>
            <a:r>
              <a:rPr lang="en-US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: </a:t>
            </a:r>
            <a:r>
              <a:rPr lang="ru-RU" sz="1600" dirty="0" err="1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Додо</a:t>
            </a:r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пицца. Время ожидания</a:t>
            </a:r>
            <a:r>
              <a:rPr lang="en-US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: 10 </a:t>
            </a:r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мин.</a:t>
            </a:r>
            <a:endParaRPr lang="ru-RU" sz="160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cxnSp>
        <p:nvCxnSpPr>
          <p:cNvPr id="16" name="Соединительная линия уступом 15"/>
          <p:cNvCxnSpPr>
            <a:stCxn id="3" idx="1"/>
            <a:endCxn id="8" idx="0"/>
          </p:cNvCxnSpPr>
          <p:nvPr/>
        </p:nvCxnSpPr>
        <p:spPr>
          <a:xfrm rot="10800000" flipV="1">
            <a:off x="2763550" y="2333222"/>
            <a:ext cx="1905816" cy="736944"/>
          </a:xfrm>
          <a:prstGeom prst="bentConnector2">
            <a:avLst/>
          </a:prstGeom>
          <a:ln w="76200">
            <a:solidFill>
              <a:srgbClr val="130D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3" idx="3"/>
            <a:endCxn id="7" idx="0"/>
          </p:cNvCxnSpPr>
          <p:nvPr/>
        </p:nvCxnSpPr>
        <p:spPr>
          <a:xfrm>
            <a:off x="7522633" y="2333222"/>
            <a:ext cx="1905816" cy="705989"/>
          </a:xfrm>
          <a:prstGeom prst="bentConnector2">
            <a:avLst/>
          </a:prstGeom>
          <a:ln w="76200">
            <a:solidFill>
              <a:srgbClr val="130D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64578" y="1881325"/>
            <a:ext cx="585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Нет</a:t>
            </a:r>
            <a:endParaRPr lang="ru-RU" sz="16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02654" y="3439233"/>
            <a:ext cx="198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Спасибо за ответ</a:t>
            </a:r>
            <a:endParaRPr lang="ru-RU" sz="160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3069" y="1881325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Да</a:t>
            </a:r>
            <a:endParaRPr lang="ru-RU" sz="16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218560" y="4869317"/>
            <a:ext cx="2127742" cy="1169376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cxnSp>
        <p:nvCxnSpPr>
          <p:cNvPr id="27" name="Соединительная линия уступом 26"/>
          <p:cNvCxnSpPr>
            <a:stCxn id="8" idx="2"/>
            <a:endCxn id="26" idx="1"/>
          </p:cNvCxnSpPr>
          <p:nvPr/>
        </p:nvCxnSpPr>
        <p:spPr>
          <a:xfrm rot="16200000" flipH="1">
            <a:off x="2383824" y="4619268"/>
            <a:ext cx="1214463" cy="455010"/>
          </a:xfrm>
          <a:prstGeom prst="bentConnector2">
            <a:avLst/>
          </a:prstGeom>
          <a:ln w="76200">
            <a:solidFill>
              <a:srgbClr val="130D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1681519" y="3039211"/>
            <a:ext cx="21277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Меню.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Десерты..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Пицца...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Напитки..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64806" y="4853840"/>
            <a:ext cx="2081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Чек.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Оплата</a:t>
            </a:r>
            <a:r>
              <a:rPr lang="en-US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:</a:t>
            </a:r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Телеграмм или Самостоятельно</a:t>
            </a:r>
            <a:r>
              <a:rPr lang="en-US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?</a:t>
            </a:r>
            <a:endParaRPr lang="ru-RU" sz="160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6821869" y="4853840"/>
            <a:ext cx="2127742" cy="1169376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6836668" y="5269251"/>
            <a:ext cx="21277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Получение заказ</a:t>
            </a:r>
            <a:endParaRPr lang="ru-RU" sz="160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cxnSp>
        <p:nvCxnSpPr>
          <p:cNvPr id="48" name="Прямая со стрелкой 47"/>
          <p:cNvCxnSpPr>
            <a:stCxn id="26" idx="3"/>
            <a:endCxn id="45" idx="1"/>
          </p:cNvCxnSpPr>
          <p:nvPr/>
        </p:nvCxnSpPr>
        <p:spPr>
          <a:xfrm flipV="1">
            <a:off x="5346302" y="5438528"/>
            <a:ext cx="1475567" cy="15477"/>
          </a:xfrm>
          <a:prstGeom prst="straightConnector1">
            <a:avLst/>
          </a:prstGeom>
          <a:ln w="76200">
            <a:solidFill>
              <a:srgbClr val="130D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42200" y="355047"/>
            <a:ext cx="4030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Принцип работы</a:t>
            </a:r>
            <a:endParaRPr lang="ru-RU" sz="360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7087873" y="1870469"/>
            <a:ext cx="4232060" cy="823047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22009" y="1870470"/>
            <a:ext cx="4417257" cy="847330"/>
          </a:xfrm>
          <a:prstGeom prst="rect">
            <a:avLst/>
          </a:prstGeom>
          <a:solidFill>
            <a:srgbClr val="130D38"/>
          </a:solidFill>
          <a:ln>
            <a:solidFill>
              <a:srgbClr val="130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AutoShape 4" descr="blob:https://web.telegram.org/d40dc38d-01cc-48e3-8fba-68c445f8b1c2">
            <a:extLst>
              <a:ext uri="{FF2B5EF4-FFF2-40B4-BE49-F238E27FC236}">
                <a16:creationId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46685" y="1785919"/>
            <a:ext cx="550277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Преимущества нашего решения</a:t>
            </a:r>
            <a:r>
              <a:rPr lang="en-US" sz="28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:</a:t>
            </a:r>
            <a:endParaRPr lang="ru-RU" sz="2800" dirty="0" smtClean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Асинхронность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Оплата в телеграмме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Понятный интерфейс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Возможности для аналитики</a:t>
            </a:r>
            <a:endParaRPr lang="en-US" sz="2800" dirty="0" smtClean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087873" y="1759685"/>
            <a:ext cx="42320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Технологии</a:t>
            </a:r>
            <a:r>
              <a:rPr lang="en-US" sz="28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/</a:t>
            </a:r>
            <a:endParaRPr lang="ru-RU" sz="2800" dirty="0" smtClean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pPr lvl="0"/>
            <a:r>
              <a:rPr lang="ru-RU" sz="28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технологический стек</a:t>
            </a:r>
            <a:r>
              <a:rPr lang="en-US" sz="28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:</a:t>
            </a:r>
            <a:r>
              <a:rPr lang="ru-RU" sz="2800" kern="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kern="0" dirty="0" err="1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Я</a:t>
            </a:r>
            <a:r>
              <a:rPr lang="ru-RU" sz="2800" kern="0" dirty="0" err="1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</a:t>
            </a:r>
            <a:r>
              <a:rPr lang="ru-RU" sz="28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</a:t>
            </a:r>
            <a:r>
              <a:rPr lang="ru-RU" sz="2800" kern="0" dirty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– </a:t>
            </a:r>
            <a:r>
              <a:rPr lang="en-US" sz="28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Python</a:t>
            </a:r>
            <a:endParaRPr lang="ru-RU" sz="2800" kern="0" dirty="0" smtClean="0">
              <a:solidFill>
                <a:srgbClr val="0B082C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pPr lvl="0"/>
            <a:r>
              <a:rPr lang="ru-RU" sz="28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Библиотеки</a:t>
            </a:r>
            <a:r>
              <a:rPr lang="en-US" sz="28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: </a:t>
            </a:r>
            <a:endParaRPr lang="ru-RU" sz="2800" kern="0" dirty="0" smtClean="0">
              <a:solidFill>
                <a:srgbClr val="0B082C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Aiogram</a:t>
            </a:r>
            <a:endParaRPr lang="ru-RU" sz="2800" kern="0" dirty="0" smtClean="0">
              <a:solidFill>
                <a:srgbClr val="0B082C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Psycorg2</a:t>
            </a:r>
            <a:endParaRPr lang="ru-RU" sz="2800" kern="0" dirty="0" smtClean="0">
              <a:solidFill>
                <a:srgbClr val="0B082C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Requests</a:t>
            </a:r>
            <a:endParaRPr lang="ru-RU" sz="2800" kern="0" dirty="0" smtClean="0">
              <a:solidFill>
                <a:srgbClr val="0B082C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kern="0" dirty="0" err="1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Asyncio</a:t>
            </a:r>
            <a:endParaRPr lang="ru-RU" sz="2800" kern="0" dirty="0" smtClean="0">
              <a:solidFill>
                <a:srgbClr val="0B082C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Pandas</a:t>
            </a:r>
            <a:endParaRPr lang="ru-RU" sz="2800" kern="0" dirty="0" smtClean="0">
              <a:solidFill>
                <a:srgbClr val="0B082C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secrets</a:t>
            </a:r>
            <a:r>
              <a:rPr lang="ru-RU" sz="2800" kern="0" dirty="0" smtClean="0">
                <a:solidFill>
                  <a:srgbClr val="0B082C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</a:t>
            </a:r>
            <a:endParaRPr lang="ru-RU" sz="2800" kern="0" dirty="0">
              <a:solidFill>
                <a:srgbClr val="0B082C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8544" y="99380"/>
            <a:ext cx="7463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Преимущества и технологии</a:t>
            </a:r>
            <a:r>
              <a:rPr lang="en-US" sz="32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/</a:t>
            </a:r>
            <a:r>
              <a:rPr lang="ru-RU" sz="320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технологический стек</a:t>
            </a:r>
            <a:endParaRPr lang="ru-RU" sz="320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blob:https://web.telegram.org/d40dc38d-01cc-48e3-8fba-68c445f8b1c2">
            <a:extLst>
              <a:ext uri="{FF2B5EF4-FFF2-40B4-BE49-F238E27FC236}">
                <a16:creationId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976533" y="372534"/>
            <a:ext cx="4998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3600" kern="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Итоговый </a:t>
            </a:r>
            <a:r>
              <a:rPr lang="ru-RU" sz="3600" kern="0" dirty="0" smtClean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результат</a:t>
            </a:r>
            <a:endParaRPr lang="ru-RU" sz="3600" kern="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02" y="1568660"/>
            <a:ext cx="3002810" cy="45180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24301" y="1383994"/>
            <a:ext cx="13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Инициатор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300798" y="1312182"/>
            <a:ext cx="12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Сотрудник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554134" y="3300260"/>
            <a:ext cx="40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Здесь должны бать видео, которые мы прикрепили на </a:t>
            </a:r>
            <a:r>
              <a:rPr lang="ru-RU" dirty="0" err="1" smtClean="0"/>
              <a:t>гитхабе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39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blob:https://web.telegram.org/d40dc38d-01cc-48e3-8fba-68c445f8b1c2">
            <a:extLst>
              <a:ext uri="{FF2B5EF4-FFF2-40B4-BE49-F238E27FC236}">
                <a16:creationId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F06926-8A36-4BE5-A594-A6E8D30FF0F6}"/>
              </a:ext>
            </a:extLst>
          </p:cNvPr>
          <p:cNvSpPr txBox="1"/>
          <p:nvPr/>
        </p:nvSpPr>
        <p:spPr>
          <a:xfrm>
            <a:off x="6744128" y="341163"/>
            <a:ext cx="5244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20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Дальнейшее</a:t>
            </a:r>
            <a:r>
              <a:rPr kumimoji="0" lang="ru-RU" sz="36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развитие</a:t>
            </a:r>
            <a:endParaRPr kumimoji="0" lang="ru-RU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561" y="2151727"/>
            <a:ext cx="79671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Интеграция с ресторанами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Усовершенствовать интерфейс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Заказ не выходя из телеграмма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Анализировать получаемые данные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err="1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Деплой</a:t>
            </a:r>
            <a:r>
              <a:rPr lang="ru-RU" sz="3200" dirty="0" smtClean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на сервер</a:t>
            </a:r>
            <a:endParaRPr lang="ru-RU" sz="32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blob:https://web.telegram.org/d40dc38d-01cc-48e3-8fba-68c445f8b1c2">
            <a:extLst>
              <a:ext uri="{FF2B5EF4-FFF2-40B4-BE49-F238E27FC236}">
                <a16:creationId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F06926-8A36-4BE5-A594-A6E8D30FF0F6}"/>
              </a:ext>
            </a:extLst>
          </p:cNvPr>
          <p:cNvSpPr txBox="1"/>
          <p:nvPr/>
        </p:nvSpPr>
        <p:spPr>
          <a:xfrm>
            <a:off x="4361500" y="2838831"/>
            <a:ext cx="3468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20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6000" kern="0" dirty="0" smtClean="0">
                <a:solidFill>
                  <a:schemeClr val="tx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Спасибо</a:t>
            </a:r>
            <a:endParaRPr kumimoji="0" lang="ru-RU" sz="6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198</Words>
  <Application>Microsoft Office PowerPoint</Application>
  <PresentationFormat>Широкоэкранный</PresentationFormat>
  <Paragraphs>59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Inter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maintalis</dc:creator>
  <cp:lastModifiedBy>maintalis</cp:lastModifiedBy>
  <cp:revision>18</cp:revision>
  <dcterms:created xsi:type="dcterms:W3CDTF">2022-10-10T16:35:57Z</dcterms:created>
  <dcterms:modified xsi:type="dcterms:W3CDTF">2022-10-12T03:22:54Z</dcterms:modified>
</cp:coreProperties>
</file>