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1"/>
  </p:notesMasterIdLst>
  <p:sldIdLst>
    <p:sldId id="342" r:id="rId4"/>
    <p:sldId id="278" r:id="rId5"/>
    <p:sldId id="341" r:id="rId6"/>
    <p:sldId id="306" r:id="rId7"/>
    <p:sldId id="339" r:id="rId8"/>
    <p:sldId id="320" r:id="rId9"/>
    <p:sldId id="350" r:id="rId10"/>
    <p:sldId id="284" r:id="rId11"/>
    <p:sldId id="355" r:id="rId12"/>
    <p:sldId id="356" r:id="rId13"/>
    <p:sldId id="357" r:id="rId14"/>
    <p:sldId id="318" r:id="rId15"/>
    <p:sldId id="358" r:id="rId16"/>
    <p:sldId id="312" r:id="rId17"/>
    <p:sldId id="353" r:id="rId18"/>
    <p:sldId id="354" r:id="rId19"/>
    <p:sldId id="34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5FCFF9-2820-47CA-9F03-2FA1DDF49CF5}">
          <p14:sldIdLst>
            <p14:sldId id="342"/>
            <p14:sldId id="278"/>
            <p14:sldId id="341"/>
            <p14:sldId id="306"/>
            <p14:sldId id="339"/>
            <p14:sldId id="320"/>
            <p14:sldId id="350"/>
            <p14:sldId id="284"/>
            <p14:sldId id="355"/>
            <p14:sldId id="356"/>
            <p14:sldId id="357"/>
            <p14:sldId id="318"/>
            <p14:sldId id="358"/>
            <p14:sldId id="312"/>
            <p14:sldId id="353"/>
            <p14:sldId id="354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AD2"/>
    <a:srgbClr val="1F6686"/>
    <a:srgbClr val="BD601B"/>
    <a:srgbClr val="C000C5"/>
    <a:srgbClr val="BD03A7"/>
    <a:srgbClr val="FFFF99"/>
    <a:srgbClr val="D05408"/>
    <a:srgbClr val="C01B00"/>
    <a:srgbClr val="189830"/>
    <a:srgbClr val="108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 autoAdjust="0"/>
  </p:normalViewPr>
  <p:slideViewPr>
    <p:cSldViewPr snapToGrid="0" showGuides="1">
      <p:cViewPr varScale="1">
        <p:scale>
          <a:sx n="116" d="100"/>
          <a:sy n="116" d="100"/>
        </p:scale>
        <p:origin x="648" y="84"/>
      </p:cViewPr>
      <p:guideLst>
        <p:guide orient="horz" pos="23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E7743-06C9-4C77-98C8-EF8F289DFA05}" type="datetimeFigureOut">
              <a:rPr lang="mk-MK" smtClean="0"/>
              <a:t>03.7.2023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6F410-7AF2-4CF9-B7AA-F1FB950AD046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6741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6F410-7AF2-4CF9-B7AA-F1FB950AD046}" type="slidenum">
              <a:rPr lang="mk-MK" smtClean="0"/>
              <a:t>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3179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62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42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617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86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3" r:id="rId15"/>
    <p:sldLayoutId id="2147483684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jpeg"/><Relationship Id="rId4" Type="http://schemas.openxmlformats.org/officeDocument/2006/relationships/image" Target="../media/image21.jpg"/><Relationship Id="rId9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31.png"/><Relationship Id="rId4" Type="http://schemas.openxmlformats.org/officeDocument/2006/relationships/image" Target="../media/image41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47E2A2-80C5-4050-946D-2423EA7FB990}"/>
              </a:ext>
            </a:extLst>
          </p:cNvPr>
          <p:cNvSpPr txBox="1"/>
          <p:nvPr/>
        </p:nvSpPr>
        <p:spPr>
          <a:xfrm>
            <a:off x="1245623" y="1680389"/>
            <a:ext cx="1240390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42D83-6D94-4C7D-AF7E-6001991A5C32}"/>
              </a:ext>
            </a:extLst>
          </p:cNvPr>
          <p:cNvSpPr txBox="1"/>
          <p:nvPr/>
        </p:nvSpPr>
        <p:spPr>
          <a:xfrm>
            <a:off x="2749177" y="1680389"/>
            <a:ext cx="109017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2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0E45A-078D-4537-9792-CA96313E8A83}"/>
              </a:ext>
            </a:extLst>
          </p:cNvPr>
          <p:cNvSpPr txBox="1"/>
          <p:nvPr/>
        </p:nvSpPr>
        <p:spPr>
          <a:xfrm>
            <a:off x="3788230" y="972503"/>
            <a:ext cx="1165283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3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90E45A-078D-4537-9792-CA96313E8A83}"/>
              </a:ext>
            </a:extLst>
          </p:cNvPr>
          <p:cNvSpPr txBox="1"/>
          <p:nvPr/>
        </p:nvSpPr>
        <p:spPr>
          <a:xfrm>
            <a:off x="4586321" y="522029"/>
            <a:ext cx="96701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>
                    <a:lumMod val="75000"/>
                    <a:alpha val="40000"/>
                  </a:schemeClr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3">
                  <a:lumMod val="75000"/>
                  <a:alpha val="40000"/>
                </a:schemeClr>
              </a:solidFill>
              <a:cs typeface="Arial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857" y="6372057"/>
            <a:ext cx="1834120" cy="4262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9119287" y="6497230"/>
            <a:ext cx="1343793" cy="338554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lvl="0"/>
            <a:r>
              <a:rPr lang="en-US" sz="1600" b="1" i="1" dirty="0">
                <a:solidFill>
                  <a:schemeClr val="bg1"/>
                </a:solidFill>
                <a:latin typeface="BankGothic Md BT" panose="020B0807020203060204" pitchFamily="34" charset="0"/>
              </a:rPr>
              <a:t>Client :</a:t>
            </a:r>
            <a:r>
              <a:rPr lang="mk-MK" sz="1600" b="1" i="1" dirty="0">
                <a:solidFill>
                  <a:schemeClr val="bg1"/>
                </a:solidFill>
                <a:latin typeface="BankGothic Md BT" panose="020B0807020203060204" pitchFamily="34" charset="0"/>
              </a:rPr>
              <a:t> </a:t>
            </a:r>
            <a:endParaRPr lang="en-US" sz="1600" b="1" i="1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727712" y="522029"/>
            <a:ext cx="6097675" cy="240065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innerShdw blurRad="63500" dist="50800" dir="13500000">
              <a:schemeClr val="tx2">
                <a:lumMod val="60000"/>
                <a:lumOff val="40000"/>
              </a:schemeClr>
            </a:inn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Predictive Eye Tracking Integration</a:t>
            </a:r>
            <a:endParaRPr lang="ko-KR" altLang="en-US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105913" y="3542361"/>
            <a:ext cx="6916064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BankGothic Md BT" panose="020B0807020203060204" pitchFamily="34" charset="0"/>
              </a:rPr>
              <a:t>Data Science - Presentation July 2023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273808" y="4389830"/>
            <a:ext cx="5551579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                 </a:t>
            </a:r>
            <a:r>
              <a:rPr lang="en-US" sz="2400" b="1" i="1" dirty="0">
                <a:solidFill>
                  <a:schemeClr val="bg1"/>
                </a:solidFill>
                <a:latin typeface="BankGothic Md BT" panose="020B0807020203060204" pitchFamily="34" charset="0"/>
              </a:rPr>
              <a:t>Machine Learning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47E2A2-80C5-4050-946D-2423EA7FB990}"/>
              </a:ext>
            </a:extLst>
          </p:cNvPr>
          <p:cNvSpPr txBox="1"/>
          <p:nvPr/>
        </p:nvSpPr>
        <p:spPr>
          <a:xfrm>
            <a:off x="1398023" y="1832789"/>
            <a:ext cx="1240390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042D83-6D94-4C7D-AF7E-6001991A5C32}"/>
              </a:ext>
            </a:extLst>
          </p:cNvPr>
          <p:cNvSpPr txBox="1"/>
          <p:nvPr/>
        </p:nvSpPr>
        <p:spPr>
          <a:xfrm>
            <a:off x="2901577" y="1832789"/>
            <a:ext cx="109017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2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0E45A-078D-4537-9792-CA96313E8A83}"/>
              </a:ext>
            </a:extLst>
          </p:cNvPr>
          <p:cNvSpPr txBox="1"/>
          <p:nvPr/>
        </p:nvSpPr>
        <p:spPr>
          <a:xfrm>
            <a:off x="3940630" y="1124903"/>
            <a:ext cx="1165283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3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90E45A-078D-4537-9792-CA96313E8A83}"/>
              </a:ext>
            </a:extLst>
          </p:cNvPr>
          <p:cNvSpPr txBox="1"/>
          <p:nvPr/>
        </p:nvSpPr>
        <p:spPr>
          <a:xfrm>
            <a:off x="4388054" y="417016"/>
            <a:ext cx="1165283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>
                    <a:lumMod val="75000"/>
                    <a:alpha val="40000"/>
                  </a:schemeClr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3">
                  <a:lumMod val="75000"/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7E2A2-80C5-4050-946D-2423EA7FB990}"/>
              </a:ext>
            </a:extLst>
          </p:cNvPr>
          <p:cNvSpPr txBox="1"/>
          <p:nvPr/>
        </p:nvSpPr>
        <p:spPr>
          <a:xfrm>
            <a:off x="1398023" y="1832789"/>
            <a:ext cx="1240390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42D83-6D94-4C7D-AF7E-6001991A5C32}"/>
              </a:ext>
            </a:extLst>
          </p:cNvPr>
          <p:cNvSpPr txBox="1"/>
          <p:nvPr/>
        </p:nvSpPr>
        <p:spPr>
          <a:xfrm>
            <a:off x="2901577" y="1832789"/>
            <a:ext cx="109017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2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90E45A-078D-4537-9792-CA96313E8A83}"/>
              </a:ext>
            </a:extLst>
          </p:cNvPr>
          <p:cNvSpPr txBox="1"/>
          <p:nvPr/>
        </p:nvSpPr>
        <p:spPr>
          <a:xfrm>
            <a:off x="3940630" y="1124903"/>
            <a:ext cx="1165283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3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42233" y="6498442"/>
            <a:ext cx="3647170" cy="338554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lvl="0"/>
            <a:r>
              <a:rPr lang="en-US" sz="1600" b="1" i="1" dirty="0">
                <a:solidFill>
                  <a:schemeClr val="bg1"/>
                </a:solidFill>
                <a:latin typeface="BankGothic Md BT" panose="020B0807020203060204" pitchFamily="34" charset="0"/>
              </a:rPr>
              <a:t>Mentor : Boshko Koloski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2DBC07-0457-3C40-DFC9-684DC56CE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44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C4FDB39-BC36-4918-81BE-7DE1A317F559}"/>
              </a:ext>
            </a:extLst>
          </p:cNvPr>
          <p:cNvSpPr/>
          <p:nvPr/>
        </p:nvSpPr>
        <p:spPr>
          <a:xfrm>
            <a:off x="2791124" y="3556984"/>
            <a:ext cx="797943" cy="797943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A9057E-FEDC-4569-BD07-2510D730E574}"/>
              </a:ext>
            </a:extLst>
          </p:cNvPr>
          <p:cNvSpPr/>
          <p:nvPr/>
        </p:nvSpPr>
        <p:spPr>
          <a:xfrm>
            <a:off x="2787333" y="1881567"/>
            <a:ext cx="797943" cy="797943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153BF8-EA68-41BB-81BC-B2AB1C047E15}"/>
              </a:ext>
            </a:extLst>
          </p:cNvPr>
          <p:cNvSpPr/>
          <p:nvPr/>
        </p:nvSpPr>
        <p:spPr>
          <a:xfrm>
            <a:off x="1601243" y="3614128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C139F2F-F628-D49B-FE83-3D1B96E62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040D994-F4F2-E014-1384-E2FC4B964E1D}"/>
              </a:ext>
            </a:extLst>
          </p:cNvPr>
          <p:cNvSpPr txBox="1"/>
          <p:nvPr/>
        </p:nvSpPr>
        <p:spPr>
          <a:xfrm>
            <a:off x="3553654" y="1970442"/>
            <a:ext cx="2905886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ankGothic Md BT" panose="020B0807020203060204" pitchFamily="34" charset="0"/>
                <a:cs typeface="Arial" pitchFamily="34" charset="0"/>
              </a:rPr>
              <a:t>Automated by tpot</a:t>
            </a:r>
            <a:endParaRPr lang="ko-KR" altLang="en-US" sz="2000" b="1" dirty="0">
              <a:solidFill>
                <a:schemeClr val="accent2">
                  <a:lumMod val="20000"/>
                  <a:lumOff val="80000"/>
                </a:schemeClr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5FE678-CE52-FFFA-1973-ED15EB32CB74}"/>
              </a:ext>
            </a:extLst>
          </p:cNvPr>
          <p:cNvSpPr txBox="1"/>
          <p:nvPr/>
        </p:nvSpPr>
        <p:spPr>
          <a:xfrm>
            <a:off x="7549610" y="1101511"/>
            <a:ext cx="415034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u="sng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TPOT uses evolutionary algorithms to evolve and optimize the pipeline configuration, including feature selection, data preprocessing, algorithm selection, hyperparameter tuning, and model evaluation. It leverages tree-based models such as decision trees and random forests to efficiently explore the space of possible pipeline configurations and find the best performing pipeline for a given dataset.</a:t>
            </a:r>
          </a:p>
          <a:p>
            <a:pPr lvl="1"/>
            <a:endParaRPr lang="en-US" sz="1600" u="sng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600" u="sng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Multi Out Regression: </a:t>
            </a:r>
          </a:p>
          <a:p>
            <a:pPr lvl="1"/>
            <a:endParaRPr lang="en-US" sz="1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-Valid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-Test</a:t>
            </a:r>
          </a:p>
          <a:p>
            <a:pPr lvl="1"/>
            <a:endParaRPr lang="en-US" sz="9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0" name="Arc 31">
            <a:extLst>
              <a:ext uri="{FF2B5EF4-FFF2-40B4-BE49-F238E27FC236}">
                <a16:creationId xmlns:a16="http://schemas.microsoft.com/office/drawing/2014/main" id="{373F4D45-5948-EFBB-7DBA-DDFBD164925E}"/>
              </a:ext>
            </a:extLst>
          </p:cNvPr>
          <p:cNvSpPr>
            <a:spLocks/>
          </p:cNvSpPr>
          <p:nvPr/>
        </p:nvSpPr>
        <p:spPr bwMode="auto">
          <a:xfrm rot="11194904" flipH="1">
            <a:off x="1267654" y="3995022"/>
            <a:ext cx="299381" cy="45719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0369967-8AF8-485E-8568-826C237D5231}"/>
              </a:ext>
            </a:extLst>
          </p:cNvPr>
          <p:cNvSpPr/>
          <p:nvPr/>
        </p:nvSpPr>
        <p:spPr>
          <a:xfrm>
            <a:off x="2758901" y="5271779"/>
            <a:ext cx="797943" cy="797943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0369967-8AF8-485E-8568-826C237D5231}"/>
              </a:ext>
            </a:extLst>
          </p:cNvPr>
          <p:cNvSpPr/>
          <p:nvPr/>
        </p:nvSpPr>
        <p:spPr>
          <a:xfrm>
            <a:off x="6558337" y="3582305"/>
            <a:ext cx="797943" cy="797943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0369967-8AF8-485E-8568-826C237D5231}"/>
              </a:ext>
            </a:extLst>
          </p:cNvPr>
          <p:cNvSpPr/>
          <p:nvPr/>
        </p:nvSpPr>
        <p:spPr>
          <a:xfrm>
            <a:off x="4008894" y="3570156"/>
            <a:ext cx="797943" cy="804374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0369967-8AF8-485E-8568-826C237D5231}"/>
              </a:ext>
            </a:extLst>
          </p:cNvPr>
          <p:cNvSpPr/>
          <p:nvPr/>
        </p:nvSpPr>
        <p:spPr>
          <a:xfrm>
            <a:off x="5225651" y="3570156"/>
            <a:ext cx="797943" cy="804374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: Shape 15">
            <a:extLst>
              <a:ext uri="{FF2B5EF4-FFF2-40B4-BE49-F238E27FC236}">
                <a16:creationId xmlns:a16="http://schemas.microsoft.com/office/drawing/2014/main" id="{8C4C1A28-79B4-4273-BFCF-A322C776591C}"/>
              </a:ext>
            </a:extLst>
          </p:cNvPr>
          <p:cNvSpPr/>
          <p:nvPr/>
        </p:nvSpPr>
        <p:spPr>
          <a:xfrm>
            <a:off x="670380" y="4193224"/>
            <a:ext cx="640711" cy="216517"/>
          </a:xfrm>
          <a:custGeom>
            <a:avLst/>
            <a:gdLst>
              <a:gd name="connsiteX0" fmla="*/ 350 w 508143"/>
              <a:gd name="connsiteY0" fmla="*/ 0 h 171717"/>
              <a:gd name="connsiteX1" fmla="*/ 510246 w 508143"/>
              <a:gd name="connsiteY1" fmla="*/ 0 h 171717"/>
              <a:gd name="connsiteX2" fmla="*/ 509896 w 508143"/>
              <a:gd name="connsiteY2" fmla="*/ 135271 h 171717"/>
              <a:gd name="connsiteX3" fmla="*/ 498331 w 508143"/>
              <a:gd name="connsiteY3" fmla="*/ 146135 h 171717"/>
              <a:gd name="connsiteX4" fmla="*/ 413524 w 508143"/>
              <a:gd name="connsiteY4" fmla="*/ 163657 h 171717"/>
              <a:gd name="connsiteX5" fmla="*/ 191342 w 508143"/>
              <a:gd name="connsiteY5" fmla="*/ 171017 h 171717"/>
              <a:gd name="connsiteX6" fmla="*/ 26634 w 508143"/>
              <a:gd name="connsiteY6" fmla="*/ 151392 h 171717"/>
              <a:gd name="connsiteX7" fmla="*/ 0 w 508143"/>
              <a:gd name="connsiteY7" fmla="*/ 116347 h 171717"/>
              <a:gd name="connsiteX8" fmla="*/ 350 w 508143"/>
              <a:gd name="connsiteY8" fmla="*/ 0 h 17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43" h="171717">
                <a:moveTo>
                  <a:pt x="350" y="0"/>
                </a:moveTo>
                <a:cubicBezTo>
                  <a:pt x="170666" y="34344"/>
                  <a:pt x="339931" y="34344"/>
                  <a:pt x="510246" y="0"/>
                </a:cubicBezTo>
                <a:cubicBezTo>
                  <a:pt x="510246" y="43455"/>
                  <a:pt x="510597" y="89363"/>
                  <a:pt x="509896" y="135271"/>
                </a:cubicBezTo>
                <a:cubicBezTo>
                  <a:pt x="509896" y="139126"/>
                  <a:pt x="502887" y="145084"/>
                  <a:pt x="498331" y="146135"/>
                </a:cubicBezTo>
                <a:cubicBezTo>
                  <a:pt x="470296" y="152794"/>
                  <a:pt x="441910" y="159802"/>
                  <a:pt x="413524" y="163657"/>
                </a:cubicBezTo>
                <a:cubicBezTo>
                  <a:pt x="339931" y="173470"/>
                  <a:pt x="265637" y="173470"/>
                  <a:pt x="191342" y="171017"/>
                </a:cubicBezTo>
                <a:cubicBezTo>
                  <a:pt x="135972" y="169264"/>
                  <a:pt x="80602" y="165760"/>
                  <a:pt x="26634" y="151392"/>
                </a:cubicBezTo>
                <a:cubicBezTo>
                  <a:pt x="0" y="144032"/>
                  <a:pt x="0" y="143682"/>
                  <a:pt x="0" y="116347"/>
                </a:cubicBezTo>
                <a:cubicBezTo>
                  <a:pt x="350" y="76747"/>
                  <a:pt x="350" y="37147"/>
                  <a:pt x="350" y="0"/>
                </a:cubicBezTo>
                <a:close/>
              </a:path>
            </a:pathLst>
          </a:custGeom>
          <a:solidFill>
            <a:schemeClr val="accent5"/>
          </a:solidFill>
          <a:ln w="3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18">
            <a:extLst>
              <a:ext uri="{FF2B5EF4-FFF2-40B4-BE49-F238E27FC236}">
                <a16:creationId xmlns:a16="http://schemas.microsoft.com/office/drawing/2014/main" id="{7CA0F0E7-6AF1-460C-A21C-2C7C4E5E3B4A}"/>
              </a:ext>
            </a:extLst>
          </p:cNvPr>
          <p:cNvSpPr/>
          <p:nvPr/>
        </p:nvSpPr>
        <p:spPr>
          <a:xfrm>
            <a:off x="670380" y="3932522"/>
            <a:ext cx="640711" cy="216517"/>
          </a:xfrm>
          <a:custGeom>
            <a:avLst/>
            <a:gdLst>
              <a:gd name="connsiteX0" fmla="*/ 0 w 508143"/>
              <a:gd name="connsiteY0" fmla="*/ 0 h 171717"/>
              <a:gd name="connsiteX1" fmla="*/ 510246 w 508143"/>
              <a:gd name="connsiteY1" fmla="*/ 0 h 171717"/>
              <a:gd name="connsiteX2" fmla="*/ 510246 w 508143"/>
              <a:gd name="connsiteY2" fmla="*/ 57473 h 171717"/>
              <a:gd name="connsiteX3" fmla="*/ 510597 w 508143"/>
              <a:gd name="connsiteY3" fmla="*/ 126510 h 171717"/>
              <a:gd name="connsiteX4" fmla="*/ 494476 w 508143"/>
              <a:gd name="connsiteY4" fmla="*/ 148238 h 171717"/>
              <a:gd name="connsiteX5" fmla="*/ 403011 w 508143"/>
              <a:gd name="connsiteY5" fmla="*/ 165410 h 171717"/>
              <a:gd name="connsiteX6" fmla="*/ 234447 w 508143"/>
              <a:gd name="connsiteY6" fmla="*/ 172418 h 171717"/>
              <a:gd name="connsiteX7" fmla="*/ 32591 w 508143"/>
              <a:gd name="connsiteY7" fmla="*/ 153495 h 171717"/>
              <a:gd name="connsiteX8" fmla="*/ 0 w 508143"/>
              <a:gd name="connsiteY8" fmla="*/ 112493 h 171717"/>
              <a:gd name="connsiteX9" fmla="*/ 0 w 508143"/>
              <a:gd name="connsiteY9" fmla="*/ 0 h 17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8143" h="171717">
                <a:moveTo>
                  <a:pt x="0" y="0"/>
                </a:moveTo>
                <a:cubicBezTo>
                  <a:pt x="170666" y="34694"/>
                  <a:pt x="339580" y="35044"/>
                  <a:pt x="510246" y="0"/>
                </a:cubicBezTo>
                <a:cubicBezTo>
                  <a:pt x="510246" y="17873"/>
                  <a:pt x="510246" y="37498"/>
                  <a:pt x="510246" y="57473"/>
                </a:cubicBezTo>
                <a:cubicBezTo>
                  <a:pt x="510246" y="80602"/>
                  <a:pt x="509195" y="103731"/>
                  <a:pt x="510597" y="126510"/>
                </a:cubicBezTo>
                <a:cubicBezTo>
                  <a:pt x="511298" y="139477"/>
                  <a:pt x="506041" y="145785"/>
                  <a:pt x="494476" y="148238"/>
                </a:cubicBezTo>
                <a:cubicBezTo>
                  <a:pt x="463988" y="154546"/>
                  <a:pt x="433850" y="162956"/>
                  <a:pt x="403011" y="165410"/>
                </a:cubicBezTo>
                <a:cubicBezTo>
                  <a:pt x="346940" y="169965"/>
                  <a:pt x="290518" y="172769"/>
                  <a:pt x="234447" y="172418"/>
                </a:cubicBezTo>
                <a:cubicBezTo>
                  <a:pt x="166811" y="172068"/>
                  <a:pt x="98825" y="169264"/>
                  <a:pt x="32591" y="153495"/>
                </a:cubicBezTo>
                <a:cubicBezTo>
                  <a:pt x="0" y="145785"/>
                  <a:pt x="0" y="145434"/>
                  <a:pt x="0" y="112493"/>
                </a:cubicBezTo>
                <a:cubicBezTo>
                  <a:pt x="0" y="74294"/>
                  <a:pt x="0" y="36446"/>
                  <a:pt x="0" y="0"/>
                </a:cubicBezTo>
                <a:close/>
              </a:path>
            </a:pathLst>
          </a:custGeom>
          <a:solidFill>
            <a:schemeClr val="accent5"/>
          </a:solidFill>
          <a:ln w="3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9" name="Freeform: Shape 20">
            <a:extLst>
              <a:ext uri="{FF2B5EF4-FFF2-40B4-BE49-F238E27FC236}">
                <a16:creationId xmlns:a16="http://schemas.microsoft.com/office/drawing/2014/main" id="{A83585B2-8C61-4936-A139-4EDF67279587}"/>
              </a:ext>
            </a:extLst>
          </p:cNvPr>
          <p:cNvSpPr/>
          <p:nvPr/>
        </p:nvSpPr>
        <p:spPr>
          <a:xfrm>
            <a:off x="658521" y="3678004"/>
            <a:ext cx="640711" cy="216517"/>
          </a:xfrm>
          <a:custGeom>
            <a:avLst/>
            <a:gdLst>
              <a:gd name="connsiteX0" fmla="*/ 0 w 508143"/>
              <a:gd name="connsiteY0" fmla="*/ 350 h 171717"/>
              <a:gd name="connsiteX1" fmla="*/ 510246 w 508143"/>
              <a:gd name="connsiteY1" fmla="*/ 0 h 171717"/>
              <a:gd name="connsiteX2" fmla="*/ 509546 w 508143"/>
              <a:gd name="connsiteY2" fmla="*/ 134921 h 171717"/>
              <a:gd name="connsiteX3" fmla="*/ 497630 w 508143"/>
              <a:gd name="connsiteY3" fmla="*/ 147186 h 171717"/>
              <a:gd name="connsiteX4" fmla="*/ 426841 w 508143"/>
              <a:gd name="connsiteY4" fmla="*/ 162956 h 171717"/>
              <a:gd name="connsiteX5" fmla="*/ 239353 w 508143"/>
              <a:gd name="connsiteY5" fmla="*/ 173119 h 171717"/>
              <a:gd name="connsiteX6" fmla="*/ 31190 w 508143"/>
              <a:gd name="connsiteY6" fmla="*/ 153494 h 171717"/>
              <a:gd name="connsiteX7" fmla="*/ 29788 w 508143"/>
              <a:gd name="connsiteY7" fmla="*/ 153144 h 171717"/>
              <a:gd name="connsiteX8" fmla="*/ 0 w 508143"/>
              <a:gd name="connsiteY8" fmla="*/ 114946 h 171717"/>
              <a:gd name="connsiteX9" fmla="*/ 0 w 508143"/>
              <a:gd name="connsiteY9" fmla="*/ 350 h 17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8143" h="171717">
                <a:moveTo>
                  <a:pt x="0" y="350"/>
                </a:moveTo>
                <a:cubicBezTo>
                  <a:pt x="171017" y="34344"/>
                  <a:pt x="340281" y="35044"/>
                  <a:pt x="510246" y="0"/>
                </a:cubicBezTo>
                <a:cubicBezTo>
                  <a:pt x="510246" y="43455"/>
                  <a:pt x="510597" y="89013"/>
                  <a:pt x="509546" y="134921"/>
                </a:cubicBezTo>
                <a:cubicBezTo>
                  <a:pt x="509546" y="139126"/>
                  <a:pt x="502537" y="145785"/>
                  <a:pt x="497630" y="147186"/>
                </a:cubicBezTo>
                <a:cubicBezTo>
                  <a:pt x="474151" y="153494"/>
                  <a:pt x="450671" y="160854"/>
                  <a:pt x="426841" y="162956"/>
                </a:cubicBezTo>
                <a:cubicBezTo>
                  <a:pt x="364462" y="167863"/>
                  <a:pt x="301732" y="172769"/>
                  <a:pt x="239353" y="173119"/>
                </a:cubicBezTo>
                <a:cubicBezTo>
                  <a:pt x="169615" y="173119"/>
                  <a:pt x="99526" y="169965"/>
                  <a:pt x="31190" y="153494"/>
                </a:cubicBezTo>
                <a:cubicBezTo>
                  <a:pt x="30839" y="153494"/>
                  <a:pt x="30489" y="153494"/>
                  <a:pt x="29788" y="153144"/>
                </a:cubicBezTo>
                <a:cubicBezTo>
                  <a:pt x="0" y="145434"/>
                  <a:pt x="0" y="145434"/>
                  <a:pt x="0" y="114946"/>
                </a:cubicBezTo>
                <a:cubicBezTo>
                  <a:pt x="0" y="75345"/>
                  <a:pt x="0" y="36446"/>
                  <a:pt x="0" y="350"/>
                </a:cubicBezTo>
                <a:close/>
              </a:path>
            </a:pathLst>
          </a:custGeom>
          <a:solidFill>
            <a:schemeClr val="accent5"/>
          </a:solidFill>
          <a:ln w="3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23">
            <a:extLst>
              <a:ext uri="{FF2B5EF4-FFF2-40B4-BE49-F238E27FC236}">
                <a16:creationId xmlns:a16="http://schemas.microsoft.com/office/drawing/2014/main" id="{BDF485D7-2109-438F-8D63-9E49A763A055}"/>
              </a:ext>
            </a:extLst>
          </p:cNvPr>
          <p:cNvSpPr/>
          <p:nvPr/>
        </p:nvSpPr>
        <p:spPr>
          <a:xfrm>
            <a:off x="656755" y="3605984"/>
            <a:ext cx="645129" cy="79537"/>
          </a:xfrm>
          <a:custGeom>
            <a:avLst/>
            <a:gdLst>
              <a:gd name="connsiteX0" fmla="*/ 0 w 511648"/>
              <a:gd name="connsiteY0" fmla="*/ 34691 h 63079"/>
              <a:gd name="connsiteX1" fmla="*/ 70439 w 511648"/>
              <a:gd name="connsiteY1" fmla="*/ 12963 h 63079"/>
              <a:gd name="connsiteX2" fmla="*/ 304886 w 511648"/>
              <a:gd name="connsiteY2" fmla="*/ 1399 h 63079"/>
              <a:gd name="connsiteX3" fmla="*/ 472398 w 511648"/>
              <a:gd name="connsiteY3" fmla="*/ 18220 h 63079"/>
              <a:gd name="connsiteX4" fmla="*/ 511999 w 511648"/>
              <a:gd name="connsiteY4" fmla="*/ 30135 h 63079"/>
              <a:gd name="connsiteX5" fmla="*/ 512349 w 511648"/>
              <a:gd name="connsiteY5" fmla="*/ 35742 h 63079"/>
              <a:gd name="connsiteX6" fmla="*/ 474852 w 511648"/>
              <a:gd name="connsiteY6" fmla="*/ 47657 h 63079"/>
              <a:gd name="connsiteX7" fmla="*/ 335375 w 511648"/>
              <a:gd name="connsiteY7" fmla="*/ 63427 h 63079"/>
              <a:gd name="connsiteX8" fmla="*/ 203608 w 511648"/>
              <a:gd name="connsiteY8" fmla="*/ 64829 h 63079"/>
              <a:gd name="connsiteX9" fmla="*/ 30138 w 511648"/>
              <a:gd name="connsiteY9" fmla="*/ 45204 h 63079"/>
              <a:gd name="connsiteX10" fmla="*/ 0 w 511648"/>
              <a:gd name="connsiteY10" fmla="*/ 34691 h 6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648" h="63079">
                <a:moveTo>
                  <a:pt x="0" y="34691"/>
                </a:moveTo>
                <a:cubicBezTo>
                  <a:pt x="24181" y="19972"/>
                  <a:pt x="47660" y="16818"/>
                  <a:pt x="70439" y="12963"/>
                </a:cubicBezTo>
                <a:cubicBezTo>
                  <a:pt x="148238" y="698"/>
                  <a:pt x="226737" y="-2106"/>
                  <a:pt x="304886" y="1399"/>
                </a:cubicBezTo>
                <a:cubicBezTo>
                  <a:pt x="360957" y="3852"/>
                  <a:pt x="416678" y="11562"/>
                  <a:pt x="472398" y="18220"/>
                </a:cubicBezTo>
                <a:cubicBezTo>
                  <a:pt x="486066" y="19972"/>
                  <a:pt x="499032" y="26280"/>
                  <a:pt x="511999" y="30135"/>
                </a:cubicBezTo>
                <a:cubicBezTo>
                  <a:pt x="511999" y="31887"/>
                  <a:pt x="511999" y="33990"/>
                  <a:pt x="512349" y="35742"/>
                </a:cubicBezTo>
                <a:cubicBezTo>
                  <a:pt x="500084" y="39948"/>
                  <a:pt x="487818" y="45905"/>
                  <a:pt x="474852" y="47657"/>
                </a:cubicBezTo>
                <a:cubicBezTo>
                  <a:pt x="428593" y="53965"/>
                  <a:pt x="381984" y="60273"/>
                  <a:pt x="335375" y="63427"/>
                </a:cubicBezTo>
                <a:cubicBezTo>
                  <a:pt x="291569" y="66231"/>
                  <a:pt x="247413" y="66231"/>
                  <a:pt x="203608" y="64829"/>
                </a:cubicBezTo>
                <a:cubicBezTo>
                  <a:pt x="145434" y="63077"/>
                  <a:pt x="86910" y="59923"/>
                  <a:pt x="30138" y="45204"/>
                </a:cubicBezTo>
                <a:cubicBezTo>
                  <a:pt x="21377" y="43452"/>
                  <a:pt x="12616" y="39247"/>
                  <a:pt x="0" y="34691"/>
                </a:cubicBezTo>
                <a:close/>
              </a:path>
            </a:pathLst>
          </a:custGeom>
          <a:solidFill>
            <a:schemeClr val="accent5"/>
          </a:solidFill>
          <a:ln w="35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3275C8-BCE5-4258-AD9C-4BE1B63BF8B8}"/>
              </a:ext>
            </a:extLst>
          </p:cNvPr>
          <p:cNvSpPr/>
          <p:nvPr/>
        </p:nvSpPr>
        <p:spPr>
          <a:xfrm>
            <a:off x="2515288" y="1712688"/>
            <a:ext cx="3924373" cy="4519299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Arc 31">
            <a:extLst>
              <a:ext uri="{FF2B5EF4-FFF2-40B4-BE49-F238E27FC236}">
                <a16:creationId xmlns:a16="http://schemas.microsoft.com/office/drawing/2014/main" id="{373F4D45-5948-EFBB-7DBA-DDFBD164925E}"/>
              </a:ext>
            </a:extLst>
          </p:cNvPr>
          <p:cNvSpPr>
            <a:spLocks/>
          </p:cNvSpPr>
          <p:nvPr/>
        </p:nvSpPr>
        <p:spPr bwMode="auto">
          <a:xfrm rot="11194904" flipH="1">
            <a:off x="2365598" y="3989345"/>
            <a:ext cx="299381" cy="45719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92" name="Arc 31">
            <a:extLst>
              <a:ext uri="{FF2B5EF4-FFF2-40B4-BE49-F238E27FC236}">
                <a16:creationId xmlns:a16="http://schemas.microsoft.com/office/drawing/2014/main" id="{373F4D45-5948-EFBB-7DBA-DDFBD164925E}"/>
              </a:ext>
            </a:extLst>
          </p:cNvPr>
          <p:cNvSpPr>
            <a:spLocks/>
          </p:cNvSpPr>
          <p:nvPr/>
        </p:nvSpPr>
        <p:spPr bwMode="auto">
          <a:xfrm rot="11194904" flipH="1">
            <a:off x="3627539" y="3919527"/>
            <a:ext cx="299381" cy="45719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93" name="Arc 31">
            <a:extLst>
              <a:ext uri="{FF2B5EF4-FFF2-40B4-BE49-F238E27FC236}">
                <a16:creationId xmlns:a16="http://schemas.microsoft.com/office/drawing/2014/main" id="{373F4D45-5948-EFBB-7DBA-DDFBD164925E}"/>
              </a:ext>
            </a:extLst>
          </p:cNvPr>
          <p:cNvSpPr>
            <a:spLocks/>
          </p:cNvSpPr>
          <p:nvPr/>
        </p:nvSpPr>
        <p:spPr bwMode="auto">
          <a:xfrm rot="11194904" flipH="1">
            <a:off x="4857307" y="3940492"/>
            <a:ext cx="299381" cy="45719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94" name="Arc 31">
            <a:extLst>
              <a:ext uri="{FF2B5EF4-FFF2-40B4-BE49-F238E27FC236}">
                <a16:creationId xmlns:a16="http://schemas.microsoft.com/office/drawing/2014/main" id="{373F4D45-5948-EFBB-7DBA-DDFBD164925E}"/>
              </a:ext>
            </a:extLst>
          </p:cNvPr>
          <p:cNvSpPr>
            <a:spLocks/>
          </p:cNvSpPr>
          <p:nvPr/>
        </p:nvSpPr>
        <p:spPr bwMode="auto">
          <a:xfrm rot="11194904" flipH="1">
            <a:off x="6088113" y="3950374"/>
            <a:ext cx="299381" cy="45719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96" name="Arc 31">
            <a:extLst>
              <a:ext uri="{FF2B5EF4-FFF2-40B4-BE49-F238E27FC236}">
                <a16:creationId xmlns:a16="http://schemas.microsoft.com/office/drawing/2014/main" id="{373F4D45-5948-EFBB-7DBA-DDFBD164925E}"/>
              </a:ext>
            </a:extLst>
          </p:cNvPr>
          <p:cNvSpPr>
            <a:spLocks/>
          </p:cNvSpPr>
          <p:nvPr/>
        </p:nvSpPr>
        <p:spPr bwMode="auto">
          <a:xfrm rot="16558488" flipH="1">
            <a:off x="2922196" y="4847856"/>
            <a:ext cx="529998" cy="45719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97" name="Arc 31">
            <a:extLst>
              <a:ext uri="{FF2B5EF4-FFF2-40B4-BE49-F238E27FC236}">
                <a16:creationId xmlns:a16="http://schemas.microsoft.com/office/drawing/2014/main" id="{373F4D45-5948-EFBB-7DBA-DDFBD164925E}"/>
              </a:ext>
            </a:extLst>
          </p:cNvPr>
          <p:cNvSpPr>
            <a:spLocks/>
          </p:cNvSpPr>
          <p:nvPr/>
        </p:nvSpPr>
        <p:spPr bwMode="auto">
          <a:xfrm rot="5815002" flipH="1">
            <a:off x="2888966" y="4724529"/>
            <a:ext cx="529998" cy="45719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98" name="Arc 31">
            <a:extLst>
              <a:ext uri="{FF2B5EF4-FFF2-40B4-BE49-F238E27FC236}">
                <a16:creationId xmlns:a16="http://schemas.microsoft.com/office/drawing/2014/main" id="{373F4D45-5948-EFBB-7DBA-DDFBD164925E}"/>
              </a:ext>
            </a:extLst>
          </p:cNvPr>
          <p:cNvSpPr>
            <a:spLocks/>
          </p:cNvSpPr>
          <p:nvPr/>
        </p:nvSpPr>
        <p:spPr bwMode="auto">
          <a:xfrm rot="16558488" flipH="1">
            <a:off x="2922197" y="3133061"/>
            <a:ext cx="529998" cy="45719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99" name="Arc 31">
            <a:extLst>
              <a:ext uri="{FF2B5EF4-FFF2-40B4-BE49-F238E27FC236}">
                <a16:creationId xmlns:a16="http://schemas.microsoft.com/office/drawing/2014/main" id="{373F4D45-5948-EFBB-7DBA-DDFBD164925E}"/>
              </a:ext>
            </a:extLst>
          </p:cNvPr>
          <p:cNvSpPr>
            <a:spLocks/>
          </p:cNvSpPr>
          <p:nvPr/>
        </p:nvSpPr>
        <p:spPr bwMode="auto">
          <a:xfrm rot="5815002" flipH="1">
            <a:off x="2888967" y="3009734"/>
            <a:ext cx="529998" cy="45719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DEA3547-6D6E-41FF-89F8-207E780B5D47}"/>
              </a:ext>
            </a:extLst>
          </p:cNvPr>
          <p:cNvGrpSpPr/>
          <p:nvPr/>
        </p:nvGrpSpPr>
        <p:grpSpPr>
          <a:xfrm rot="20699480">
            <a:off x="1823485" y="2451240"/>
            <a:ext cx="1328046" cy="1423885"/>
            <a:chOff x="1841702" y="1951752"/>
            <a:chExt cx="1328046" cy="14238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5" name="Block Arc 104">
              <a:extLst>
                <a:ext uri="{FF2B5EF4-FFF2-40B4-BE49-F238E27FC236}">
                  <a16:creationId xmlns:a16="http://schemas.microsoft.com/office/drawing/2014/main" id="{FFFD8D38-3833-45F0-99A8-70A395C0FDE1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4DAB2563-15D9-425C-BD0C-8808427199EB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660EC2-F9BE-428C-98FB-0F4B4AF36A1C}"/>
              </a:ext>
            </a:extLst>
          </p:cNvPr>
          <p:cNvGrpSpPr/>
          <p:nvPr/>
        </p:nvGrpSpPr>
        <p:grpSpPr>
          <a:xfrm rot="771928" flipV="1">
            <a:off x="1759638" y="4071389"/>
            <a:ext cx="1328046" cy="1423885"/>
            <a:chOff x="1841702" y="1951752"/>
            <a:chExt cx="1328046" cy="14238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8" name="Block Arc 107">
              <a:extLst>
                <a:ext uri="{FF2B5EF4-FFF2-40B4-BE49-F238E27FC236}">
                  <a16:creationId xmlns:a16="http://schemas.microsoft.com/office/drawing/2014/main" id="{42EDBCA6-9757-4545-BF62-C723F652B6E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DDBE5E2E-FA83-480E-952A-456784E2FE11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91854BD-9981-4026-8BBC-A5DB2B62F1B2}"/>
              </a:ext>
            </a:extLst>
          </p:cNvPr>
          <p:cNvGrpSpPr/>
          <p:nvPr/>
        </p:nvGrpSpPr>
        <p:grpSpPr>
          <a:xfrm flipH="1" flipV="1">
            <a:off x="3168584" y="4207354"/>
            <a:ext cx="1419600" cy="1328046"/>
            <a:chOff x="1750148" y="2047591"/>
            <a:chExt cx="1419600" cy="1328046"/>
          </a:xfrm>
          <a:solidFill>
            <a:schemeClr val="accent3"/>
          </a:solidFill>
        </p:grpSpPr>
        <p:sp>
          <p:nvSpPr>
            <p:cNvPr id="111" name="Block Arc 110">
              <a:extLst>
                <a:ext uri="{FF2B5EF4-FFF2-40B4-BE49-F238E27FC236}">
                  <a16:creationId xmlns:a16="http://schemas.microsoft.com/office/drawing/2014/main" id="{C488F26C-0E72-4016-BC8B-53B50E5C52A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D845A8E7-F483-4D3C-A15F-104464B9DBD4}"/>
                </a:ext>
              </a:extLst>
            </p:cNvPr>
            <p:cNvSpPr/>
            <p:nvPr/>
          </p:nvSpPr>
          <p:spPr>
            <a:xfrm rot="10800000">
              <a:off x="1750148" y="2702865"/>
              <a:ext cx="392177" cy="338083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0C33118-B593-42EF-A66C-47ED6584A81F}"/>
              </a:ext>
            </a:extLst>
          </p:cNvPr>
          <p:cNvGrpSpPr/>
          <p:nvPr/>
        </p:nvGrpSpPr>
        <p:grpSpPr>
          <a:xfrm flipH="1">
            <a:off x="3085420" y="2447622"/>
            <a:ext cx="1419600" cy="1328046"/>
            <a:chOff x="1750148" y="2047591"/>
            <a:chExt cx="1419600" cy="1328046"/>
          </a:xfrm>
          <a:solidFill>
            <a:schemeClr val="accent1"/>
          </a:solidFill>
        </p:grpSpPr>
        <p:sp>
          <p:nvSpPr>
            <p:cNvPr id="114" name="Block Arc 113">
              <a:extLst>
                <a:ext uri="{FF2B5EF4-FFF2-40B4-BE49-F238E27FC236}">
                  <a16:creationId xmlns:a16="http://schemas.microsoft.com/office/drawing/2014/main" id="{E97497CA-9646-4D33-9C52-E1563FFD4FAC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85376E8C-6166-4287-9AC4-978EE6CA5E42}"/>
                </a:ext>
              </a:extLst>
            </p:cNvPr>
            <p:cNvSpPr/>
            <p:nvPr/>
          </p:nvSpPr>
          <p:spPr>
            <a:xfrm rot="10800000">
              <a:off x="1750148" y="2704926"/>
              <a:ext cx="392177" cy="338083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040D994-F4F2-E014-1384-E2FC4B964E1D}"/>
              </a:ext>
            </a:extLst>
          </p:cNvPr>
          <p:cNvSpPr txBox="1"/>
          <p:nvPr/>
        </p:nvSpPr>
        <p:spPr>
          <a:xfrm>
            <a:off x="476259" y="3955127"/>
            <a:ext cx="1005233" cy="21544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" b="1" dirty="0">
                <a:latin typeface="BankGothic Md BT" panose="020B0807020203060204" pitchFamily="34" charset="0"/>
                <a:cs typeface="Arial" pitchFamily="34" charset="0"/>
              </a:rPr>
              <a:t>RAW DATA</a:t>
            </a:r>
            <a:endParaRPr lang="ko-KR" altLang="en-US" sz="800" b="1" dirty="0"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040D994-F4F2-E014-1384-E2FC4B964E1D}"/>
              </a:ext>
            </a:extLst>
          </p:cNvPr>
          <p:cNvSpPr txBox="1"/>
          <p:nvPr/>
        </p:nvSpPr>
        <p:spPr>
          <a:xfrm>
            <a:off x="1490176" y="3904481"/>
            <a:ext cx="1005233" cy="21544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Data cleaning</a:t>
            </a:r>
            <a:endParaRPr lang="ko-KR" altLang="en-US" sz="800" b="1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40D994-F4F2-E014-1384-E2FC4B964E1D}"/>
              </a:ext>
            </a:extLst>
          </p:cNvPr>
          <p:cNvSpPr txBox="1"/>
          <p:nvPr/>
        </p:nvSpPr>
        <p:spPr>
          <a:xfrm>
            <a:off x="2674561" y="3811008"/>
            <a:ext cx="1005233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Feature Preprocessing</a:t>
            </a:r>
            <a:endParaRPr lang="ko-KR" altLang="en-US" sz="800" b="1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40D994-F4F2-E014-1384-E2FC4B964E1D}"/>
              </a:ext>
            </a:extLst>
          </p:cNvPr>
          <p:cNvSpPr txBox="1"/>
          <p:nvPr/>
        </p:nvSpPr>
        <p:spPr>
          <a:xfrm>
            <a:off x="3898770" y="3785044"/>
            <a:ext cx="1005233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Model     Selection</a:t>
            </a:r>
            <a:endParaRPr lang="ko-KR" altLang="en-US" sz="800" b="1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40D994-F4F2-E014-1384-E2FC4B964E1D}"/>
              </a:ext>
            </a:extLst>
          </p:cNvPr>
          <p:cNvSpPr txBox="1"/>
          <p:nvPr/>
        </p:nvSpPr>
        <p:spPr>
          <a:xfrm>
            <a:off x="5108605" y="3794073"/>
            <a:ext cx="1005233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Parameter Optimization</a:t>
            </a:r>
            <a:endParaRPr lang="ko-KR" altLang="en-US" sz="800" b="1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040D994-F4F2-E014-1384-E2FC4B964E1D}"/>
              </a:ext>
            </a:extLst>
          </p:cNvPr>
          <p:cNvSpPr txBox="1"/>
          <p:nvPr/>
        </p:nvSpPr>
        <p:spPr>
          <a:xfrm>
            <a:off x="2688096" y="2097577"/>
            <a:ext cx="1005233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Feature Selection</a:t>
            </a:r>
            <a:endParaRPr lang="ko-KR" altLang="en-US" sz="800" b="1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40D994-F4F2-E014-1384-E2FC4B964E1D}"/>
              </a:ext>
            </a:extLst>
          </p:cNvPr>
          <p:cNvSpPr txBox="1"/>
          <p:nvPr/>
        </p:nvSpPr>
        <p:spPr>
          <a:xfrm>
            <a:off x="2680957" y="5501247"/>
            <a:ext cx="1005233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Feature Construction</a:t>
            </a:r>
            <a:endParaRPr lang="ko-KR" altLang="en-US" sz="800" b="1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040D994-F4F2-E014-1384-E2FC4B964E1D}"/>
              </a:ext>
            </a:extLst>
          </p:cNvPr>
          <p:cNvSpPr txBox="1"/>
          <p:nvPr/>
        </p:nvSpPr>
        <p:spPr>
          <a:xfrm>
            <a:off x="6469010" y="3792714"/>
            <a:ext cx="1005233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Model   Validation</a:t>
            </a:r>
            <a:endParaRPr lang="ko-KR" altLang="en-US" sz="800" b="1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89568" y="109376"/>
            <a:ext cx="109938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i="1" dirty="0">
                <a:solidFill>
                  <a:srgbClr val="06BAD2"/>
                </a:solidFill>
                <a:latin typeface="BankGothic Md BT" panose="020B0807020203060204" pitchFamily="34" charset="0"/>
                <a:cs typeface="Arial" pitchFamily="34" charset="0"/>
              </a:rPr>
              <a:t>TPOT                                                       Tree-based Pipeline Optimization Tool</a:t>
            </a:r>
            <a:endParaRPr lang="ko-KR" altLang="en-US" sz="3200" b="1" i="1" dirty="0">
              <a:solidFill>
                <a:srgbClr val="06BAD2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06" y="1477925"/>
            <a:ext cx="195089" cy="201185"/>
          </a:xfrm>
          <a:prstGeom prst="rect">
            <a:avLst/>
          </a:prstGeom>
        </p:spPr>
      </p:pic>
      <p:sp>
        <p:nvSpPr>
          <p:cNvPr id="140" name="Chevron 25">
            <a:extLst>
              <a:ext uri="{FF2B5EF4-FFF2-40B4-BE49-F238E27FC236}">
                <a16:creationId xmlns:a16="http://schemas.microsoft.com/office/drawing/2014/main" id="{D22FE223-840A-42F4-830D-286345F6A0A4}"/>
              </a:ext>
            </a:extLst>
          </p:cNvPr>
          <p:cNvSpPr/>
          <p:nvPr/>
        </p:nvSpPr>
        <p:spPr>
          <a:xfrm>
            <a:off x="7621230" y="4135591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00" y="5216203"/>
            <a:ext cx="3989182" cy="570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00" y="5999942"/>
            <a:ext cx="4029637" cy="5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392310" y="1280436"/>
            <a:ext cx="5025937" cy="5379260"/>
            <a:chOff x="1944920" y="1167704"/>
            <a:chExt cx="5025937" cy="537926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292" y="4163323"/>
              <a:ext cx="22242" cy="165636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4102" y="1817206"/>
              <a:ext cx="2724" cy="2081158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4511736" y="1167704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4416703" y="5432167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288372" y="3548634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6226249" y="496720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688002" y="4284761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867307" y="2932206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18833" y="1996382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3159159" y="454907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3296430" y="5008546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4099184" y="470180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A17D35F-8FEE-0CE6-17D7-1E91E26AC267}"/>
                </a:ext>
              </a:extLst>
            </p:cNvPr>
            <p:cNvSpPr/>
            <p:nvPr/>
          </p:nvSpPr>
          <p:spPr>
            <a:xfrm>
              <a:off x="6662850" y="4284761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6FD64EF-1F1B-1032-BA05-FAA2C6373402}"/>
                </a:ext>
              </a:extLst>
            </p:cNvPr>
            <p:cNvSpPr/>
            <p:nvPr/>
          </p:nvSpPr>
          <p:spPr>
            <a:xfrm>
              <a:off x="3371504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933A27A-12E4-2DA4-E018-843F7D5F1061}"/>
                </a:ext>
              </a:extLst>
            </p:cNvPr>
            <p:cNvSpPr/>
            <p:nvPr/>
          </p:nvSpPr>
          <p:spPr>
            <a:xfrm>
              <a:off x="3134007" y="454907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36">
              <a:extLst>
                <a:ext uri="{FF2B5EF4-FFF2-40B4-BE49-F238E27FC236}">
                  <a16:creationId xmlns:a16="http://schemas.microsoft.com/office/drawing/2014/main" id="{016E4913-3235-E2B3-5A9E-F6EC6A88DE29}"/>
                </a:ext>
              </a:extLst>
            </p:cNvPr>
            <p:cNvSpPr/>
            <p:nvPr/>
          </p:nvSpPr>
          <p:spPr>
            <a:xfrm>
              <a:off x="4074032" y="470180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32E29C8-6D6E-8A0C-840B-64F223CC8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86AD8E-B080-425A-956A-79FF71FB6555}"/>
              </a:ext>
            </a:extLst>
          </p:cNvPr>
          <p:cNvCxnSpPr>
            <a:cxnSpLocks/>
          </p:cNvCxnSpPr>
          <p:nvPr/>
        </p:nvCxnSpPr>
        <p:spPr>
          <a:xfrm flipV="1">
            <a:off x="4142617" y="3981098"/>
            <a:ext cx="1600131" cy="3008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AAB1F60-C20A-4999-A397-9C19D211306E}"/>
              </a:ext>
            </a:extLst>
          </p:cNvPr>
          <p:cNvSpPr/>
          <p:nvPr/>
        </p:nvSpPr>
        <p:spPr>
          <a:xfrm>
            <a:off x="5621121" y="3513365"/>
            <a:ext cx="850118" cy="850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E236479-423C-4035-92FA-60DB4DC1B32D}"/>
              </a:ext>
            </a:extLst>
          </p:cNvPr>
          <p:cNvSpPr/>
          <p:nvPr/>
        </p:nvSpPr>
        <p:spPr>
          <a:xfrm>
            <a:off x="2119824" y="5388704"/>
            <a:ext cx="200451" cy="200451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BD73B67-25FA-457E-8D4C-409237C0B79E}"/>
              </a:ext>
            </a:extLst>
          </p:cNvPr>
          <p:cNvSpPr/>
          <p:nvPr/>
        </p:nvSpPr>
        <p:spPr>
          <a:xfrm>
            <a:off x="4332605" y="3447593"/>
            <a:ext cx="321839" cy="321839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2D2AC98-E1FB-45EA-BC3C-3F7F830AE74D}"/>
              </a:ext>
            </a:extLst>
          </p:cNvPr>
          <p:cNvSpPr/>
          <p:nvPr/>
        </p:nvSpPr>
        <p:spPr>
          <a:xfrm>
            <a:off x="1957020" y="4211894"/>
            <a:ext cx="363255" cy="363255"/>
          </a:xfrm>
          <a:prstGeom prst="ellips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ectangle 59"/>
          <p:cNvSpPr/>
          <p:nvPr/>
        </p:nvSpPr>
        <p:spPr>
          <a:xfrm>
            <a:off x="589856" y="70114"/>
            <a:ext cx="10225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06BAD2"/>
                </a:solidFill>
                <a:latin typeface="BankGothic Md BT" panose="020B0807020203060204" pitchFamily="34" charset="0"/>
                <a:cs typeface="Arial" pitchFamily="34" charset="0"/>
              </a:rPr>
              <a:t>REGRESSION MODELS</a:t>
            </a:r>
            <a:endParaRPr lang="ko-KR" altLang="en-US" sz="3600" b="1" i="1" dirty="0">
              <a:solidFill>
                <a:srgbClr val="06BAD2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C0F251-E57A-45AD-A1AA-450D4FD8E14A}"/>
              </a:ext>
            </a:extLst>
          </p:cNvPr>
          <p:cNvSpPr txBox="1"/>
          <p:nvPr/>
        </p:nvSpPr>
        <p:spPr>
          <a:xfrm>
            <a:off x="7451484" y="716331"/>
            <a:ext cx="446501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Decision Tree </a:t>
            </a: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is algorithm that builds a tree-like model to make decisions based on feature values. Each internal node represents a feature, and each leaf node represents a decision or an outcome.</a:t>
            </a:r>
          </a:p>
          <a:p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Random Forest </a:t>
            </a: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is an ensemble learning method that combines multiple Decision Trees to make predictions. It improves the performance and generalization ability of Decision Trees.</a:t>
            </a:r>
          </a:p>
          <a:p>
            <a:pPr marL="171450" indent="-171450">
              <a:buFontTx/>
              <a:buChar char="-"/>
            </a:pPr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" pitchFamily="34" charset="0"/>
              </a:rPr>
              <a:t> KNN </a:t>
            </a: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is a non-parametric algorithm that classifies data points based on the majority vote of their k nearest neighbors in the feature space.</a:t>
            </a:r>
          </a:p>
          <a:p>
            <a:endParaRPr lang="en-US" altLang="ko-KR" sz="1400" u="sng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Model Tuning:</a:t>
            </a:r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Hyperparameter tuning to optimize the model's performance on the validation set</a:t>
            </a:r>
            <a:endParaRPr lang="mk-MK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Grid Search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Random Search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Bayesian Opt. with hyperopt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Genetic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k-MK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Model Evaluation:</a:t>
            </a:r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MAE,MSE,R2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Model Validation: </a:t>
            </a:r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Validated on an unseen dataset to ensure its robustness and generalizability. This step helps identify potential overfitting or underfitting issues.</a:t>
            </a:r>
          </a:p>
          <a:p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b="1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Deployment and Prediction</a:t>
            </a:r>
          </a:p>
        </p:txBody>
      </p:sp>
      <p:sp>
        <p:nvSpPr>
          <p:cNvPr id="66" name="Chevron 25">
            <a:extLst>
              <a:ext uri="{FF2B5EF4-FFF2-40B4-BE49-F238E27FC236}">
                <a16:creationId xmlns:a16="http://schemas.microsoft.com/office/drawing/2014/main" id="{D22FE223-840A-42F4-830D-286345F6A0A4}"/>
              </a:ext>
            </a:extLst>
          </p:cNvPr>
          <p:cNvSpPr/>
          <p:nvPr/>
        </p:nvSpPr>
        <p:spPr>
          <a:xfrm>
            <a:off x="7055740" y="855797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67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7071254" y="1709406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7080188" y="2563015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7114626" y="3149938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7114626" y="4849580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2473759" y="3250432"/>
            <a:ext cx="177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DT</a:t>
            </a:r>
          </a:p>
          <a:p>
            <a:pPr algn="ctr"/>
            <a:r>
              <a:rPr lang="en-US" altLang="ko-KR" sz="28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RF </a:t>
            </a:r>
          </a:p>
          <a:p>
            <a:pPr algn="ctr"/>
            <a:r>
              <a:rPr lang="en-US" altLang="ko-KR" sz="28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KNN</a:t>
            </a:r>
            <a:endParaRPr lang="ko-KR" altLang="en-US" sz="2800" b="1" dirty="0"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2959126" y="1398186"/>
            <a:ext cx="921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Random Search</a:t>
            </a:r>
            <a:endParaRPr lang="ko-KR" altLang="en-US" sz="2000" b="1" dirty="0"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585669" y="3557766"/>
            <a:ext cx="921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Grid Search</a:t>
            </a:r>
            <a:endParaRPr lang="ko-KR" altLang="en-US" sz="2000" b="1" dirty="0"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2886257" y="5774782"/>
            <a:ext cx="117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Bayesian Opt. with hyperopt</a:t>
            </a:r>
            <a:r>
              <a:rPr lang="en-US" sz="1100" b="1" dirty="0">
                <a:latin typeface="Bahnschrift SemiBold Condensed" panose="020B0502040204020203" pitchFamily="34" charset="0"/>
              </a:rPr>
              <a:t>.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429500" y="3778708"/>
            <a:ext cx="115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Genetic Algorithm</a:t>
            </a:r>
            <a:endParaRPr lang="en-US" sz="1600" dirty="0"/>
          </a:p>
        </p:txBody>
      </p:sp>
      <p:sp>
        <p:nvSpPr>
          <p:cNvPr id="86" name="Oval 30">
            <a:extLst>
              <a:ext uri="{FF2B5EF4-FFF2-40B4-BE49-F238E27FC236}">
                <a16:creationId xmlns:a16="http://schemas.microsoft.com/office/drawing/2014/main" id="{2E6BE91B-EA8F-4303-9E2D-5F4DCB07C963}"/>
              </a:ext>
            </a:extLst>
          </p:cNvPr>
          <p:cNvSpPr/>
          <p:nvPr/>
        </p:nvSpPr>
        <p:spPr>
          <a:xfrm>
            <a:off x="2704630" y="2442489"/>
            <a:ext cx="363255" cy="363255"/>
          </a:xfrm>
          <a:prstGeom prst="ellips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E236479-423C-4035-92FA-60DB4DC1B32D}"/>
              </a:ext>
            </a:extLst>
          </p:cNvPr>
          <p:cNvSpPr/>
          <p:nvPr/>
        </p:nvSpPr>
        <p:spPr>
          <a:xfrm>
            <a:off x="3017892" y="2909307"/>
            <a:ext cx="200451" cy="200451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8" name="Oval 30">
            <a:extLst>
              <a:ext uri="{FF2B5EF4-FFF2-40B4-BE49-F238E27FC236}">
                <a16:creationId xmlns:a16="http://schemas.microsoft.com/office/drawing/2014/main" id="{2E6BE91B-EA8F-4303-9E2D-5F4DCB07C963}"/>
              </a:ext>
            </a:extLst>
          </p:cNvPr>
          <p:cNvSpPr/>
          <p:nvPr/>
        </p:nvSpPr>
        <p:spPr>
          <a:xfrm>
            <a:off x="4253354" y="4329927"/>
            <a:ext cx="363255" cy="363255"/>
          </a:xfrm>
          <a:prstGeom prst="ellips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D73B67-25FA-457E-8D4C-409237C0B79E}"/>
              </a:ext>
            </a:extLst>
          </p:cNvPr>
          <p:cNvSpPr/>
          <p:nvPr/>
        </p:nvSpPr>
        <p:spPr>
          <a:xfrm>
            <a:off x="3675786" y="4899664"/>
            <a:ext cx="321839" cy="321839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Chevron 25">
            <a:extLst>
              <a:ext uri="{FF2B5EF4-FFF2-40B4-BE49-F238E27FC236}">
                <a16:creationId xmlns:a16="http://schemas.microsoft.com/office/drawing/2014/main" id="{D22FE223-840A-42F4-830D-286345F6A0A4}"/>
              </a:ext>
            </a:extLst>
          </p:cNvPr>
          <p:cNvSpPr/>
          <p:nvPr/>
        </p:nvSpPr>
        <p:spPr>
          <a:xfrm>
            <a:off x="7134633" y="5504514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50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7097850" y="6559202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1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9F88F0-0442-4CAC-AB52-61BED642CCC3}"/>
              </a:ext>
            </a:extLst>
          </p:cNvPr>
          <p:cNvSpPr txBox="1"/>
          <p:nvPr/>
        </p:nvSpPr>
        <p:spPr>
          <a:xfrm>
            <a:off x="-177482" y="1084553"/>
            <a:ext cx="422719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06BAD2"/>
                </a:solidFill>
                <a:latin typeface="BankGothic Md BT" panose="020B0807020203060204" pitchFamily="34" charset="0"/>
                <a:cs typeface="Arial" pitchFamily="34" charset="0"/>
              </a:rPr>
              <a:t>REGRESSION MODELS RESULTS</a:t>
            </a:r>
            <a:endParaRPr lang="ko-KR" altLang="en-US" sz="3600" b="1" i="1" dirty="0">
              <a:solidFill>
                <a:srgbClr val="06BAD2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55C4C6-0C1E-54F1-579D-6063E02B0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7B031388-D896-A88B-6E59-D89EF7810DE1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 r="1629"/>
          <a:stretch>
            <a:fillRect/>
          </a:stretch>
        </p:blipFill>
        <p:spPr>
          <a:xfrm>
            <a:off x="0" y="3575050"/>
            <a:ext cx="8099425" cy="3176588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1ACF24E4-FB22-7954-192A-CD2231FEBAA3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r="1579"/>
          <a:stretch>
            <a:fillRect/>
          </a:stretch>
        </p:blipFill>
        <p:spPr>
          <a:xfrm>
            <a:off x="4092575" y="252413"/>
            <a:ext cx="8099425" cy="317658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3A4B901-8A3D-5AED-B94C-B82B4EAF0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425" y="3701143"/>
            <a:ext cx="3872787" cy="24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5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662769" y="1677514"/>
            <a:ext cx="5493530" cy="4353737"/>
            <a:chOff x="1944920" y="1835170"/>
            <a:chExt cx="5493530" cy="435373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</p:cNvCxnSpPr>
            <p:nvPr/>
          </p:nvCxnSpPr>
          <p:spPr>
            <a:xfrm>
              <a:off x="4658531" y="40899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3693" y="3916604"/>
              <a:ext cx="534970" cy="165118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702806" y="4754650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4068989" y="551493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288372" y="3548634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4772401" y="4831613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4025521" y="4820754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859748" y="3655954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867307" y="2932206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6010271" y="3652840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18833" y="1996382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3159159" y="454907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3516466" y="5355648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041261" y="5547608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32E29C8-6D6E-8A0C-840B-64F223CC8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86AD8E-B080-425A-956A-79FF71FB6555}"/>
              </a:ext>
            </a:extLst>
          </p:cNvPr>
          <p:cNvCxnSpPr>
            <a:cxnSpLocks/>
          </p:cNvCxnSpPr>
          <p:nvPr/>
        </p:nvCxnSpPr>
        <p:spPr>
          <a:xfrm>
            <a:off x="4336682" y="3997657"/>
            <a:ext cx="1606363" cy="32492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AAB1F60-C20A-4999-A397-9C19D211306E}"/>
              </a:ext>
            </a:extLst>
          </p:cNvPr>
          <p:cNvSpPr/>
          <p:nvPr/>
        </p:nvSpPr>
        <p:spPr>
          <a:xfrm>
            <a:off x="5731175" y="3897520"/>
            <a:ext cx="850118" cy="850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E236479-423C-4035-92FA-60DB4DC1B32D}"/>
              </a:ext>
            </a:extLst>
          </p:cNvPr>
          <p:cNvSpPr/>
          <p:nvPr/>
        </p:nvSpPr>
        <p:spPr>
          <a:xfrm>
            <a:off x="4505874" y="4280216"/>
            <a:ext cx="200451" cy="200451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BD73B67-25FA-457E-8D4C-409237C0B79E}"/>
              </a:ext>
            </a:extLst>
          </p:cNvPr>
          <p:cNvSpPr/>
          <p:nvPr/>
        </p:nvSpPr>
        <p:spPr>
          <a:xfrm>
            <a:off x="5245834" y="4343286"/>
            <a:ext cx="321839" cy="321839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BC499C-0CF9-4426-BD7E-E11F19F9688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1425478" y="4248716"/>
            <a:ext cx="1694183" cy="108764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8A4036F-EAB2-4995-8211-7DB8B5668C35}"/>
              </a:ext>
            </a:extLst>
          </p:cNvPr>
          <p:cNvSpPr/>
          <p:nvPr/>
        </p:nvSpPr>
        <p:spPr>
          <a:xfrm>
            <a:off x="815122" y="5038617"/>
            <a:ext cx="898773" cy="8987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2D2AC98-E1FB-45EA-BC3C-3F7F830AE74D}"/>
              </a:ext>
            </a:extLst>
          </p:cNvPr>
          <p:cNvSpPr/>
          <p:nvPr/>
        </p:nvSpPr>
        <p:spPr>
          <a:xfrm>
            <a:off x="2251310" y="3955912"/>
            <a:ext cx="363255" cy="363255"/>
          </a:xfrm>
          <a:prstGeom prst="ellips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ectangle 59"/>
          <p:cNvSpPr/>
          <p:nvPr/>
        </p:nvSpPr>
        <p:spPr>
          <a:xfrm>
            <a:off x="954259" y="175996"/>
            <a:ext cx="10225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06BAD2"/>
                </a:solidFill>
                <a:latin typeface="BankGothic Md BT" panose="020B0807020203060204" pitchFamily="34" charset="0"/>
                <a:cs typeface="Arial" pitchFamily="34" charset="0"/>
              </a:rPr>
              <a:t>MODELING WITH DEEP NEURAL NETWORKS (DNN)</a:t>
            </a:r>
            <a:endParaRPr lang="ko-KR" altLang="en-US" sz="3600" b="1" i="1" dirty="0">
              <a:solidFill>
                <a:srgbClr val="06BAD2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C0F251-E57A-45AD-A1AA-450D4FD8E14A}"/>
              </a:ext>
            </a:extLst>
          </p:cNvPr>
          <p:cNvSpPr txBox="1"/>
          <p:nvPr/>
        </p:nvSpPr>
        <p:spPr>
          <a:xfrm>
            <a:off x="7522603" y="1539866"/>
            <a:ext cx="44650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Convolutional Neural Networks (CNN) : </a:t>
            </a: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Employ convolutional layers that apply filters to local input regions, capturing spatial patterns and hierarchies.    </a:t>
            </a:r>
          </a:p>
          <a:p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Recurrent Neural Networks (RNN): </a:t>
            </a: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RNNs are designed to process sequential data, where the order of the data points matters. </a:t>
            </a:r>
          </a:p>
          <a:p>
            <a:endParaRPr lang="ko-KR" altLang="en-US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sz="1400" b="1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Long Short-Term Memory (LSTM) Networks: </a:t>
            </a:r>
            <a:r>
              <a:rPr lang="en-US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LSTMs are a type of RNN that addresses the vanishing gradient problem and can capture long-term dependencies in sequential data. </a:t>
            </a:r>
          </a:p>
          <a:p>
            <a:endParaRPr lang="en-US" sz="1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n-US" sz="1400" b="1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Gated Recurrent Unit (GRU) Networks : </a:t>
            </a:r>
            <a:r>
              <a:rPr lang="en-US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GRUs are another type of RNN that addresses the vanishing gradient problem and models sequential data.</a:t>
            </a:r>
          </a:p>
          <a:p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b="1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Sequence 2 Sequence </a:t>
            </a: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models with transfer learning</a:t>
            </a:r>
            <a:r>
              <a:rPr lang="mk-MK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b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</a:br>
            <a:r>
              <a:rPr lang="en-US" altLang="ko-KR" sz="1400" b="1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First </a:t>
            </a:r>
            <a:r>
              <a:rPr lang="it-IT" altLang="ko-KR" sz="1400" b="1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sequence </a:t>
            </a:r>
            <a:r>
              <a:rPr lang="it-IT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is </a:t>
            </a:r>
            <a:r>
              <a:rPr lang="en-GB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build on</a:t>
            </a:r>
            <a:r>
              <a:rPr lang="it-IT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 the frames from the dataset. </a:t>
            </a:r>
            <a:br>
              <a:rPr lang="it-IT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</a:br>
            <a:r>
              <a:rPr lang="it-IT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Build on three time stamps. </a:t>
            </a:r>
          </a:p>
          <a:p>
            <a:b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</a:br>
            <a:r>
              <a:rPr lang="en-US" altLang="ko-KR" sz="1400" b="1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The second sequence </a:t>
            </a: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is the predicted values. </a:t>
            </a:r>
            <a:b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</a:b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One and two time </a:t>
            </a:r>
            <a:r>
              <a:rPr lang="en-NL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–</a:t>
            </a:r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 stamps for the second sequence.</a:t>
            </a:r>
            <a:endParaRPr lang="ko-KR" altLang="en-US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66" name="Chevron 25">
            <a:extLst>
              <a:ext uri="{FF2B5EF4-FFF2-40B4-BE49-F238E27FC236}">
                <a16:creationId xmlns:a16="http://schemas.microsoft.com/office/drawing/2014/main" id="{D22FE223-840A-42F4-830D-286345F6A0A4}"/>
              </a:ext>
            </a:extLst>
          </p:cNvPr>
          <p:cNvSpPr/>
          <p:nvPr/>
        </p:nvSpPr>
        <p:spPr>
          <a:xfrm>
            <a:off x="7076727" y="1724472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67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7095518" y="2507895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7107809" y="3136428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Chevron 25">
            <a:extLst>
              <a:ext uri="{FF2B5EF4-FFF2-40B4-BE49-F238E27FC236}">
                <a16:creationId xmlns:a16="http://schemas.microsoft.com/office/drawing/2014/main" id="{D22FE223-840A-42F4-830D-286345F6A0A4}"/>
              </a:ext>
            </a:extLst>
          </p:cNvPr>
          <p:cNvSpPr/>
          <p:nvPr/>
        </p:nvSpPr>
        <p:spPr>
          <a:xfrm>
            <a:off x="7107808" y="4002870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7134108" y="4839498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2796603" y="3446373"/>
            <a:ext cx="17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HYBRID MODEL</a:t>
            </a:r>
            <a:endParaRPr lang="ko-KR" altLang="en-US" sz="2400" b="1" dirty="0"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3341396" y="1724209"/>
            <a:ext cx="92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RNN</a:t>
            </a:r>
            <a:endParaRPr lang="ko-KR" altLang="en-US" sz="2400" b="1" dirty="0"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238546" y="2399874"/>
            <a:ext cx="92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CNN</a:t>
            </a:r>
            <a:endParaRPr lang="ko-KR" altLang="en-US" sz="2400" b="1" dirty="0"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695005" y="4072008"/>
            <a:ext cx="92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LSTM</a:t>
            </a:r>
            <a:endParaRPr lang="ko-KR" altLang="en-US" sz="2400" b="1" dirty="0"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4517542" y="4917425"/>
            <a:ext cx="92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GRU</a:t>
            </a:r>
            <a:endParaRPr lang="ko-KR" altLang="en-US" sz="2400" b="1" dirty="0"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2663311" y="5403519"/>
            <a:ext cx="92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TIME STAMPS</a:t>
            </a:r>
            <a:endParaRPr lang="ko-KR" altLang="en-US" sz="1600" b="1" dirty="0"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805308" y="5148257"/>
            <a:ext cx="921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Many2 Many</a:t>
            </a:r>
            <a:endParaRPr lang="ko-KR" altLang="en-US" sz="2000" b="1" dirty="0"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768618" y="3449802"/>
            <a:ext cx="921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Many2 One</a:t>
            </a:r>
            <a:endParaRPr lang="ko-KR" altLang="en-US" sz="2400" b="1" dirty="0"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1888521" y="1965745"/>
            <a:ext cx="921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Bahnschrift SemiBold Condensed" panose="020B0502040204020203" pitchFamily="34" charset="0"/>
                <a:ea typeface="FZShuTi" pitchFamily="2" charset="-122"/>
                <a:cs typeface="Arial" pitchFamily="34" charset="0"/>
              </a:rPr>
              <a:t>Seq2 Seq</a:t>
            </a:r>
            <a:endParaRPr lang="ko-KR" altLang="en-US" sz="2000" b="1" dirty="0"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86" name="Oval 30">
            <a:extLst>
              <a:ext uri="{FF2B5EF4-FFF2-40B4-BE49-F238E27FC236}">
                <a16:creationId xmlns:a16="http://schemas.microsoft.com/office/drawing/2014/main" id="{2E6BE91B-EA8F-4303-9E2D-5F4DCB07C963}"/>
              </a:ext>
            </a:extLst>
          </p:cNvPr>
          <p:cNvSpPr/>
          <p:nvPr/>
        </p:nvSpPr>
        <p:spPr>
          <a:xfrm>
            <a:off x="2998920" y="2186507"/>
            <a:ext cx="363255" cy="363255"/>
          </a:xfrm>
          <a:prstGeom prst="ellips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E236479-423C-4035-92FA-60DB4DC1B32D}"/>
              </a:ext>
            </a:extLst>
          </p:cNvPr>
          <p:cNvSpPr/>
          <p:nvPr/>
        </p:nvSpPr>
        <p:spPr>
          <a:xfrm>
            <a:off x="3312182" y="2653325"/>
            <a:ext cx="200451" cy="200451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1765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9ADD44-0C50-43C1-B5C3-0CED2159BBB3}"/>
              </a:ext>
            </a:extLst>
          </p:cNvPr>
          <p:cNvGrpSpPr/>
          <p:nvPr/>
        </p:nvGrpSpPr>
        <p:grpSpPr>
          <a:xfrm>
            <a:off x="8745736" y="952083"/>
            <a:ext cx="1139838" cy="1632238"/>
            <a:chOff x="3692771" y="1580738"/>
            <a:chExt cx="1954016" cy="2798134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4878C136-D428-405D-8437-588BD660C472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Down Arrow 1">
              <a:extLst>
                <a:ext uri="{FF2B5EF4-FFF2-40B4-BE49-F238E27FC236}">
                  <a16:creationId xmlns:a16="http://schemas.microsoft.com/office/drawing/2014/main" id="{D6888AEA-E72F-47DF-85BD-9F61C6D06C40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98F84E-08A9-4D55-8B06-7BA863E1825F}"/>
              </a:ext>
            </a:extLst>
          </p:cNvPr>
          <p:cNvGrpSpPr/>
          <p:nvPr/>
        </p:nvGrpSpPr>
        <p:grpSpPr>
          <a:xfrm rot="4113254">
            <a:off x="9783339" y="1645327"/>
            <a:ext cx="1139838" cy="1632238"/>
            <a:chOff x="3692771" y="1580738"/>
            <a:chExt cx="1954016" cy="2798134"/>
          </a:xfrm>
        </p:grpSpPr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DAB9B6C4-E525-4467-AED6-1D3AACD4AA0F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Down Arrow 1">
              <a:extLst>
                <a:ext uri="{FF2B5EF4-FFF2-40B4-BE49-F238E27FC236}">
                  <a16:creationId xmlns:a16="http://schemas.microsoft.com/office/drawing/2014/main" id="{9C930316-0704-4E84-9172-320A94894759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E2D81-7AB5-4DA3-BEE4-97422C242662}"/>
              </a:ext>
            </a:extLst>
          </p:cNvPr>
          <p:cNvGrpSpPr/>
          <p:nvPr/>
        </p:nvGrpSpPr>
        <p:grpSpPr>
          <a:xfrm rot="8531373">
            <a:off x="9470618" y="2855969"/>
            <a:ext cx="1139838" cy="1632238"/>
            <a:chOff x="3692771" y="1580738"/>
            <a:chExt cx="1954016" cy="2798134"/>
          </a:xfrm>
        </p:grpSpPr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B3A9E33B-1596-4835-B9CA-4B057E8EEF7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Down Arrow 1">
              <a:extLst>
                <a:ext uri="{FF2B5EF4-FFF2-40B4-BE49-F238E27FC236}">
                  <a16:creationId xmlns:a16="http://schemas.microsoft.com/office/drawing/2014/main" id="{A76859E5-997B-4CC0-8157-D70857AB2C55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0B0F94-D491-4905-9507-3D18691988F4}"/>
              </a:ext>
            </a:extLst>
          </p:cNvPr>
          <p:cNvGrpSpPr/>
          <p:nvPr/>
        </p:nvGrpSpPr>
        <p:grpSpPr>
          <a:xfrm rot="13128837">
            <a:off x="8187491" y="2871725"/>
            <a:ext cx="1139838" cy="1632238"/>
            <a:chOff x="3692771" y="1580738"/>
            <a:chExt cx="1954016" cy="2798134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BA181364-0351-4869-BF8C-0FB7F07CF0F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6086FF56-271F-4F27-B49E-A3740C22E86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C87246-71AA-42E3-9281-84DD30DAAD6B}"/>
              </a:ext>
            </a:extLst>
          </p:cNvPr>
          <p:cNvGrpSpPr/>
          <p:nvPr/>
        </p:nvGrpSpPr>
        <p:grpSpPr>
          <a:xfrm rot="17414357">
            <a:off x="7761291" y="1699510"/>
            <a:ext cx="1139838" cy="1632238"/>
            <a:chOff x="3692771" y="1580738"/>
            <a:chExt cx="1954016" cy="2798134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1C2255A6-0CBA-49D7-96ED-323CB60ABC87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Down Arrow 1">
              <a:extLst>
                <a:ext uri="{FF2B5EF4-FFF2-40B4-BE49-F238E27FC236}">
                  <a16:creationId xmlns:a16="http://schemas.microsoft.com/office/drawing/2014/main" id="{3521EC0A-0581-4DA2-80C4-90906121AFF4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8B1A928-32B2-816C-879D-43A6431C2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6D9B70A-AB29-FCCF-A177-C7942E723F4A}"/>
              </a:ext>
            </a:extLst>
          </p:cNvPr>
          <p:cNvSpPr/>
          <p:nvPr/>
        </p:nvSpPr>
        <p:spPr>
          <a:xfrm>
            <a:off x="1214704" y="104374"/>
            <a:ext cx="10225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06BAD2"/>
                </a:solidFill>
                <a:latin typeface="BankGothic Md BT" panose="020B0807020203060204" pitchFamily="34" charset="0"/>
                <a:cs typeface="Arial" pitchFamily="34" charset="0"/>
              </a:rPr>
              <a:t>DEEP NEURAL NETWORKS RESULTS</a:t>
            </a:r>
            <a:endParaRPr lang="ko-KR" altLang="en-US" sz="3600" b="1" i="1" dirty="0">
              <a:solidFill>
                <a:srgbClr val="06BAD2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75338A2-0299-762F-5B18-C2A1435D7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4" y="876820"/>
            <a:ext cx="6684574" cy="29454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9D8CCC5-1948-1CE7-E4A2-F5744BB26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4" y="3880022"/>
            <a:ext cx="6686445" cy="282462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0619161-4E6E-FC0E-3497-F824BD62831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8803" y="2356839"/>
            <a:ext cx="408998" cy="40899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CB1AC7E-AD54-C375-02EA-3FB2A4F8ECA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26" y="1730096"/>
            <a:ext cx="442809" cy="44280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0A65058-C0EA-8EB0-1AD5-6F197812FEE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5401" y="3206131"/>
            <a:ext cx="470725" cy="47463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4D7871B-C7C6-D860-338E-2B196117002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55" y="3245177"/>
            <a:ext cx="487256" cy="487256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A88523AC-8E86-055C-718F-45EE5063A598}"/>
              </a:ext>
            </a:extLst>
          </p:cNvPr>
          <p:cNvSpPr/>
          <p:nvPr/>
        </p:nvSpPr>
        <p:spPr>
          <a:xfrm>
            <a:off x="9184384" y="4659737"/>
            <a:ext cx="459035" cy="459035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F7D41E4-2E4B-1212-51B5-80F0EC2FB531}"/>
              </a:ext>
            </a:extLst>
          </p:cNvPr>
          <p:cNvSpPr/>
          <p:nvPr/>
        </p:nvSpPr>
        <p:spPr>
          <a:xfrm>
            <a:off x="9062668" y="4013082"/>
            <a:ext cx="200451" cy="200451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7" name="Oval 30">
            <a:extLst>
              <a:ext uri="{FF2B5EF4-FFF2-40B4-BE49-F238E27FC236}">
                <a16:creationId xmlns:a16="http://schemas.microsoft.com/office/drawing/2014/main" id="{F9F9F31E-880B-429D-7C18-8894C9B9AF41}"/>
              </a:ext>
            </a:extLst>
          </p:cNvPr>
          <p:cNvSpPr/>
          <p:nvPr/>
        </p:nvSpPr>
        <p:spPr>
          <a:xfrm>
            <a:off x="9429856" y="4096542"/>
            <a:ext cx="363255" cy="363255"/>
          </a:xfrm>
          <a:prstGeom prst="ellips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Oval 30">
            <a:extLst>
              <a:ext uri="{FF2B5EF4-FFF2-40B4-BE49-F238E27FC236}">
                <a16:creationId xmlns:a16="http://schemas.microsoft.com/office/drawing/2014/main" id="{4F99A689-C273-621D-9980-385D64221D02}"/>
              </a:ext>
            </a:extLst>
          </p:cNvPr>
          <p:cNvSpPr/>
          <p:nvPr/>
        </p:nvSpPr>
        <p:spPr>
          <a:xfrm>
            <a:off x="8184859" y="1333975"/>
            <a:ext cx="363255" cy="363255"/>
          </a:xfrm>
          <a:prstGeom prst="ellips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858E09-118D-6C87-0526-00D4A1A8197A}"/>
              </a:ext>
            </a:extLst>
          </p:cNvPr>
          <p:cNvSpPr/>
          <p:nvPr/>
        </p:nvSpPr>
        <p:spPr>
          <a:xfrm>
            <a:off x="8498121" y="1800793"/>
            <a:ext cx="200451" cy="200451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CBFF817-C9AA-1134-EACA-99713BA130BE}"/>
              </a:ext>
            </a:extLst>
          </p:cNvPr>
          <p:cNvSpPr/>
          <p:nvPr/>
        </p:nvSpPr>
        <p:spPr>
          <a:xfrm>
            <a:off x="10391385" y="3228509"/>
            <a:ext cx="282855" cy="282855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1E4D9B3-89CC-A297-79A6-DBA62598915E}"/>
              </a:ext>
            </a:extLst>
          </p:cNvPr>
          <p:cNvSpPr/>
          <p:nvPr/>
        </p:nvSpPr>
        <p:spPr>
          <a:xfrm>
            <a:off x="9878027" y="1573988"/>
            <a:ext cx="321839" cy="321839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D83E586-5B14-CE11-EA88-BE350D32B57D}"/>
              </a:ext>
            </a:extLst>
          </p:cNvPr>
          <p:cNvSpPr/>
          <p:nvPr/>
        </p:nvSpPr>
        <p:spPr>
          <a:xfrm>
            <a:off x="7985669" y="3113211"/>
            <a:ext cx="200451" cy="200451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Oval 36">
            <a:extLst>
              <a:ext uri="{FF2B5EF4-FFF2-40B4-BE49-F238E27FC236}">
                <a16:creationId xmlns:a16="http://schemas.microsoft.com/office/drawing/2014/main" id="{2AED7464-48EF-037E-5396-35BB1DFD81EE}"/>
              </a:ext>
            </a:extLst>
          </p:cNvPr>
          <p:cNvSpPr/>
          <p:nvPr/>
        </p:nvSpPr>
        <p:spPr>
          <a:xfrm>
            <a:off x="10716944" y="2825855"/>
            <a:ext cx="321839" cy="321839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6A8E325-FDCF-3798-1F7D-8A4B171EF0CF}"/>
              </a:ext>
            </a:extLst>
          </p:cNvPr>
          <p:cNvSpPr/>
          <p:nvPr/>
        </p:nvSpPr>
        <p:spPr>
          <a:xfrm>
            <a:off x="7445233" y="2914732"/>
            <a:ext cx="363255" cy="363255"/>
          </a:xfrm>
          <a:prstGeom prst="ellips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ABA212F-3146-E15B-A40F-3359452694C9}"/>
              </a:ext>
            </a:extLst>
          </p:cNvPr>
          <p:cNvSpPr/>
          <p:nvPr/>
        </p:nvSpPr>
        <p:spPr>
          <a:xfrm>
            <a:off x="10452278" y="1563880"/>
            <a:ext cx="266700" cy="266700"/>
          </a:xfrm>
          <a:prstGeom prst="ellips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BDC1B1D-5CAD-B93D-887B-07A00768F7E2}"/>
              </a:ext>
            </a:extLst>
          </p:cNvPr>
          <p:cNvSpPr/>
          <p:nvPr/>
        </p:nvSpPr>
        <p:spPr>
          <a:xfrm>
            <a:off x="10838332" y="3392742"/>
            <a:ext cx="200451" cy="200451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B1C0B50-51AC-3EDF-483B-C0D1ED75A729}"/>
              </a:ext>
            </a:extLst>
          </p:cNvPr>
          <p:cNvSpPr/>
          <p:nvPr/>
        </p:nvSpPr>
        <p:spPr>
          <a:xfrm>
            <a:off x="9702384" y="1154237"/>
            <a:ext cx="200451" cy="200451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C0114F7-401B-1DE6-C225-7B3FD1C288A4}"/>
              </a:ext>
            </a:extLst>
          </p:cNvPr>
          <p:cNvSpPr/>
          <p:nvPr/>
        </p:nvSpPr>
        <p:spPr>
          <a:xfrm>
            <a:off x="7976927" y="1777336"/>
            <a:ext cx="200451" cy="200451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2A917B7-16F0-D7FA-CC06-55E1E8A4657A}"/>
              </a:ext>
            </a:extLst>
          </p:cNvPr>
          <p:cNvSpPr/>
          <p:nvPr/>
        </p:nvSpPr>
        <p:spPr>
          <a:xfrm>
            <a:off x="8006244" y="3506741"/>
            <a:ext cx="200451" cy="200451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C0BE83B-BD6D-06CB-C59E-8C8F71E5B035}"/>
              </a:ext>
            </a:extLst>
          </p:cNvPr>
          <p:cNvSpPr/>
          <p:nvPr/>
        </p:nvSpPr>
        <p:spPr>
          <a:xfrm>
            <a:off x="9242830" y="2742482"/>
            <a:ext cx="200451" cy="200451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7D1B025-7140-6649-410C-4E22F92D80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1083" y="4353444"/>
            <a:ext cx="4413887" cy="238374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75F4162-E27F-9C39-8775-FD1EAA136D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54" y="2375136"/>
            <a:ext cx="463212" cy="4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54265" y="373814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06BAD2"/>
                </a:solidFill>
                <a:latin typeface="Bahnschrift SemiBold Condensed" panose="020B0502040204020203" pitchFamily="34" charset="0"/>
              </a:rPr>
              <a:t>CONCLUSION</a:t>
            </a:r>
          </a:p>
        </p:txBody>
      </p:sp>
      <p:sp>
        <p:nvSpPr>
          <p:cNvPr id="18" name="사각형: 둥근 위쪽 모서리 6">
            <a:extLst>
              <a:ext uri="{FF2B5EF4-FFF2-40B4-BE49-F238E27FC236}">
                <a16:creationId xmlns:a16="http://schemas.microsoft.com/office/drawing/2014/main" id="{3026C100-ED2A-40B3-BC3C-64457022A353}"/>
              </a:ext>
            </a:extLst>
          </p:cNvPr>
          <p:cNvSpPr/>
          <p:nvPr/>
        </p:nvSpPr>
        <p:spPr>
          <a:xfrm rot="16200000">
            <a:off x="2671330" y="68088"/>
            <a:ext cx="1062000" cy="455056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사각형: 둥근 위쪽 모서리 38">
            <a:extLst>
              <a:ext uri="{FF2B5EF4-FFF2-40B4-BE49-F238E27FC236}">
                <a16:creationId xmlns:a16="http://schemas.microsoft.com/office/drawing/2014/main" id="{51A5E2EF-2D4C-49B0-9A03-ABCBC3A7A7BF}"/>
              </a:ext>
            </a:extLst>
          </p:cNvPr>
          <p:cNvSpPr/>
          <p:nvPr/>
        </p:nvSpPr>
        <p:spPr>
          <a:xfrm rot="16200000">
            <a:off x="2315238" y="1484089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사각형: 둥근 위쪽 모서리 39">
            <a:extLst>
              <a:ext uri="{FF2B5EF4-FFF2-40B4-BE49-F238E27FC236}">
                <a16:creationId xmlns:a16="http://schemas.microsoft.com/office/drawing/2014/main" id="{DB470CCE-EA37-4123-8409-E0A59D87898A}"/>
              </a:ext>
            </a:extLst>
          </p:cNvPr>
          <p:cNvSpPr/>
          <p:nvPr/>
        </p:nvSpPr>
        <p:spPr>
          <a:xfrm rot="16200000">
            <a:off x="2315238" y="2544003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사각형: 둥근 위쪽 모서리 40">
            <a:extLst>
              <a:ext uri="{FF2B5EF4-FFF2-40B4-BE49-F238E27FC236}">
                <a16:creationId xmlns:a16="http://schemas.microsoft.com/office/drawing/2014/main" id="{0F7F6B50-3FE2-49A2-8584-CBEC5019D9C8}"/>
              </a:ext>
            </a:extLst>
          </p:cNvPr>
          <p:cNvSpPr/>
          <p:nvPr/>
        </p:nvSpPr>
        <p:spPr>
          <a:xfrm rot="16200000">
            <a:off x="2315238" y="3603917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6E05ED-7DA0-43EB-8EAE-56B1B6228928}"/>
              </a:ext>
            </a:extLst>
          </p:cNvPr>
          <p:cNvSpPr/>
          <p:nvPr/>
        </p:nvSpPr>
        <p:spPr>
          <a:xfrm>
            <a:off x="1045622" y="1911367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D13E9-A172-4DAC-9631-430D98F55DB7}"/>
              </a:ext>
            </a:extLst>
          </p:cNvPr>
          <p:cNvSpPr/>
          <p:nvPr/>
        </p:nvSpPr>
        <p:spPr>
          <a:xfrm>
            <a:off x="1045622" y="2971282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5AC148-D905-4EA7-900B-6BED5651B17B}"/>
              </a:ext>
            </a:extLst>
          </p:cNvPr>
          <p:cNvSpPr/>
          <p:nvPr/>
        </p:nvSpPr>
        <p:spPr>
          <a:xfrm>
            <a:off x="1045622" y="4031195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52613B-A7E9-4633-997A-755AB0C4A0FA}"/>
              </a:ext>
            </a:extLst>
          </p:cNvPr>
          <p:cNvSpPr/>
          <p:nvPr/>
        </p:nvSpPr>
        <p:spPr>
          <a:xfrm>
            <a:off x="1045622" y="5091109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C18EE43C-47E2-425E-97DA-7BDD760A8953}"/>
              </a:ext>
            </a:extLst>
          </p:cNvPr>
          <p:cNvSpPr>
            <a:spLocks noChangeAspect="1"/>
          </p:cNvSpPr>
          <p:nvPr/>
        </p:nvSpPr>
        <p:spPr>
          <a:xfrm>
            <a:off x="1297075" y="3250789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Donut 15">
            <a:extLst>
              <a:ext uri="{FF2B5EF4-FFF2-40B4-BE49-F238E27FC236}">
                <a16:creationId xmlns:a16="http://schemas.microsoft.com/office/drawing/2014/main" id="{7D8272BD-A7D4-43DF-8FD6-A214B6E90E9D}"/>
              </a:ext>
            </a:extLst>
          </p:cNvPr>
          <p:cNvSpPr/>
          <p:nvPr/>
        </p:nvSpPr>
        <p:spPr>
          <a:xfrm>
            <a:off x="1296161" y="4276645"/>
            <a:ext cx="363163" cy="3606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3D6B7AB-D027-4975-8608-9FFB56A878C2}"/>
              </a:ext>
            </a:extLst>
          </p:cNvPr>
          <p:cNvSpPr/>
          <p:nvPr/>
        </p:nvSpPr>
        <p:spPr>
          <a:xfrm>
            <a:off x="1306098" y="2162165"/>
            <a:ext cx="343090" cy="35739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5" name="Isosceles Triangle 41">
            <a:extLst>
              <a:ext uri="{FF2B5EF4-FFF2-40B4-BE49-F238E27FC236}">
                <a16:creationId xmlns:a16="http://schemas.microsoft.com/office/drawing/2014/main" id="{CDBBEB24-1186-42FE-B688-5DEAFDFE277E}"/>
              </a:ext>
            </a:extLst>
          </p:cNvPr>
          <p:cNvSpPr>
            <a:spLocks noChangeAspect="1"/>
          </p:cNvSpPr>
          <p:nvPr/>
        </p:nvSpPr>
        <p:spPr>
          <a:xfrm>
            <a:off x="1352312" y="5343109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B7492B-F371-4491-A6FF-642C09358ADE}"/>
              </a:ext>
            </a:extLst>
          </p:cNvPr>
          <p:cNvSpPr/>
          <p:nvPr/>
        </p:nvSpPr>
        <p:spPr>
          <a:xfrm>
            <a:off x="4453904" y="4994574"/>
            <a:ext cx="838200" cy="1104900"/>
          </a:xfrm>
          <a:custGeom>
            <a:avLst/>
            <a:gdLst>
              <a:gd name="connsiteX0" fmla="*/ 117521 w 838200"/>
              <a:gd name="connsiteY0" fmla="*/ 577215 h 1104900"/>
              <a:gd name="connsiteX1" fmla="*/ 29891 w 838200"/>
              <a:gd name="connsiteY1" fmla="*/ 904875 h 1104900"/>
              <a:gd name="connsiteX2" fmla="*/ 7984 w 838200"/>
              <a:gd name="connsiteY2" fmla="*/ 949643 h 1104900"/>
              <a:gd name="connsiteX3" fmla="*/ 90851 w 838200"/>
              <a:gd name="connsiteY3" fmla="*/ 1094423 h 1104900"/>
              <a:gd name="connsiteX4" fmla="*/ 192769 w 838200"/>
              <a:gd name="connsiteY4" fmla="*/ 1097280 h 1104900"/>
              <a:gd name="connsiteX5" fmla="*/ 492806 w 838200"/>
              <a:gd name="connsiteY5" fmla="*/ 1102995 h 1104900"/>
              <a:gd name="connsiteX6" fmla="*/ 526144 w 838200"/>
              <a:gd name="connsiteY6" fmla="*/ 1105853 h 1104900"/>
              <a:gd name="connsiteX7" fmla="*/ 570912 w 838200"/>
              <a:gd name="connsiteY7" fmla="*/ 1061085 h 1104900"/>
              <a:gd name="connsiteX8" fmla="*/ 605202 w 838200"/>
              <a:gd name="connsiteY8" fmla="*/ 1031557 h 1104900"/>
              <a:gd name="connsiteX9" fmla="*/ 773794 w 838200"/>
              <a:gd name="connsiteY9" fmla="*/ 1045845 h 1104900"/>
              <a:gd name="connsiteX10" fmla="*/ 841421 w 838200"/>
              <a:gd name="connsiteY10" fmla="*/ 1002983 h 1104900"/>
              <a:gd name="connsiteX11" fmla="*/ 789987 w 838200"/>
              <a:gd name="connsiteY11" fmla="*/ 919163 h 1104900"/>
              <a:gd name="connsiteX12" fmla="*/ 720454 w 838200"/>
              <a:gd name="connsiteY12" fmla="*/ 871538 h 1104900"/>
              <a:gd name="connsiteX13" fmla="*/ 623299 w 838200"/>
              <a:gd name="connsiteY13" fmla="*/ 565785 h 1104900"/>
              <a:gd name="connsiteX14" fmla="*/ 674734 w 838200"/>
              <a:gd name="connsiteY14" fmla="*/ 110490 h 1104900"/>
              <a:gd name="connsiteX15" fmla="*/ 704262 w 838200"/>
              <a:gd name="connsiteY15" fmla="*/ 0 h 1104900"/>
              <a:gd name="connsiteX16" fmla="*/ 20366 w 838200"/>
              <a:gd name="connsiteY16" fmla="*/ 0 h 1104900"/>
              <a:gd name="connsiteX17" fmla="*/ 117521 w 838200"/>
              <a:gd name="connsiteY17" fmla="*/ 577215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200" h="1104900">
                <a:moveTo>
                  <a:pt x="117521" y="577215"/>
                </a:moveTo>
                <a:cubicBezTo>
                  <a:pt x="120379" y="695325"/>
                  <a:pt x="101329" y="806768"/>
                  <a:pt x="29891" y="904875"/>
                </a:cubicBezTo>
                <a:cubicBezTo>
                  <a:pt x="20366" y="918210"/>
                  <a:pt x="13699" y="934403"/>
                  <a:pt x="7984" y="949643"/>
                </a:cubicBezTo>
                <a:cubicBezTo>
                  <a:pt x="-16781" y="1019175"/>
                  <a:pt x="17509" y="1079182"/>
                  <a:pt x="90851" y="1094423"/>
                </a:cubicBezTo>
                <a:cubicBezTo>
                  <a:pt x="125141" y="1101090"/>
                  <a:pt x="159431" y="1102995"/>
                  <a:pt x="192769" y="1097280"/>
                </a:cubicBezTo>
                <a:cubicBezTo>
                  <a:pt x="292781" y="1082993"/>
                  <a:pt x="393746" y="1082993"/>
                  <a:pt x="492806" y="1102995"/>
                </a:cubicBezTo>
                <a:cubicBezTo>
                  <a:pt x="503284" y="1104900"/>
                  <a:pt x="514714" y="1105853"/>
                  <a:pt x="526144" y="1105853"/>
                </a:cubicBezTo>
                <a:cubicBezTo>
                  <a:pt x="567102" y="1106805"/>
                  <a:pt x="573769" y="1100138"/>
                  <a:pt x="570912" y="1061085"/>
                </a:cubicBezTo>
                <a:cubicBezTo>
                  <a:pt x="569006" y="1032510"/>
                  <a:pt x="578531" y="1027748"/>
                  <a:pt x="605202" y="1031557"/>
                </a:cubicBezTo>
                <a:cubicBezTo>
                  <a:pt x="661399" y="1040130"/>
                  <a:pt x="717596" y="1045845"/>
                  <a:pt x="773794" y="1045845"/>
                </a:cubicBezTo>
                <a:cubicBezTo>
                  <a:pt x="819514" y="1044893"/>
                  <a:pt x="838564" y="1033463"/>
                  <a:pt x="841421" y="1002983"/>
                </a:cubicBezTo>
                <a:cubicBezTo>
                  <a:pt x="846184" y="959168"/>
                  <a:pt x="829039" y="930593"/>
                  <a:pt x="789987" y="919163"/>
                </a:cubicBezTo>
                <a:cubicBezTo>
                  <a:pt x="760459" y="911543"/>
                  <a:pt x="737599" y="895350"/>
                  <a:pt x="720454" y="871538"/>
                </a:cubicBezTo>
                <a:cubicBezTo>
                  <a:pt x="654732" y="780098"/>
                  <a:pt x="607106" y="682943"/>
                  <a:pt x="623299" y="565785"/>
                </a:cubicBezTo>
                <a:cubicBezTo>
                  <a:pt x="643301" y="414338"/>
                  <a:pt x="651874" y="260985"/>
                  <a:pt x="674734" y="110490"/>
                </a:cubicBezTo>
                <a:cubicBezTo>
                  <a:pt x="680449" y="71438"/>
                  <a:pt x="690926" y="35243"/>
                  <a:pt x="704262" y="0"/>
                </a:cubicBezTo>
                <a:lnTo>
                  <a:pt x="20366" y="0"/>
                </a:lnTo>
                <a:cubicBezTo>
                  <a:pt x="82279" y="186690"/>
                  <a:pt x="111806" y="381000"/>
                  <a:pt x="117521" y="577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0558379-9C5F-4D33-B21D-0165E00359C6}"/>
              </a:ext>
            </a:extLst>
          </p:cNvPr>
          <p:cNvSpPr/>
          <p:nvPr/>
        </p:nvSpPr>
        <p:spPr>
          <a:xfrm>
            <a:off x="7487980" y="4987688"/>
            <a:ext cx="876300" cy="1190625"/>
          </a:xfrm>
          <a:custGeom>
            <a:avLst/>
            <a:gdLst>
              <a:gd name="connsiteX0" fmla="*/ 199072 w 876300"/>
              <a:gd name="connsiteY0" fmla="*/ 361950 h 1190625"/>
              <a:gd name="connsiteX1" fmla="*/ 263843 w 876300"/>
              <a:gd name="connsiteY1" fmla="*/ 594360 h 1190625"/>
              <a:gd name="connsiteX2" fmla="*/ 296228 w 876300"/>
              <a:gd name="connsiteY2" fmla="*/ 702945 h 1190625"/>
              <a:gd name="connsiteX3" fmla="*/ 323850 w 876300"/>
              <a:gd name="connsiteY3" fmla="*/ 898207 h 1190625"/>
              <a:gd name="connsiteX4" fmla="*/ 290513 w 876300"/>
              <a:gd name="connsiteY4" fmla="*/ 965835 h 1190625"/>
              <a:gd name="connsiteX5" fmla="*/ 231458 w 876300"/>
              <a:gd name="connsiteY5" fmla="*/ 1045845 h 1190625"/>
              <a:gd name="connsiteX6" fmla="*/ 279083 w 876300"/>
              <a:gd name="connsiteY6" fmla="*/ 1165860 h 1190625"/>
              <a:gd name="connsiteX7" fmla="*/ 435293 w 876300"/>
              <a:gd name="connsiteY7" fmla="*/ 1192530 h 1190625"/>
              <a:gd name="connsiteX8" fmla="*/ 753428 w 876300"/>
              <a:gd name="connsiteY8" fmla="*/ 1170623 h 1190625"/>
              <a:gd name="connsiteX9" fmla="*/ 839153 w 876300"/>
              <a:gd name="connsiteY9" fmla="*/ 1162050 h 1190625"/>
              <a:gd name="connsiteX10" fmla="*/ 878205 w 876300"/>
              <a:gd name="connsiteY10" fmla="*/ 1102995 h 1190625"/>
              <a:gd name="connsiteX11" fmla="*/ 826770 w 876300"/>
              <a:gd name="connsiteY11" fmla="*/ 1023938 h 1190625"/>
              <a:gd name="connsiteX12" fmla="*/ 678180 w 876300"/>
              <a:gd name="connsiteY12" fmla="*/ 703897 h 1190625"/>
              <a:gd name="connsiteX13" fmla="*/ 674370 w 876300"/>
              <a:gd name="connsiteY13" fmla="*/ 627697 h 1190625"/>
              <a:gd name="connsiteX14" fmla="*/ 577215 w 876300"/>
              <a:gd name="connsiteY14" fmla="*/ 139065 h 1190625"/>
              <a:gd name="connsiteX15" fmla="*/ 543878 w 876300"/>
              <a:gd name="connsiteY15" fmla="*/ 0 h 1190625"/>
              <a:gd name="connsiteX16" fmla="*/ 0 w 876300"/>
              <a:gd name="connsiteY16" fmla="*/ 0 h 1190625"/>
              <a:gd name="connsiteX17" fmla="*/ 199072 w 876300"/>
              <a:gd name="connsiteY17" fmla="*/ 36195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6300" h="1190625">
                <a:moveTo>
                  <a:pt x="199072" y="361950"/>
                </a:moveTo>
                <a:cubicBezTo>
                  <a:pt x="233363" y="436245"/>
                  <a:pt x="250508" y="515303"/>
                  <a:pt x="263843" y="594360"/>
                </a:cubicBezTo>
                <a:cubicBezTo>
                  <a:pt x="270510" y="631507"/>
                  <a:pt x="280035" y="668655"/>
                  <a:pt x="296228" y="702945"/>
                </a:cubicBezTo>
                <a:cubicBezTo>
                  <a:pt x="324803" y="765810"/>
                  <a:pt x="328613" y="831532"/>
                  <a:pt x="323850" y="898207"/>
                </a:cubicBezTo>
                <a:cubicBezTo>
                  <a:pt x="322897" y="924878"/>
                  <a:pt x="307658" y="945832"/>
                  <a:pt x="290513" y="965835"/>
                </a:cubicBezTo>
                <a:cubicBezTo>
                  <a:pt x="268605" y="991553"/>
                  <a:pt x="244793" y="1014413"/>
                  <a:pt x="231458" y="1045845"/>
                </a:cubicBezTo>
                <a:cubicBezTo>
                  <a:pt x="205740" y="1102995"/>
                  <a:pt x="220980" y="1142048"/>
                  <a:pt x="279083" y="1165860"/>
                </a:cubicBezTo>
                <a:cubicBezTo>
                  <a:pt x="328613" y="1186815"/>
                  <a:pt x="381953" y="1190625"/>
                  <a:pt x="435293" y="1192530"/>
                </a:cubicBezTo>
                <a:cubicBezTo>
                  <a:pt x="541972" y="1195388"/>
                  <a:pt x="647700" y="1183005"/>
                  <a:pt x="753428" y="1170623"/>
                </a:cubicBezTo>
                <a:cubicBezTo>
                  <a:pt x="782003" y="1167765"/>
                  <a:pt x="811530" y="1167765"/>
                  <a:pt x="839153" y="1162050"/>
                </a:cubicBezTo>
                <a:cubicBezTo>
                  <a:pt x="875347" y="1155382"/>
                  <a:pt x="883920" y="1139190"/>
                  <a:pt x="878205" y="1102995"/>
                </a:cubicBezTo>
                <a:cubicBezTo>
                  <a:pt x="872490" y="1068705"/>
                  <a:pt x="852488" y="1044893"/>
                  <a:pt x="826770" y="1023938"/>
                </a:cubicBezTo>
                <a:cubicBezTo>
                  <a:pt x="726758" y="941070"/>
                  <a:pt x="676275" y="834390"/>
                  <a:pt x="678180" y="703897"/>
                </a:cubicBezTo>
                <a:cubicBezTo>
                  <a:pt x="678180" y="678180"/>
                  <a:pt x="676275" y="652463"/>
                  <a:pt x="674370" y="627697"/>
                </a:cubicBezTo>
                <a:cubicBezTo>
                  <a:pt x="660083" y="461010"/>
                  <a:pt x="618172" y="300038"/>
                  <a:pt x="577215" y="139065"/>
                </a:cubicBezTo>
                <a:cubicBezTo>
                  <a:pt x="565785" y="92393"/>
                  <a:pt x="554355" y="46672"/>
                  <a:pt x="543878" y="0"/>
                </a:cubicBezTo>
                <a:lnTo>
                  <a:pt x="0" y="0"/>
                </a:lnTo>
                <a:cubicBezTo>
                  <a:pt x="74295" y="115253"/>
                  <a:pt x="140970" y="236220"/>
                  <a:pt x="199072" y="361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23E567D-795B-44B8-BD27-31BCB299A9B9}"/>
              </a:ext>
            </a:extLst>
          </p:cNvPr>
          <p:cNvSpPr/>
          <p:nvPr/>
        </p:nvSpPr>
        <p:spPr>
          <a:xfrm>
            <a:off x="3874195" y="3903785"/>
            <a:ext cx="4152900" cy="1093647"/>
          </a:xfrm>
          <a:custGeom>
            <a:avLst/>
            <a:gdLst>
              <a:gd name="connsiteX0" fmla="*/ 6668 w 4152900"/>
              <a:gd name="connsiteY0" fmla="*/ 648653 h 1057275"/>
              <a:gd name="connsiteX1" fmla="*/ 58103 w 4152900"/>
              <a:gd name="connsiteY1" fmla="*/ 617220 h 1057275"/>
              <a:gd name="connsiteX2" fmla="*/ 206693 w 4152900"/>
              <a:gd name="connsiteY2" fmla="*/ 402907 h 1057275"/>
              <a:gd name="connsiteX3" fmla="*/ 280035 w 4152900"/>
              <a:gd name="connsiteY3" fmla="*/ 181928 h 1057275"/>
              <a:gd name="connsiteX4" fmla="*/ 315278 w 4152900"/>
              <a:gd name="connsiteY4" fmla="*/ 85725 h 1057275"/>
              <a:gd name="connsiteX5" fmla="*/ 331470 w 4152900"/>
              <a:gd name="connsiteY5" fmla="*/ 71438 h 1057275"/>
              <a:gd name="connsiteX6" fmla="*/ 347663 w 4152900"/>
              <a:gd name="connsiteY6" fmla="*/ 90488 h 1057275"/>
              <a:gd name="connsiteX7" fmla="*/ 361950 w 4152900"/>
              <a:gd name="connsiteY7" fmla="*/ 159067 h 1057275"/>
              <a:gd name="connsiteX8" fmla="*/ 574358 w 4152900"/>
              <a:gd name="connsiteY8" fmla="*/ 987742 h 1057275"/>
              <a:gd name="connsiteX9" fmla="*/ 599123 w 4152900"/>
              <a:gd name="connsiteY9" fmla="*/ 1056323 h 1057275"/>
              <a:gd name="connsiteX10" fmla="*/ 1283970 w 4152900"/>
              <a:gd name="connsiteY10" fmla="*/ 1056323 h 1057275"/>
              <a:gd name="connsiteX11" fmla="*/ 1400175 w 4152900"/>
              <a:gd name="connsiteY11" fmla="*/ 882015 h 1057275"/>
              <a:gd name="connsiteX12" fmla="*/ 1508760 w 4152900"/>
              <a:gd name="connsiteY12" fmla="*/ 768667 h 1057275"/>
              <a:gd name="connsiteX13" fmla="*/ 1689735 w 4152900"/>
              <a:gd name="connsiteY13" fmla="*/ 706755 h 1057275"/>
              <a:gd name="connsiteX14" fmla="*/ 1968818 w 4152900"/>
              <a:gd name="connsiteY14" fmla="*/ 701040 h 1057275"/>
              <a:gd name="connsiteX15" fmla="*/ 2546985 w 4152900"/>
              <a:gd name="connsiteY15" fmla="*/ 502920 h 1057275"/>
              <a:gd name="connsiteX16" fmla="*/ 2591753 w 4152900"/>
              <a:gd name="connsiteY16" fmla="*/ 518160 h 1057275"/>
              <a:gd name="connsiteX17" fmla="*/ 2619375 w 4152900"/>
              <a:gd name="connsiteY17" fmla="*/ 582930 h 1057275"/>
              <a:gd name="connsiteX18" fmla="*/ 2704148 w 4152900"/>
              <a:gd name="connsiteY18" fmla="*/ 965835 h 1057275"/>
              <a:gd name="connsiteX19" fmla="*/ 2703195 w 4152900"/>
              <a:gd name="connsiteY19" fmla="*/ 1057275 h 1057275"/>
              <a:gd name="connsiteX20" fmla="*/ 3198495 w 4152900"/>
              <a:gd name="connsiteY20" fmla="*/ 1057275 h 1057275"/>
              <a:gd name="connsiteX21" fmla="*/ 3264218 w 4152900"/>
              <a:gd name="connsiteY21" fmla="*/ 647700 h 1057275"/>
              <a:gd name="connsiteX22" fmla="*/ 3283268 w 4152900"/>
              <a:gd name="connsiteY22" fmla="*/ 620078 h 1057275"/>
              <a:gd name="connsiteX23" fmla="*/ 3325178 w 4152900"/>
              <a:gd name="connsiteY23" fmla="*/ 632460 h 1057275"/>
              <a:gd name="connsiteX24" fmla="*/ 3356610 w 4152900"/>
              <a:gd name="connsiteY24" fmla="*/ 686753 h 1057275"/>
              <a:gd name="connsiteX25" fmla="*/ 3460433 w 4152900"/>
              <a:gd name="connsiteY25" fmla="*/ 852488 h 1057275"/>
              <a:gd name="connsiteX26" fmla="*/ 3610928 w 4152900"/>
              <a:gd name="connsiteY26" fmla="*/ 1057275 h 1057275"/>
              <a:gd name="connsiteX27" fmla="*/ 4154805 w 4152900"/>
              <a:gd name="connsiteY27" fmla="*/ 1057275 h 1057275"/>
              <a:gd name="connsiteX28" fmla="*/ 4009073 w 4152900"/>
              <a:gd name="connsiteY28" fmla="*/ 368617 h 1057275"/>
              <a:gd name="connsiteX29" fmla="*/ 3931920 w 4152900"/>
              <a:gd name="connsiteY29" fmla="*/ 0 h 1057275"/>
              <a:gd name="connsiteX30" fmla="*/ 244793 w 4152900"/>
              <a:gd name="connsiteY30" fmla="*/ 0 h 1057275"/>
              <a:gd name="connsiteX31" fmla="*/ 23813 w 4152900"/>
              <a:gd name="connsiteY31" fmla="*/ 591503 h 1057275"/>
              <a:gd name="connsiteX32" fmla="*/ 0 w 4152900"/>
              <a:gd name="connsiteY32" fmla="*/ 632460 h 1057275"/>
              <a:gd name="connsiteX33" fmla="*/ 0 w 4152900"/>
              <a:gd name="connsiteY33" fmla="*/ 638175 h 1057275"/>
              <a:gd name="connsiteX34" fmla="*/ 6668 w 4152900"/>
              <a:gd name="connsiteY34" fmla="*/ 64865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52900" h="1057275">
                <a:moveTo>
                  <a:pt x="6668" y="648653"/>
                </a:moveTo>
                <a:cubicBezTo>
                  <a:pt x="20955" y="660082"/>
                  <a:pt x="42863" y="630555"/>
                  <a:pt x="58103" y="617220"/>
                </a:cubicBezTo>
                <a:cubicBezTo>
                  <a:pt x="124778" y="559117"/>
                  <a:pt x="171450" y="483870"/>
                  <a:pt x="206693" y="402907"/>
                </a:cubicBezTo>
                <a:cubicBezTo>
                  <a:pt x="239078" y="331470"/>
                  <a:pt x="263843" y="258128"/>
                  <a:pt x="280035" y="181928"/>
                </a:cubicBezTo>
                <a:cubicBezTo>
                  <a:pt x="287655" y="147638"/>
                  <a:pt x="297180" y="115253"/>
                  <a:pt x="315278" y="85725"/>
                </a:cubicBezTo>
                <a:cubicBezTo>
                  <a:pt x="319088" y="79057"/>
                  <a:pt x="322898" y="71438"/>
                  <a:pt x="331470" y="71438"/>
                </a:cubicBezTo>
                <a:cubicBezTo>
                  <a:pt x="342900" y="71438"/>
                  <a:pt x="345758" y="80963"/>
                  <a:pt x="347663" y="90488"/>
                </a:cubicBezTo>
                <a:cubicBezTo>
                  <a:pt x="353378" y="113347"/>
                  <a:pt x="358140" y="135255"/>
                  <a:pt x="361950" y="159067"/>
                </a:cubicBezTo>
                <a:cubicBezTo>
                  <a:pt x="401003" y="443865"/>
                  <a:pt x="470535" y="719138"/>
                  <a:pt x="574358" y="987742"/>
                </a:cubicBezTo>
                <a:cubicBezTo>
                  <a:pt x="582930" y="1010603"/>
                  <a:pt x="591503" y="1033463"/>
                  <a:pt x="599123" y="1056323"/>
                </a:cubicBezTo>
                <a:lnTo>
                  <a:pt x="1283970" y="1056323"/>
                </a:lnTo>
                <a:cubicBezTo>
                  <a:pt x="1309688" y="991553"/>
                  <a:pt x="1347788" y="932497"/>
                  <a:pt x="1400175" y="882015"/>
                </a:cubicBezTo>
                <a:cubicBezTo>
                  <a:pt x="1437323" y="845820"/>
                  <a:pt x="1471613" y="806767"/>
                  <a:pt x="1508760" y="768667"/>
                </a:cubicBezTo>
                <a:cubicBezTo>
                  <a:pt x="1558290" y="717232"/>
                  <a:pt x="1624013" y="710565"/>
                  <a:pt x="1689735" y="706755"/>
                </a:cubicBezTo>
                <a:cubicBezTo>
                  <a:pt x="1783080" y="701992"/>
                  <a:pt x="1875473" y="708660"/>
                  <a:pt x="1968818" y="701040"/>
                </a:cubicBezTo>
                <a:cubicBezTo>
                  <a:pt x="2179320" y="683895"/>
                  <a:pt x="2371725" y="620078"/>
                  <a:pt x="2546985" y="502920"/>
                </a:cubicBezTo>
                <a:cubicBezTo>
                  <a:pt x="2574608" y="484822"/>
                  <a:pt x="2583180" y="489585"/>
                  <a:pt x="2591753" y="518160"/>
                </a:cubicBezTo>
                <a:cubicBezTo>
                  <a:pt x="2598420" y="540067"/>
                  <a:pt x="2607945" y="561975"/>
                  <a:pt x="2619375" y="582930"/>
                </a:cubicBezTo>
                <a:cubicBezTo>
                  <a:pt x="2684145" y="702945"/>
                  <a:pt x="2704148" y="831532"/>
                  <a:pt x="2704148" y="965835"/>
                </a:cubicBezTo>
                <a:cubicBezTo>
                  <a:pt x="2704148" y="996315"/>
                  <a:pt x="2704148" y="1026795"/>
                  <a:pt x="2703195" y="1057275"/>
                </a:cubicBezTo>
                <a:lnTo>
                  <a:pt x="3198495" y="1057275"/>
                </a:lnTo>
                <a:cubicBezTo>
                  <a:pt x="3228023" y="922020"/>
                  <a:pt x="3252788" y="785813"/>
                  <a:pt x="3264218" y="647700"/>
                </a:cubicBezTo>
                <a:cubicBezTo>
                  <a:pt x="3265170" y="634365"/>
                  <a:pt x="3268980" y="622935"/>
                  <a:pt x="3283268" y="620078"/>
                </a:cubicBezTo>
                <a:cubicBezTo>
                  <a:pt x="3299460" y="617220"/>
                  <a:pt x="3315653" y="616267"/>
                  <a:pt x="3325178" y="632460"/>
                </a:cubicBezTo>
                <a:cubicBezTo>
                  <a:pt x="3336608" y="650557"/>
                  <a:pt x="3348038" y="667703"/>
                  <a:pt x="3356610" y="686753"/>
                </a:cubicBezTo>
                <a:cubicBezTo>
                  <a:pt x="3382328" y="747713"/>
                  <a:pt x="3418523" y="802005"/>
                  <a:pt x="3460433" y="852488"/>
                </a:cubicBezTo>
                <a:cubicBezTo>
                  <a:pt x="3513773" y="918210"/>
                  <a:pt x="3564255" y="986790"/>
                  <a:pt x="3610928" y="1057275"/>
                </a:cubicBezTo>
                <a:lnTo>
                  <a:pt x="4154805" y="1057275"/>
                </a:lnTo>
                <a:cubicBezTo>
                  <a:pt x="4102418" y="828675"/>
                  <a:pt x="4059555" y="597217"/>
                  <a:pt x="4009073" y="368617"/>
                </a:cubicBezTo>
                <a:cubicBezTo>
                  <a:pt x="3982403" y="245745"/>
                  <a:pt x="3948113" y="124778"/>
                  <a:pt x="3931920" y="0"/>
                </a:cubicBezTo>
                <a:lnTo>
                  <a:pt x="244793" y="0"/>
                </a:lnTo>
                <a:cubicBezTo>
                  <a:pt x="207645" y="205740"/>
                  <a:pt x="131445" y="402907"/>
                  <a:pt x="23813" y="591503"/>
                </a:cubicBezTo>
                <a:cubicBezTo>
                  <a:pt x="16193" y="603885"/>
                  <a:pt x="1905" y="619125"/>
                  <a:pt x="0" y="632460"/>
                </a:cubicBezTo>
                <a:lnTo>
                  <a:pt x="0" y="638175"/>
                </a:lnTo>
                <a:cubicBezTo>
                  <a:pt x="953" y="641985"/>
                  <a:pt x="2858" y="645795"/>
                  <a:pt x="6668" y="6486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CA7F024-454B-4430-9702-6AADE56B84BE}"/>
              </a:ext>
            </a:extLst>
          </p:cNvPr>
          <p:cNvSpPr/>
          <p:nvPr/>
        </p:nvSpPr>
        <p:spPr>
          <a:xfrm>
            <a:off x="4234240" y="1134080"/>
            <a:ext cx="5762625" cy="1743075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2625" h="1743075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44980" y="818210"/>
                  <a:pt x="1654493" y="780110"/>
                </a:cubicBezTo>
                <a:cubicBezTo>
                  <a:pt x="1560195" y="741057"/>
                  <a:pt x="1462088" y="713435"/>
                  <a:pt x="1360170" y="703910"/>
                </a:cubicBezTo>
                <a:cubicBezTo>
                  <a:pt x="1197293" y="689622"/>
                  <a:pt x="1042035" y="717245"/>
                  <a:pt x="894398" y="783920"/>
                </a:cubicBezTo>
                <a:cubicBezTo>
                  <a:pt x="661035" y="890600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EB73A7E-4A05-4C93-9A13-195FA3FB1103}"/>
              </a:ext>
            </a:extLst>
          </p:cNvPr>
          <p:cNvSpPr/>
          <p:nvPr/>
        </p:nvSpPr>
        <p:spPr>
          <a:xfrm>
            <a:off x="6394000" y="4988640"/>
            <a:ext cx="676275" cy="1209675"/>
          </a:xfrm>
          <a:custGeom>
            <a:avLst/>
            <a:gdLst>
              <a:gd name="connsiteX0" fmla="*/ 647257 w 676275"/>
              <a:gd name="connsiteY0" fmla="*/ 1192530 h 1209675"/>
              <a:gd name="connsiteX1" fmla="*/ 679642 w 676275"/>
              <a:gd name="connsiteY1" fmla="*/ 1157287 h 1209675"/>
              <a:gd name="connsiteX2" fmla="*/ 643447 w 676275"/>
              <a:gd name="connsiteY2" fmla="*/ 1059180 h 1209675"/>
              <a:gd name="connsiteX3" fmla="*/ 567247 w 676275"/>
              <a:gd name="connsiteY3" fmla="*/ 989647 h 1209675"/>
              <a:gd name="connsiteX4" fmla="*/ 529147 w 676275"/>
              <a:gd name="connsiteY4" fmla="*/ 772478 h 1209675"/>
              <a:gd name="connsiteX5" fmla="*/ 567247 w 676275"/>
              <a:gd name="connsiteY5" fmla="*/ 637222 h 1209675"/>
              <a:gd name="connsiteX6" fmla="*/ 569152 w 676275"/>
              <a:gd name="connsiteY6" fmla="*/ 621030 h 1209675"/>
              <a:gd name="connsiteX7" fmla="*/ 665355 w 676275"/>
              <a:gd name="connsiteY7" fmla="*/ 68580 h 1209675"/>
              <a:gd name="connsiteX8" fmla="*/ 680595 w 676275"/>
              <a:gd name="connsiteY8" fmla="*/ 0 h 1209675"/>
              <a:gd name="connsiteX9" fmla="*/ 185295 w 676275"/>
              <a:gd name="connsiteY9" fmla="*/ 0 h 1209675"/>
              <a:gd name="connsiteX10" fmla="*/ 165292 w 676275"/>
              <a:gd name="connsiteY10" fmla="*/ 453390 h 1209675"/>
              <a:gd name="connsiteX11" fmla="*/ 155767 w 676275"/>
              <a:gd name="connsiteY11" fmla="*/ 719138 h 1209675"/>
              <a:gd name="connsiteX12" fmla="*/ 129097 w 676275"/>
              <a:gd name="connsiteY12" fmla="*/ 886778 h 1209675"/>
              <a:gd name="connsiteX13" fmla="*/ 105285 w 676275"/>
              <a:gd name="connsiteY13" fmla="*/ 916305 h 1209675"/>
              <a:gd name="connsiteX14" fmla="*/ 510 w 676275"/>
              <a:gd name="connsiteY14" fmla="*/ 1100137 h 1209675"/>
              <a:gd name="connsiteX15" fmla="*/ 21465 w 676275"/>
              <a:gd name="connsiteY15" fmla="*/ 1143953 h 1209675"/>
              <a:gd name="connsiteX16" fmla="*/ 176722 w 676275"/>
              <a:gd name="connsiteY16" fmla="*/ 1219200 h 1209675"/>
              <a:gd name="connsiteX17" fmla="*/ 532005 w 676275"/>
              <a:gd name="connsiteY17" fmla="*/ 1219200 h 1209675"/>
              <a:gd name="connsiteX18" fmla="*/ 598680 w 676275"/>
              <a:gd name="connsiteY18" fmla="*/ 1201103 h 1209675"/>
              <a:gd name="connsiteX19" fmla="*/ 647257 w 676275"/>
              <a:gd name="connsiteY19" fmla="*/ 119253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1209675">
                <a:moveTo>
                  <a:pt x="647257" y="1192530"/>
                </a:moveTo>
                <a:cubicBezTo>
                  <a:pt x="671070" y="1193483"/>
                  <a:pt x="681547" y="1180148"/>
                  <a:pt x="679642" y="1157287"/>
                </a:cubicBezTo>
                <a:cubicBezTo>
                  <a:pt x="677737" y="1121092"/>
                  <a:pt x="668212" y="1087755"/>
                  <a:pt x="643447" y="1059180"/>
                </a:cubicBezTo>
                <a:cubicBezTo>
                  <a:pt x="620587" y="1033462"/>
                  <a:pt x="593917" y="1011555"/>
                  <a:pt x="567247" y="989647"/>
                </a:cubicBezTo>
                <a:cubicBezTo>
                  <a:pt x="495810" y="927735"/>
                  <a:pt x="482475" y="854392"/>
                  <a:pt x="529147" y="772478"/>
                </a:cubicBezTo>
                <a:cubicBezTo>
                  <a:pt x="552960" y="729615"/>
                  <a:pt x="570105" y="686753"/>
                  <a:pt x="567247" y="637222"/>
                </a:cubicBezTo>
                <a:cubicBezTo>
                  <a:pt x="567247" y="631507"/>
                  <a:pt x="567247" y="625792"/>
                  <a:pt x="569152" y="621030"/>
                </a:cubicBezTo>
                <a:cubicBezTo>
                  <a:pt x="625350" y="441007"/>
                  <a:pt x="624397" y="251460"/>
                  <a:pt x="665355" y="68580"/>
                </a:cubicBezTo>
                <a:cubicBezTo>
                  <a:pt x="670117" y="45720"/>
                  <a:pt x="675832" y="22860"/>
                  <a:pt x="680595" y="0"/>
                </a:cubicBezTo>
                <a:lnTo>
                  <a:pt x="185295" y="0"/>
                </a:lnTo>
                <a:cubicBezTo>
                  <a:pt x="182437" y="151447"/>
                  <a:pt x="171960" y="301942"/>
                  <a:pt x="165292" y="453390"/>
                </a:cubicBezTo>
                <a:cubicBezTo>
                  <a:pt x="161482" y="541972"/>
                  <a:pt x="159577" y="630555"/>
                  <a:pt x="155767" y="719138"/>
                </a:cubicBezTo>
                <a:cubicBezTo>
                  <a:pt x="152910" y="775335"/>
                  <a:pt x="138622" y="830580"/>
                  <a:pt x="129097" y="886778"/>
                </a:cubicBezTo>
                <a:cubicBezTo>
                  <a:pt x="126240" y="901065"/>
                  <a:pt x="119572" y="909638"/>
                  <a:pt x="105285" y="916305"/>
                </a:cubicBezTo>
                <a:cubicBezTo>
                  <a:pt x="53850" y="939165"/>
                  <a:pt x="-6158" y="1044892"/>
                  <a:pt x="510" y="1100137"/>
                </a:cubicBezTo>
                <a:cubicBezTo>
                  <a:pt x="2415" y="1117283"/>
                  <a:pt x="10035" y="1132523"/>
                  <a:pt x="21465" y="1143953"/>
                </a:cubicBezTo>
                <a:cubicBezTo>
                  <a:pt x="64327" y="1188720"/>
                  <a:pt x="114810" y="1216342"/>
                  <a:pt x="176722" y="1219200"/>
                </a:cubicBezTo>
                <a:lnTo>
                  <a:pt x="532005" y="1219200"/>
                </a:lnTo>
                <a:cubicBezTo>
                  <a:pt x="554865" y="1217295"/>
                  <a:pt x="577725" y="1211580"/>
                  <a:pt x="598680" y="1201103"/>
                </a:cubicBezTo>
                <a:cubicBezTo>
                  <a:pt x="613920" y="1192530"/>
                  <a:pt x="631065" y="1192530"/>
                  <a:pt x="647257" y="11925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2C1D44-75A7-4AAB-A73D-332C85C95780}"/>
              </a:ext>
            </a:extLst>
          </p:cNvPr>
          <p:cNvSpPr/>
          <p:nvPr/>
        </p:nvSpPr>
        <p:spPr>
          <a:xfrm>
            <a:off x="4118035" y="2873138"/>
            <a:ext cx="5610225" cy="1057275"/>
          </a:xfrm>
          <a:custGeom>
            <a:avLst/>
            <a:gdLst>
              <a:gd name="connsiteX0" fmla="*/ 3676650 w 5610225"/>
              <a:gd name="connsiteY0" fmla="*/ 693420 h 1057275"/>
              <a:gd name="connsiteX1" fmla="*/ 3679508 w 5610225"/>
              <a:gd name="connsiteY1" fmla="*/ 537210 h 1057275"/>
              <a:gd name="connsiteX2" fmla="*/ 3707130 w 5610225"/>
              <a:gd name="connsiteY2" fmla="*/ 521017 h 1057275"/>
              <a:gd name="connsiteX3" fmla="*/ 3951923 w 5610225"/>
              <a:gd name="connsiteY3" fmla="*/ 623888 h 1057275"/>
              <a:gd name="connsiteX4" fmla="*/ 4186238 w 5610225"/>
              <a:gd name="connsiteY4" fmla="*/ 641033 h 1057275"/>
              <a:gd name="connsiteX5" fmla="*/ 4285298 w 5610225"/>
              <a:gd name="connsiteY5" fmla="*/ 541020 h 1057275"/>
              <a:gd name="connsiteX6" fmla="*/ 4287203 w 5610225"/>
              <a:gd name="connsiteY6" fmla="*/ 361950 h 1057275"/>
              <a:gd name="connsiteX7" fmla="*/ 4330065 w 5610225"/>
              <a:gd name="connsiteY7" fmla="*/ 312420 h 1057275"/>
              <a:gd name="connsiteX8" fmla="*/ 4591050 w 5610225"/>
              <a:gd name="connsiteY8" fmla="*/ 200978 h 1057275"/>
              <a:gd name="connsiteX9" fmla="*/ 4659630 w 5610225"/>
              <a:gd name="connsiteY9" fmla="*/ 208597 h 1057275"/>
              <a:gd name="connsiteX10" fmla="*/ 4672013 w 5610225"/>
              <a:gd name="connsiteY10" fmla="*/ 228600 h 1057275"/>
              <a:gd name="connsiteX11" fmla="*/ 4927283 w 5610225"/>
              <a:gd name="connsiteY11" fmla="*/ 368617 h 1057275"/>
              <a:gd name="connsiteX12" fmla="*/ 5003483 w 5610225"/>
              <a:gd name="connsiteY12" fmla="*/ 398145 h 1057275"/>
              <a:gd name="connsiteX13" fmla="*/ 5200650 w 5610225"/>
              <a:gd name="connsiteY13" fmla="*/ 657225 h 1057275"/>
              <a:gd name="connsiteX14" fmla="*/ 5283518 w 5610225"/>
              <a:gd name="connsiteY14" fmla="*/ 761047 h 1057275"/>
              <a:gd name="connsiteX15" fmla="*/ 5305425 w 5610225"/>
              <a:gd name="connsiteY15" fmla="*/ 781050 h 1057275"/>
              <a:gd name="connsiteX16" fmla="*/ 5348288 w 5610225"/>
              <a:gd name="connsiteY16" fmla="*/ 771525 h 1057275"/>
              <a:gd name="connsiteX17" fmla="*/ 5342573 w 5610225"/>
              <a:gd name="connsiteY17" fmla="*/ 743903 h 1057275"/>
              <a:gd name="connsiteX18" fmla="*/ 5166360 w 5610225"/>
              <a:gd name="connsiteY18" fmla="*/ 465772 h 1057275"/>
              <a:gd name="connsiteX19" fmla="*/ 5102543 w 5610225"/>
              <a:gd name="connsiteY19" fmla="*/ 376238 h 1057275"/>
              <a:gd name="connsiteX20" fmla="*/ 5074920 w 5610225"/>
              <a:gd name="connsiteY20" fmla="*/ 327660 h 1057275"/>
              <a:gd name="connsiteX21" fmla="*/ 5091113 w 5610225"/>
              <a:gd name="connsiteY21" fmla="*/ 312420 h 1057275"/>
              <a:gd name="connsiteX22" fmla="*/ 5143500 w 5610225"/>
              <a:gd name="connsiteY22" fmla="*/ 333375 h 1057275"/>
              <a:gd name="connsiteX23" fmla="*/ 5334953 w 5610225"/>
              <a:gd name="connsiteY23" fmla="*/ 385763 h 1057275"/>
              <a:gd name="connsiteX24" fmla="*/ 5455920 w 5610225"/>
              <a:gd name="connsiteY24" fmla="*/ 344805 h 1057275"/>
              <a:gd name="connsiteX25" fmla="*/ 5335905 w 5610225"/>
              <a:gd name="connsiteY25" fmla="*/ 318135 h 1057275"/>
              <a:gd name="connsiteX26" fmla="*/ 5175885 w 5610225"/>
              <a:gd name="connsiteY26" fmla="*/ 242888 h 1057275"/>
              <a:gd name="connsiteX27" fmla="*/ 5159693 w 5610225"/>
              <a:gd name="connsiteY27" fmla="*/ 213360 h 1057275"/>
              <a:gd name="connsiteX28" fmla="*/ 5188268 w 5610225"/>
              <a:gd name="connsiteY28" fmla="*/ 200978 h 1057275"/>
              <a:gd name="connsiteX29" fmla="*/ 5400675 w 5610225"/>
              <a:gd name="connsiteY29" fmla="*/ 122872 h 1057275"/>
              <a:gd name="connsiteX30" fmla="*/ 5496878 w 5610225"/>
              <a:gd name="connsiteY30" fmla="*/ 78105 h 1057275"/>
              <a:gd name="connsiteX31" fmla="*/ 5615940 w 5610225"/>
              <a:gd name="connsiteY31" fmla="*/ 0 h 1057275"/>
              <a:gd name="connsiteX32" fmla="*/ 115253 w 5610225"/>
              <a:gd name="connsiteY32" fmla="*/ 0 h 1057275"/>
              <a:gd name="connsiteX33" fmla="*/ 108585 w 5610225"/>
              <a:gd name="connsiteY33" fmla="*/ 15240 h 1057275"/>
              <a:gd name="connsiteX34" fmla="*/ 19050 w 5610225"/>
              <a:gd name="connsiteY34" fmla="*/ 626745 h 1057275"/>
              <a:gd name="connsiteX35" fmla="*/ 0 w 5610225"/>
              <a:gd name="connsiteY35" fmla="*/ 1057275 h 1057275"/>
              <a:gd name="connsiteX36" fmla="*/ 3689985 w 5610225"/>
              <a:gd name="connsiteY36" fmla="*/ 1057275 h 1057275"/>
              <a:gd name="connsiteX37" fmla="*/ 3685223 w 5610225"/>
              <a:gd name="connsiteY37" fmla="*/ 1015365 h 1057275"/>
              <a:gd name="connsiteX38" fmla="*/ 3676650 w 5610225"/>
              <a:gd name="connsiteY38" fmla="*/ 69342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10225" h="1057275">
                <a:moveTo>
                  <a:pt x="3676650" y="693420"/>
                </a:moveTo>
                <a:cubicBezTo>
                  <a:pt x="3677603" y="641985"/>
                  <a:pt x="3679508" y="588645"/>
                  <a:pt x="3679508" y="537210"/>
                </a:cubicBezTo>
                <a:cubicBezTo>
                  <a:pt x="3679508" y="513397"/>
                  <a:pt x="3687128" y="511492"/>
                  <a:pt x="3707130" y="521017"/>
                </a:cubicBezTo>
                <a:cubicBezTo>
                  <a:pt x="3786188" y="561022"/>
                  <a:pt x="3865245" y="601028"/>
                  <a:pt x="3951923" y="623888"/>
                </a:cubicBezTo>
                <a:cubicBezTo>
                  <a:pt x="4028123" y="643890"/>
                  <a:pt x="4107180" y="650558"/>
                  <a:pt x="4186238" y="641033"/>
                </a:cubicBezTo>
                <a:cubicBezTo>
                  <a:pt x="4257675" y="632460"/>
                  <a:pt x="4278630" y="611505"/>
                  <a:pt x="4285298" y="541020"/>
                </a:cubicBezTo>
                <a:cubicBezTo>
                  <a:pt x="4291013" y="481013"/>
                  <a:pt x="4294823" y="421958"/>
                  <a:pt x="4287203" y="361950"/>
                </a:cubicBezTo>
                <a:cubicBezTo>
                  <a:pt x="4282440" y="323850"/>
                  <a:pt x="4292918" y="312420"/>
                  <a:pt x="4330065" y="312420"/>
                </a:cubicBezTo>
                <a:cubicBezTo>
                  <a:pt x="4432935" y="311467"/>
                  <a:pt x="4520565" y="278130"/>
                  <a:pt x="4591050" y="200978"/>
                </a:cubicBezTo>
                <a:cubicBezTo>
                  <a:pt x="4616768" y="173355"/>
                  <a:pt x="4637723" y="178117"/>
                  <a:pt x="4659630" y="208597"/>
                </a:cubicBezTo>
                <a:cubicBezTo>
                  <a:pt x="4664393" y="214313"/>
                  <a:pt x="4668203" y="220980"/>
                  <a:pt x="4672013" y="228600"/>
                </a:cubicBezTo>
                <a:cubicBezTo>
                  <a:pt x="4719638" y="341947"/>
                  <a:pt x="4818698" y="366713"/>
                  <a:pt x="4927283" y="368617"/>
                </a:cubicBezTo>
                <a:cubicBezTo>
                  <a:pt x="4958715" y="369570"/>
                  <a:pt x="4981575" y="375285"/>
                  <a:pt x="5003483" y="398145"/>
                </a:cubicBezTo>
                <a:cubicBezTo>
                  <a:pt x="5079683" y="477203"/>
                  <a:pt x="5134928" y="571500"/>
                  <a:pt x="5200650" y="657225"/>
                </a:cubicBezTo>
                <a:cubicBezTo>
                  <a:pt x="5227320" y="692468"/>
                  <a:pt x="5254943" y="726757"/>
                  <a:pt x="5283518" y="761047"/>
                </a:cubicBezTo>
                <a:cubicBezTo>
                  <a:pt x="5289233" y="768668"/>
                  <a:pt x="5297805" y="775335"/>
                  <a:pt x="5305425" y="781050"/>
                </a:cubicBezTo>
                <a:cubicBezTo>
                  <a:pt x="5321618" y="790575"/>
                  <a:pt x="5335905" y="782003"/>
                  <a:pt x="5348288" y="771525"/>
                </a:cubicBezTo>
                <a:cubicBezTo>
                  <a:pt x="5361623" y="760095"/>
                  <a:pt x="5347335" y="750570"/>
                  <a:pt x="5342573" y="743903"/>
                </a:cubicBezTo>
                <a:cubicBezTo>
                  <a:pt x="5277803" y="654368"/>
                  <a:pt x="5220653" y="561975"/>
                  <a:pt x="5166360" y="465772"/>
                </a:cubicBezTo>
                <a:cubicBezTo>
                  <a:pt x="5148263" y="433388"/>
                  <a:pt x="5125403" y="404813"/>
                  <a:pt x="5102543" y="376238"/>
                </a:cubicBezTo>
                <a:cubicBezTo>
                  <a:pt x="5090160" y="361950"/>
                  <a:pt x="5079683" y="346710"/>
                  <a:pt x="5074920" y="327660"/>
                </a:cubicBezTo>
                <a:cubicBezTo>
                  <a:pt x="5071110" y="313372"/>
                  <a:pt x="5073968" y="304800"/>
                  <a:pt x="5091113" y="312420"/>
                </a:cubicBezTo>
                <a:cubicBezTo>
                  <a:pt x="5108258" y="320040"/>
                  <a:pt x="5125403" y="326708"/>
                  <a:pt x="5143500" y="333375"/>
                </a:cubicBezTo>
                <a:cubicBezTo>
                  <a:pt x="5205413" y="359092"/>
                  <a:pt x="5268278" y="381000"/>
                  <a:pt x="5334953" y="385763"/>
                </a:cubicBezTo>
                <a:cubicBezTo>
                  <a:pt x="5376863" y="386715"/>
                  <a:pt x="5419725" y="380047"/>
                  <a:pt x="5455920" y="344805"/>
                </a:cubicBezTo>
                <a:cubicBezTo>
                  <a:pt x="5415915" y="336233"/>
                  <a:pt x="5375910" y="327660"/>
                  <a:pt x="5335905" y="318135"/>
                </a:cubicBezTo>
                <a:cubicBezTo>
                  <a:pt x="5277803" y="303847"/>
                  <a:pt x="5220653" y="287655"/>
                  <a:pt x="5175885" y="242888"/>
                </a:cubicBezTo>
                <a:cubicBezTo>
                  <a:pt x="5167313" y="235267"/>
                  <a:pt x="5154930" y="226695"/>
                  <a:pt x="5159693" y="213360"/>
                </a:cubicBezTo>
                <a:cubicBezTo>
                  <a:pt x="5163503" y="200978"/>
                  <a:pt x="5177790" y="200978"/>
                  <a:pt x="5188268" y="200978"/>
                </a:cubicBezTo>
                <a:cubicBezTo>
                  <a:pt x="5266373" y="193358"/>
                  <a:pt x="5336858" y="169545"/>
                  <a:pt x="5400675" y="122872"/>
                </a:cubicBezTo>
                <a:cubicBezTo>
                  <a:pt x="5428298" y="101917"/>
                  <a:pt x="5463540" y="90488"/>
                  <a:pt x="5496878" y="78105"/>
                </a:cubicBezTo>
                <a:cubicBezTo>
                  <a:pt x="5542598" y="60008"/>
                  <a:pt x="5581650" y="34290"/>
                  <a:pt x="5615940" y="0"/>
                </a:cubicBezTo>
                <a:lnTo>
                  <a:pt x="115253" y="0"/>
                </a:lnTo>
                <a:cubicBezTo>
                  <a:pt x="113348" y="4763"/>
                  <a:pt x="111442" y="9525"/>
                  <a:pt x="108585" y="15240"/>
                </a:cubicBezTo>
                <a:cubicBezTo>
                  <a:pt x="25717" y="212408"/>
                  <a:pt x="953" y="415290"/>
                  <a:pt x="19050" y="626745"/>
                </a:cubicBezTo>
                <a:cubicBezTo>
                  <a:pt x="32385" y="774382"/>
                  <a:pt x="24765" y="918210"/>
                  <a:pt x="0" y="1057275"/>
                </a:cubicBezTo>
                <a:lnTo>
                  <a:pt x="3689985" y="1057275"/>
                </a:lnTo>
                <a:cubicBezTo>
                  <a:pt x="3688080" y="1042988"/>
                  <a:pt x="3686175" y="1029653"/>
                  <a:pt x="3685223" y="1015365"/>
                </a:cubicBezTo>
                <a:cubicBezTo>
                  <a:pt x="3673793" y="908685"/>
                  <a:pt x="3674745" y="801053"/>
                  <a:pt x="3676650" y="6934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C8048D-674F-442A-8949-6F22EB37A62C}"/>
              </a:ext>
            </a:extLst>
          </p:cNvPr>
          <p:cNvSpPr/>
          <p:nvPr/>
        </p:nvSpPr>
        <p:spPr>
          <a:xfrm>
            <a:off x="4234240" y="1134081"/>
            <a:ext cx="5769013" cy="1747850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  <a:gd name="connsiteX0" fmla="*/ 5513070 w 5769013"/>
              <a:gd name="connsiteY0" fmla="*/ 1731657 h 1747850"/>
              <a:gd name="connsiteX1" fmla="*/ 5724525 w 5769013"/>
              <a:gd name="connsiteY1" fmla="*/ 1415427 h 1747850"/>
              <a:gd name="connsiteX2" fmla="*/ 5714048 w 5769013"/>
              <a:gd name="connsiteY2" fmla="*/ 978230 h 1747850"/>
              <a:gd name="connsiteX3" fmla="*/ 5607368 w 5769013"/>
              <a:gd name="connsiteY3" fmla="*/ 775347 h 1747850"/>
              <a:gd name="connsiteX4" fmla="*/ 5571173 w 5769013"/>
              <a:gd name="connsiteY4" fmla="*/ 656285 h 1747850"/>
              <a:gd name="connsiteX5" fmla="*/ 5570220 w 5769013"/>
              <a:gd name="connsiteY5" fmla="*/ 640092 h 1747850"/>
              <a:gd name="connsiteX6" fmla="*/ 5384483 w 5769013"/>
              <a:gd name="connsiteY6" fmla="*/ 107645 h 1747850"/>
              <a:gd name="connsiteX7" fmla="*/ 5161598 w 5769013"/>
              <a:gd name="connsiteY7" fmla="*/ 965 h 1747850"/>
              <a:gd name="connsiteX8" fmla="*/ 5103495 w 5769013"/>
              <a:gd name="connsiteY8" fmla="*/ 99072 h 1747850"/>
              <a:gd name="connsiteX9" fmla="*/ 5159693 w 5769013"/>
              <a:gd name="connsiteY9" fmla="*/ 179082 h 1747850"/>
              <a:gd name="connsiteX10" fmla="*/ 5288280 w 5769013"/>
              <a:gd name="connsiteY10" fmla="*/ 487692 h 1747850"/>
              <a:gd name="connsiteX11" fmla="*/ 5365433 w 5769013"/>
              <a:gd name="connsiteY11" fmla="*/ 1005852 h 1747850"/>
              <a:gd name="connsiteX12" fmla="*/ 5373053 w 5769013"/>
              <a:gd name="connsiteY12" fmla="*/ 1027760 h 1747850"/>
              <a:gd name="connsiteX13" fmla="*/ 5343525 w 5769013"/>
              <a:gd name="connsiteY13" fmla="*/ 1240167 h 1747850"/>
              <a:gd name="connsiteX14" fmla="*/ 5093970 w 5769013"/>
              <a:gd name="connsiteY14" fmla="*/ 1311605 h 1747850"/>
              <a:gd name="connsiteX15" fmla="*/ 4958715 w 5769013"/>
              <a:gd name="connsiteY15" fmla="*/ 1229690 h 1747850"/>
              <a:gd name="connsiteX16" fmla="*/ 4588193 w 5769013"/>
              <a:gd name="connsiteY16" fmla="*/ 867740 h 1747850"/>
              <a:gd name="connsiteX17" fmla="*/ 4558665 w 5769013"/>
              <a:gd name="connsiteY17" fmla="*/ 823925 h 1747850"/>
              <a:gd name="connsiteX18" fmla="*/ 4413885 w 5769013"/>
              <a:gd name="connsiteY18" fmla="*/ 633425 h 1747850"/>
              <a:gd name="connsiteX19" fmla="*/ 4019550 w 5769013"/>
              <a:gd name="connsiteY19" fmla="*/ 540080 h 1747850"/>
              <a:gd name="connsiteX20" fmla="*/ 3741420 w 5769013"/>
              <a:gd name="connsiteY20" fmla="*/ 601040 h 1747850"/>
              <a:gd name="connsiteX21" fmla="*/ 3560445 w 5769013"/>
              <a:gd name="connsiteY21" fmla="*/ 615327 h 1747850"/>
              <a:gd name="connsiteX22" fmla="*/ 2866073 w 5769013"/>
              <a:gd name="connsiteY22" fmla="*/ 592467 h 1747850"/>
              <a:gd name="connsiteX23" fmla="*/ 2697480 w 5769013"/>
              <a:gd name="connsiteY23" fmla="*/ 609612 h 1747850"/>
              <a:gd name="connsiteX24" fmla="*/ 2586038 w 5769013"/>
              <a:gd name="connsiteY24" fmla="*/ 699147 h 1747850"/>
              <a:gd name="connsiteX25" fmla="*/ 2509838 w 5769013"/>
              <a:gd name="connsiteY25" fmla="*/ 750582 h 1747850"/>
              <a:gd name="connsiteX26" fmla="*/ 2319338 w 5769013"/>
              <a:gd name="connsiteY26" fmla="*/ 782015 h 1747850"/>
              <a:gd name="connsiteX27" fmla="*/ 1937385 w 5769013"/>
              <a:gd name="connsiteY27" fmla="*/ 827735 h 1747850"/>
              <a:gd name="connsiteX28" fmla="*/ 1654493 w 5769013"/>
              <a:gd name="connsiteY28" fmla="*/ 780110 h 1747850"/>
              <a:gd name="connsiteX29" fmla="*/ 1333793 w 5769013"/>
              <a:gd name="connsiteY29" fmla="*/ 677533 h 1747850"/>
              <a:gd name="connsiteX30" fmla="*/ 894398 w 5769013"/>
              <a:gd name="connsiteY30" fmla="*/ 783920 h 1747850"/>
              <a:gd name="connsiteX31" fmla="*/ 288608 w 5769013"/>
              <a:gd name="connsiteY31" fmla="*/ 1232547 h 1747850"/>
              <a:gd name="connsiteX32" fmla="*/ 0 w 5769013"/>
              <a:gd name="connsiteY32" fmla="*/ 1747850 h 1747850"/>
              <a:gd name="connsiteX33" fmla="*/ 5497830 w 5769013"/>
              <a:gd name="connsiteY33" fmla="*/ 1747850 h 1747850"/>
              <a:gd name="connsiteX34" fmla="*/ 5513070 w 5769013"/>
              <a:gd name="connsiteY34" fmla="*/ 1731657 h 17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9013" h="1747850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55092" y="805144"/>
                  <a:pt x="1654493" y="780110"/>
                </a:cubicBezTo>
                <a:cubicBezTo>
                  <a:pt x="1553894" y="755076"/>
                  <a:pt x="1435711" y="687058"/>
                  <a:pt x="1333793" y="677533"/>
                </a:cubicBezTo>
                <a:cubicBezTo>
                  <a:pt x="1170916" y="663245"/>
                  <a:pt x="1068595" y="691418"/>
                  <a:pt x="894398" y="783920"/>
                </a:cubicBezTo>
                <a:cubicBezTo>
                  <a:pt x="720201" y="876422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A1B638-5591-4B2E-9F22-6BE35BF4F5BF}"/>
              </a:ext>
            </a:extLst>
          </p:cNvPr>
          <p:cNvSpPr txBox="1"/>
          <p:nvPr/>
        </p:nvSpPr>
        <p:spPr>
          <a:xfrm>
            <a:off x="2014791" y="1883012"/>
            <a:ext cx="6349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In this analysis, we explored the performance of different machine learning models, including decision trees, random forests, K-nearest neighbors (KNN), and Neural Networks. Through rigorous experimentation and evaluation, we have found that Neural Networks outperformed the other models in terms of predictive accuracy and performance.</a:t>
            </a:r>
            <a:endParaRPr lang="ko-KR" altLang="en-US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F5ED3-C017-F747-C19D-5363857BE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1D3A1C-D90C-7AF6-DCB3-6F7ACBAD9B44}"/>
              </a:ext>
            </a:extLst>
          </p:cNvPr>
          <p:cNvSpPr txBox="1"/>
          <p:nvPr/>
        </p:nvSpPr>
        <p:spPr>
          <a:xfrm>
            <a:off x="1961272" y="309855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 </a:t>
            </a:r>
            <a:r>
              <a:rPr lang="en-US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</a:t>
            </a:r>
            <a:r>
              <a:rPr lang="mk-MK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eural </a:t>
            </a:r>
            <a:r>
              <a:rPr lang="en-US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</a:t>
            </a:r>
            <a:r>
              <a:rPr lang="mk-MK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etwork</a:t>
            </a:r>
            <a:r>
              <a:rPr lang="en-US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</a:t>
            </a:r>
            <a:r>
              <a:rPr lang="mk-MK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architecture, with its ability to capture temporal dependencies and sequential patterns in data, proved to be particularly effective for our dataset</a:t>
            </a:r>
            <a:r>
              <a:rPr lang="en-US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</a:t>
            </a:r>
            <a:endParaRPr lang="mk-MK" sz="1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EF839-294C-FFD2-2AC3-310EE15B8B3E}"/>
              </a:ext>
            </a:extLst>
          </p:cNvPr>
          <p:cNvSpPr txBox="1"/>
          <p:nvPr/>
        </p:nvSpPr>
        <p:spPr>
          <a:xfrm>
            <a:off x="1931095" y="408127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Comparatively, decision trees, random forests, and KNN also showcased commendable performance. However, they fell slightly short in capturing the intricate temporal dynamics present in our dataset.</a:t>
            </a:r>
            <a:endParaRPr lang="mk-MK" sz="1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778D9-A394-1621-FACD-09126A052226}"/>
              </a:ext>
            </a:extLst>
          </p:cNvPr>
          <p:cNvSpPr txBox="1"/>
          <p:nvPr/>
        </p:nvSpPr>
        <p:spPr>
          <a:xfrm>
            <a:off x="2014791" y="5069970"/>
            <a:ext cx="29353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 conclusion, based on our analysis, we recommend leveraging </a:t>
            </a:r>
            <a:r>
              <a:rPr lang="en-US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</a:t>
            </a:r>
            <a:r>
              <a:rPr lang="mk-MK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eural </a:t>
            </a:r>
            <a:r>
              <a:rPr lang="en-US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</a:t>
            </a:r>
            <a:r>
              <a:rPr lang="mk-MK" sz="1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etworks for tasks that involve temporal dependencies and sequential patterns.</a:t>
            </a:r>
          </a:p>
        </p:txBody>
      </p:sp>
    </p:spTree>
    <p:extLst>
      <p:ext uri="{BB962C8B-B14F-4D97-AF65-F5344CB8AC3E}">
        <p14:creationId xmlns:p14="http://schemas.microsoft.com/office/powerpoint/2010/main" val="362064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5E38E2-8EB1-40AA-44B5-345BF072D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45" y="483872"/>
            <a:ext cx="7887198" cy="57382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2589A7-3D08-37FB-71D4-AE44DB071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0" y="526331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6BAD2"/>
                </a:solidFill>
                <a:latin typeface="Bahnschrift SemiBold Condensed" panose="020B0502040204020203" pitchFamily="34" charset="0"/>
                <a:cs typeface="Arial" pitchFamily="34" charset="0"/>
              </a:rPr>
              <a:t>THANK YOU !</a:t>
            </a:r>
            <a:endParaRPr lang="ko-KR" altLang="en-US" sz="6000" b="1" dirty="0">
              <a:solidFill>
                <a:srgbClr val="06BAD2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BC20DD-DA29-891F-3BDC-F07556F1F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41351" y="249495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50473" y="2856830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56421" y="2493068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23728" y="2847893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28166" y="2470321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49396" y="4515600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C6F4E4-6D0D-4B70-A06B-9B42EF9D5B5A}"/>
              </a:ext>
            </a:extLst>
          </p:cNvPr>
          <p:cNvSpPr txBox="1"/>
          <p:nvPr/>
        </p:nvSpPr>
        <p:spPr>
          <a:xfrm>
            <a:off x="1586544" y="4762922"/>
            <a:ext cx="2044715" cy="13849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b="0" i="1" dirty="0">
                <a:solidFill>
                  <a:schemeClr val="bg1"/>
                </a:solidFill>
                <a:effectLst/>
                <a:latin typeface="BankGothic Md BT" panose="020B0807020203060204" pitchFamily="34" charset="0"/>
              </a:rPr>
              <a:t>“ Why did the machine learning algorithm take a vacation? It needed some time to normalize.”</a:t>
            </a:r>
            <a:endParaRPr lang="ko-KR" altLang="en-US" sz="14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58D43-7D26-42F2-868D-345B3544743B}"/>
              </a:ext>
            </a:extLst>
          </p:cNvPr>
          <p:cNvSpPr txBox="1"/>
          <p:nvPr/>
        </p:nvSpPr>
        <p:spPr>
          <a:xfrm>
            <a:off x="4987019" y="4794268"/>
            <a:ext cx="2044715" cy="13849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BankGothic Md BT" panose="020B0807020203060204" pitchFamily="34" charset="0"/>
              </a:rPr>
              <a:t>“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BankGothic Md BT" panose="020B0807020203060204" pitchFamily="34" charset="0"/>
              </a:rPr>
              <a:t>Why did the artificial intelligence go to school? To learn how to optimize its performance.”</a:t>
            </a:r>
            <a:endParaRPr lang="ko-KR" altLang="en-US" sz="14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63722-3B1E-47C8-B7AA-4E493FB9CE88}"/>
              </a:ext>
            </a:extLst>
          </p:cNvPr>
          <p:cNvSpPr txBox="1"/>
          <p:nvPr/>
        </p:nvSpPr>
        <p:spPr>
          <a:xfrm>
            <a:off x="8336127" y="4794268"/>
            <a:ext cx="2506534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b="0" i="1" dirty="0">
                <a:solidFill>
                  <a:schemeClr val="bg1"/>
                </a:solidFill>
                <a:effectLst/>
                <a:latin typeface="-apple-system"/>
              </a:rPr>
              <a:t>“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BankGothic Md BT" panose="020B0807020203060204" pitchFamily="34" charset="0"/>
              </a:rPr>
              <a:t>Why did the artificial intelligence go to the park? To learn how to classify different types of trees.”</a:t>
            </a:r>
            <a:endParaRPr lang="ko-KR" altLang="en-US" sz="14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794933" y="4478056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61774" y="4515602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C5DDF2-DF42-4FC4-9B7E-D391F716EDE8}"/>
              </a:ext>
            </a:extLst>
          </p:cNvPr>
          <p:cNvSpPr txBox="1"/>
          <p:nvPr/>
        </p:nvSpPr>
        <p:spPr>
          <a:xfrm>
            <a:off x="2422222" y="979103"/>
            <a:ext cx="2697626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b="0" i="1" dirty="0">
                <a:solidFill>
                  <a:schemeClr val="bg1"/>
                </a:solidFill>
                <a:effectLst/>
                <a:latin typeface="BankGothic Md BT" panose="020B0807020203060204" pitchFamily="34" charset="0"/>
              </a:rPr>
              <a:t>“What did the data scientist say to the machine learning model? “You’re overfitting my heart!”</a:t>
            </a:r>
            <a:endParaRPr lang="ko-KR" altLang="en-US" sz="14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07669" y="1367594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DC783D-AC40-4A04-AC28-1A021DD8D256}"/>
              </a:ext>
            </a:extLst>
          </p:cNvPr>
          <p:cNvSpPr txBox="1"/>
          <p:nvPr/>
        </p:nvSpPr>
        <p:spPr>
          <a:xfrm>
            <a:off x="7962283" y="1028642"/>
            <a:ext cx="2044715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b="0" i="1" dirty="0">
                <a:solidFill>
                  <a:schemeClr val="bg1"/>
                </a:solidFill>
                <a:effectLst/>
                <a:latin typeface="BankGothic Md BT" panose="020B0807020203060204" pitchFamily="34" charset="0"/>
              </a:rPr>
              <a:t>“Why did the neural network go to the gym? To work on its backpropagation.”</a:t>
            </a:r>
            <a:endParaRPr lang="ko-KR" altLang="en-US" sz="14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488977" y="1295209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13479E5-AB98-27B5-6EE3-90B48540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AFFA1EB-E346-F06E-D609-DDB9E17ADC8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51" y="2946133"/>
            <a:ext cx="623582" cy="62358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85A361F-4143-494C-63BE-ECB37A9510E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2133" y="3401833"/>
            <a:ext cx="552068" cy="55206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A5161C6-FC2E-F666-B427-2C3DE55B46C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74" y="2954978"/>
            <a:ext cx="518975" cy="5189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DFE06B9-ED92-0EF5-E313-BA87C0A6860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34" y="3483568"/>
            <a:ext cx="419759" cy="41975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2C5E91C-33D3-0AA5-F8F7-DC523E3B6BD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96" y="2842178"/>
            <a:ext cx="676863" cy="6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>
            <a:extLst>
              <a:ext uri="{FF2B5EF4-FFF2-40B4-BE49-F238E27FC236}">
                <a16:creationId xmlns:a16="http://schemas.microsoft.com/office/drawing/2014/main" id="{244FDFE5-080A-4A24-910B-F74E3769E550}"/>
              </a:ext>
            </a:extLst>
          </p:cNvPr>
          <p:cNvSpPr/>
          <p:nvPr/>
        </p:nvSpPr>
        <p:spPr>
          <a:xfrm>
            <a:off x="3647336" y="4108114"/>
            <a:ext cx="2247493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468" y="320778"/>
            <a:ext cx="8361319" cy="724247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/>
          <a:lstStyle/>
          <a:p>
            <a:r>
              <a:rPr lang="en-US" altLang="ko-KR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nkGothic Md BT" panose="020B0807020203060204" pitchFamily="34" charset="0"/>
              </a:rPr>
              <a:t>Team 3 Introduction </a:t>
            </a:r>
            <a:endParaRPr lang="ko-KR" altLang="en-US" b="1" i="1" dirty="0">
              <a:solidFill>
                <a:schemeClr val="accent1">
                  <a:lumMod val="40000"/>
                  <a:lumOff val="60000"/>
                </a:schemeClr>
              </a:solidFill>
              <a:latin typeface="BankGothic Md BT" panose="020B080702020306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C3E9E-4EC3-4821-BCA4-B0D1D847EBF4}"/>
              </a:ext>
            </a:extLst>
          </p:cNvPr>
          <p:cNvSpPr/>
          <p:nvPr/>
        </p:nvSpPr>
        <p:spPr>
          <a:xfrm>
            <a:off x="896983" y="3645589"/>
            <a:ext cx="2358000" cy="417740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932ED-1652-49F2-AA72-F2FDE7719792}"/>
              </a:ext>
            </a:extLst>
          </p:cNvPr>
          <p:cNvSpPr/>
          <p:nvPr/>
        </p:nvSpPr>
        <p:spPr>
          <a:xfrm>
            <a:off x="3650189" y="3645589"/>
            <a:ext cx="2244639" cy="440379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9CB70-36B2-402F-B95A-7CFC8B8BCAA4}"/>
              </a:ext>
            </a:extLst>
          </p:cNvPr>
          <p:cNvSpPr/>
          <p:nvPr/>
        </p:nvSpPr>
        <p:spPr>
          <a:xfrm>
            <a:off x="6249469" y="3664467"/>
            <a:ext cx="2505648" cy="423757"/>
          </a:xfrm>
          <a:prstGeom prst="rect">
            <a:avLst/>
          </a:prstGeom>
          <a:solidFill>
            <a:schemeClr val="tx2">
              <a:lumMod val="40000"/>
              <a:lumOff val="6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1F668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4FE4B-0371-4E51-9700-9A6B0A19032F}"/>
              </a:ext>
            </a:extLst>
          </p:cNvPr>
          <p:cNvSpPr/>
          <p:nvPr/>
        </p:nvSpPr>
        <p:spPr>
          <a:xfrm>
            <a:off x="9156603" y="3639395"/>
            <a:ext cx="2436306" cy="448829"/>
          </a:xfrm>
          <a:prstGeom prst="rect">
            <a:avLst/>
          </a:prstGeom>
          <a:solidFill>
            <a:schemeClr val="tx2">
              <a:lumMod val="40000"/>
              <a:lumOff val="6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4FDFE5-080A-4A24-910B-F74E3769E550}"/>
              </a:ext>
            </a:extLst>
          </p:cNvPr>
          <p:cNvSpPr/>
          <p:nvPr/>
        </p:nvSpPr>
        <p:spPr>
          <a:xfrm>
            <a:off x="896983" y="4088225"/>
            <a:ext cx="2358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89295-0DF0-4B74-9C21-C8C671297339}"/>
              </a:ext>
            </a:extLst>
          </p:cNvPr>
          <p:cNvSpPr/>
          <p:nvPr/>
        </p:nvSpPr>
        <p:spPr>
          <a:xfrm>
            <a:off x="6249469" y="4110680"/>
            <a:ext cx="2505648" cy="1500451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AD195CE-8614-4DC0-9918-F35E79F67026}"/>
              </a:ext>
            </a:extLst>
          </p:cNvPr>
          <p:cNvSpPr/>
          <p:nvPr/>
        </p:nvSpPr>
        <p:spPr>
          <a:xfrm>
            <a:off x="9155429" y="4108114"/>
            <a:ext cx="2436306" cy="1492111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684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0F91F6-25DE-478B-8455-76425C1C6C73}"/>
              </a:ext>
            </a:extLst>
          </p:cNvPr>
          <p:cNvSpPr/>
          <p:nvPr/>
        </p:nvSpPr>
        <p:spPr>
          <a:xfrm>
            <a:off x="1706983" y="5368846"/>
            <a:ext cx="504000" cy="504000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D5ED09-C595-4AEF-A3BF-93A0C1A8F9AB}"/>
              </a:ext>
            </a:extLst>
          </p:cNvPr>
          <p:cNvSpPr/>
          <p:nvPr/>
        </p:nvSpPr>
        <p:spPr>
          <a:xfrm>
            <a:off x="4460190" y="5425071"/>
            <a:ext cx="504000" cy="466150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6E2F6E-64C1-43F6-BC94-199A877B0AA8}"/>
              </a:ext>
            </a:extLst>
          </p:cNvPr>
          <p:cNvSpPr/>
          <p:nvPr/>
        </p:nvSpPr>
        <p:spPr>
          <a:xfrm>
            <a:off x="7227710" y="5402457"/>
            <a:ext cx="504000" cy="523415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AB9595-4718-4A85-944F-5552F2C50585}"/>
              </a:ext>
            </a:extLst>
          </p:cNvPr>
          <p:cNvSpPr/>
          <p:nvPr/>
        </p:nvSpPr>
        <p:spPr>
          <a:xfrm>
            <a:off x="10122755" y="5375499"/>
            <a:ext cx="504000" cy="475077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6596EF40-92F6-4BF2-A6FD-A904AD5B0FA3}"/>
              </a:ext>
            </a:extLst>
          </p:cNvPr>
          <p:cNvSpPr txBox="1">
            <a:spLocks/>
          </p:cNvSpPr>
          <p:nvPr/>
        </p:nvSpPr>
        <p:spPr>
          <a:xfrm>
            <a:off x="883429" y="3736119"/>
            <a:ext cx="2364576" cy="2552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dirty="0">
                <a:latin typeface="BankGothic Md BT" panose="020B0807020203060204" pitchFamily="34" charset="0"/>
                <a:cs typeface="Arial" pitchFamily="34" charset="0"/>
              </a:rPr>
              <a:t>Ivana Atanasovska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11CFCFE6-B26F-45CE-AFF7-5976AF61CFB8}"/>
              </a:ext>
            </a:extLst>
          </p:cNvPr>
          <p:cNvSpPr txBox="1">
            <a:spLocks/>
          </p:cNvSpPr>
          <p:nvPr/>
        </p:nvSpPr>
        <p:spPr>
          <a:xfrm>
            <a:off x="3801425" y="3686549"/>
            <a:ext cx="1939313" cy="2892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dirty="0">
                <a:latin typeface="BankGothic Md BT" panose="020B0807020203060204" pitchFamily="34" charset="0"/>
                <a:cs typeface="Arial" pitchFamily="34" charset="0"/>
              </a:rPr>
              <a:t>Stevo Dimovski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F53AE6D-ACE8-4E6C-9684-49E91C415FAC}"/>
              </a:ext>
            </a:extLst>
          </p:cNvPr>
          <p:cNvSpPr txBox="1">
            <a:spLocks/>
          </p:cNvSpPr>
          <p:nvPr/>
        </p:nvSpPr>
        <p:spPr>
          <a:xfrm>
            <a:off x="6216018" y="3728841"/>
            <a:ext cx="2519206" cy="23909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dirty="0">
                <a:latin typeface="BankGothic Md BT" panose="020B0807020203060204" pitchFamily="34" charset="0"/>
                <a:cs typeface="Arial" pitchFamily="34" charset="0"/>
              </a:rPr>
              <a:t>Margareta Goseva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C9843E4A-8E0D-4765-BBAB-6BA55EB39397}"/>
              </a:ext>
            </a:extLst>
          </p:cNvPr>
          <p:cNvSpPr txBox="1">
            <a:spLocks/>
          </p:cNvSpPr>
          <p:nvPr/>
        </p:nvSpPr>
        <p:spPr>
          <a:xfrm>
            <a:off x="9243558" y="3693381"/>
            <a:ext cx="2260047" cy="26666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dirty="0">
                <a:latin typeface="BankGothic Md BT" panose="020B0807020203060204" pitchFamily="34" charset="0"/>
                <a:cs typeface="Arial" pitchFamily="34" charset="0"/>
              </a:rPr>
              <a:t>Ivana Gerchakova</a:t>
            </a: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" b="9155"/>
          <a:stretch>
            <a:fillRect/>
          </a:stretch>
        </p:blipFill>
        <p:spPr>
          <a:xfrm>
            <a:off x="890408" y="1278703"/>
            <a:ext cx="2364575" cy="2341990"/>
          </a:xfrm>
        </p:spPr>
      </p:pic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66131E7C-B85B-41D0-8B12-AB2D07CDD6DC}"/>
              </a:ext>
            </a:extLst>
          </p:cNvPr>
          <p:cNvSpPr txBox="1">
            <a:spLocks/>
          </p:cNvSpPr>
          <p:nvPr/>
        </p:nvSpPr>
        <p:spPr>
          <a:xfrm>
            <a:off x="3884190" y="4145240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i="1" dirty="0">
                <a:latin typeface="BankGothic Md BT" panose="020B0807020203060204" pitchFamily="34" charset="0"/>
              </a:rPr>
              <a:t>Data Analyst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47E2A2-80C5-4050-946D-2423EA7FB990}"/>
              </a:ext>
            </a:extLst>
          </p:cNvPr>
          <p:cNvSpPr txBox="1"/>
          <p:nvPr/>
        </p:nvSpPr>
        <p:spPr>
          <a:xfrm>
            <a:off x="1444311" y="6042861"/>
            <a:ext cx="1029344" cy="70788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BankGothic Md BT" panose="020B0807020203060204" pitchFamily="34" charset="0"/>
                <a:cs typeface="Arial" pitchFamily="34" charset="0"/>
              </a:rPr>
              <a:t>01</a:t>
            </a:r>
            <a:endParaRPr lang="ko-KR" altLang="en-US" sz="4000" b="1" i="1" dirty="0">
              <a:solidFill>
                <a:schemeClr val="tx2">
                  <a:lumMod val="60000"/>
                  <a:lumOff val="40000"/>
                </a:schemeClr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042D83-6D94-4C7D-AF7E-6001991A5C32}"/>
              </a:ext>
            </a:extLst>
          </p:cNvPr>
          <p:cNvSpPr txBox="1"/>
          <p:nvPr/>
        </p:nvSpPr>
        <p:spPr>
          <a:xfrm>
            <a:off x="4072018" y="6042861"/>
            <a:ext cx="1280344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BankGothic Md BT" panose="020B0807020203060204" pitchFamily="34" charset="0"/>
                <a:cs typeface="Arial" pitchFamily="34" charset="0"/>
              </a:rPr>
              <a:t>02</a:t>
            </a:r>
            <a:endParaRPr lang="ko-KR" altLang="en-US" sz="4000" b="1" i="1" dirty="0">
              <a:solidFill>
                <a:schemeClr val="tx2">
                  <a:lumMod val="60000"/>
                  <a:lumOff val="40000"/>
                </a:schemeClr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90E45A-078D-4537-9792-CA96313E8A83}"/>
              </a:ext>
            </a:extLst>
          </p:cNvPr>
          <p:cNvSpPr txBox="1"/>
          <p:nvPr/>
        </p:nvSpPr>
        <p:spPr>
          <a:xfrm>
            <a:off x="6920451" y="6042861"/>
            <a:ext cx="120935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BankGothic Md BT" panose="020B0807020203060204" pitchFamily="34" charset="0"/>
                <a:cs typeface="Arial" pitchFamily="34" charset="0"/>
              </a:rPr>
              <a:t>03</a:t>
            </a:r>
            <a:endParaRPr lang="ko-KR" altLang="en-US" sz="4000" b="1" i="1" dirty="0">
              <a:solidFill>
                <a:schemeClr val="tx2">
                  <a:lumMod val="60000"/>
                  <a:lumOff val="40000"/>
                </a:schemeClr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90E45A-078D-4537-9792-CA96313E8A83}"/>
              </a:ext>
            </a:extLst>
          </p:cNvPr>
          <p:cNvSpPr txBox="1"/>
          <p:nvPr/>
        </p:nvSpPr>
        <p:spPr>
          <a:xfrm>
            <a:off x="9734334" y="6042861"/>
            <a:ext cx="1335974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BankGothic Md BT" panose="020B0807020203060204" pitchFamily="34" charset="0"/>
                <a:cs typeface="Arial" pitchFamily="34" charset="0"/>
              </a:rPr>
              <a:t>04</a:t>
            </a:r>
            <a:endParaRPr lang="ko-KR" altLang="en-US" sz="4000" b="1" i="1" dirty="0">
              <a:solidFill>
                <a:schemeClr val="tx2">
                  <a:lumMod val="60000"/>
                  <a:lumOff val="40000"/>
                </a:schemeClr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F54C7F-7BFA-4E4E-94B9-63DB6123A4F0}"/>
              </a:ext>
            </a:extLst>
          </p:cNvPr>
          <p:cNvSpPr txBox="1"/>
          <p:nvPr/>
        </p:nvSpPr>
        <p:spPr>
          <a:xfrm>
            <a:off x="3884190" y="4545149"/>
            <a:ext cx="165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u="sng" dirty="0">
                <a:latin typeface="BankGothic Md BT" panose="020B0807020203060204" pitchFamily="34" charset="0"/>
                <a:cs typeface="Arial" pitchFamily="34" charset="0"/>
              </a:rPr>
              <a:t>Code Name </a:t>
            </a:r>
            <a:endParaRPr lang="ko-KR" altLang="en-US" sz="1200" b="1" i="1" u="sng" dirty="0"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66" name="Text Placeholder 18">
            <a:extLst>
              <a:ext uri="{FF2B5EF4-FFF2-40B4-BE49-F238E27FC236}">
                <a16:creationId xmlns:a16="http://schemas.microsoft.com/office/drawing/2014/main" id="{66131E7C-B85B-41D0-8B12-AB2D07CDD6DC}"/>
              </a:ext>
            </a:extLst>
          </p:cNvPr>
          <p:cNvSpPr txBox="1">
            <a:spLocks/>
          </p:cNvSpPr>
          <p:nvPr/>
        </p:nvSpPr>
        <p:spPr>
          <a:xfrm>
            <a:off x="3940914" y="4951397"/>
            <a:ext cx="1656000" cy="356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i="1" dirty="0">
                <a:latin typeface="BankGothic Md BT" panose="020B0807020203060204" pitchFamily="34" charset="0"/>
              </a:rPr>
              <a:t>Brainiac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66131E7C-B85B-41D0-8B12-AB2D07CDD6DC}"/>
              </a:ext>
            </a:extLst>
          </p:cNvPr>
          <p:cNvSpPr txBox="1">
            <a:spLocks/>
          </p:cNvSpPr>
          <p:nvPr/>
        </p:nvSpPr>
        <p:spPr>
          <a:xfrm>
            <a:off x="1237717" y="4212166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6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F54C7F-7BFA-4E4E-94B9-63DB6123A4F0}"/>
              </a:ext>
            </a:extLst>
          </p:cNvPr>
          <p:cNvSpPr txBox="1"/>
          <p:nvPr/>
        </p:nvSpPr>
        <p:spPr>
          <a:xfrm>
            <a:off x="1222066" y="4559984"/>
            <a:ext cx="165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u="sng" dirty="0">
                <a:latin typeface="BankGothic Md BT" panose="020B0807020203060204" pitchFamily="34" charset="0"/>
                <a:cs typeface="Arial" pitchFamily="34" charset="0"/>
              </a:rPr>
              <a:t>Code Name </a:t>
            </a:r>
            <a:endParaRPr lang="ko-KR" altLang="en-US" sz="1200" b="1" i="1" u="sng" dirty="0"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66131E7C-B85B-41D0-8B12-AB2D07CDD6DC}"/>
              </a:ext>
            </a:extLst>
          </p:cNvPr>
          <p:cNvSpPr txBox="1">
            <a:spLocks/>
          </p:cNvSpPr>
          <p:nvPr/>
        </p:nvSpPr>
        <p:spPr>
          <a:xfrm>
            <a:off x="762890" y="4987188"/>
            <a:ext cx="2548610" cy="3163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i="1" dirty="0">
                <a:latin typeface="BankGothic Md BT" panose="020B0807020203060204" pitchFamily="34" charset="0"/>
              </a:rPr>
              <a:t>Machine Maverick</a:t>
            </a:r>
          </a:p>
        </p:txBody>
      </p:sp>
      <p:sp>
        <p:nvSpPr>
          <p:cNvPr id="81" name="Text Placeholder 18">
            <a:extLst>
              <a:ext uri="{FF2B5EF4-FFF2-40B4-BE49-F238E27FC236}">
                <a16:creationId xmlns:a16="http://schemas.microsoft.com/office/drawing/2014/main" id="{66131E7C-B85B-41D0-8B12-AB2D07CDD6DC}"/>
              </a:ext>
            </a:extLst>
          </p:cNvPr>
          <p:cNvSpPr txBox="1">
            <a:spLocks/>
          </p:cNvSpPr>
          <p:nvPr/>
        </p:nvSpPr>
        <p:spPr>
          <a:xfrm>
            <a:off x="6637397" y="4154453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i="1" dirty="0">
                <a:latin typeface="BankGothic Md BT" panose="020B0807020203060204" pitchFamily="34" charset="0"/>
              </a:rPr>
              <a:t>Data Analyst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F54C7F-7BFA-4E4E-94B9-63DB6123A4F0}"/>
              </a:ext>
            </a:extLst>
          </p:cNvPr>
          <p:cNvSpPr txBox="1"/>
          <p:nvPr/>
        </p:nvSpPr>
        <p:spPr>
          <a:xfrm>
            <a:off x="6637397" y="4528469"/>
            <a:ext cx="165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u="sng" dirty="0">
                <a:latin typeface="BankGothic Md BT" panose="020B0807020203060204" pitchFamily="34" charset="0"/>
                <a:cs typeface="Arial" pitchFamily="34" charset="0"/>
              </a:rPr>
              <a:t>Code Name </a:t>
            </a:r>
            <a:endParaRPr lang="ko-KR" altLang="en-US" sz="1200" b="1" i="1" u="sng" dirty="0"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83" name="Text Placeholder 18">
            <a:extLst>
              <a:ext uri="{FF2B5EF4-FFF2-40B4-BE49-F238E27FC236}">
                <a16:creationId xmlns:a16="http://schemas.microsoft.com/office/drawing/2014/main" id="{66131E7C-B85B-41D0-8B12-AB2D07CDD6DC}"/>
              </a:ext>
            </a:extLst>
          </p:cNvPr>
          <p:cNvSpPr txBox="1">
            <a:spLocks/>
          </p:cNvSpPr>
          <p:nvPr/>
        </p:nvSpPr>
        <p:spPr>
          <a:xfrm>
            <a:off x="6361841" y="4962476"/>
            <a:ext cx="2280903" cy="3163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i="1" dirty="0">
                <a:latin typeface="BankGothic Md BT" panose="020B0807020203060204" pitchFamily="34" charset="0"/>
              </a:rPr>
              <a:t>Mind Modulator</a:t>
            </a:r>
          </a:p>
        </p:txBody>
      </p:sp>
      <p:sp>
        <p:nvSpPr>
          <p:cNvPr id="84" name="Text Placeholder 18">
            <a:extLst>
              <a:ext uri="{FF2B5EF4-FFF2-40B4-BE49-F238E27FC236}">
                <a16:creationId xmlns:a16="http://schemas.microsoft.com/office/drawing/2014/main" id="{66131E7C-B85B-41D0-8B12-AB2D07CDD6DC}"/>
              </a:ext>
            </a:extLst>
          </p:cNvPr>
          <p:cNvSpPr txBox="1">
            <a:spLocks/>
          </p:cNvSpPr>
          <p:nvPr/>
        </p:nvSpPr>
        <p:spPr>
          <a:xfrm>
            <a:off x="9574321" y="4177457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i="1" dirty="0">
                <a:latin typeface="BankGothic Md BT" panose="020B0807020203060204" pitchFamily="34" charset="0"/>
              </a:rPr>
              <a:t>Data Analyst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F54C7F-7BFA-4E4E-94B9-63DB6123A4F0}"/>
              </a:ext>
            </a:extLst>
          </p:cNvPr>
          <p:cNvSpPr txBox="1"/>
          <p:nvPr/>
        </p:nvSpPr>
        <p:spPr>
          <a:xfrm>
            <a:off x="9572937" y="4536173"/>
            <a:ext cx="165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i="1" u="sng" dirty="0">
                <a:latin typeface="BankGothic Md BT" panose="020B0807020203060204" pitchFamily="34" charset="0"/>
                <a:cs typeface="Arial" pitchFamily="34" charset="0"/>
              </a:rPr>
              <a:t>Code Name</a:t>
            </a:r>
            <a:r>
              <a:rPr lang="en-US" altLang="ko-KR" sz="1200" b="1" i="1" u="sng" dirty="0">
                <a:cs typeface="Arial" pitchFamily="34" charset="0"/>
              </a:rPr>
              <a:t> </a:t>
            </a:r>
            <a:endParaRPr lang="ko-KR" altLang="en-US" sz="1200" b="1" i="1" u="sng" dirty="0">
              <a:cs typeface="Arial" pitchFamily="34" charset="0"/>
            </a:endParaRPr>
          </a:p>
        </p:txBody>
      </p:sp>
      <p:sp>
        <p:nvSpPr>
          <p:cNvPr id="86" name="Text Placeholder 18">
            <a:extLst>
              <a:ext uri="{FF2B5EF4-FFF2-40B4-BE49-F238E27FC236}">
                <a16:creationId xmlns:a16="http://schemas.microsoft.com/office/drawing/2014/main" id="{66131E7C-B85B-41D0-8B12-AB2D07CDD6DC}"/>
              </a:ext>
            </a:extLst>
          </p:cNvPr>
          <p:cNvSpPr txBox="1">
            <a:spLocks/>
          </p:cNvSpPr>
          <p:nvPr/>
        </p:nvSpPr>
        <p:spPr>
          <a:xfrm>
            <a:off x="9497517" y="4956527"/>
            <a:ext cx="1858539" cy="3163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i="1" dirty="0">
                <a:latin typeface="BankGothic Md BT" panose="020B0807020203060204" pitchFamily="34" charset="0"/>
              </a:rPr>
              <a:t>Deep Maniac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66131E7C-B85B-41D0-8B12-AB2D07CDD6DC}"/>
              </a:ext>
            </a:extLst>
          </p:cNvPr>
          <p:cNvSpPr txBox="1">
            <a:spLocks/>
          </p:cNvSpPr>
          <p:nvPr/>
        </p:nvSpPr>
        <p:spPr>
          <a:xfrm>
            <a:off x="1130983" y="4139022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i="1" dirty="0">
                <a:latin typeface="BankGothic Md BT" panose="020B0807020203060204" pitchFamily="34" charset="0"/>
              </a:rPr>
              <a:t>Data Analyst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223DC-EDD7-2533-08CE-E300FAE1C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C694D9-40F2-1CBA-644C-BBA58C4E949B}"/>
              </a:ext>
            </a:extLst>
          </p:cNvPr>
          <p:cNvSpPr txBox="1"/>
          <p:nvPr/>
        </p:nvSpPr>
        <p:spPr>
          <a:xfrm>
            <a:off x="1596711" y="6195261"/>
            <a:ext cx="1029344" cy="707886"/>
          </a:xfrm>
          <a:prstGeom prst="rect">
            <a:avLst/>
          </a:prstGeom>
          <a:noFill/>
          <a:effectLst>
            <a:innerShdw blurRad="114300">
              <a:schemeClr val="tx1"/>
            </a:inn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BankGothic Md BT" panose="020B0807020203060204" pitchFamily="34" charset="0"/>
                <a:cs typeface="Arial" pitchFamily="34" charset="0"/>
              </a:rPr>
              <a:t>01</a:t>
            </a:r>
            <a:endParaRPr lang="ko-KR" altLang="en-US" sz="4000" b="1" i="1" dirty="0">
              <a:solidFill>
                <a:schemeClr val="tx2">
                  <a:lumMod val="40000"/>
                  <a:lumOff val="60000"/>
                </a:schemeClr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7FE798-1348-B1A3-8CAD-22286127CBFA}"/>
              </a:ext>
            </a:extLst>
          </p:cNvPr>
          <p:cNvSpPr txBox="1"/>
          <p:nvPr/>
        </p:nvSpPr>
        <p:spPr>
          <a:xfrm>
            <a:off x="4224418" y="6195261"/>
            <a:ext cx="1280344" cy="70788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BankGothic Md BT" panose="020B0807020203060204" pitchFamily="34" charset="0"/>
                <a:cs typeface="Arial" pitchFamily="34" charset="0"/>
              </a:rPr>
              <a:t>02</a:t>
            </a:r>
            <a:endParaRPr lang="ko-KR" altLang="en-US" sz="4000" b="1" i="1" dirty="0">
              <a:solidFill>
                <a:schemeClr val="tx2">
                  <a:lumMod val="40000"/>
                  <a:lumOff val="60000"/>
                </a:schemeClr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B7EB44-3654-2A81-8505-5D719B4B3266}"/>
              </a:ext>
            </a:extLst>
          </p:cNvPr>
          <p:cNvSpPr txBox="1"/>
          <p:nvPr/>
        </p:nvSpPr>
        <p:spPr>
          <a:xfrm>
            <a:off x="7072851" y="6195261"/>
            <a:ext cx="1209356" cy="70788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BankGothic Md BT" panose="020B0807020203060204" pitchFamily="34" charset="0"/>
                <a:cs typeface="Arial" pitchFamily="34" charset="0"/>
              </a:rPr>
              <a:t>03</a:t>
            </a:r>
            <a:endParaRPr lang="ko-KR" altLang="en-US" sz="4000" b="1" i="1" dirty="0">
              <a:solidFill>
                <a:schemeClr val="tx2">
                  <a:lumMod val="40000"/>
                  <a:lumOff val="60000"/>
                </a:schemeClr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2286F-3C88-6B19-91E0-EA07FC8E98EF}"/>
              </a:ext>
            </a:extLst>
          </p:cNvPr>
          <p:cNvSpPr txBox="1"/>
          <p:nvPr/>
        </p:nvSpPr>
        <p:spPr>
          <a:xfrm>
            <a:off x="9886734" y="6195261"/>
            <a:ext cx="1335974" cy="70788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BankGothic Md BT" panose="020B0807020203060204" pitchFamily="34" charset="0"/>
                <a:cs typeface="Arial" pitchFamily="34" charset="0"/>
              </a:rPr>
              <a:t>04</a:t>
            </a:r>
            <a:endParaRPr lang="ko-KR" altLang="en-US" sz="4000" b="1" i="1" dirty="0">
              <a:solidFill>
                <a:schemeClr val="tx2">
                  <a:lumMod val="40000"/>
                  <a:lumOff val="60000"/>
                </a:schemeClr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69B360CA-5748-E855-1B39-ED665301F389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" r="2236"/>
          <a:stretch>
            <a:fillRect/>
          </a:stretch>
        </p:blipFill>
        <p:spPr>
          <a:xfrm>
            <a:off x="3656013" y="1277939"/>
            <a:ext cx="2225803" cy="2343150"/>
          </a:xfr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C84B283-0C3C-F513-3F51-F822118080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27" y="5455500"/>
            <a:ext cx="347094" cy="34709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63759F7-7ECB-E62F-3F58-BD9654573DD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72" y="5495120"/>
            <a:ext cx="326659" cy="32665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1DEE47F-E41A-75D7-92F0-11F8B50DED7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36" y="5379374"/>
            <a:ext cx="490234" cy="49023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AE43CD3-97B9-4FC2-DBD4-233D553B07B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272876" y="5460214"/>
            <a:ext cx="389380" cy="389380"/>
          </a:xfrm>
          <a:prstGeom prst="rect">
            <a:avLst/>
          </a:prstGeom>
        </p:spPr>
      </p:pic>
      <p:pic>
        <p:nvPicPr>
          <p:cNvPr id="47" name="Picture Placeholder 46"/>
          <p:cNvPicPr>
            <a:picLocks noGrp="1" noChangeAspect="1"/>
          </p:cNvPicPr>
          <p:nvPr>
            <p:ph type="pic" idx="17"/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3" b="12843"/>
          <a:stretch>
            <a:fillRect/>
          </a:stretch>
        </p:blipFill>
        <p:spPr>
          <a:xfrm>
            <a:off x="9151938" y="1277938"/>
            <a:ext cx="2436812" cy="2338387"/>
          </a:xfrm>
        </p:spPr>
      </p:pic>
      <p:pic>
        <p:nvPicPr>
          <p:cNvPr id="22" name="Picture Placeholder 21"/>
          <p:cNvPicPr>
            <a:picLocks noGrp="1" noChangeAspect="1"/>
          </p:cNvPicPr>
          <p:nvPr>
            <p:ph type="pic" idx="16"/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5" r="6985"/>
          <a:stretch>
            <a:fillRect/>
          </a:stretch>
        </p:blipFill>
        <p:spPr>
          <a:xfrm>
            <a:off x="6249470" y="1277938"/>
            <a:ext cx="2485754" cy="2361457"/>
          </a:xfrm>
        </p:spPr>
      </p:pic>
    </p:spTree>
    <p:extLst>
      <p:ext uri="{BB962C8B-B14F-4D97-AF65-F5344CB8AC3E}">
        <p14:creationId xmlns:p14="http://schemas.microsoft.com/office/powerpoint/2010/main" val="58025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6" r="8846"/>
          <a:stretch>
            <a:fillRect/>
          </a:stretch>
        </p:blipFill>
        <p:spPr/>
      </p:pic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>
            <a:off x="2976665" y="1223620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B71E-AD65-4735-8AF0-2EB441B77B4B}"/>
              </a:ext>
            </a:extLst>
          </p:cNvPr>
          <p:cNvSpPr txBox="1"/>
          <p:nvPr/>
        </p:nvSpPr>
        <p:spPr>
          <a:xfrm>
            <a:off x="7017805" y="-54864"/>
            <a:ext cx="47191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i="1" dirty="0">
                <a:solidFill>
                  <a:srgbClr val="06BAD2"/>
                </a:solidFill>
                <a:latin typeface="BankGothic Md BT" panose="020B0807020203060204" pitchFamily="34" charset="0"/>
              </a:rPr>
              <a:t>Motivation</a:t>
            </a:r>
            <a:endParaRPr lang="ko-KR" altLang="en-US" sz="5400" b="1" i="1" dirty="0">
              <a:solidFill>
                <a:srgbClr val="06BAD2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16" name="Chevron 25">
            <a:extLst>
              <a:ext uri="{FF2B5EF4-FFF2-40B4-BE49-F238E27FC236}">
                <a16:creationId xmlns:a16="http://schemas.microsoft.com/office/drawing/2014/main" id="{D22FE223-840A-42F4-830D-286345F6A0A4}"/>
              </a:ext>
            </a:extLst>
          </p:cNvPr>
          <p:cNvSpPr/>
          <p:nvPr/>
        </p:nvSpPr>
        <p:spPr>
          <a:xfrm>
            <a:off x="6912003" y="1829475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24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6922168" y="2461129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81BFB1-91FC-0682-F1EA-6B6C9D7A3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0F837D1-2071-8709-658F-3D2BB2162E14}"/>
              </a:ext>
            </a:extLst>
          </p:cNvPr>
          <p:cNvSpPr txBox="1"/>
          <p:nvPr/>
        </p:nvSpPr>
        <p:spPr>
          <a:xfrm>
            <a:off x="7321462" y="868466"/>
            <a:ext cx="4415481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The motivation for predictive eye tracking integration lies in its potential to enhance various applications and technologies that rely on eye tracking data. </a:t>
            </a:r>
          </a:p>
          <a:p>
            <a:endParaRPr lang="en-US" sz="1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Improved User Experience:  </a:t>
            </a: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By predicting the user's gaze location in advance, applications can provide smoother and more responsive interactions, leading to a more seamless and natural user experience.</a:t>
            </a:r>
          </a:p>
          <a:p>
            <a:endParaRPr lang="en-US" sz="1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Enhanced Interaction Techniques: </a:t>
            </a: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Predictive eye tracking can enable the development of advanced interaction techniques. </a:t>
            </a:r>
          </a:p>
          <a:p>
            <a:endParaRPr lang="en-US" sz="1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Adaptive User Interfaces: </a:t>
            </a: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Integrating predictive eye tracking with user interfaces allows for adaptive and personalized experiences.</a:t>
            </a:r>
          </a:p>
          <a:p>
            <a:endParaRPr lang="en-US" sz="1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Attention-Based Analytics: </a:t>
            </a: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Predictive eye tracking can provide valuable insights into users' visual attention patterns. </a:t>
            </a:r>
          </a:p>
          <a:p>
            <a:endParaRPr lang="en-US" sz="1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Assistive Technologies: </a:t>
            </a: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Predictive eye tracking can benefit individuals with disabilities or impairments by enabling more efficient and accurate control of assistive technologies.</a:t>
            </a:r>
          </a:p>
          <a:p>
            <a:endParaRPr lang="en-US" sz="1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Predictive Gaze-Based Applications: </a:t>
            </a: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Integrating predictive eye tracking opens up new possibilities for gaze-based applications that rely on gaze predictions. </a:t>
            </a:r>
          </a:p>
          <a:p>
            <a:endParaRPr lang="en-US" sz="1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Optimization of System Resources: </a:t>
            </a: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By predicting the user's gaze, system resources can be optimized more efficiently. </a:t>
            </a:r>
          </a:p>
          <a:p>
            <a:endParaRPr lang="en-US" sz="1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Future Technological Advances: As predictive eye tracking technology continues to evolve, it holds the potential for even more advanced applications and integrations. </a:t>
            </a:r>
            <a:endParaRPr lang="mk-MK" sz="12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9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6922168" y="3045973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Chevron 25">
            <a:extLst>
              <a:ext uri="{FF2B5EF4-FFF2-40B4-BE49-F238E27FC236}">
                <a16:creationId xmlns:a16="http://schemas.microsoft.com/office/drawing/2014/main" id="{D22FE223-840A-42F4-830D-286345F6A0A4}"/>
              </a:ext>
            </a:extLst>
          </p:cNvPr>
          <p:cNvSpPr/>
          <p:nvPr/>
        </p:nvSpPr>
        <p:spPr>
          <a:xfrm>
            <a:off x="6922168" y="3576724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6952929" y="4194271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6912003" y="4867497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Chevron 25">
            <a:extLst>
              <a:ext uri="{FF2B5EF4-FFF2-40B4-BE49-F238E27FC236}">
                <a16:creationId xmlns:a16="http://schemas.microsoft.com/office/drawing/2014/main" id="{D22FE223-840A-42F4-830D-286345F6A0A4}"/>
              </a:ext>
            </a:extLst>
          </p:cNvPr>
          <p:cNvSpPr/>
          <p:nvPr/>
        </p:nvSpPr>
        <p:spPr>
          <a:xfrm>
            <a:off x="6910888" y="5557068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6912003" y="6216782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ED1103-C51B-73ED-5066-380853ED1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  <p:pic>
        <p:nvPicPr>
          <p:cNvPr id="43" name="Picture Placeholder 4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1" r="12691"/>
          <a:stretch>
            <a:fillRect/>
          </a:stretch>
        </p:blipFill>
        <p:spPr>
          <a:xfrm>
            <a:off x="0" y="34925"/>
            <a:ext cx="7640638" cy="682307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F837D1-2071-8709-658F-3D2BB2162E14}"/>
              </a:ext>
            </a:extLst>
          </p:cNvPr>
          <p:cNvSpPr txBox="1"/>
          <p:nvPr/>
        </p:nvSpPr>
        <p:spPr>
          <a:xfrm>
            <a:off x="7776519" y="4432328"/>
            <a:ext cx="441548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Empowering Decision-Making: </a:t>
            </a:r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The enhanced data analysis capabilities provided by predictive eye tracking enable businesses and researchers to make more informed and data-driven decisions.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837D1-2071-8709-658F-3D2BB2162E14}"/>
              </a:ext>
            </a:extLst>
          </p:cNvPr>
          <p:cNvSpPr txBox="1"/>
          <p:nvPr/>
        </p:nvSpPr>
        <p:spPr>
          <a:xfrm>
            <a:off x="7776519" y="2648022"/>
            <a:ext cx="441548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Preprocessing and Integration: </a:t>
            </a:r>
            <a:r>
              <a:rPr lang="en-US" sz="11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The project involves preprocessing the existing data and integrating advanced predictive eye tracking models into our current solution.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F837D1-2071-8709-658F-3D2BB2162E14}"/>
              </a:ext>
            </a:extLst>
          </p:cNvPr>
          <p:cNvSpPr txBox="1"/>
          <p:nvPr/>
        </p:nvSpPr>
        <p:spPr>
          <a:xfrm>
            <a:off x="7776519" y="3480136"/>
            <a:ext cx="441548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Filling Gaps: </a:t>
            </a:r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Predictive eye tracking addresses the problem of missing data and low accuracy in frames with detected faces and eye tracking, improving the overall quality and reliability of our analysis.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837D1-2071-8709-658F-3D2BB2162E14}"/>
              </a:ext>
            </a:extLst>
          </p:cNvPr>
          <p:cNvSpPr txBox="1"/>
          <p:nvPr/>
        </p:nvSpPr>
        <p:spPr>
          <a:xfrm>
            <a:off x="7776519" y="1834398"/>
            <a:ext cx="44154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sng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Data Collection: </a:t>
            </a:r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Our solution collects eye tracking and facial coding data to capture both explicit and implicit feedback from respondents during surveys.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F837D1-2071-8709-658F-3D2BB2162E14}"/>
              </a:ext>
            </a:extLst>
          </p:cNvPr>
          <p:cNvSpPr txBox="1"/>
          <p:nvPr/>
        </p:nvSpPr>
        <p:spPr>
          <a:xfrm>
            <a:off x="7776519" y="5332677"/>
            <a:ext cx="441548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</a:pPr>
            <a:r>
              <a:rPr lang="en-US" sz="1100" b="1" u="sng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Improved Confidence: </a:t>
            </a:r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With a more robust and reliable analysis, our solution offers increased confidence in the insights derived from respondents' implicit feedback</a:t>
            </a:r>
            <a:r>
              <a:rPr lang="en-US" sz="1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681" y="2010804"/>
            <a:ext cx="195089" cy="2011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80" y="2824428"/>
            <a:ext cx="195089" cy="201185"/>
          </a:xfrm>
          <a:prstGeom prst="rect">
            <a:avLst/>
          </a:prstGeom>
        </p:spPr>
      </p:pic>
      <p:sp>
        <p:nvSpPr>
          <p:cNvPr id="26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7514204" y="3638052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Chevron 25">
            <a:extLst>
              <a:ext uri="{FF2B5EF4-FFF2-40B4-BE49-F238E27FC236}">
                <a16:creationId xmlns:a16="http://schemas.microsoft.com/office/drawing/2014/main" id="{D22FE223-840A-42F4-830D-286345F6A0A4}"/>
              </a:ext>
            </a:extLst>
          </p:cNvPr>
          <p:cNvSpPr/>
          <p:nvPr/>
        </p:nvSpPr>
        <p:spPr>
          <a:xfrm>
            <a:off x="7510747" y="4608833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7510747" y="5486169"/>
            <a:ext cx="194565" cy="224002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837D1-2071-8709-658F-3D2BB2162E14}"/>
              </a:ext>
            </a:extLst>
          </p:cNvPr>
          <p:cNvSpPr txBox="1"/>
          <p:nvPr/>
        </p:nvSpPr>
        <p:spPr>
          <a:xfrm>
            <a:off x="7608029" y="212218"/>
            <a:ext cx="44154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1" dirty="0">
                <a:solidFill>
                  <a:srgbClr val="06BAD2"/>
                </a:solidFill>
                <a:latin typeface="BankGothic Md BT" panose="020B0807020203060204" pitchFamily="34" charset="0"/>
              </a:rPr>
              <a:t>PROJECT DESCRIPTION</a:t>
            </a:r>
            <a:endParaRPr lang="en-US" sz="3600" i="1" dirty="0">
              <a:solidFill>
                <a:srgbClr val="06BAD2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7465CC-0161-4533-8019-C7D70DA0596B}"/>
              </a:ext>
            </a:extLst>
          </p:cNvPr>
          <p:cNvGrpSpPr/>
          <p:nvPr/>
        </p:nvGrpSpPr>
        <p:grpSpPr>
          <a:xfrm>
            <a:off x="5618961" y="625344"/>
            <a:ext cx="1289518" cy="3683832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CDA3BFF-F8A3-4918-B507-D99B5F7A418E}"/>
                </a:ext>
              </a:extLst>
            </p:cNvPr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AD12E1-61D4-41DF-ABF9-C67842F0493F}"/>
                </a:ext>
              </a:extLst>
            </p:cNvPr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4101B9-F5D3-4407-B084-367B45709379}"/>
                </a:ext>
              </a:extLst>
            </p:cNvPr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6A2E478-D09D-49BD-AF51-D6C94A5C82AE}"/>
                </a:ext>
              </a:extLst>
            </p:cNvPr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2058B0B-91E3-4C78-B113-6B2A89311811}"/>
                </a:ext>
              </a:extLst>
            </p:cNvPr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E17BBB-F95F-471B-9324-9CECBC49283B}"/>
              </a:ext>
            </a:extLst>
          </p:cNvPr>
          <p:cNvSpPr txBox="1"/>
          <p:nvPr/>
        </p:nvSpPr>
        <p:spPr>
          <a:xfrm>
            <a:off x="802129" y="638724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57F9C-C58E-4B69-AF17-A9B30000B765}"/>
              </a:ext>
            </a:extLst>
          </p:cNvPr>
          <p:cNvSpPr txBox="1"/>
          <p:nvPr/>
        </p:nvSpPr>
        <p:spPr>
          <a:xfrm>
            <a:off x="1623884" y="707826"/>
            <a:ext cx="363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Data Familiarization </a:t>
            </a:r>
            <a:r>
              <a:rPr lang="en-US" altLang="ko-KR" sz="1200" b="1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This includes understanding the data sources, variables, and their types, as well as the data collection process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01CA91-6479-4CD5-A78E-9378685D7E0B}"/>
              </a:ext>
            </a:extLst>
          </p:cNvPr>
          <p:cNvSpPr txBox="1"/>
          <p:nvPr/>
        </p:nvSpPr>
        <p:spPr>
          <a:xfrm>
            <a:off x="802129" y="2070105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811964-6460-46EF-8682-BFD0BDFA1715}"/>
              </a:ext>
            </a:extLst>
          </p:cNvPr>
          <p:cNvSpPr txBox="1"/>
          <p:nvPr/>
        </p:nvSpPr>
        <p:spPr>
          <a:xfrm>
            <a:off x="1623884" y="2239382"/>
            <a:ext cx="363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Data Visualization </a:t>
            </a:r>
            <a:r>
              <a:rPr lang="en-US" altLang="ko-KR" sz="1200" b="1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Visualizing the data is a powerful way to understand its characteristics and uncover patterns or relationships. </a:t>
            </a:r>
            <a:endParaRPr lang="ko-KR" altLang="en-US" sz="1200" dirty="0">
              <a:solidFill>
                <a:schemeClr val="bg1"/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EDB098-BB29-4275-801B-168778A794BB}"/>
              </a:ext>
            </a:extLst>
          </p:cNvPr>
          <p:cNvSpPr txBox="1"/>
          <p:nvPr/>
        </p:nvSpPr>
        <p:spPr>
          <a:xfrm>
            <a:off x="796715" y="3405905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558E12-85F2-47A8-B453-51E1F8DB0BFE}"/>
              </a:ext>
            </a:extLst>
          </p:cNvPr>
          <p:cNvSpPr txBox="1"/>
          <p:nvPr/>
        </p:nvSpPr>
        <p:spPr>
          <a:xfrm>
            <a:off x="1623884" y="3340799"/>
            <a:ext cx="363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Feature Engineering </a:t>
            </a:r>
            <a:r>
              <a:rPr lang="en-US" altLang="ko-KR" sz="12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: This process involve transforming variables, scaling, encoding categorical variables, or creating interaction terms to improve model performance.</a:t>
            </a:r>
            <a:endParaRPr lang="ko-KR" altLang="en-US" sz="1200" dirty="0">
              <a:solidFill>
                <a:schemeClr val="bg1"/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CA01C-4BFE-43A5-B002-82CA7BE7751D}"/>
              </a:ext>
            </a:extLst>
          </p:cNvPr>
          <p:cNvSpPr txBox="1"/>
          <p:nvPr/>
        </p:nvSpPr>
        <p:spPr>
          <a:xfrm>
            <a:off x="10740144" y="135685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62235-9212-475D-83FF-A9A193200D3F}"/>
              </a:ext>
            </a:extLst>
          </p:cNvPr>
          <p:cNvSpPr txBox="1"/>
          <p:nvPr/>
        </p:nvSpPr>
        <p:spPr>
          <a:xfrm>
            <a:off x="7256291" y="1475763"/>
            <a:ext cx="362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Data Cleaning </a:t>
            </a:r>
            <a:r>
              <a:rPr lang="en-US" altLang="ko-KR" sz="1200" b="1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Involves assessing data quality, checking for missing values, duplicates, and outliers. </a:t>
            </a:r>
            <a:endParaRPr lang="ko-KR" altLang="en-US" sz="1200" dirty="0">
              <a:solidFill>
                <a:schemeClr val="bg1"/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897B2B-234A-42A4-89E8-0DE023B8F96F}"/>
              </a:ext>
            </a:extLst>
          </p:cNvPr>
          <p:cNvSpPr txBox="1"/>
          <p:nvPr/>
        </p:nvSpPr>
        <p:spPr>
          <a:xfrm>
            <a:off x="10732544" y="278329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BD997-F020-4652-9999-F6140C428386}"/>
              </a:ext>
            </a:extLst>
          </p:cNvPr>
          <p:cNvSpPr txBox="1"/>
          <p:nvPr/>
        </p:nvSpPr>
        <p:spPr>
          <a:xfrm>
            <a:off x="7266512" y="2839491"/>
            <a:ext cx="36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Statistical Summaries </a:t>
            </a:r>
            <a:r>
              <a:rPr lang="en-US" altLang="ko-KR" sz="1200" b="1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:  </a:t>
            </a:r>
            <a:r>
              <a:rPr lang="en-US" altLang="ko-KR" sz="12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Measures of central tendency (mean, median), measures of dispersion (variance, standard deviation), and quantiles. </a:t>
            </a:r>
            <a:endParaRPr lang="ko-KR" altLang="en-US" sz="1200" dirty="0">
              <a:solidFill>
                <a:schemeClr val="bg1"/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2B69010-83AF-A247-931A-85B73DF73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5897B2B-234A-42A4-89E8-0DE023B8F96F}"/>
              </a:ext>
            </a:extLst>
          </p:cNvPr>
          <p:cNvSpPr txBox="1"/>
          <p:nvPr/>
        </p:nvSpPr>
        <p:spPr>
          <a:xfrm>
            <a:off x="10740144" y="425168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CBD997-F020-4652-9999-F6140C428386}"/>
              </a:ext>
            </a:extLst>
          </p:cNvPr>
          <p:cNvSpPr txBox="1"/>
          <p:nvPr/>
        </p:nvSpPr>
        <p:spPr>
          <a:xfrm>
            <a:off x="7266512" y="4184883"/>
            <a:ext cx="362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Correlation and Relationships </a:t>
            </a:r>
            <a:r>
              <a:rPr lang="en-US" altLang="ko-KR" sz="12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: Explores the relationships between variables using correlation analysis or other statistical techniques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EDB098-BB29-4275-801B-168778A794BB}"/>
              </a:ext>
            </a:extLst>
          </p:cNvPr>
          <p:cNvSpPr txBox="1"/>
          <p:nvPr/>
        </p:nvSpPr>
        <p:spPr>
          <a:xfrm>
            <a:off x="806824" y="487163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07</a:t>
            </a:r>
            <a:endParaRPr lang="ko-KR" altLang="en-US" sz="4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558E12-85F2-47A8-B453-51E1F8DB0BFE}"/>
              </a:ext>
            </a:extLst>
          </p:cNvPr>
          <p:cNvSpPr txBox="1"/>
          <p:nvPr/>
        </p:nvSpPr>
        <p:spPr>
          <a:xfrm>
            <a:off x="1623884" y="4988991"/>
            <a:ext cx="363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Data Segmentation </a:t>
            </a:r>
            <a:r>
              <a:rPr lang="en-US" altLang="ko-KR" sz="12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: Data segmentation based on different attributes, such as time periods, customer segments, or geographic regions. </a:t>
            </a:r>
            <a:endParaRPr lang="ko-KR" altLang="en-US" sz="1200" dirty="0">
              <a:solidFill>
                <a:schemeClr val="bg1"/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97465CC-0161-4533-8019-C7D70DA0596B}"/>
              </a:ext>
            </a:extLst>
          </p:cNvPr>
          <p:cNvGrpSpPr/>
          <p:nvPr/>
        </p:nvGrpSpPr>
        <p:grpSpPr>
          <a:xfrm>
            <a:off x="5180386" y="4161361"/>
            <a:ext cx="1286536" cy="2270957"/>
            <a:chOff x="3850310" y="1776627"/>
            <a:chExt cx="1286536" cy="2604621"/>
          </a:xfrm>
          <a:solidFill>
            <a:schemeClr val="bg1"/>
          </a:solidFill>
        </p:grpSpPr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85AD12E1-61D4-41DF-ABF9-C67842F0493F}"/>
                </a:ext>
              </a:extLst>
            </p:cNvPr>
            <p:cNvSpPr/>
            <p:nvPr/>
          </p:nvSpPr>
          <p:spPr>
            <a:xfrm rot="5400000">
              <a:off x="4228745" y="2658521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D34101B9-F5D3-4407-B084-367B45709379}"/>
                </a:ext>
              </a:extLst>
            </p:cNvPr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36A2E478-D09D-49BD-AF51-D6C94A5C82AE}"/>
                </a:ext>
              </a:extLst>
            </p:cNvPr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5897B2B-234A-42A4-89E8-0DE023B8F96F}"/>
              </a:ext>
            </a:extLst>
          </p:cNvPr>
          <p:cNvSpPr txBox="1"/>
          <p:nvPr/>
        </p:nvSpPr>
        <p:spPr>
          <a:xfrm>
            <a:off x="10740144" y="5730422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08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CBD997-F020-4652-9999-F6140C428386}"/>
              </a:ext>
            </a:extLst>
          </p:cNvPr>
          <p:cNvSpPr txBox="1"/>
          <p:nvPr/>
        </p:nvSpPr>
        <p:spPr>
          <a:xfrm>
            <a:off x="7266512" y="5747799"/>
            <a:ext cx="362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Hypothesis Testing </a:t>
            </a:r>
            <a:r>
              <a:rPr lang="en-US" altLang="ko-KR" sz="1200" dirty="0">
                <a:solidFill>
                  <a:schemeClr val="bg1"/>
                </a:solidFill>
                <a:latin typeface="Bahnschrift SemiCondensed" panose="020B0502040204020203" pitchFamily="34" charset="0"/>
                <a:cs typeface="Arial" pitchFamily="34" charset="0"/>
              </a:rPr>
              <a:t>: Testing hypotheses or assumptions about the data using statistical tests. </a:t>
            </a:r>
            <a:endParaRPr lang="ko-KR" altLang="en-US" sz="1200" dirty="0">
              <a:solidFill>
                <a:schemeClr val="bg1"/>
              </a:solidFill>
              <a:latin typeface="Bahnschrift SemiCondensed" panose="020B0502040204020203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222" y="86193"/>
            <a:ext cx="6091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06BAD2"/>
                </a:solidFill>
                <a:latin typeface="BankGothic Md BT" panose="020B0807020203060204" pitchFamily="34" charset="0"/>
                <a:cs typeface="Arial" pitchFamily="34" charset="0"/>
              </a:rPr>
              <a:t>Exploratory Data Analysis</a:t>
            </a:r>
            <a:endParaRPr lang="ko-KR" altLang="en-US" sz="3600" b="1" i="1" dirty="0">
              <a:solidFill>
                <a:srgbClr val="06BAD2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5760019" y="802816"/>
            <a:ext cx="522406" cy="49903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6226858" y="1503640"/>
            <a:ext cx="522406" cy="49903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5778175" y="2208259"/>
            <a:ext cx="522406" cy="51862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6226858" y="2917883"/>
            <a:ext cx="522406" cy="51862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5786199" y="3638468"/>
            <a:ext cx="522406" cy="51862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5339601" y="4341071"/>
            <a:ext cx="522406" cy="51862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5789667" y="5037528"/>
            <a:ext cx="522406" cy="51862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5339601" y="5747799"/>
            <a:ext cx="522406" cy="51862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8188" y="852539"/>
            <a:ext cx="428670" cy="42867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95" y="1553691"/>
            <a:ext cx="398931" cy="39893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40" y="2309720"/>
            <a:ext cx="344118" cy="34411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11" y="2944923"/>
            <a:ext cx="354697" cy="41231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310" y="3699336"/>
            <a:ext cx="353927" cy="35392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1912" y="4410898"/>
            <a:ext cx="377783" cy="37778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88" y="5099260"/>
            <a:ext cx="393267" cy="37706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31" y="5813503"/>
            <a:ext cx="359445" cy="3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1CF2E0EF-678D-4DB7-94EC-E888F9DAE5AA}"/>
              </a:ext>
            </a:extLst>
          </p:cNvPr>
          <p:cNvSpPr/>
          <p:nvPr/>
        </p:nvSpPr>
        <p:spPr>
          <a:xfrm>
            <a:off x="2240940" y="2685535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369967-8AF8-485E-8568-826C237D5231}"/>
              </a:ext>
            </a:extLst>
          </p:cNvPr>
          <p:cNvSpPr/>
          <p:nvPr/>
        </p:nvSpPr>
        <p:spPr>
          <a:xfrm>
            <a:off x="1104986" y="2011454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FDB39-BC36-4918-81BE-7DE1A317F559}"/>
              </a:ext>
            </a:extLst>
          </p:cNvPr>
          <p:cNvSpPr/>
          <p:nvPr/>
        </p:nvSpPr>
        <p:spPr>
          <a:xfrm>
            <a:off x="3080414" y="1305932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97D6FB-D24D-4532-AA3A-839C2FDCF16B}"/>
              </a:ext>
            </a:extLst>
          </p:cNvPr>
          <p:cNvSpPr/>
          <p:nvPr/>
        </p:nvSpPr>
        <p:spPr>
          <a:xfrm>
            <a:off x="4868498" y="1931408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F89395-4508-41A2-B82B-7E42234E19A9}"/>
              </a:ext>
            </a:extLst>
          </p:cNvPr>
          <p:cNvSpPr/>
          <p:nvPr/>
        </p:nvSpPr>
        <p:spPr>
          <a:xfrm>
            <a:off x="965553" y="4144685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A9057E-FEDC-4569-BD07-2510D730E574}"/>
              </a:ext>
            </a:extLst>
          </p:cNvPr>
          <p:cNvSpPr/>
          <p:nvPr/>
        </p:nvSpPr>
        <p:spPr>
          <a:xfrm>
            <a:off x="3115499" y="5114733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153BF8-EA68-41BB-81BC-B2AB1C047E15}"/>
              </a:ext>
            </a:extLst>
          </p:cNvPr>
          <p:cNvSpPr/>
          <p:nvPr/>
        </p:nvSpPr>
        <p:spPr>
          <a:xfrm>
            <a:off x="4880455" y="4426250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ED04D4-FA19-4497-987E-818B8194DDB6}"/>
              </a:ext>
            </a:extLst>
          </p:cNvPr>
          <p:cNvGrpSpPr/>
          <p:nvPr/>
        </p:nvGrpSpPr>
        <p:grpSpPr>
          <a:xfrm rot="19042779" flipH="1">
            <a:off x="4624105" y="4032463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A840D3-AA70-4000-975B-F3A46DBA031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15F8B1-4215-4C92-AECD-EF0832B67423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A7DED8-EEBB-412D-915C-06A131F7D56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2572857" y="2986061"/>
            <a:ext cx="1874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nkGothic Md BT" panose="020B0807020203060204" pitchFamily="34" charset="0"/>
                <a:cs typeface="Arial" pitchFamily="34" charset="0"/>
              </a:rPr>
              <a:t>EDA</a:t>
            </a:r>
            <a:endParaRPr lang="ko-KR" altLang="en-US" sz="5400" b="1" dirty="0">
              <a:solidFill>
                <a:schemeClr val="bg1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C139F2F-F628-D49B-FE83-3D1B96E62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0091DFC-9CF9-4143-EFEE-6E51C20D0A2F}"/>
              </a:ext>
            </a:extLst>
          </p:cNvPr>
          <p:cNvSpPr txBox="1"/>
          <p:nvPr/>
        </p:nvSpPr>
        <p:spPr>
          <a:xfrm>
            <a:off x="1685667" y="665930"/>
            <a:ext cx="398077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nkGothic Md BT" panose="020B0807020203060204" pitchFamily="34" charset="0"/>
                <a:cs typeface="Arial" pitchFamily="34" charset="0"/>
              </a:rPr>
              <a:t>Business Understanding</a:t>
            </a:r>
            <a:endParaRPr lang="ko-KR" altLang="en-US" sz="2000" b="1" dirty="0">
              <a:solidFill>
                <a:schemeClr val="bg1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505351-1E74-DE08-0B46-D45678BEE60B}"/>
              </a:ext>
            </a:extLst>
          </p:cNvPr>
          <p:cNvSpPr txBox="1"/>
          <p:nvPr/>
        </p:nvSpPr>
        <p:spPr>
          <a:xfrm>
            <a:off x="4217392" y="1334708"/>
            <a:ext cx="333025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nkGothic Md BT" panose="020B0807020203060204" pitchFamily="34" charset="0"/>
                <a:cs typeface="Arial" pitchFamily="34" charset="0"/>
              </a:rPr>
              <a:t>Data Understanding</a:t>
            </a:r>
            <a:endParaRPr lang="ko-KR" altLang="en-US" sz="2000" b="1" dirty="0">
              <a:solidFill>
                <a:schemeClr val="bg1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6A63D-3383-064B-8E01-8C7D66B6E160}"/>
              </a:ext>
            </a:extLst>
          </p:cNvPr>
          <p:cNvSpPr txBox="1"/>
          <p:nvPr/>
        </p:nvSpPr>
        <p:spPr>
          <a:xfrm>
            <a:off x="4491685" y="5377615"/>
            <a:ext cx="2905886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nkGothic Md BT" panose="020B0807020203060204" pitchFamily="34" charset="0"/>
                <a:cs typeface="Arial" pitchFamily="34" charset="0"/>
              </a:rPr>
              <a:t>Data preparation</a:t>
            </a:r>
            <a:endParaRPr lang="ko-KR" altLang="en-US" sz="2000" b="1" dirty="0">
              <a:solidFill>
                <a:schemeClr val="bg1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0BCA40-0A6C-7483-50EA-6ED3D8C50A45}"/>
              </a:ext>
            </a:extLst>
          </p:cNvPr>
          <p:cNvSpPr txBox="1"/>
          <p:nvPr/>
        </p:nvSpPr>
        <p:spPr>
          <a:xfrm>
            <a:off x="2026441" y="6099422"/>
            <a:ext cx="2905886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nkGothic Md BT" panose="020B0807020203060204" pitchFamily="34" charset="0"/>
                <a:cs typeface="Arial" pitchFamily="34" charset="0"/>
              </a:rPr>
              <a:t>modeling</a:t>
            </a:r>
            <a:endParaRPr lang="ko-KR" altLang="en-US" sz="2000" b="1" dirty="0">
              <a:solidFill>
                <a:schemeClr val="bg1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FC3E84-287B-E206-EF69-6BF3844C2B0B}"/>
              </a:ext>
            </a:extLst>
          </p:cNvPr>
          <p:cNvSpPr txBox="1"/>
          <p:nvPr/>
        </p:nvSpPr>
        <p:spPr>
          <a:xfrm>
            <a:off x="-207454" y="5037111"/>
            <a:ext cx="2905886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nkGothic Md BT" panose="020B0807020203060204" pitchFamily="34" charset="0"/>
                <a:cs typeface="Arial" pitchFamily="34" charset="0"/>
              </a:rPr>
              <a:t>evaluation</a:t>
            </a:r>
            <a:endParaRPr lang="ko-KR" altLang="en-US" sz="2000" b="1" dirty="0">
              <a:solidFill>
                <a:schemeClr val="bg1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40D994-F4F2-E014-1384-E2FC4B964E1D}"/>
              </a:ext>
            </a:extLst>
          </p:cNvPr>
          <p:cNvSpPr txBox="1"/>
          <p:nvPr/>
        </p:nvSpPr>
        <p:spPr>
          <a:xfrm>
            <a:off x="-280366" y="1383655"/>
            <a:ext cx="2905886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nkGothic Md BT" panose="020B0807020203060204" pitchFamily="34" charset="0"/>
                <a:cs typeface="Arial" pitchFamily="34" charset="0"/>
              </a:rPr>
              <a:t>deployment</a:t>
            </a:r>
            <a:endParaRPr lang="ko-KR" altLang="en-US" sz="2000" b="1" dirty="0">
              <a:solidFill>
                <a:schemeClr val="bg1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5FE678-CE52-FFFA-1973-ED15EB32CB74}"/>
              </a:ext>
            </a:extLst>
          </p:cNvPr>
          <p:cNvSpPr txBox="1"/>
          <p:nvPr/>
        </p:nvSpPr>
        <p:spPr>
          <a:xfrm>
            <a:off x="7491229" y="819410"/>
            <a:ext cx="431923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u="sng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Data Integration: </a:t>
            </a: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Integration of the data for each of the two  problems into a single dataset. (38,23).                                        </a:t>
            </a: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Stimuli (0-11 ) for calibration and 8 more for test, for other dataset same (0-11) for calibration and 9 for test.</a:t>
            </a: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100" u="sng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Data Cleaning: </a:t>
            </a: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Detection of missing frames by  file : Identifying missing data points in each file.</a:t>
            </a: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Interpolation of missing data : Estimating missing values using interpolation technique.</a:t>
            </a: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Drop columns: Removing irrelevant or redundant variables from the dataset.</a:t>
            </a: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100" u="sng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Data Transformation:</a:t>
            </a: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Scaling or normalizing the features.</a:t>
            </a:r>
          </a:p>
          <a:p>
            <a:pPr lvl="1"/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MinMaxScaler</a:t>
            </a: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100" u="sng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Feature Selection : </a:t>
            </a:r>
          </a:p>
          <a:p>
            <a:pPr lvl="1"/>
            <a:endParaRPr lang="en-US" sz="1100" u="sng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The identify of most relevant and informative features (columns) in our dataset. </a:t>
            </a: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100" u="sng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Train-Test Split:</a:t>
            </a:r>
          </a:p>
          <a:p>
            <a:pPr lvl="1"/>
            <a:endParaRPr lang="en-US" sz="1100" u="sng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For training and validation, we used Stimuli columns that were less than 11, while for testing, we used Stimuli columns that were greater than 11.</a:t>
            </a: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endParaRPr lang="en-US" sz="11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endParaRPr lang="en-US" sz="1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1"/>
            <a:endParaRPr lang="en-US" sz="1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3" name="Arc 31">
            <a:extLst>
              <a:ext uri="{FF2B5EF4-FFF2-40B4-BE49-F238E27FC236}">
                <a16:creationId xmlns:a16="http://schemas.microsoft.com/office/drawing/2014/main" id="{CA424802-0035-A456-E166-C65385D0F32B}"/>
              </a:ext>
            </a:extLst>
          </p:cNvPr>
          <p:cNvSpPr>
            <a:spLocks/>
          </p:cNvSpPr>
          <p:nvPr/>
        </p:nvSpPr>
        <p:spPr bwMode="auto">
          <a:xfrm>
            <a:off x="4116390" y="1754934"/>
            <a:ext cx="607864" cy="518401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74" name="Arc 31">
            <a:extLst>
              <a:ext uri="{FF2B5EF4-FFF2-40B4-BE49-F238E27FC236}">
                <a16:creationId xmlns:a16="http://schemas.microsoft.com/office/drawing/2014/main" id="{DAAB4E30-BE86-4583-64DD-6AFD7D6BA102}"/>
              </a:ext>
            </a:extLst>
          </p:cNvPr>
          <p:cNvSpPr>
            <a:spLocks/>
          </p:cNvSpPr>
          <p:nvPr/>
        </p:nvSpPr>
        <p:spPr bwMode="auto">
          <a:xfrm rot="3047413">
            <a:off x="5186798" y="3168422"/>
            <a:ext cx="607864" cy="518401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75" name="Arc 31">
            <a:extLst>
              <a:ext uri="{FF2B5EF4-FFF2-40B4-BE49-F238E27FC236}">
                <a16:creationId xmlns:a16="http://schemas.microsoft.com/office/drawing/2014/main" id="{6490B1DB-EDE8-B0E6-113E-B6710C52FA69}"/>
              </a:ext>
            </a:extLst>
          </p:cNvPr>
          <p:cNvSpPr>
            <a:spLocks/>
          </p:cNvSpPr>
          <p:nvPr/>
        </p:nvSpPr>
        <p:spPr bwMode="auto">
          <a:xfrm rot="6951790">
            <a:off x="4116554" y="5036153"/>
            <a:ext cx="607864" cy="518401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76" name="Arc 31">
            <a:extLst>
              <a:ext uri="{FF2B5EF4-FFF2-40B4-BE49-F238E27FC236}">
                <a16:creationId xmlns:a16="http://schemas.microsoft.com/office/drawing/2014/main" id="{16625859-BD2F-6386-D936-7001E4CB0E9A}"/>
              </a:ext>
            </a:extLst>
          </p:cNvPr>
          <p:cNvSpPr>
            <a:spLocks/>
          </p:cNvSpPr>
          <p:nvPr/>
        </p:nvSpPr>
        <p:spPr bwMode="auto">
          <a:xfrm rot="10525375">
            <a:off x="2218164" y="4855532"/>
            <a:ext cx="607864" cy="518401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77" name="Arc 31">
            <a:extLst>
              <a:ext uri="{FF2B5EF4-FFF2-40B4-BE49-F238E27FC236}">
                <a16:creationId xmlns:a16="http://schemas.microsoft.com/office/drawing/2014/main" id="{373F4D45-5948-EFBB-7DBA-DDFBD164925E}"/>
              </a:ext>
            </a:extLst>
          </p:cNvPr>
          <p:cNvSpPr>
            <a:spLocks/>
          </p:cNvSpPr>
          <p:nvPr/>
        </p:nvSpPr>
        <p:spPr bwMode="auto">
          <a:xfrm rot="13256148">
            <a:off x="1037550" y="3203711"/>
            <a:ext cx="607864" cy="518401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F47CFD3-98B5-07B9-5E54-E6E4F4B957B5}"/>
              </a:ext>
            </a:extLst>
          </p:cNvPr>
          <p:cNvSpPr/>
          <p:nvPr/>
        </p:nvSpPr>
        <p:spPr>
          <a:xfrm>
            <a:off x="3227385" y="1465258"/>
            <a:ext cx="504000" cy="466150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A16FB3D-DCB9-7239-4CDA-9A034260C4FF}"/>
              </a:ext>
            </a:extLst>
          </p:cNvPr>
          <p:cNvSpPr/>
          <p:nvPr/>
        </p:nvSpPr>
        <p:spPr>
          <a:xfrm>
            <a:off x="5015469" y="2103875"/>
            <a:ext cx="504000" cy="466150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A3E3F3F-739F-D5F5-8469-32FF71197505}"/>
              </a:ext>
            </a:extLst>
          </p:cNvPr>
          <p:cNvSpPr/>
          <p:nvPr/>
        </p:nvSpPr>
        <p:spPr>
          <a:xfrm>
            <a:off x="5027426" y="4583209"/>
            <a:ext cx="504000" cy="466150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45CCD66-5E49-87D0-0C36-EF0200ACC063}"/>
              </a:ext>
            </a:extLst>
          </p:cNvPr>
          <p:cNvSpPr/>
          <p:nvPr/>
        </p:nvSpPr>
        <p:spPr>
          <a:xfrm>
            <a:off x="3261544" y="5290199"/>
            <a:ext cx="504000" cy="466150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9EBAD79-49DF-7795-D3D7-FC3F3E2FF519}"/>
              </a:ext>
            </a:extLst>
          </p:cNvPr>
          <p:cNvSpPr/>
          <p:nvPr/>
        </p:nvSpPr>
        <p:spPr>
          <a:xfrm>
            <a:off x="1116134" y="4304349"/>
            <a:ext cx="504000" cy="466150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4E920CF-09E4-5265-5D4C-336070AD3262}"/>
              </a:ext>
            </a:extLst>
          </p:cNvPr>
          <p:cNvSpPr/>
          <p:nvPr/>
        </p:nvSpPr>
        <p:spPr>
          <a:xfrm>
            <a:off x="1259496" y="2167240"/>
            <a:ext cx="504000" cy="466150"/>
          </a:xfrm>
          <a:prstGeom prst="round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16BB9E5-FC68-8F98-7906-7B8F818D35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06" y="1465258"/>
            <a:ext cx="461557" cy="4615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98" y="2187834"/>
            <a:ext cx="360532" cy="360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77" y="4342136"/>
            <a:ext cx="383894" cy="383894"/>
          </a:xfrm>
          <a:prstGeom prst="rect">
            <a:avLst/>
          </a:prstGeom>
        </p:spPr>
      </p:pic>
      <p:sp>
        <p:nvSpPr>
          <p:cNvPr id="40" name="Arc 31">
            <a:extLst>
              <a:ext uri="{FF2B5EF4-FFF2-40B4-BE49-F238E27FC236}">
                <a16:creationId xmlns:a16="http://schemas.microsoft.com/office/drawing/2014/main" id="{373F4D45-5948-EFBB-7DBA-DDFBD164925E}"/>
              </a:ext>
            </a:extLst>
          </p:cNvPr>
          <p:cNvSpPr>
            <a:spLocks/>
          </p:cNvSpPr>
          <p:nvPr/>
        </p:nvSpPr>
        <p:spPr bwMode="auto">
          <a:xfrm rot="17788425">
            <a:off x="2093858" y="1687281"/>
            <a:ext cx="607864" cy="518401"/>
          </a:xfrm>
          <a:custGeom>
            <a:avLst/>
            <a:gdLst>
              <a:gd name="T0" fmla="*/ 693238 w 19905"/>
              <a:gd name="T1" fmla="*/ 0 h 19873"/>
              <a:gd name="T2" fmla="*/ 1630691 w 19905"/>
              <a:gd name="T3" fmla="*/ 940395 h 19873"/>
              <a:gd name="T4" fmla="*/ 0 w 19905"/>
              <a:gd name="T5" fmla="*/ 1627065 h 19873"/>
              <a:gd name="T6" fmla="*/ 0 60000 65536"/>
              <a:gd name="T7" fmla="*/ 0 60000 65536"/>
              <a:gd name="T8" fmla="*/ 0 60000 65536"/>
              <a:gd name="T9" fmla="*/ 0 w 19905"/>
              <a:gd name="T10" fmla="*/ 0 h 19873"/>
              <a:gd name="T11" fmla="*/ 19905 w 19905"/>
              <a:gd name="T12" fmla="*/ 19873 h 19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63500" cap="sq">
            <a:solidFill>
              <a:schemeClr val="accent4"/>
            </a:solidFill>
            <a:prstDash val="solid"/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ko-KR" alt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38" y="2231375"/>
            <a:ext cx="360638" cy="3606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39" y="5338607"/>
            <a:ext cx="369333" cy="369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58" y="4645634"/>
            <a:ext cx="359173" cy="35917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0F6A63D-3383-064B-8E01-8C7D66B6E160}"/>
              </a:ext>
            </a:extLst>
          </p:cNvPr>
          <p:cNvSpPr txBox="1"/>
          <p:nvPr/>
        </p:nvSpPr>
        <p:spPr>
          <a:xfrm>
            <a:off x="7907579" y="204265"/>
            <a:ext cx="390288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rgbClr val="06BAD2"/>
                </a:solidFill>
                <a:latin typeface="BankGothic Md BT" panose="020B0807020203060204" pitchFamily="34" charset="0"/>
                <a:cs typeface="Arial" pitchFamily="34" charset="0"/>
              </a:rPr>
              <a:t>DATA PREPARATION</a:t>
            </a:r>
            <a:endParaRPr lang="ko-KR" altLang="en-US" sz="2400" b="1" i="1" dirty="0">
              <a:solidFill>
                <a:srgbClr val="06BAD2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9758" y="864855"/>
            <a:ext cx="195089" cy="20118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9758" y="2187834"/>
            <a:ext cx="195089" cy="201185"/>
          </a:xfrm>
          <a:prstGeom prst="rect">
            <a:avLst/>
          </a:prstGeom>
        </p:spPr>
      </p:pic>
      <p:sp>
        <p:nvSpPr>
          <p:cNvPr id="44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7617065" y="4100020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Chevron 25">
            <a:extLst>
              <a:ext uri="{FF2B5EF4-FFF2-40B4-BE49-F238E27FC236}">
                <a16:creationId xmlns:a16="http://schemas.microsoft.com/office/drawing/2014/main" id="{D22FE223-840A-42F4-830D-286345F6A0A4}"/>
              </a:ext>
            </a:extLst>
          </p:cNvPr>
          <p:cNvSpPr/>
          <p:nvPr/>
        </p:nvSpPr>
        <p:spPr>
          <a:xfrm>
            <a:off x="7626850" y="4908794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7640026" y="5665445"/>
            <a:ext cx="194565" cy="224002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37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81192-FF30-494C-AE36-511FFA8CCA69}"/>
              </a:ext>
            </a:extLst>
          </p:cNvPr>
          <p:cNvGrpSpPr/>
          <p:nvPr/>
        </p:nvGrpSpPr>
        <p:grpSpPr>
          <a:xfrm>
            <a:off x="8077912" y="2632104"/>
            <a:ext cx="3214643" cy="3716680"/>
            <a:chOff x="4125210" y="1802423"/>
            <a:chExt cx="3954428" cy="45719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AD90B-E89A-4228-BB5D-32EF4BB96710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09D28-DF4B-497D-BE9A-537960EDC953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EC58B-864B-49B0-8567-850D52CCD139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18A593-ECF3-4E92-9EF2-602A60375A09}"/>
              </a:ext>
            </a:extLst>
          </p:cNvPr>
          <p:cNvSpPr txBox="1"/>
          <p:nvPr/>
        </p:nvSpPr>
        <p:spPr>
          <a:xfrm>
            <a:off x="8531550" y="0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897CB-6845-4EE8-BDC0-C73C7F25E6D9}"/>
              </a:ext>
            </a:extLst>
          </p:cNvPr>
          <p:cNvSpPr txBox="1"/>
          <p:nvPr/>
        </p:nvSpPr>
        <p:spPr>
          <a:xfrm>
            <a:off x="605179" y="1098173"/>
            <a:ext cx="394699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Feature importance is an integral component in model development. It highlights which features passed into a model have a higher degree of impact for generating a prediction than others. The results from identifying important features can feed directly into model testing and model explainability.</a:t>
            </a:r>
          </a:p>
          <a:p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b="1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Importance of Feature Selection: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 By identifying and utilizing only the most relevant features, models can achieve better accuracy, generalization, and interpretability.</a:t>
            </a:r>
          </a:p>
          <a:p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b="1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Feature Importance Techniques: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a. Tree-based Models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b. Permutation Feature Importance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c. Coefficient-based Methods</a:t>
            </a:r>
          </a:p>
          <a:p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b="1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Applications of Feature Importance: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a. Feature Selection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b. Model Understanding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c. Feature Engineering</a:t>
            </a:r>
          </a:p>
          <a:p>
            <a:endParaRPr lang="en-US" altLang="ko-KR" sz="1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  <a:p>
            <a:r>
              <a:rPr lang="en-US" altLang="ko-KR" sz="1400" b="1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Considerations and Limitations: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a. Context Matters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b. Correlation vs. Causation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c. Model Selection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5DD2F-03B9-4451-BD92-02FB72360C04}"/>
              </a:ext>
            </a:extLst>
          </p:cNvPr>
          <p:cNvSpPr txBox="1"/>
          <p:nvPr/>
        </p:nvSpPr>
        <p:spPr>
          <a:xfrm>
            <a:off x="8386419" y="5394454"/>
            <a:ext cx="259762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2"/>
                </a:solidFill>
                <a:latin typeface="Bahnschrift SemiBold" panose="020B0502040204020203" pitchFamily="34" charset="0"/>
                <a:ea typeface="Adobe Song Std L" panose="02020300000000000000" pitchFamily="18" charset="-128"/>
                <a:cs typeface="Arial" pitchFamily="34" charset="0"/>
              </a:rPr>
              <a:t>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2589A7-3D08-37FB-71D4-AE44DB071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28" y="1505029"/>
            <a:ext cx="3229414" cy="243710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28" y="4111137"/>
            <a:ext cx="3229414" cy="253286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32" y="2681608"/>
            <a:ext cx="195089" cy="201185"/>
          </a:xfrm>
          <a:prstGeom prst="rect">
            <a:avLst/>
          </a:prstGeom>
        </p:spPr>
      </p:pic>
      <p:sp>
        <p:nvSpPr>
          <p:cNvPr id="37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299132" y="3741148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299131" y="4800490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Chevron 25">
            <a:extLst>
              <a:ext uri="{FF2B5EF4-FFF2-40B4-BE49-F238E27FC236}">
                <a16:creationId xmlns:a16="http://schemas.microsoft.com/office/drawing/2014/main" id="{D22FE223-840A-42F4-830D-286345F6A0A4}"/>
              </a:ext>
            </a:extLst>
          </p:cNvPr>
          <p:cNvSpPr/>
          <p:nvPr/>
        </p:nvSpPr>
        <p:spPr>
          <a:xfrm>
            <a:off x="299131" y="5864421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D5DD2F-03B9-4451-BD92-02FB72360C04}"/>
              </a:ext>
            </a:extLst>
          </p:cNvPr>
          <p:cNvSpPr txBox="1"/>
          <p:nvPr/>
        </p:nvSpPr>
        <p:spPr>
          <a:xfrm>
            <a:off x="5010137" y="907131"/>
            <a:ext cx="2597628" cy="58477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BankGothic Md BT" panose="020B0807020203060204" pitchFamily="34" charset="0"/>
                <a:ea typeface="Adobe Song Std L" panose="02020300000000000000" pitchFamily="18" charset="-128"/>
                <a:cs typeface="Arial" pitchFamily="34" charset="0"/>
              </a:rPr>
              <a:t>LINEAR REGRESSION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2346" y="94781"/>
            <a:ext cx="8235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06BAD2"/>
                </a:solidFill>
                <a:latin typeface="BankGothic Md BT" panose="020B0807020203060204" pitchFamily="34" charset="0"/>
                <a:cs typeface="Arial" pitchFamily="34" charset="0"/>
              </a:rPr>
              <a:t>FEATURE IMPORTANCE</a:t>
            </a:r>
            <a:endParaRPr lang="ko-KR" altLang="en-US" sz="3600" b="1" i="1" dirty="0">
              <a:solidFill>
                <a:srgbClr val="06BAD2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8018" y="174973"/>
            <a:ext cx="8235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06BAD2"/>
                </a:solidFill>
                <a:latin typeface="BankGothic Md BT" panose="020B0807020203060204" pitchFamily="34" charset="0"/>
                <a:cs typeface="Arial" pitchFamily="34" charset="0"/>
              </a:rPr>
              <a:t>FEATURE IMPORTANCE</a:t>
            </a:r>
            <a:endParaRPr lang="ko-KR" altLang="en-US" sz="3600" b="1" i="1" dirty="0">
              <a:solidFill>
                <a:srgbClr val="06BAD2"/>
              </a:solidFill>
              <a:latin typeface="BankGothic Md BT" panose="020B0807020203060204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5" y="1024405"/>
            <a:ext cx="3360799" cy="1883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5" y="3892220"/>
            <a:ext cx="4383308" cy="23152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18" y="1053589"/>
            <a:ext cx="3857296" cy="3084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5897CB-6845-4EE8-BDC0-C73C7F25E6D9}"/>
              </a:ext>
            </a:extLst>
          </p:cNvPr>
          <p:cNvSpPr txBox="1"/>
          <p:nvPr/>
        </p:nvSpPr>
        <p:spPr>
          <a:xfrm>
            <a:off x="4381313" y="1131941"/>
            <a:ext cx="27944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Modelling and feature selection</a:t>
            </a:r>
          </a:p>
          <a:p>
            <a:endParaRPr lang="en-US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Scores from model and RFE </a:t>
            </a:r>
          </a:p>
          <a:p>
            <a:endParaRPr lang="en-US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Permutation importance</a:t>
            </a:r>
          </a:p>
          <a:p>
            <a:endParaRPr lang="en-US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Drop columns importance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101" y="1197713"/>
            <a:ext cx="195089" cy="2011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102" y="1611485"/>
            <a:ext cx="195089" cy="201185"/>
          </a:xfrm>
          <a:prstGeom prst="rect">
            <a:avLst/>
          </a:prstGeom>
        </p:spPr>
      </p:pic>
      <p:sp>
        <p:nvSpPr>
          <p:cNvPr id="15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4022706" y="2055281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Chevron 25">
            <a:extLst>
              <a:ext uri="{FF2B5EF4-FFF2-40B4-BE49-F238E27FC236}">
                <a16:creationId xmlns:a16="http://schemas.microsoft.com/office/drawing/2014/main" id="{D22FE223-840A-42F4-830D-286345F6A0A4}"/>
              </a:ext>
            </a:extLst>
          </p:cNvPr>
          <p:cNvSpPr/>
          <p:nvPr/>
        </p:nvSpPr>
        <p:spPr>
          <a:xfrm>
            <a:off x="4022706" y="2529619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5897CB-6845-4EE8-BDC0-C73C7F25E6D9}"/>
              </a:ext>
            </a:extLst>
          </p:cNvPr>
          <p:cNvSpPr txBox="1"/>
          <p:nvPr/>
        </p:nvSpPr>
        <p:spPr>
          <a:xfrm>
            <a:off x="5197325" y="4172681"/>
            <a:ext cx="3074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Forecasting Model Experiments</a:t>
            </a:r>
          </a:p>
          <a:p>
            <a:endParaRPr lang="it-IT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Train a baseline with LR model</a:t>
            </a:r>
          </a:p>
          <a:p>
            <a:endParaRPr lang="en-US" sz="1400" b="1" u="sn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Train with top RFE features</a:t>
            </a:r>
          </a:p>
          <a:p>
            <a:endParaRPr lang="en-US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Train with top permutation method</a:t>
            </a:r>
          </a:p>
          <a:p>
            <a:endParaRPr lang="en-US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Train with top drop column method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360" y="4236058"/>
            <a:ext cx="195089" cy="2011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313" y="4663083"/>
            <a:ext cx="195089" cy="201185"/>
          </a:xfrm>
          <a:prstGeom prst="rect">
            <a:avLst/>
          </a:prstGeom>
        </p:spPr>
      </p:pic>
      <p:sp>
        <p:nvSpPr>
          <p:cNvPr id="20" name="Chevron 27">
            <a:extLst>
              <a:ext uri="{FF2B5EF4-FFF2-40B4-BE49-F238E27FC236}">
                <a16:creationId xmlns:a16="http://schemas.microsoft.com/office/drawing/2014/main" id="{D1228FB9-7131-457A-95A7-BBA59A076B9B}"/>
              </a:ext>
            </a:extLst>
          </p:cNvPr>
          <p:cNvSpPr/>
          <p:nvPr/>
        </p:nvSpPr>
        <p:spPr>
          <a:xfrm>
            <a:off x="4847011" y="5066809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Chevron 25">
            <a:extLst>
              <a:ext uri="{FF2B5EF4-FFF2-40B4-BE49-F238E27FC236}">
                <a16:creationId xmlns:a16="http://schemas.microsoft.com/office/drawing/2014/main" id="{D22FE223-840A-42F4-830D-286345F6A0A4}"/>
              </a:ext>
            </a:extLst>
          </p:cNvPr>
          <p:cNvSpPr/>
          <p:nvPr/>
        </p:nvSpPr>
        <p:spPr>
          <a:xfrm>
            <a:off x="4847011" y="5512191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5897CB-6845-4EE8-BDC0-C73C7F25E6D9}"/>
              </a:ext>
            </a:extLst>
          </p:cNvPr>
          <p:cNvSpPr txBox="1"/>
          <p:nvPr/>
        </p:nvSpPr>
        <p:spPr>
          <a:xfrm>
            <a:off x="9417898" y="4773527"/>
            <a:ext cx="2584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Method PCA</a:t>
            </a:r>
          </a:p>
          <a:p>
            <a:endParaRPr lang="it-IT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PCA score by component</a:t>
            </a:r>
            <a:endParaRPr lang="en-US" sz="1400" b="1" u="sn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5876" y="5261627"/>
            <a:ext cx="195089" cy="20118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730" y="5927393"/>
            <a:ext cx="195089" cy="2011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2589A7-3D08-37FB-71D4-AE44DB071E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" y="76215"/>
            <a:ext cx="592313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323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1593</Words>
  <Application>Microsoft Office PowerPoint</Application>
  <PresentationFormat>Widescreen</PresentationFormat>
  <Paragraphs>244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-apple-system</vt:lpstr>
      <vt:lpstr>Arial</vt:lpstr>
      <vt:lpstr>Bahnschrift</vt:lpstr>
      <vt:lpstr>Bahnschrift SemiBold</vt:lpstr>
      <vt:lpstr>Bahnschrift SemiBold Condensed</vt:lpstr>
      <vt:lpstr>Bahnschrift SemiCondensed</vt:lpstr>
      <vt:lpstr>BankGothic Md BT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Ивана Герчакова</cp:lastModifiedBy>
  <cp:revision>342</cp:revision>
  <dcterms:created xsi:type="dcterms:W3CDTF">2019-01-14T06:35:35Z</dcterms:created>
  <dcterms:modified xsi:type="dcterms:W3CDTF">2023-07-03T13:05:41Z</dcterms:modified>
</cp:coreProperties>
</file>