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8" r:id="rId11"/>
    <p:sldId id="267" r:id="rId12"/>
    <p:sldId id="266" r:id="rId13"/>
    <p:sldId id="269" r:id="rId14"/>
    <p:sldId id="25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9" autoAdjust="0"/>
    <p:restoredTop sz="94655" autoAdjust="0"/>
  </p:normalViewPr>
  <p:slideViewPr>
    <p:cSldViewPr>
      <p:cViewPr varScale="1">
        <p:scale>
          <a:sx n="67" d="100"/>
          <a:sy n="67" d="100"/>
        </p:scale>
        <p:origin x="10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B46FB9-AAB1-45D5-A56D-3E7D98F5E3B1}" type="slidenum">
              <a:rPr lang="ru-RU"/>
              <a:pPr/>
              <a:t>‹Nr.›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708275"/>
            <a:ext cx="4176712" cy="893763"/>
          </a:xfrm>
        </p:spPr>
        <p:txBody>
          <a:bodyPr/>
          <a:lstStyle>
            <a:lvl1pPr>
              <a:defRPr sz="20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500438"/>
            <a:ext cx="4176712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868988" y="2205038"/>
            <a:ext cx="1584325" cy="44624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2205038"/>
            <a:ext cx="4600575" cy="44624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16013" y="2852738"/>
            <a:ext cx="3092450" cy="381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60863" y="2852738"/>
            <a:ext cx="3092450" cy="381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205038"/>
            <a:ext cx="57594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2852738"/>
            <a:ext cx="6337300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aAlexML/carob_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AleksovskaI" TargetMode="External"/><Relationship Id="rId2" Type="http://schemas.openxmlformats.org/officeDocument/2006/relationships/hyperlink" Target="https://www.linkedin.com/in/ivana-aleksovska-ph-d-1965396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75FAF710-C3C7-57A1-55C0-2B37EB652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2636912"/>
            <a:ext cx="4248720" cy="1872208"/>
          </a:xfrm>
        </p:spPr>
        <p:txBody>
          <a:bodyPr/>
          <a:lstStyle/>
          <a:p>
            <a:r>
              <a:rPr lang="en-US" dirty="0"/>
              <a:t>Developing a Scalable Data Analytics Framework for Tailored Agronomic Recommendations Integrated with Climate Information Services</a:t>
            </a: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6. Scalability and Sustainability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Cloud Infrastructure: Services Google Cloud for scalability</a:t>
            </a:r>
          </a:p>
          <a:p>
            <a:r>
              <a:rPr lang="en-US" dirty="0">
                <a:solidFill>
                  <a:schemeClr val="tx1"/>
                </a:solidFill>
              </a:rPr>
              <a:t>Modular Architecture: Ease of updates and integration of new features</a:t>
            </a:r>
          </a:p>
          <a:p>
            <a:r>
              <a:rPr lang="en-US" dirty="0">
                <a:solidFill>
                  <a:schemeClr val="tx1"/>
                </a:solidFill>
              </a:rPr>
              <a:t>Partnerships and Collaborations: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Government bodies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NGOs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Agritech</a:t>
            </a:r>
            <a:r>
              <a:rPr lang="en-US" dirty="0">
                <a:solidFill>
                  <a:schemeClr val="tx1"/>
                </a:solidFill>
              </a:rPr>
              <a:t> companies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Academic institutions</a:t>
            </a:r>
          </a:p>
        </p:txBody>
      </p:sp>
    </p:spTree>
    <p:extLst>
      <p:ext uri="{BB962C8B-B14F-4D97-AF65-F5344CB8AC3E}">
        <p14:creationId xmlns:p14="http://schemas.microsoft.com/office/powerpoint/2010/main" val="295727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7. Monitoring and Evaluation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37834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Performance Metrics: Impact on yield, income, climate resilience</a:t>
            </a:r>
          </a:p>
          <a:p>
            <a:r>
              <a:rPr lang="en-US" dirty="0">
                <a:solidFill>
                  <a:schemeClr val="tx1"/>
                </a:solidFill>
              </a:rPr>
              <a:t>Feedback Mechanisms: Channels for farmer feedback</a:t>
            </a:r>
          </a:p>
          <a:p>
            <a:r>
              <a:rPr lang="en-US" dirty="0">
                <a:solidFill>
                  <a:schemeClr val="tx1"/>
                </a:solidFill>
              </a:rPr>
              <a:t>Continuous Improvement: Refining the system based on feedback</a:t>
            </a:r>
          </a:p>
        </p:txBody>
      </p:sp>
    </p:spTree>
    <p:extLst>
      <p:ext uri="{BB962C8B-B14F-4D97-AF65-F5344CB8AC3E}">
        <p14:creationId xmlns:p14="http://schemas.microsoft.com/office/powerpoint/2010/main" val="40427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8. Training and Capacity Building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299139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Farmer Training Programs: Educating on digital tools and recommendations</a:t>
            </a:r>
          </a:p>
          <a:p>
            <a:r>
              <a:rPr lang="en-US" dirty="0">
                <a:solidFill>
                  <a:schemeClr val="tx1"/>
                </a:solidFill>
              </a:rPr>
              <a:t>Extension Services: On-ground support and advice</a:t>
            </a:r>
          </a:p>
        </p:txBody>
      </p:sp>
    </p:spTree>
    <p:extLst>
      <p:ext uri="{BB962C8B-B14F-4D97-AF65-F5344CB8AC3E}">
        <p14:creationId xmlns:p14="http://schemas.microsoft.com/office/powerpoint/2010/main" val="100217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Case Study: Fertilizer advice for farmers growing maize in Nigeria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215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 of the framework deployment</a:t>
            </a:r>
          </a:p>
          <a:p>
            <a:r>
              <a:rPr lang="en-US" dirty="0">
                <a:solidFill>
                  <a:schemeClr val="tx1"/>
                </a:solidFill>
              </a:rPr>
              <a:t>Data collection methods used</a:t>
            </a:r>
          </a:p>
          <a:p>
            <a:pPr lvl="1"/>
            <a:r>
              <a:rPr lang="en-US" dirty="0" err="1">
                <a:hlinkClick r:id="rId3"/>
              </a:rPr>
              <a:t>IvanaAlexML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carob_ML</a:t>
            </a:r>
            <a:r>
              <a:rPr lang="en-US" dirty="0">
                <a:hlinkClick r:id="rId3"/>
              </a:rPr>
              <a:t> (github.com)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Impact on local smallholder farmers: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Yield improvement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Risk reduction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Farmer feedback</a:t>
            </a:r>
          </a:p>
        </p:txBody>
      </p:sp>
    </p:spTree>
    <p:extLst>
      <p:ext uri="{BB962C8B-B14F-4D97-AF65-F5344CB8AC3E}">
        <p14:creationId xmlns:p14="http://schemas.microsoft.com/office/powerpoint/2010/main" val="406858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C821-670D-FD36-F487-22A9B169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C2B8F-F326-382F-6E8D-B0639553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Data accessibility and quality</a:t>
            </a:r>
          </a:p>
          <a:p>
            <a:pPr lvl="1"/>
            <a:r>
              <a:rPr lang="en-US" dirty="0"/>
              <a:t>Digital literacy among farmers</a:t>
            </a:r>
          </a:p>
          <a:p>
            <a:pPr lvl="1"/>
            <a:r>
              <a:rPr lang="en-US" dirty="0"/>
              <a:t>Scalability issues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Partnerships for data sharing</a:t>
            </a:r>
          </a:p>
          <a:p>
            <a:pPr lvl="1"/>
            <a:r>
              <a:rPr lang="en-US" dirty="0"/>
              <a:t>Comprehensive training programs</a:t>
            </a:r>
          </a:p>
          <a:p>
            <a:pPr lvl="1"/>
            <a:r>
              <a:rPr lang="en-US" dirty="0"/>
              <a:t>Leveraging cloud technologies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608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C821-670D-FD36-F487-22A9B169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C2B8F-F326-382F-6E8D-B0639553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  <a:p>
            <a:pPr lvl="1"/>
            <a:r>
              <a:rPr lang="en-US" dirty="0"/>
              <a:t>Essential components and benefits of the framework</a:t>
            </a:r>
          </a:p>
          <a:p>
            <a:pPr lvl="1"/>
            <a:r>
              <a:rPr lang="en-US" dirty="0"/>
              <a:t>Future Directions: Potential for expanding and refining the framework</a:t>
            </a:r>
          </a:p>
          <a:p>
            <a:pPr lvl="1"/>
            <a:r>
              <a:rPr lang="en-US" dirty="0"/>
              <a:t>Q&amp;A Session: Open floor for questions and discussion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805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C821-670D-FD36-F487-22A9B169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26" y="2636912"/>
            <a:ext cx="5759450" cy="508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C2B8F-F326-382F-6E8D-B0639553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3573016"/>
            <a:ext cx="7200800" cy="1944414"/>
          </a:xfrm>
        </p:spPr>
        <p:txBody>
          <a:bodyPr/>
          <a:lstStyle/>
          <a:p>
            <a:r>
              <a:rPr lang="en-US" dirty="0"/>
              <a:t>Ivana ALEKSOVSKA	</a:t>
            </a:r>
          </a:p>
          <a:p>
            <a:pPr lvl="1"/>
            <a:r>
              <a:rPr lang="fi-FI" dirty="0">
                <a:hlinkClick r:id="rId2"/>
              </a:rPr>
              <a:t>(1) Ivana Aleksovska, Ph.D. | LinkedIn</a:t>
            </a:r>
            <a:endParaRPr lang="fi-FI" dirty="0"/>
          </a:p>
          <a:p>
            <a:pPr lvl="1"/>
            <a:r>
              <a:rPr lang="en-US" dirty="0">
                <a:hlinkClick r:id="rId3"/>
              </a:rPr>
              <a:t>(2) Aleksovska Ivana (@AleksovskaI) / X</a:t>
            </a:r>
            <a:endParaRPr lang="en-US" dirty="0"/>
          </a:p>
          <a:p>
            <a:pPr lvl="1"/>
            <a:r>
              <a:rPr lang="en-US" dirty="0"/>
              <a:t>(3) email: ivanaaleksovska@gmail.com</a:t>
            </a:r>
            <a:endParaRPr lang="fi-FI" dirty="0"/>
          </a:p>
          <a:p>
            <a:pPr marL="457200" lvl="1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503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276475"/>
            <a:ext cx="4248150" cy="649288"/>
          </a:xfrm>
        </p:spPr>
        <p:txBody>
          <a:bodyPr/>
          <a:lstStyle/>
          <a:p>
            <a:r>
              <a:rPr lang="en-US" sz="3200" dirty="0">
                <a:latin typeface="Tahoma" charset="0"/>
              </a:rPr>
              <a:t>Introduction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3356992"/>
            <a:ext cx="6135688" cy="280908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Objective: To explore and discuss the essential components and requirements of a comprehensive framework aimed at delivering tailored agronomic recommendations. This framework will be integrated with climate information, farm/farmer typology, and scalable to support smallholder farmers.</a:t>
            </a:r>
            <a:endParaRPr lang="uk-UA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Importance of Tailored Agronomic Recommendations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Smallholder farmers face unique challenges</a:t>
            </a:r>
          </a:p>
          <a:p>
            <a:r>
              <a:rPr lang="en-US" dirty="0">
                <a:solidFill>
                  <a:schemeClr val="tx1"/>
                </a:solidFill>
              </a:rPr>
              <a:t>Need for precise and localized advice</a:t>
            </a:r>
          </a:p>
          <a:p>
            <a:r>
              <a:rPr lang="en-US" dirty="0">
                <a:solidFill>
                  <a:schemeClr val="tx1"/>
                </a:solidFill>
              </a:rPr>
              <a:t>Benefits of integrating climate information: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Better risk management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Improved crop yields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Enhanced resilience to climate variability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79E-E511-308B-B92D-57B3C5B0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2205038"/>
            <a:ext cx="7272411" cy="508000"/>
          </a:xfrm>
        </p:spPr>
        <p:txBody>
          <a:bodyPr/>
          <a:lstStyle/>
          <a:p>
            <a:r>
              <a:rPr lang="en-US" dirty="0"/>
              <a:t>Key Components of the Framework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BED7A-C752-22D3-1FEC-35A8C79B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09" y="2782590"/>
            <a:ext cx="8208911" cy="3814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 and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Storage and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Processing and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 with Climate Information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Farmer Interface and Engagement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Scalability and Sustainability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and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and Capacity Building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121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Data Collection and Integration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4908" y="1124744"/>
            <a:ext cx="7056438" cy="52565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Climate Data: Real-time and historical data (temperature, precipitation, etc.)</a:t>
            </a:r>
          </a:p>
          <a:p>
            <a:r>
              <a:rPr lang="en-US" dirty="0">
                <a:solidFill>
                  <a:schemeClr val="tx1"/>
                </a:solidFill>
              </a:rPr>
              <a:t>Soil Data: Soil composition, moisture, nutrient levels</a:t>
            </a:r>
          </a:p>
          <a:p>
            <a:r>
              <a:rPr lang="en-US" dirty="0">
                <a:solidFill>
                  <a:schemeClr val="tx1"/>
                </a:solidFill>
              </a:rPr>
              <a:t>Crop Data: Crop types, growth stages, yield data</a:t>
            </a:r>
          </a:p>
          <a:p>
            <a:r>
              <a:rPr lang="en-US" dirty="0">
                <a:solidFill>
                  <a:schemeClr val="tx1"/>
                </a:solidFill>
              </a:rPr>
              <a:t>Farm/Farmer Typology: Farm size, location, socio-economic factors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Sources: Weather stations, Satellites, Soil sensors, Farm records, Field surveys.</a:t>
            </a:r>
          </a:p>
        </p:txBody>
      </p:sp>
    </p:spTree>
    <p:extLst>
      <p:ext uri="{BB962C8B-B14F-4D97-AF65-F5344CB8AC3E}">
        <p14:creationId xmlns:p14="http://schemas.microsoft.com/office/powerpoint/2010/main" val="32052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2. Data Storage and Management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37834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Centralized Database: Robust systems (e.g., PostgreSQL)</a:t>
            </a:r>
          </a:p>
          <a:p>
            <a:r>
              <a:rPr lang="en-US" dirty="0">
                <a:solidFill>
                  <a:schemeClr val="tx1"/>
                </a:solidFill>
              </a:rPr>
              <a:t>Data Integration Layer: Data cleaning, normalization</a:t>
            </a:r>
          </a:p>
          <a:p>
            <a:r>
              <a:rPr lang="en-US" dirty="0">
                <a:solidFill>
                  <a:schemeClr val="tx1"/>
                </a:solidFill>
              </a:rPr>
              <a:t>Data Security and Privacy: Compliance with regulations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3. Data Processing and Analytics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431" y="1628800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Big Data Analytics: Technologies like Hadoop, Spark</a:t>
            </a:r>
          </a:p>
          <a:p>
            <a:r>
              <a:rPr lang="en-US" dirty="0">
                <a:solidFill>
                  <a:schemeClr val="tx1"/>
                </a:solidFill>
              </a:rPr>
              <a:t>Machine Learning Models: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Predictive models for weather, yield, pests, and soil health</a:t>
            </a:r>
          </a:p>
          <a:p>
            <a:r>
              <a:rPr lang="en-US" dirty="0">
                <a:solidFill>
                  <a:schemeClr val="tx1"/>
                </a:solidFill>
              </a:rPr>
              <a:t>Decision Support Tools/Systems (DST/DSS):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User-friendly tools providing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12939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86" y="188913"/>
            <a:ext cx="7240414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4. Integration with Climate Information Services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Real-Time Weather Updates: Timely forecasts and alerts</a:t>
            </a:r>
          </a:p>
          <a:p>
            <a:r>
              <a:rPr lang="en-US" dirty="0">
                <a:solidFill>
                  <a:schemeClr val="tx1"/>
                </a:solidFill>
              </a:rPr>
              <a:t>Climate Risk Analysis: Assessing risks of climate variability</a:t>
            </a:r>
          </a:p>
          <a:p>
            <a:r>
              <a:rPr lang="en-US" dirty="0">
                <a:solidFill>
                  <a:schemeClr val="tx1"/>
                </a:solidFill>
              </a:rPr>
              <a:t>Seasonal Climate Predictions: Long-term forecasts for planning</a:t>
            </a:r>
          </a:p>
        </p:txBody>
      </p:sp>
    </p:spTree>
    <p:extLst>
      <p:ext uri="{BB962C8B-B14F-4D97-AF65-F5344CB8AC3E}">
        <p14:creationId xmlns:p14="http://schemas.microsoft.com/office/powerpoint/2010/main" val="366817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5. Farmer Interface and Engagement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38554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Mobile Applications: Real-time recommendations, weather updates</a:t>
            </a:r>
          </a:p>
          <a:p>
            <a:r>
              <a:rPr lang="en-US" dirty="0">
                <a:solidFill>
                  <a:schemeClr val="tx1"/>
                </a:solidFill>
              </a:rPr>
              <a:t>SMS and Voice Services: Accessibility for farmers without smartphones</a:t>
            </a:r>
          </a:p>
          <a:p>
            <a:r>
              <a:rPr lang="en-US" dirty="0">
                <a:solidFill>
                  <a:schemeClr val="tx1"/>
                </a:solidFill>
              </a:rPr>
              <a:t>Local Language Support: Ensuring comprehension and adoption</a:t>
            </a:r>
          </a:p>
        </p:txBody>
      </p:sp>
    </p:spTree>
    <p:extLst>
      <p:ext uri="{BB962C8B-B14F-4D97-AF65-F5344CB8AC3E}">
        <p14:creationId xmlns:p14="http://schemas.microsoft.com/office/powerpoint/2010/main" val="3003679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000000"/>
      </a:dk2>
      <a:lt2>
        <a:srgbClr val="224700"/>
      </a:lt2>
      <a:accent1>
        <a:srgbClr val="68A500"/>
      </a:accent1>
      <a:accent2>
        <a:srgbClr val="8CB400"/>
      </a:accent2>
      <a:accent3>
        <a:srgbClr val="FFFFFF"/>
      </a:accent3>
      <a:accent4>
        <a:srgbClr val="404040"/>
      </a:accent4>
      <a:accent5>
        <a:srgbClr val="B9CFAA"/>
      </a:accent5>
      <a:accent6>
        <a:srgbClr val="7EA300"/>
      </a:accent6>
      <a:hlink>
        <a:srgbClr val="C0C425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572</Words>
  <Application>Microsoft Office PowerPoint</Application>
  <PresentationFormat>Bildschirmpräsentation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Tahoma</vt:lpstr>
      <vt:lpstr>template</vt:lpstr>
      <vt:lpstr>PowerPoint-Präsentation</vt:lpstr>
      <vt:lpstr>Introduction</vt:lpstr>
      <vt:lpstr>Importance of Tailored Agronomic Recommendations</vt:lpstr>
      <vt:lpstr>Key Components of the Framework</vt:lpstr>
      <vt:lpstr>1. Data Collection and Integration</vt:lpstr>
      <vt:lpstr> 2. Data Storage and Management</vt:lpstr>
      <vt:lpstr>3. Data Processing and Analytics</vt:lpstr>
      <vt:lpstr>4. Integration with Climate Information Services</vt:lpstr>
      <vt:lpstr>5. Farmer Interface and Engagement</vt:lpstr>
      <vt:lpstr> 6. Scalability and Sustainability</vt:lpstr>
      <vt:lpstr>7. Monitoring and Evaluation</vt:lpstr>
      <vt:lpstr> 8. Training and Capacity Building</vt:lpstr>
      <vt:lpstr>Case Study: Fertilizer advice for farmers growing maize in Nigeria</vt:lpstr>
      <vt:lpstr>Challenges and Solutions</vt:lpstr>
      <vt:lpstr>Conclusion</vt:lpstr>
      <vt:lpstr>Thank you!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Ivana Aleksovska</cp:lastModifiedBy>
  <cp:revision>111</cp:revision>
  <dcterms:created xsi:type="dcterms:W3CDTF">2006-06-13T13:03:30Z</dcterms:created>
  <dcterms:modified xsi:type="dcterms:W3CDTF">2024-07-05T02:23:52Z</dcterms:modified>
</cp:coreProperties>
</file>