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x="18288000" cy="10287000"/>
  <p:notesSz cx="6858000" cy="9144000"/>
  <p:embeddedFontLst>
    <p:embeddedFont>
      <p:font typeface="Fredoka" charset="1" panose="02000000000000000000"/>
      <p:regular r:id="rId59"/>
    </p:embeddedFont>
    <p:embeddedFont>
      <p:font typeface="Quicksand Bold" charset="1" panose="00000000000000000000"/>
      <p:regular r:id="rId60"/>
    </p:embeddedFont>
    <p:embeddedFont>
      <p:font typeface="Quicksand" charset="1" panose="00000000000000000000"/>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fonts/font59.fntdata" Type="http://schemas.openxmlformats.org/officeDocument/2006/relationships/font"/><Relationship Id="rId6" Target="slides/slide1.xml" Type="http://schemas.openxmlformats.org/officeDocument/2006/relationships/slide"/><Relationship Id="rId60" Target="fonts/font60.fntdata" Type="http://schemas.openxmlformats.org/officeDocument/2006/relationships/font"/><Relationship Id="rId61" Target="fonts/font61.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05478"/>
            <a:chOff x="0" y="0"/>
            <a:chExt cx="4274726" cy="212142"/>
          </a:xfrm>
        </p:grpSpPr>
        <p:sp>
          <p:nvSpPr>
            <p:cNvPr name="Freeform 3" id="3"/>
            <p:cNvSpPr/>
            <p:nvPr/>
          </p:nvSpPr>
          <p:spPr>
            <a:xfrm flipH="false" flipV="false" rot="0">
              <a:off x="0" y="0"/>
              <a:ext cx="4274726" cy="212142"/>
            </a:xfrm>
            <a:custGeom>
              <a:avLst/>
              <a:gdLst/>
              <a:ahLst/>
              <a:cxnLst/>
              <a:rect r="r" b="b" t="t" l="l"/>
              <a:pathLst>
                <a:path h="212142" w="4274726">
                  <a:moveTo>
                    <a:pt x="0" y="0"/>
                  </a:moveTo>
                  <a:lnTo>
                    <a:pt x="4274726" y="0"/>
                  </a:lnTo>
                  <a:lnTo>
                    <a:pt x="4274726" y="212142"/>
                  </a:lnTo>
                  <a:lnTo>
                    <a:pt x="0" y="212142"/>
                  </a:lnTo>
                  <a:close/>
                </a:path>
              </a:pathLst>
            </a:custGeom>
            <a:solidFill>
              <a:srgbClr val="FFFFFF"/>
            </a:solidFill>
          </p:spPr>
        </p:sp>
        <p:sp>
          <p:nvSpPr>
            <p:cNvPr name="TextBox 4" id="4"/>
            <p:cNvSpPr txBox="true"/>
            <p:nvPr/>
          </p:nvSpPr>
          <p:spPr>
            <a:xfrm>
              <a:off x="0" y="-38100"/>
              <a:ext cx="4274726" cy="25024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50699" y="3638550"/>
            <a:ext cx="13747795" cy="2386334"/>
          </a:xfrm>
          <a:prstGeom prst="rect">
            <a:avLst/>
          </a:prstGeom>
        </p:spPr>
        <p:txBody>
          <a:bodyPr anchor="t" rtlCol="false" tIns="0" lIns="0" bIns="0" rIns="0">
            <a:spAutoFit/>
          </a:bodyPr>
          <a:lstStyle/>
          <a:p>
            <a:pPr algn="l">
              <a:lnSpc>
                <a:spcPts val="9200"/>
              </a:lnSpc>
            </a:pPr>
            <a:r>
              <a:rPr lang="en-US" sz="9200">
                <a:solidFill>
                  <a:srgbClr val="FFFFFF"/>
                </a:solidFill>
                <a:latin typeface="Fredoka"/>
                <a:ea typeface="Fredoka"/>
                <a:cs typeface="Fredoka"/>
                <a:sym typeface="Fredoka"/>
              </a:rPr>
              <a:t>TRABAJO PRÁCTICO TEÓRICO</a:t>
            </a:r>
          </a:p>
        </p:txBody>
      </p:sp>
      <p:grpSp>
        <p:nvGrpSpPr>
          <p:cNvPr name="Group 6" id="6"/>
          <p:cNvGrpSpPr/>
          <p:nvPr/>
        </p:nvGrpSpPr>
        <p:grpSpPr>
          <a:xfrm rot="0">
            <a:off x="1028700" y="8450580"/>
            <a:ext cx="16230600" cy="805478"/>
            <a:chOff x="0" y="0"/>
            <a:chExt cx="4274726" cy="212142"/>
          </a:xfrm>
        </p:grpSpPr>
        <p:sp>
          <p:nvSpPr>
            <p:cNvPr name="Freeform 7" id="7"/>
            <p:cNvSpPr/>
            <p:nvPr/>
          </p:nvSpPr>
          <p:spPr>
            <a:xfrm flipH="false" flipV="false" rot="0">
              <a:off x="0" y="0"/>
              <a:ext cx="4274726" cy="212142"/>
            </a:xfrm>
            <a:custGeom>
              <a:avLst/>
              <a:gdLst/>
              <a:ahLst/>
              <a:cxnLst/>
              <a:rect r="r" b="b" t="t" l="l"/>
              <a:pathLst>
                <a:path h="212142" w="4274726">
                  <a:moveTo>
                    <a:pt x="0" y="0"/>
                  </a:moveTo>
                  <a:lnTo>
                    <a:pt x="4274726" y="0"/>
                  </a:lnTo>
                  <a:lnTo>
                    <a:pt x="4274726" y="212142"/>
                  </a:lnTo>
                  <a:lnTo>
                    <a:pt x="0" y="212142"/>
                  </a:lnTo>
                  <a:close/>
                </a:path>
              </a:pathLst>
            </a:custGeom>
            <a:solidFill>
              <a:srgbClr val="FFFFFF"/>
            </a:solidFill>
          </p:spPr>
        </p:sp>
        <p:sp>
          <p:nvSpPr>
            <p:cNvPr name="TextBox 8" id="8"/>
            <p:cNvSpPr txBox="true"/>
            <p:nvPr/>
          </p:nvSpPr>
          <p:spPr>
            <a:xfrm>
              <a:off x="0" y="-38100"/>
              <a:ext cx="4274726" cy="250242"/>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2700000">
            <a:off x="10908772" y="3978227"/>
            <a:ext cx="10707063" cy="8458580"/>
          </a:xfrm>
          <a:custGeom>
            <a:avLst/>
            <a:gdLst/>
            <a:ahLst/>
            <a:cxnLst/>
            <a:rect r="r" b="b" t="t" l="l"/>
            <a:pathLst>
              <a:path h="8458580" w="10707063">
                <a:moveTo>
                  <a:pt x="0" y="0"/>
                </a:moveTo>
                <a:lnTo>
                  <a:pt x="10707063" y="0"/>
                </a:lnTo>
                <a:lnTo>
                  <a:pt x="10707063" y="8458580"/>
                </a:lnTo>
                <a:lnTo>
                  <a:pt x="0" y="845858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292864" y="1137116"/>
            <a:ext cx="5524500" cy="502920"/>
          </a:xfrm>
          <a:prstGeom prst="rect">
            <a:avLst/>
          </a:prstGeom>
        </p:spPr>
        <p:txBody>
          <a:bodyPr anchor="t" rtlCol="false" tIns="0" lIns="0" bIns="0" rIns="0">
            <a:spAutoFit/>
          </a:bodyPr>
          <a:lstStyle/>
          <a:p>
            <a:pPr algn="l" marL="0" indent="0" lvl="0">
              <a:lnSpc>
                <a:spcPts val="4199"/>
              </a:lnSpc>
              <a:spcBef>
                <a:spcPct val="0"/>
              </a:spcBef>
            </a:pPr>
            <a:r>
              <a:rPr lang="en-US" b="true" sz="2799">
                <a:solidFill>
                  <a:srgbClr val="000000"/>
                </a:solidFill>
                <a:latin typeface="Quicksand Bold"/>
                <a:ea typeface="Quicksand Bold"/>
                <a:cs typeface="Quicksand Bold"/>
                <a:sym typeface="Quicksand Bold"/>
              </a:rPr>
              <a:t>Programación Sobre Redes</a:t>
            </a:r>
          </a:p>
        </p:txBody>
      </p:sp>
      <p:sp>
        <p:nvSpPr>
          <p:cNvPr name="TextBox 11" id="11"/>
          <p:cNvSpPr txBox="true"/>
          <p:nvPr/>
        </p:nvSpPr>
        <p:spPr>
          <a:xfrm rot="0">
            <a:off x="11470636" y="1137116"/>
            <a:ext cx="5524500" cy="502920"/>
          </a:xfrm>
          <a:prstGeom prst="rect">
            <a:avLst/>
          </a:prstGeom>
        </p:spPr>
        <p:txBody>
          <a:bodyPr anchor="t" rtlCol="false" tIns="0" lIns="0" bIns="0" rIns="0">
            <a:spAutoFit/>
          </a:bodyPr>
          <a:lstStyle/>
          <a:p>
            <a:pPr algn="r" marL="0" indent="0" lvl="0">
              <a:lnSpc>
                <a:spcPts val="4199"/>
              </a:lnSpc>
              <a:spcBef>
                <a:spcPct val="0"/>
              </a:spcBef>
            </a:pPr>
            <a:r>
              <a:rPr lang="en-US" b="true" sz="2799">
                <a:solidFill>
                  <a:srgbClr val="000000"/>
                </a:solidFill>
                <a:latin typeface="Quicksand Bold"/>
                <a:ea typeface="Quicksand Bold"/>
                <a:cs typeface="Quicksand Bold"/>
                <a:sym typeface="Quicksand Bold"/>
              </a:rPr>
              <a:t>IFTS 18 - TSDS</a:t>
            </a:r>
          </a:p>
        </p:txBody>
      </p:sp>
      <p:sp>
        <p:nvSpPr>
          <p:cNvPr name="TextBox 12" id="12"/>
          <p:cNvSpPr txBox="true"/>
          <p:nvPr/>
        </p:nvSpPr>
        <p:spPr>
          <a:xfrm rot="0">
            <a:off x="1292864" y="8564880"/>
            <a:ext cx="11534087" cy="502920"/>
          </a:xfrm>
          <a:prstGeom prst="rect">
            <a:avLst/>
          </a:prstGeom>
        </p:spPr>
        <p:txBody>
          <a:bodyPr anchor="t" rtlCol="false" tIns="0" lIns="0" bIns="0" rIns="0">
            <a:spAutoFit/>
          </a:bodyPr>
          <a:lstStyle/>
          <a:p>
            <a:pPr algn="l" marL="0" indent="0" lvl="0">
              <a:lnSpc>
                <a:spcPts val="4199"/>
              </a:lnSpc>
              <a:spcBef>
                <a:spcPct val="0"/>
              </a:spcBef>
            </a:pPr>
            <a:r>
              <a:rPr lang="en-US" b="true" sz="2799">
                <a:solidFill>
                  <a:srgbClr val="000000"/>
                </a:solidFill>
                <a:latin typeface="Quicksand Bold"/>
                <a:ea typeface="Quicksand Bold"/>
                <a:cs typeface="Quicksand Bold"/>
                <a:sym typeface="Quicksand Bold"/>
              </a:rPr>
              <a:t>Ivana Ebri - María Laura Fiege Fava - Melina Joloidovsky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2988647" y="1857375"/>
            <a:ext cx="7640074" cy="6334125"/>
          </a:xfrm>
          <a:prstGeom prst="rect">
            <a:avLst/>
          </a:prstGeom>
        </p:spPr>
        <p:txBody>
          <a:bodyPr anchor="t" rtlCol="false" tIns="0" lIns="0" bIns="0" rIns="0">
            <a:spAutoFit/>
          </a:bodyPr>
          <a:lstStyle/>
          <a:p>
            <a:pPr algn="ctr">
              <a:lnSpc>
                <a:spcPts val="16800"/>
              </a:lnSpc>
            </a:pPr>
            <a:r>
              <a:rPr lang="en-US" sz="12000">
                <a:solidFill>
                  <a:srgbClr val="FFFFFF"/>
                </a:solidFill>
                <a:latin typeface="Fredoka"/>
                <a:ea typeface="Fredoka"/>
                <a:cs typeface="Fredoka"/>
                <a:sym typeface="Fredoka"/>
              </a:rPr>
              <a:t>MODELOS Y CAPAS DE RED</a:t>
            </a:r>
          </a:p>
        </p:txBody>
      </p:sp>
      <p:grpSp>
        <p:nvGrpSpPr>
          <p:cNvPr name="Group 3" id="3"/>
          <p:cNvGrpSpPr/>
          <p:nvPr/>
        </p:nvGrpSpPr>
        <p:grpSpPr>
          <a:xfrm rot="0">
            <a:off x="12068838" y="3655860"/>
            <a:ext cx="3811792" cy="5602440"/>
            <a:chOff x="0" y="0"/>
            <a:chExt cx="5082389" cy="7469919"/>
          </a:xfrm>
        </p:grpSpPr>
        <p:sp>
          <p:nvSpPr>
            <p:cNvPr name="Freeform 4" id="4"/>
            <p:cNvSpPr/>
            <p:nvPr/>
          </p:nvSpPr>
          <p:spPr>
            <a:xfrm flipH="false" flipV="false" rot="0">
              <a:off x="0" y="3095406"/>
              <a:ext cx="3929108" cy="4374514"/>
            </a:xfrm>
            <a:custGeom>
              <a:avLst/>
              <a:gdLst/>
              <a:ahLst/>
              <a:cxnLst/>
              <a:rect r="r" b="b" t="t" l="l"/>
              <a:pathLst>
                <a:path h="4374514" w="3929108">
                  <a:moveTo>
                    <a:pt x="0" y="0"/>
                  </a:moveTo>
                  <a:lnTo>
                    <a:pt x="3929108" y="0"/>
                  </a:lnTo>
                  <a:lnTo>
                    <a:pt x="3929108" y="4374513"/>
                  </a:lnTo>
                  <a:lnTo>
                    <a:pt x="0" y="4374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964554" y="0"/>
              <a:ext cx="3117835" cy="3499611"/>
            </a:xfrm>
            <a:custGeom>
              <a:avLst/>
              <a:gdLst/>
              <a:ahLst/>
              <a:cxnLst/>
              <a:rect r="r" b="b" t="t" l="l"/>
              <a:pathLst>
                <a:path h="3499611" w="3117835">
                  <a:moveTo>
                    <a:pt x="0" y="0"/>
                  </a:moveTo>
                  <a:lnTo>
                    <a:pt x="3117835" y="0"/>
                  </a:lnTo>
                  <a:lnTo>
                    <a:pt x="3117835" y="3499611"/>
                  </a:lnTo>
                  <a:lnTo>
                    <a:pt x="0" y="3499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506559" y="2123758"/>
            <a:ext cx="16615415" cy="7647592"/>
            <a:chOff x="0" y="0"/>
            <a:chExt cx="3058138" cy="1407572"/>
          </a:xfrm>
        </p:grpSpPr>
        <p:sp>
          <p:nvSpPr>
            <p:cNvPr name="Freeform 3" id="3"/>
            <p:cNvSpPr/>
            <p:nvPr/>
          </p:nvSpPr>
          <p:spPr>
            <a:xfrm flipH="false" flipV="false" rot="0">
              <a:off x="0" y="0"/>
              <a:ext cx="3058138" cy="1407572"/>
            </a:xfrm>
            <a:custGeom>
              <a:avLst/>
              <a:gdLst/>
              <a:ahLst/>
              <a:cxnLst/>
              <a:rect r="r" b="b" t="t" l="l"/>
              <a:pathLst>
                <a:path h="1407572" w="3058138">
                  <a:moveTo>
                    <a:pt x="0" y="0"/>
                  </a:moveTo>
                  <a:lnTo>
                    <a:pt x="3058138" y="0"/>
                  </a:lnTo>
                  <a:lnTo>
                    <a:pt x="3058138" y="1407572"/>
                  </a:lnTo>
                  <a:lnTo>
                    <a:pt x="0" y="1407572"/>
                  </a:lnTo>
                  <a:close/>
                </a:path>
              </a:pathLst>
            </a:custGeom>
            <a:solidFill>
              <a:srgbClr val="1C0140">
                <a:alpha val="37647"/>
              </a:srgbClr>
            </a:solidFill>
          </p:spPr>
        </p:sp>
        <p:sp>
          <p:nvSpPr>
            <p:cNvPr name="TextBox 4" id="4"/>
            <p:cNvSpPr txBox="true"/>
            <p:nvPr/>
          </p:nvSpPr>
          <p:spPr>
            <a:xfrm>
              <a:off x="0" y="-38100"/>
              <a:ext cx="3058138" cy="14456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76672" y="1613137"/>
            <a:ext cx="16696867" cy="7662983"/>
          </a:xfrm>
          <a:custGeom>
            <a:avLst/>
            <a:gdLst/>
            <a:ahLst/>
            <a:cxnLst/>
            <a:rect r="r" b="b" t="t" l="l"/>
            <a:pathLst>
              <a:path h="7662983" w="16696867">
                <a:moveTo>
                  <a:pt x="0" y="0"/>
                </a:moveTo>
                <a:lnTo>
                  <a:pt x="16696866" y="0"/>
                </a:lnTo>
                <a:lnTo>
                  <a:pt x="16696866" y="7662983"/>
                </a:lnTo>
                <a:lnTo>
                  <a:pt x="0" y="7662983"/>
                </a:lnTo>
                <a:lnTo>
                  <a:pt x="0" y="0"/>
                </a:lnTo>
                <a:close/>
              </a:path>
            </a:pathLst>
          </a:custGeom>
          <a:blipFill>
            <a:blip r:embed="rId2"/>
            <a:stretch>
              <a:fillRect l="-10459" t="-11323" r="-10086" b="-15080"/>
            </a:stretch>
          </a:blipFill>
        </p:spPr>
      </p:sp>
      <p:sp>
        <p:nvSpPr>
          <p:cNvPr name="TextBox 6" id="6"/>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Modelo OSI</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TCP/IP vs NetBIOS</a:t>
            </a:r>
          </a:p>
        </p:txBody>
      </p:sp>
      <p:grpSp>
        <p:nvGrpSpPr>
          <p:cNvPr name="Group 3" id="3"/>
          <p:cNvGrpSpPr/>
          <p:nvPr/>
        </p:nvGrpSpPr>
        <p:grpSpPr>
          <a:xfrm rot="0">
            <a:off x="1974560" y="2193005"/>
            <a:ext cx="6676210" cy="6156531"/>
            <a:chOff x="0" y="0"/>
            <a:chExt cx="2188444" cy="2018095"/>
          </a:xfrm>
        </p:grpSpPr>
        <p:sp>
          <p:nvSpPr>
            <p:cNvPr name="Freeform 4" id="4"/>
            <p:cNvSpPr/>
            <p:nvPr/>
          </p:nvSpPr>
          <p:spPr>
            <a:xfrm flipH="false" flipV="false" rot="0">
              <a:off x="0" y="0"/>
              <a:ext cx="2188444" cy="2018095"/>
            </a:xfrm>
            <a:custGeom>
              <a:avLst/>
              <a:gdLst/>
              <a:ahLst/>
              <a:cxnLst/>
              <a:rect r="r" b="b" t="t" l="l"/>
              <a:pathLst>
                <a:path h="2018095" w="2188444">
                  <a:moveTo>
                    <a:pt x="0" y="0"/>
                  </a:moveTo>
                  <a:lnTo>
                    <a:pt x="2188444" y="0"/>
                  </a:lnTo>
                  <a:lnTo>
                    <a:pt x="2188444" y="2018095"/>
                  </a:lnTo>
                  <a:lnTo>
                    <a:pt x="0" y="2018095"/>
                  </a:lnTo>
                  <a:close/>
                </a:path>
              </a:pathLst>
            </a:custGeom>
            <a:solidFill>
              <a:srgbClr val="1C0140">
                <a:alpha val="37647"/>
              </a:srgbClr>
            </a:solidFill>
          </p:spPr>
        </p:sp>
        <p:sp>
          <p:nvSpPr>
            <p:cNvPr name="TextBox 5" id="5"/>
            <p:cNvSpPr txBox="true"/>
            <p:nvPr/>
          </p:nvSpPr>
          <p:spPr>
            <a:xfrm>
              <a:off x="0" y="-38100"/>
              <a:ext cx="2188444" cy="205619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371795" y="1937465"/>
            <a:ext cx="6400988" cy="5958938"/>
            <a:chOff x="0" y="0"/>
            <a:chExt cx="1685857" cy="1569432"/>
          </a:xfrm>
        </p:grpSpPr>
        <p:sp>
          <p:nvSpPr>
            <p:cNvPr name="Freeform 7" id="7"/>
            <p:cNvSpPr/>
            <p:nvPr/>
          </p:nvSpPr>
          <p:spPr>
            <a:xfrm flipH="false" flipV="false" rot="0">
              <a:off x="0" y="0"/>
              <a:ext cx="1685857" cy="1569432"/>
            </a:xfrm>
            <a:custGeom>
              <a:avLst/>
              <a:gdLst/>
              <a:ahLst/>
              <a:cxnLst/>
              <a:rect r="r" b="b" t="t" l="l"/>
              <a:pathLst>
                <a:path h="1569432" w="1685857">
                  <a:moveTo>
                    <a:pt x="0" y="0"/>
                  </a:moveTo>
                  <a:lnTo>
                    <a:pt x="1685857" y="0"/>
                  </a:lnTo>
                  <a:lnTo>
                    <a:pt x="1685857" y="1569432"/>
                  </a:lnTo>
                  <a:lnTo>
                    <a:pt x="0" y="1569432"/>
                  </a:lnTo>
                  <a:close/>
                </a:path>
              </a:pathLst>
            </a:custGeom>
            <a:solidFill>
              <a:srgbClr val="FFFFFF"/>
            </a:solidFill>
          </p:spPr>
        </p:sp>
        <p:sp>
          <p:nvSpPr>
            <p:cNvPr name="TextBox 8" id="8"/>
            <p:cNvSpPr txBox="true"/>
            <p:nvPr/>
          </p:nvSpPr>
          <p:spPr>
            <a:xfrm>
              <a:off x="0" y="-38100"/>
              <a:ext cx="1685857" cy="160753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90345" y="2183792"/>
            <a:ext cx="5445434" cy="5217795"/>
          </a:xfrm>
          <a:prstGeom prst="rect">
            <a:avLst/>
          </a:prstGeom>
        </p:spPr>
        <p:txBody>
          <a:bodyPr anchor="t" rtlCol="false" tIns="0" lIns="0" bIns="0" rIns="0">
            <a:spAutoFit/>
          </a:bodyPr>
          <a:lstStyle/>
          <a:p>
            <a:pPr algn="l">
              <a:lnSpc>
                <a:spcPts val="4199"/>
              </a:lnSpc>
            </a:pPr>
            <a:r>
              <a:rPr lang="en-US" sz="2799" b="true">
                <a:solidFill>
                  <a:srgbClr val="000000"/>
                </a:solidFill>
                <a:latin typeface="Quicksand Bold"/>
                <a:ea typeface="Quicksand Bold"/>
                <a:cs typeface="Quicksand Bold"/>
                <a:sym typeface="Quicksand Bold"/>
              </a:rPr>
              <a:t>TCP/IP</a:t>
            </a:r>
            <a:r>
              <a:rPr lang="en-US" sz="2799">
                <a:solidFill>
                  <a:srgbClr val="000000"/>
                </a:solidFill>
                <a:latin typeface="Quicksand"/>
                <a:ea typeface="Quicksand"/>
                <a:cs typeface="Quicksand"/>
                <a:sym typeface="Quicksand"/>
              </a:rPr>
              <a:t>:</a:t>
            </a:r>
          </a:p>
          <a:p>
            <a:pPr algn="l" marL="604519" indent="-302260" lvl="1">
              <a:lnSpc>
                <a:spcPts val="4199"/>
              </a:lnSpc>
              <a:buFont typeface="Arial"/>
              <a:buChar char="•"/>
            </a:pPr>
            <a:r>
              <a:rPr lang="en-US" sz="2799">
                <a:solidFill>
                  <a:srgbClr val="000000"/>
                </a:solidFill>
                <a:latin typeface="Quicksand"/>
                <a:ea typeface="Quicksand"/>
                <a:cs typeface="Quicksand"/>
                <a:sym typeface="Quicksand"/>
              </a:rPr>
              <a:t>Conjunto de protocolos que permite la transmisión de datos en redes.</a:t>
            </a:r>
          </a:p>
          <a:p>
            <a:pPr algn="l" marL="604519" indent="-302260" lvl="1">
              <a:lnSpc>
                <a:spcPts val="4199"/>
              </a:lnSpc>
              <a:buFont typeface="Arial"/>
              <a:buChar char="•"/>
            </a:pPr>
            <a:r>
              <a:rPr lang="en-US" sz="2799">
                <a:solidFill>
                  <a:srgbClr val="000000"/>
                </a:solidFill>
                <a:latin typeface="Quicksand"/>
                <a:ea typeface="Quicksand"/>
                <a:cs typeface="Quicksand"/>
                <a:sym typeface="Quicksand"/>
              </a:rPr>
              <a:t>TCP: Protocolo de Control de Transmisión, garantiza una entrega fiable de datos.</a:t>
            </a:r>
          </a:p>
          <a:p>
            <a:pPr algn="l" marL="604519" indent="-302260" lvl="1">
              <a:lnSpc>
                <a:spcPts val="4199"/>
              </a:lnSpc>
              <a:spcBef>
                <a:spcPct val="0"/>
              </a:spcBef>
              <a:buFont typeface="Arial"/>
              <a:buChar char="•"/>
            </a:pPr>
            <a:r>
              <a:rPr lang="en-US" sz="2799">
                <a:solidFill>
                  <a:srgbClr val="000000"/>
                </a:solidFill>
                <a:latin typeface="Quicksand"/>
                <a:ea typeface="Quicksand"/>
                <a:cs typeface="Quicksand"/>
                <a:sym typeface="Quicksand"/>
              </a:rPr>
              <a:t>IP: Protocolo de Internet, define direcciones y envía datos entre dispositivos..</a:t>
            </a:r>
          </a:p>
        </p:txBody>
      </p:sp>
      <p:grpSp>
        <p:nvGrpSpPr>
          <p:cNvPr name="Group 10" id="10"/>
          <p:cNvGrpSpPr/>
          <p:nvPr/>
        </p:nvGrpSpPr>
        <p:grpSpPr>
          <a:xfrm rot="0">
            <a:off x="9515217" y="2193005"/>
            <a:ext cx="6676210" cy="6156531"/>
            <a:chOff x="0" y="0"/>
            <a:chExt cx="2188444" cy="2018095"/>
          </a:xfrm>
        </p:grpSpPr>
        <p:sp>
          <p:nvSpPr>
            <p:cNvPr name="Freeform 11" id="11"/>
            <p:cNvSpPr/>
            <p:nvPr/>
          </p:nvSpPr>
          <p:spPr>
            <a:xfrm flipH="false" flipV="false" rot="0">
              <a:off x="0" y="0"/>
              <a:ext cx="2188444" cy="2018095"/>
            </a:xfrm>
            <a:custGeom>
              <a:avLst/>
              <a:gdLst/>
              <a:ahLst/>
              <a:cxnLst/>
              <a:rect r="r" b="b" t="t" l="l"/>
              <a:pathLst>
                <a:path h="2018095" w="2188444">
                  <a:moveTo>
                    <a:pt x="0" y="0"/>
                  </a:moveTo>
                  <a:lnTo>
                    <a:pt x="2188444" y="0"/>
                  </a:lnTo>
                  <a:lnTo>
                    <a:pt x="2188444" y="2018095"/>
                  </a:lnTo>
                  <a:lnTo>
                    <a:pt x="0" y="2018095"/>
                  </a:lnTo>
                  <a:close/>
                </a:path>
              </a:pathLst>
            </a:custGeom>
            <a:solidFill>
              <a:srgbClr val="1C0140">
                <a:alpha val="37647"/>
              </a:srgbClr>
            </a:solidFill>
          </p:spPr>
        </p:sp>
        <p:sp>
          <p:nvSpPr>
            <p:cNvPr name="TextBox 12" id="12"/>
            <p:cNvSpPr txBox="true"/>
            <p:nvPr/>
          </p:nvSpPr>
          <p:spPr>
            <a:xfrm>
              <a:off x="0" y="-38100"/>
              <a:ext cx="2188444" cy="205619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912452" y="1937465"/>
            <a:ext cx="6400988" cy="5958938"/>
            <a:chOff x="0" y="0"/>
            <a:chExt cx="1685857" cy="1569432"/>
          </a:xfrm>
        </p:grpSpPr>
        <p:sp>
          <p:nvSpPr>
            <p:cNvPr name="Freeform 14" id="14"/>
            <p:cNvSpPr/>
            <p:nvPr/>
          </p:nvSpPr>
          <p:spPr>
            <a:xfrm flipH="false" flipV="false" rot="0">
              <a:off x="0" y="0"/>
              <a:ext cx="1685857" cy="1569432"/>
            </a:xfrm>
            <a:custGeom>
              <a:avLst/>
              <a:gdLst/>
              <a:ahLst/>
              <a:cxnLst/>
              <a:rect r="r" b="b" t="t" l="l"/>
              <a:pathLst>
                <a:path h="1569432" w="1685857">
                  <a:moveTo>
                    <a:pt x="0" y="0"/>
                  </a:moveTo>
                  <a:lnTo>
                    <a:pt x="1685857" y="0"/>
                  </a:lnTo>
                  <a:lnTo>
                    <a:pt x="1685857" y="1569432"/>
                  </a:lnTo>
                  <a:lnTo>
                    <a:pt x="0" y="1569432"/>
                  </a:lnTo>
                  <a:close/>
                </a:path>
              </a:pathLst>
            </a:custGeom>
            <a:solidFill>
              <a:srgbClr val="FFFFFF"/>
            </a:solidFill>
          </p:spPr>
        </p:sp>
        <p:sp>
          <p:nvSpPr>
            <p:cNvPr name="TextBox 15" id="15"/>
            <p:cNvSpPr txBox="true"/>
            <p:nvPr/>
          </p:nvSpPr>
          <p:spPr>
            <a:xfrm>
              <a:off x="0" y="-38100"/>
              <a:ext cx="1685857" cy="1607532"/>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0136018" y="2183792"/>
            <a:ext cx="5953856" cy="5217795"/>
          </a:xfrm>
          <a:prstGeom prst="rect">
            <a:avLst/>
          </a:prstGeom>
        </p:spPr>
        <p:txBody>
          <a:bodyPr anchor="t" rtlCol="false" tIns="0" lIns="0" bIns="0" rIns="0">
            <a:spAutoFit/>
          </a:bodyPr>
          <a:lstStyle/>
          <a:p>
            <a:pPr algn="l">
              <a:lnSpc>
                <a:spcPts val="4199"/>
              </a:lnSpc>
            </a:pPr>
            <a:r>
              <a:rPr lang="en-US" sz="2799" b="true">
                <a:solidFill>
                  <a:srgbClr val="000000"/>
                </a:solidFill>
                <a:latin typeface="Quicksand Bold"/>
                <a:ea typeface="Quicksand Bold"/>
                <a:cs typeface="Quicksand Bold"/>
                <a:sym typeface="Quicksand Bold"/>
              </a:rPr>
              <a:t>NetBIOS</a:t>
            </a:r>
            <a:r>
              <a:rPr lang="en-US" sz="2799">
                <a:solidFill>
                  <a:srgbClr val="000000"/>
                </a:solidFill>
                <a:latin typeface="Quicksand"/>
                <a:ea typeface="Quicksand"/>
                <a:cs typeface="Quicksand"/>
                <a:sym typeface="Quicksand"/>
              </a:rPr>
              <a:t>:</a:t>
            </a:r>
          </a:p>
          <a:p>
            <a:pPr algn="l" marL="604519" indent="-302260" lvl="1">
              <a:lnSpc>
                <a:spcPts val="4199"/>
              </a:lnSpc>
              <a:buFont typeface="Arial"/>
              <a:buChar char="•"/>
            </a:pPr>
            <a:r>
              <a:rPr lang="en-US" sz="2799">
                <a:solidFill>
                  <a:srgbClr val="000000"/>
                </a:solidFill>
                <a:latin typeface="Quicksand"/>
                <a:ea typeface="Quicksand"/>
                <a:cs typeface="Quicksand"/>
                <a:sym typeface="Quicksand"/>
              </a:rPr>
              <a:t>Pr</a:t>
            </a:r>
            <a:r>
              <a:rPr lang="en-US" sz="2799">
                <a:solidFill>
                  <a:srgbClr val="000000"/>
                </a:solidFill>
                <a:latin typeface="Quicksand"/>
                <a:ea typeface="Quicksand"/>
                <a:cs typeface="Quicksand"/>
                <a:sym typeface="Quicksand"/>
              </a:rPr>
              <a:t>otocolo de capa de sesión (OSI Capa 5) para compartir recursos en red.</a:t>
            </a:r>
          </a:p>
          <a:p>
            <a:pPr algn="l" marL="604519" indent="-302260" lvl="1">
              <a:lnSpc>
                <a:spcPts val="4199"/>
              </a:lnSpc>
              <a:buFont typeface="Arial"/>
              <a:buChar char="•"/>
            </a:pPr>
            <a:r>
              <a:rPr lang="en-US" sz="2799">
                <a:solidFill>
                  <a:srgbClr val="000000"/>
                </a:solidFill>
                <a:latin typeface="Quicksand"/>
                <a:ea typeface="Quicksand"/>
                <a:cs typeface="Quicksand"/>
                <a:sym typeface="Quicksand"/>
              </a:rPr>
              <a:t>Establece y mantiene la sesión, pero requiere otros protocolos para transmitir datos.</a:t>
            </a:r>
          </a:p>
          <a:p>
            <a:pPr algn="l" marL="604519" indent="-302260" lvl="1">
              <a:lnSpc>
                <a:spcPts val="4199"/>
              </a:lnSpc>
              <a:spcBef>
                <a:spcPct val="0"/>
              </a:spcBef>
              <a:buFont typeface="Arial"/>
              <a:buChar char="•"/>
            </a:pPr>
            <a:r>
              <a:rPr lang="en-US" sz="2799">
                <a:solidFill>
                  <a:srgbClr val="000000"/>
                </a:solidFill>
                <a:latin typeface="Quicksand"/>
                <a:ea typeface="Quicksand"/>
                <a:cs typeface="Quicksand"/>
                <a:sym typeface="Quicksand"/>
              </a:rPr>
              <a:t>Utiliza</a:t>
            </a:r>
            <a:r>
              <a:rPr lang="en-US" sz="2799">
                <a:solidFill>
                  <a:srgbClr val="000000"/>
                </a:solidFill>
                <a:latin typeface="Quicksand"/>
                <a:ea typeface="Quicksand"/>
                <a:cs typeface="Quicksand"/>
                <a:sym typeface="Quicksand"/>
              </a:rPr>
              <a:t> protocolos como </a:t>
            </a:r>
            <a:r>
              <a:rPr lang="en-US" b="true" sz="2799">
                <a:solidFill>
                  <a:srgbClr val="000000"/>
                </a:solidFill>
                <a:latin typeface="Quicksand Bold"/>
                <a:ea typeface="Quicksand Bold"/>
                <a:cs typeface="Quicksand Bold"/>
                <a:sym typeface="Quicksand Bold"/>
              </a:rPr>
              <a:t>TCP/IP, NetBEUI, o IPX</a:t>
            </a:r>
            <a:r>
              <a:rPr lang="en-US" sz="2799">
                <a:solidFill>
                  <a:srgbClr val="000000"/>
                </a:solidFill>
                <a:latin typeface="Quicksand"/>
                <a:ea typeface="Quicksand"/>
                <a:cs typeface="Quicksand"/>
                <a:sym typeface="Quicksand"/>
              </a:rPr>
              <a:t> para el transporte de datos.</a:t>
            </a:r>
          </a:p>
        </p:txBody>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939209" y="2091829"/>
            <a:ext cx="6676210" cy="2015645"/>
            <a:chOff x="0" y="0"/>
            <a:chExt cx="2188444" cy="660723"/>
          </a:xfrm>
        </p:grpSpPr>
        <p:sp>
          <p:nvSpPr>
            <p:cNvPr name="Freeform 3" id="3"/>
            <p:cNvSpPr/>
            <p:nvPr/>
          </p:nvSpPr>
          <p:spPr>
            <a:xfrm flipH="false" flipV="false" rot="0">
              <a:off x="0" y="0"/>
              <a:ext cx="2188444" cy="660723"/>
            </a:xfrm>
            <a:custGeom>
              <a:avLst/>
              <a:gdLst/>
              <a:ahLst/>
              <a:cxnLst/>
              <a:rect r="r" b="b" t="t" l="l"/>
              <a:pathLst>
                <a:path h="660723" w="2188444">
                  <a:moveTo>
                    <a:pt x="0" y="0"/>
                  </a:moveTo>
                  <a:lnTo>
                    <a:pt x="2188444" y="0"/>
                  </a:lnTo>
                  <a:lnTo>
                    <a:pt x="2188444" y="660723"/>
                  </a:lnTo>
                  <a:lnTo>
                    <a:pt x="0" y="660723"/>
                  </a:lnTo>
                  <a:close/>
                </a:path>
              </a:pathLst>
            </a:custGeom>
            <a:solidFill>
              <a:srgbClr val="1C0140">
                <a:alpha val="37647"/>
              </a:srgbClr>
            </a:solidFill>
          </p:spPr>
        </p:sp>
        <p:sp>
          <p:nvSpPr>
            <p:cNvPr name="TextBox 4" id="4"/>
            <p:cNvSpPr txBox="true"/>
            <p:nvPr/>
          </p:nvSpPr>
          <p:spPr>
            <a:xfrm>
              <a:off x="0" y="-38100"/>
              <a:ext cx="2188444" cy="69882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36444" y="2008166"/>
            <a:ext cx="6400988" cy="1950953"/>
            <a:chOff x="0" y="0"/>
            <a:chExt cx="1685857" cy="513831"/>
          </a:xfrm>
        </p:grpSpPr>
        <p:sp>
          <p:nvSpPr>
            <p:cNvPr name="Freeform 6" id="6"/>
            <p:cNvSpPr/>
            <p:nvPr/>
          </p:nvSpPr>
          <p:spPr>
            <a:xfrm flipH="false" flipV="false" rot="0">
              <a:off x="0" y="0"/>
              <a:ext cx="1685857" cy="513831"/>
            </a:xfrm>
            <a:custGeom>
              <a:avLst/>
              <a:gdLst/>
              <a:ahLst/>
              <a:cxnLst/>
              <a:rect r="r" b="b" t="t" l="l"/>
              <a:pathLst>
                <a:path h="513831" w="1685857">
                  <a:moveTo>
                    <a:pt x="0" y="0"/>
                  </a:moveTo>
                  <a:lnTo>
                    <a:pt x="1685857" y="0"/>
                  </a:lnTo>
                  <a:lnTo>
                    <a:pt x="1685857" y="513831"/>
                  </a:lnTo>
                  <a:lnTo>
                    <a:pt x="0" y="513831"/>
                  </a:lnTo>
                  <a:close/>
                </a:path>
              </a:pathLst>
            </a:custGeom>
            <a:solidFill>
              <a:srgbClr val="FFFFFF"/>
            </a:solidFill>
          </p:spPr>
        </p:sp>
        <p:sp>
          <p:nvSpPr>
            <p:cNvPr name="TextBox 7" id="7"/>
            <p:cNvSpPr txBox="true"/>
            <p:nvPr/>
          </p:nvSpPr>
          <p:spPr>
            <a:xfrm>
              <a:off x="0" y="-38100"/>
              <a:ext cx="1685857" cy="55193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550568" y="2017652"/>
            <a:ext cx="6676210" cy="2015645"/>
            <a:chOff x="0" y="0"/>
            <a:chExt cx="2188444" cy="660723"/>
          </a:xfrm>
        </p:grpSpPr>
        <p:sp>
          <p:nvSpPr>
            <p:cNvPr name="Freeform 9" id="9"/>
            <p:cNvSpPr/>
            <p:nvPr/>
          </p:nvSpPr>
          <p:spPr>
            <a:xfrm flipH="false" flipV="false" rot="0">
              <a:off x="0" y="0"/>
              <a:ext cx="2188444" cy="660723"/>
            </a:xfrm>
            <a:custGeom>
              <a:avLst/>
              <a:gdLst/>
              <a:ahLst/>
              <a:cxnLst/>
              <a:rect r="r" b="b" t="t" l="l"/>
              <a:pathLst>
                <a:path h="660723" w="2188444">
                  <a:moveTo>
                    <a:pt x="0" y="0"/>
                  </a:moveTo>
                  <a:lnTo>
                    <a:pt x="2188444" y="0"/>
                  </a:lnTo>
                  <a:lnTo>
                    <a:pt x="2188444" y="660723"/>
                  </a:lnTo>
                  <a:lnTo>
                    <a:pt x="0" y="660723"/>
                  </a:lnTo>
                  <a:close/>
                </a:path>
              </a:pathLst>
            </a:custGeom>
            <a:solidFill>
              <a:srgbClr val="1C0140">
                <a:alpha val="37647"/>
              </a:srgbClr>
            </a:solidFill>
          </p:spPr>
        </p:sp>
        <p:sp>
          <p:nvSpPr>
            <p:cNvPr name="TextBox 10" id="10"/>
            <p:cNvSpPr txBox="true"/>
            <p:nvPr/>
          </p:nvSpPr>
          <p:spPr>
            <a:xfrm>
              <a:off x="0" y="-38100"/>
              <a:ext cx="2188444" cy="69882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947802" y="1933988"/>
            <a:ext cx="6400988" cy="1950953"/>
            <a:chOff x="0" y="0"/>
            <a:chExt cx="1685857" cy="513831"/>
          </a:xfrm>
        </p:grpSpPr>
        <p:sp>
          <p:nvSpPr>
            <p:cNvPr name="Freeform 12" id="12"/>
            <p:cNvSpPr/>
            <p:nvPr/>
          </p:nvSpPr>
          <p:spPr>
            <a:xfrm flipH="false" flipV="false" rot="0">
              <a:off x="0" y="0"/>
              <a:ext cx="1685857" cy="513831"/>
            </a:xfrm>
            <a:custGeom>
              <a:avLst/>
              <a:gdLst/>
              <a:ahLst/>
              <a:cxnLst/>
              <a:rect r="r" b="b" t="t" l="l"/>
              <a:pathLst>
                <a:path h="513831" w="1685857">
                  <a:moveTo>
                    <a:pt x="0" y="0"/>
                  </a:moveTo>
                  <a:lnTo>
                    <a:pt x="1685857" y="0"/>
                  </a:lnTo>
                  <a:lnTo>
                    <a:pt x="1685857" y="513831"/>
                  </a:lnTo>
                  <a:lnTo>
                    <a:pt x="0" y="513831"/>
                  </a:lnTo>
                  <a:close/>
                </a:path>
              </a:pathLst>
            </a:custGeom>
            <a:solidFill>
              <a:srgbClr val="FFFFFF"/>
            </a:solidFill>
          </p:spPr>
        </p:sp>
        <p:sp>
          <p:nvSpPr>
            <p:cNvPr name="TextBox 13" id="13"/>
            <p:cNvSpPr txBox="true"/>
            <p:nvPr/>
          </p:nvSpPr>
          <p:spPr>
            <a:xfrm>
              <a:off x="0" y="-38100"/>
              <a:ext cx="1685857" cy="55193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00891" y="5227676"/>
            <a:ext cx="11201076" cy="4030624"/>
            <a:chOff x="0" y="0"/>
            <a:chExt cx="3671684" cy="1321228"/>
          </a:xfrm>
        </p:grpSpPr>
        <p:sp>
          <p:nvSpPr>
            <p:cNvPr name="Freeform 15" id="15"/>
            <p:cNvSpPr/>
            <p:nvPr/>
          </p:nvSpPr>
          <p:spPr>
            <a:xfrm flipH="false" flipV="false" rot="0">
              <a:off x="0" y="0"/>
              <a:ext cx="3671684" cy="1321228"/>
            </a:xfrm>
            <a:custGeom>
              <a:avLst/>
              <a:gdLst/>
              <a:ahLst/>
              <a:cxnLst/>
              <a:rect r="r" b="b" t="t" l="l"/>
              <a:pathLst>
                <a:path h="1321228" w="3671684">
                  <a:moveTo>
                    <a:pt x="0" y="0"/>
                  </a:moveTo>
                  <a:lnTo>
                    <a:pt x="3671684" y="0"/>
                  </a:lnTo>
                  <a:lnTo>
                    <a:pt x="3671684" y="1321228"/>
                  </a:lnTo>
                  <a:lnTo>
                    <a:pt x="0" y="1321228"/>
                  </a:lnTo>
                  <a:close/>
                </a:path>
              </a:pathLst>
            </a:custGeom>
            <a:solidFill>
              <a:srgbClr val="1C0140">
                <a:alpha val="37647"/>
              </a:srgbClr>
            </a:solidFill>
          </p:spPr>
        </p:sp>
        <p:sp>
          <p:nvSpPr>
            <p:cNvPr name="TextBox 16" id="16"/>
            <p:cNvSpPr txBox="true"/>
            <p:nvPr/>
          </p:nvSpPr>
          <p:spPr>
            <a:xfrm>
              <a:off x="0" y="-38100"/>
              <a:ext cx="3671684" cy="1359328"/>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493371" y="4678974"/>
            <a:ext cx="11301259" cy="4294478"/>
          </a:xfrm>
          <a:custGeom>
            <a:avLst/>
            <a:gdLst/>
            <a:ahLst/>
            <a:cxnLst/>
            <a:rect r="r" b="b" t="t" l="l"/>
            <a:pathLst>
              <a:path h="4294478" w="11301259">
                <a:moveTo>
                  <a:pt x="0" y="0"/>
                </a:moveTo>
                <a:lnTo>
                  <a:pt x="11301258" y="0"/>
                </a:lnTo>
                <a:lnTo>
                  <a:pt x="11301258" y="4294478"/>
                </a:lnTo>
                <a:lnTo>
                  <a:pt x="0" y="4294478"/>
                </a:lnTo>
                <a:lnTo>
                  <a:pt x="0" y="0"/>
                </a:lnTo>
                <a:close/>
              </a:path>
            </a:pathLst>
          </a:custGeom>
          <a:blipFill>
            <a:blip r:embed="rId2"/>
            <a:stretch>
              <a:fillRect l="0" t="0" r="0" b="0"/>
            </a:stretch>
          </a:blipFill>
        </p:spPr>
      </p:sp>
      <p:sp>
        <p:nvSpPr>
          <p:cNvPr name="TextBox 18" id="18"/>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TCP/IP vs NetBIOS</a:t>
            </a:r>
          </a:p>
        </p:txBody>
      </p:sp>
      <p:sp>
        <p:nvSpPr>
          <p:cNvPr name="TextBox 19" id="19"/>
          <p:cNvSpPr txBox="true"/>
          <p:nvPr/>
        </p:nvSpPr>
        <p:spPr>
          <a:xfrm rot="0">
            <a:off x="2814221" y="2165444"/>
            <a:ext cx="5445434" cy="1550670"/>
          </a:xfrm>
          <a:prstGeom prst="rect">
            <a:avLst/>
          </a:prstGeom>
        </p:spPr>
        <p:txBody>
          <a:bodyPr anchor="t" rtlCol="false" tIns="0" lIns="0" bIns="0" rIns="0">
            <a:spAutoFit/>
          </a:bodyPr>
          <a:lstStyle/>
          <a:p>
            <a:pPr algn="l">
              <a:lnSpc>
                <a:spcPts val="4199"/>
              </a:lnSpc>
              <a:spcBef>
                <a:spcPct val="0"/>
              </a:spcBef>
            </a:pPr>
            <a:r>
              <a:rPr lang="en-US" b="true" sz="2799">
                <a:solidFill>
                  <a:srgbClr val="000000"/>
                </a:solidFill>
                <a:latin typeface="Quicksand Bold"/>
                <a:ea typeface="Quicksand Bold"/>
                <a:cs typeface="Quicksand Bold"/>
                <a:sym typeface="Quicksand Bold"/>
              </a:rPr>
              <a:t>TCP/IP</a:t>
            </a:r>
            <a:r>
              <a:rPr lang="en-US" sz="2799">
                <a:solidFill>
                  <a:srgbClr val="000000"/>
                </a:solidFill>
                <a:latin typeface="Quicksand"/>
                <a:ea typeface="Quicksand"/>
                <a:cs typeface="Quicksand"/>
                <a:sym typeface="Quicksand"/>
              </a:rPr>
              <a:t> se encarga del transporte y enrutamiento de datos.</a:t>
            </a:r>
          </a:p>
        </p:txBody>
      </p:sp>
      <p:sp>
        <p:nvSpPr>
          <p:cNvPr name="TextBox 20" id="20"/>
          <p:cNvSpPr txBox="true"/>
          <p:nvPr/>
        </p:nvSpPr>
        <p:spPr>
          <a:xfrm rot="0">
            <a:off x="10425579" y="2165444"/>
            <a:ext cx="5445434" cy="1550670"/>
          </a:xfrm>
          <a:prstGeom prst="rect">
            <a:avLst/>
          </a:prstGeom>
        </p:spPr>
        <p:txBody>
          <a:bodyPr anchor="t" rtlCol="false" tIns="0" lIns="0" bIns="0" rIns="0">
            <a:spAutoFit/>
          </a:bodyPr>
          <a:lstStyle/>
          <a:p>
            <a:pPr algn="l">
              <a:lnSpc>
                <a:spcPts val="4199"/>
              </a:lnSpc>
              <a:spcBef>
                <a:spcPct val="0"/>
              </a:spcBef>
            </a:pPr>
            <a:r>
              <a:rPr lang="en-US" b="true" sz="2799">
                <a:solidFill>
                  <a:srgbClr val="000000"/>
                </a:solidFill>
                <a:latin typeface="Quicksand Bold"/>
                <a:ea typeface="Quicksand Bold"/>
                <a:cs typeface="Quicksand Bold"/>
                <a:sym typeface="Quicksand Bold"/>
              </a:rPr>
              <a:t>NetBIOS</a:t>
            </a:r>
            <a:r>
              <a:rPr lang="en-US" sz="2799">
                <a:solidFill>
                  <a:srgbClr val="000000"/>
                </a:solidFill>
                <a:latin typeface="Quicksand"/>
                <a:ea typeface="Quicksand"/>
                <a:cs typeface="Quicksand"/>
                <a:sym typeface="Quicksand"/>
              </a:rPr>
              <a:t> gestiona la conexión y la sesión, pero no puede transportar datos por sí solo.</a:t>
            </a:r>
          </a:p>
        </p:txBody>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458521" y="2227518"/>
            <a:ext cx="14127294" cy="7354632"/>
            <a:chOff x="0" y="0"/>
            <a:chExt cx="3627117" cy="1888267"/>
          </a:xfrm>
        </p:grpSpPr>
        <p:sp>
          <p:nvSpPr>
            <p:cNvPr name="Freeform 3" id="3"/>
            <p:cNvSpPr/>
            <p:nvPr/>
          </p:nvSpPr>
          <p:spPr>
            <a:xfrm flipH="false" flipV="false" rot="0">
              <a:off x="0" y="0"/>
              <a:ext cx="3627117" cy="1888267"/>
            </a:xfrm>
            <a:custGeom>
              <a:avLst/>
              <a:gdLst/>
              <a:ahLst/>
              <a:cxnLst/>
              <a:rect r="r" b="b" t="t" l="l"/>
              <a:pathLst>
                <a:path h="1888267" w="3627117">
                  <a:moveTo>
                    <a:pt x="0" y="0"/>
                  </a:moveTo>
                  <a:lnTo>
                    <a:pt x="3627117" y="0"/>
                  </a:lnTo>
                  <a:lnTo>
                    <a:pt x="3627117" y="1888267"/>
                  </a:lnTo>
                  <a:lnTo>
                    <a:pt x="0" y="1888267"/>
                  </a:lnTo>
                  <a:close/>
                </a:path>
              </a:pathLst>
            </a:custGeom>
            <a:solidFill>
              <a:srgbClr val="1C0140">
                <a:alpha val="37647"/>
              </a:srgbClr>
            </a:solidFill>
          </p:spPr>
        </p:sp>
        <p:sp>
          <p:nvSpPr>
            <p:cNvPr name="TextBox 4" id="4"/>
            <p:cNvSpPr txBox="true"/>
            <p:nvPr/>
          </p:nvSpPr>
          <p:spPr>
            <a:xfrm>
              <a:off x="0" y="-38100"/>
              <a:ext cx="3627117" cy="19263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132673" y="1898590"/>
            <a:ext cx="14022653" cy="7137521"/>
          </a:xfrm>
          <a:custGeom>
            <a:avLst/>
            <a:gdLst/>
            <a:ahLst/>
            <a:cxnLst/>
            <a:rect r="r" b="b" t="t" l="l"/>
            <a:pathLst>
              <a:path h="7137521" w="14022653">
                <a:moveTo>
                  <a:pt x="0" y="0"/>
                </a:moveTo>
                <a:lnTo>
                  <a:pt x="14022654" y="0"/>
                </a:lnTo>
                <a:lnTo>
                  <a:pt x="14022654" y="7137520"/>
                </a:lnTo>
                <a:lnTo>
                  <a:pt x="0" y="7137520"/>
                </a:lnTo>
                <a:lnTo>
                  <a:pt x="0" y="0"/>
                </a:lnTo>
                <a:close/>
              </a:path>
            </a:pathLst>
          </a:custGeom>
          <a:blipFill>
            <a:blip r:embed="rId2"/>
            <a:stretch>
              <a:fillRect l="-21430" t="-17715" r="-27722" b="-23458"/>
            </a:stretch>
          </a:blipFill>
        </p:spPr>
      </p:sp>
      <p:sp>
        <p:nvSpPr>
          <p:cNvPr name="TextBox 6" id="6"/>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Conformación del Paquete de Datos TCP/IP</a:t>
            </a:r>
          </a:p>
        </p:txBody>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57212"/>
            <a:ext cx="16526022" cy="1657351"/>
          </a:xfrm>
          <a:prstGeom prst="rect">
            <a:avLst/>
          </a:prstGeom>
        </p:spPr>
        <p:txBody>
          <a:bodyPr anchor="t" rtlCol="false" tIns="0" lIns="0" bIns="0" rIns="0">
            <a:spAutoFit/>
          </a:bodyPr>
          <a:lstStyle/>
          <a:p>
            <a:pPr algn="ctr">
              <a:lnSpc>
                <a:spcPts val="6749"/>
              </a:lnSpc>
            </a:pPr>
            <a:r>
              <a:rPr lang="en-US" sz="4499" b="true">
                <a:solidFill>
                  <a:srgbClr val="FFFFFF"/>
                </a:solidFill>
                <a:latin typeface="Quicksand Bold"/>
                <a:ea typeface="Quicksand Bold"/>
                <a:cs typeface="Quicksand Bold"/>
                <a:sym typeface="Quicksand Bold"/>
              </a:rPr>
              <a:t>Conformación del Paquete de Datos TCP/IP:</a:t>
            </a:r>
          </a:p>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Flag</a:t>
            </a:r>
          </a:p>
        </p:txBody>
      </p:sp>
      <p:grpSp>
        <p:nvGrpSpPr>
          <p:cNvPr name="Group 3" id="3"/>
          <p:cNvGrpSpPr/>
          <p:nvPr/>
        </p:nvGrpSpPr>
        <p:grpSpPr>
          <a:xfrm rot="0">
            <a:off x="1099500" y="2813530"/>
            <a:ext cx="15790648" cy="7144072"/>
            <a:chOff x="0" y="0"/>
            <a:chExt cx="5176134" cy="2341808"/>
          </a:xfrm>
        </p:grpSpPr>
        <p:sp>
          <p:nvSpPr>
            <p:cNvPr name="Freeform 4" id="4"/>
            <p:cNvSpPr/>
            <p:nvPr/>
          </p:nvSpPr>
          <p:spPr>
            <a:xfrm flipH="false" flipV="false" rot="0">
              <a:off x="0" y="0"/>
              <a:ext cx="5176134" cy="2341808"/>
            </a:xfrm>
            <a:custGeom>
              <a:avLst/>
              <a:gdLst/>
              <a:ahLst/>
              <a:cxnLst/>
              <a:rect r="r" b="b" t="t" l="l"/>
              <a:pathLst>
                <a:path h="2341808" w="5176134">
                  <a:moveTo>
                    <a:pt x="0" y="0"/>
                  </a:moveTo>
                  <a:lnTo>
                    <a:pt x="5176134" y="0"/>
                  </a:lnTo>
                  <a:lnTo>
                    <a:pt x="5176134" y="2341808"/>
                  </a:lnTo>
                  <a:lnTo>
                    <a:pt x="0" y="2341808"/>
                  </a:lnTo>
                  <a:close/>
                </a:path>
              </a:pathLst>
            </a:custGeom>
            <a:solidFill>
              <a:srgbClr val="1C0140">
                <a:alpha val="37647"/>
              </a:srgbClr>
            </a:solidFill>
          </p:spPr>
        </p:sp>
        <p:sp>
          <p:nvSpPr>
            <p:cNvPr name="TextBox 5" id="5"/>
            <p:cNvSpPr txBox="true"/>
            <p:nvPr/>
          </p:nvSpPr>
          <p:spPr>
            <a:xfrm>
              <a:off x="0" y="-38100"/>
              <a:ext cx="5176134" cy="237990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36523" y="2520367"/>
            <a:ext cx="15651977" cy="6836277"/>
            <a:chOff x="0" y="0"/>
            <a:chExt cx="4122331" cy="1800501"/>
          </a:xfrm>
        </p:grpSpPr>
        <p:sp>
          <p:nvSpPr>
            <p:cNvPr name="Freeform 7" id="7"/>
            <p:cNvSpPr/>
            <p:nvPr/>
          </p:nvSpPr>
          <p:spPr>
            <a:xfrm flipH="false" flipV="false" rot="0">
              <a:off x="0" y="0"/>
              <a:ext cx="4122331" cy="1800501"/>
            </a:xfrm>
            <a:custGeom>
              <a:avLst/>
              <a:gdLst/>
              <a:ahLst/>
              <a:cxnLst/>
              <a:rect r="r" b="b" t="t" l="l"/>
              <a:pathLst>
                <a:path h="1800501" w="4122331">
                  <a:moveTo>
                    <a:pt x="0" y="0"/>
                  </a:moveTo>
                  <a:lnTo>
                    <a:pt x="4122331" y="0"/>
                  </a:lnTo>
                  <a:lnTo>
                    <a:pt x="4122331" y="1800501"/>
                  </a:lnTo>
                  <a:lnTo>
                    <a:pt x="0" y="1800501"/>
                  </a:lnTo>
                  <a:close/>
                </a:path>
              </a:pathLst>
            </a:custGeom>
            <a:solidFill>
              <a:srgbClr val="FFFFFF"/>
            </a:solidFill>
          </p:spPr>
        </p:sp>
        <p:sp>
          <p:nvSpPr>
            <p:cNvPr name="TextBox 8" id="8"/>
            <p:cNvSpPr txBox="true"/>
            <p:nvPr/>
          </p:nvSpPr>
          <p:spPr>
            <a:xfrm>
              <a:off x="0" y="-38100"/>
              <a:ext cx="4122331" cy="183860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796774" y="2757169"/>
            <a:ext cx="15131475" cy="6267422"/>
          </a:xfrm>
          <a:prstGeom prst="rect">
            <a:avLst/>
          </a:prstGeom>
        </p:spPr>
        <p:txBody>
          <a:bodyPr anchor="t" rtlCol="false" tIns="0" lIns="0" bIns="0" rIns="0">
            <a:spAutoFit/>
          </a:bodyPr>
          <a:lstStyle/>
          <a:p>
            <a:pPr algn="l">
              <a:lnSpc>
                <a:spcPts val="4501"/>
              </a:lnSpc>
            </a:pPr>
            <a:r>
              <a:rPr lang="en-US" sz="3000">
                <a:solidFill>
                  <a:srgbClr val="000000"/>
                </a:solidFill>
                <a:latin typeface="Quicksand"/>
                <a:ea typeface="Quicksand"/>
                <a:cs typeface="Quicksand"/>
                <a:sym typeface="Quicksand"/>
              </a:rPr>
              <a:t>Un</a:t>
            </a:r>
            <a:r>
              <a:rPr lang="en-US" sz="3000" b="true">
                <a:solidFill>
                  <a:srgbClr val="000000"/>
                </a:solidFill>
                <a:latin typeface="Quicksand Bold"/>
                <a:ea typeface="Quicksand Bold"/>
                <a:cs typeface="Quicksand Bold"/>
                <a:sym typeface="Quicksand Bold"/>
              </a:rPr>
              <a:t> flag</a:t>
            </a:r>
            <a:r>
              <a:rPr lang="en-US" sz="3000">
                <a:solidFill>
                  <a:srgbClr val="000000"/>
                </a:solidFill>
                <a:latin typeface="Quicksand"/>
                <a:ea typeface="Quicksand"/>
                <a:cs typeface="Quicksand"/>
                <a:sym typeface="Quicksand"/>
              </a:rPr>
              <a:t> en un paquete TCP es un bit de control utilizado para gestionar el estado de la conexión y la transmisión de datos entre dispositivos en la red. Los flags más importantes incluyen:</a:t>
            </a:r>
          </a:p>
          <a:p>
            <a:pPr algn="l" marL="647860" indent="-323930" lvl="1">
              <a:lnSpc>
                <a:spcPts val="4501"/>
              </a:lnSpc>
              <a:buFont typeface="Arial"/>
              <a:buChar char="•"/>
            </a:pPr>
            <a:r>
              <a:rPr lang="en-US" b="true" sz="3000">
                <a:solidFill>
                  <a:srgbClr val="000000"/>
                </a:solidFill>
                <a:latin typeface="Quicksand Bold"/>
                <a:ea typeface="Quicksand Bold"/>
                <a:cs typeface="Quicksand Bold"/>
                <a:sym typeface="Quicksand Bold"/>
              </a:rPr>
              <a:t>SYN</a:t>
            </a:r>
            <a:r>
              <a:rPr lang="en-US" sz="3000">
                <a:solidFill>
                  <a:srgbClr val="000000"/>
                </a:solidFill>
                <a:latin typeface="Quicksand"/>
                <a:ea typeface="Quicksand"/>
                <a:cs typeface="Quicksand"/>
                <a:sym typeface="Quicksand"/>
              </a:rPr>
              <a:t>: Inicia la conexión.</a:t>
            </a:r>
          </a:p>
          <a:p>
            <a:pPr algn="l" marL="647860" indent="-323930" lvl="1">
              <a:lnSpc>
                <a:spcPts val="4501"/>
              </a:lnSpc>
              <a:buFont typeface="Arial"/>
              <a:buChar char="•"/>
            </a:pPr>
            <a:r>
              <a:rPr lang="en-US" b="true" sz="3000">
                <a:solidFill>
                  <a:srgbClr val="000000"/>
                </a:solidFill>
                <a:latin typeface="Quicksand Bold"/>
                <a:ea typeface="Quicksand Bold"/>
                <a:cs typeface="Quicksand Bold"/>
                <a:sym typeface="Quicksand Bold"/>
              </a:rPr>
              <a:t>ACK</a:t>
            </a:r>
            <a:r>
              <a:rPr lang="en-US" sz="3000">
                <a:solidFill>
                  <a:srgbClr val="000000"/>
                </a:solidFill>
                <a:latin typeface="Quicksand"/>
                <a:ea typeface="Quicksand"/>
                <a:cs typeface="Quicksand"/>
                <a:sym typeface="Quicksand"/>
              </a:rPr>
              <a:t>: Confirma la recepción de datos.</a:t>
            </a:r>
          </a:p>
          <a:p>
            <a:pPr algn="l" marL="647860" indent="-323930" lvl="1">
              <a:lnSpc>
                <a:spcPts val="4501"/>
              </a:lnSpc>
              <a:buFont typeface="Arial"/>
              <a:buChar char="•"/>
            </a:pPr>
            <a:r>
              <a:rPr lang="en-US" b="true" sz="3000">
                <a:solidFill>
                  <a:srgbClr val="000000"/>
                </a:solidFill>
                <a:latin typeface="Quicksand Bold"/>
                <a:ea typeface="Quicksand Bold"/>
                <a:cs typeface="Quicksand Bold"/>
                <a:sym typeface="Quicksand Bold"/>
              </a:rPr>
              <a:t>FIN</a:t>
            </a:r>
            <a:r>
              <a:rPr lang="en-US" sz="3000">
                <a:solidFill>
                  <a:srgbClr val="000000"/>
                </a:solidFill>
                <a:latin typeface="Quicksand"/>
                <a:ea typeface="Quicksand"/>
                <a:cs typeface="Quicksand"/>
                <a:sym typeface="Quicksand"/>
              </a:rPr>
              <a:t>: Finaliza la conexión.</a:t>
            </a:r>
          </a:p>
          <a:p>
            <a:pPr algn="l" marL="647860" indent="-323930" lvl="1">
              <a:lnSpc>
                <a:spcPts val="4501"/>
              </a:lnSpc>
              <a:buFont typeface="Arial"/>
              <a:buChar char="•"/>
            </a:pPr>
            <a:r>
              <a:rPr lang="en-US" b="true" sz="3000">
                <a:solidFill>
                  <a:srgbClr val="000000"/>
                </a:solidFill>
                <a:latin typeface="Quicksand Bold"/>
                <a:ea typeface="Quicksand Bold"/>
                <a:cs typeface="Quicksand Bold"/>
                <a:sym typeface="Quicksand Bold"/>
              </a:rPr>
              <a:t>RST</a:t>
            </a:r>
            <a:r>
              <a:rPr lang="en-US" sz="3000">
                <a:solidFill>
                  <a:srgbClr val="000000"/>
                </a:solidFill>
                <a:latin typeface="Quicksand"/>
                <a:ea typeface="Quicksand"/>
                <a:cs typeface="Quicksand"/>
                <a:sym typeface="Quicksand"/>
              </a:rPr>
              <a:t>: Reinicia la conexión.</a:t>
            </a:r>
          </a:p>
          <a:p>
            <a:pPr algn="l" marL="647860" indent="-323930" lvl="1">
              <a:lnSpc>
                <a:spcPts val="4501"/>
              </a:lnSpc>
              <a:buFont typeface="Arial"/>
              <a:buChar char="•"/>
            </a:pPr>
            <a:r>
              <a:rPr lang="en-US" b="true" sz="3000">
                <a:solidFill>
                  <a:srgbClr val="000000"/>
                </a:solidFill>
                <a:latin typeface="Quicksand Bold"/>
                <a:ea typeface="Quicksand Bold"/>
                <a:cs typeface="Quicksand Bold"/>
                <a:sym typeface="Quicksand Bold"/>
              </a:rPr>
              <a:t>URG</a:t>
            </a:r>
            <a:r>
              <a:rPr lang="en-US" sz="3000">
                <a:solidFill>
                  <a:srgbClr val="000000"/>
                </a:solidFill>
                <a:latin typeface="Quicksand"/>
                <a:ea typeface="Quicksand"/>
                <a:cs typeface="Quicksand"/>
                <a:sym typeface="Quicksand"/>
              </a:rPr>
              <a:t>: Da prioridad a ciertos datos.</a:t>
            </a:r>
          </a:p>
          <a:p>
            <a:pPr algn="l" marL="647860" indent="-323930" lvl="1">
              <a:lnSpc>
                <a:spcPts val="4501"/>
              </a:lnSpc>
              <a:buFont typeface="Arial"/>
              <a:buChar char="•"/>
            </a:pPr>
            <a:r>
              <a:rPr lang="en-US" b="true" sz="3000">
                <a:solidFill>
                  <a:srgbClr val="000000"/>
                </a:solidFill>
                <a:latin typeface="Quicksand Bold"/>
                <a:ea typeface="Quicksand Bold"/>
                <a:cs typeface="Quicksand Bold"/>
                <a:sym typeface="Quicksand Bold"/>
              </a:rPr>
              <a:t>PSH</a:t>
            </a:r>
            <a:r>
              <a:rPr lang="en-US" sz="3000">
                <a:solidFill>
                  <a:srgbClr val="000000"/>
                </a:solidFill>
                <a:latin typeface="Quicksand"/>
                <a:ea typeface="Quicksand"/>
                <a:cs typeface="Quicksand"/>
                <a:sym typeface="Quicksand"/>
              </a:rPr>
              <a:t>: Solicita procesamiento inmediato de datos.</a:t>
            </a:r>
          </a:p>
          <a:p>
            <a:pPr algn="l">
              <a:lnSpc>
                <a:spcPts val="4501"/>
              </a:lnSpc>
            </a:pPr>
          </a:p>
          <a:p>
            <a:pPr algn="l">
              <a:lnSpc>
                <a:spcPts val="4501"/>
              </a:lnSpc>
              <a:spcBef>
                <a:spcPct val="0"/>
              </a:spcBef>
            </a:pPr>
            <a:r>
              <a:rPr lang="en-US" sz="3000">
                <a:solidFill>
                  <a:srgbClr val="000000"/>
                </a:solidFill>
                <a:latin typeface="Quicksand"/>
                <a:ea typeface="Quicksand"/>
                <a:cs typeface="Quicksand"/>
                <a:sym typeface="Quicksand"/>
              </a:rPr>
              <a:t>Estos flags permiten un control preciso en la gestión de las comunicaciones TCP.</a:t>
            </a: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6402945" y="735981"/>
            <a:ext cx="10856355" cy="4200525"/>
          </a:xfrm>
          <a:prstGeom prst="rect">
            <a:avLst/>
          </a:prstGeom>
        </p:spPr>
        <p:txBody>
          <a:bodyPr anchor="t" rtlCol="false" tIns="0" lIns="0" bIns="0" rIns="0">
            <a:spAutoFit/>
          </a:bodyPr>
          <a:lstStyle/>
          <a:p>
            <a:pPr algn="ctr">
              <a:lnSpc>
                <a:spcPts val="16800"/>
              </a:lnSpc>
            </a:pPr>
            <a:r>
              <a:rPr lang="en-US" sz="12000">
                <a:solidFill>
                  <a:srgbClr val="FFFFFF"/>
                </a:solidFill>
                <a:latin typeface="Fredoka"/>
                <a:ea typeface="Fredoka"/>
                <a:cs typeface="Fredoka"/>
                <a:sym typeface="Fredoka"/>
              </a:rPr>
              <a:t>DISPOSITIVOS DE RED</a:t>
            </a:r>
          </a:p>
        </p:txBody>
      </p:sp>
      <p:grpSp>
        <p:nvGrpSpPr>
          <p:cNvPr name="Group 3" id="3"/>
          <p:cNvGrpSpPr/>
          <p:nvPr/>
        </p:nvGrpSpPr>
        <p:grpSpPr>
          <a:xfrm rot="0">
            <a:off x="1932457" y="4936506"/>
            <a:ext cx="6194923" cy="4321794"/>
            <a:chOff x="0" y="0"/>
            <a:chExt cx="8259897" cy="5762392"/>
          </a:xfrm>
        </p:grpSpPr>
        <p:sp>
          <p:nvSpPr>
            <p:cNvPr name="Freeform 4" id="4"/>
            <p:cNvSpPr/>
            <p:nvPr/>
          </p:nvSpPr>
          <p:spPr>
            <a:xfrm flipH="false" flipV="false" rot="0">
              <a:off x="0" y="4003689"/>
              <a:ext cx="3358634" cy="1758703"/>
            </a:xfrm>
            <a:custGeom>
              <a:avLst/>
              <a:gdLst/>
              <a:ahLst/>
              <a:cxnLst/>
              <a:rect r="r" b="b" t="t" l="l"/>
              <a:pathLst>
                <a:path h="1758703" w="3358634">
                  <a:moveTo>
                    <a:pt x="0" y="0"/>
                  </a:moveTo>
                  <a:lnTo>
                    <a:pt x="3358634" y="0"/>
                  </a:lnTo>
                  <a:lnTo>
                    <a:pt x="3358634" y="1758703"/>
                  </a:lnTo>
                  <a:lnTo>
                    <a:pt x="0" y="17587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V="true">
              <a:off x="2991767" y="3671489"/>
              <a:ext cx="2857983" cy="1650057"/>
            </a:xfrm>
            <a:prstGeom prst="line">
              <a:avLst/>
            </a:prstGeom>
            <a:ln cap="flat" w="241300">
              <a:solidFill>
                <a:srgbClr val="1C0140"/>
              </a:solidFill>
              <a:prstDash val="solid"/>
              <a:headEnd type="none" len="sm" w="sm"/>
              <a:tailEnd type="none" len="sm" w="sm"/>
            </a:ln>
          </p:spPr>
        </p:sp>
        <p:sp>
          <p:nvSpPr>
            <p:cNvPr name="Freeform 6" id="6"/>
            <p:cNvSpPr/>
            <p:nvPr/>
          </p:nvSpPr>
          <p:spPr>
            <a:xfrm flipH="false" flipV="false" rot="0">
              <a:off x="4095995" y="0"/>
              <a:ext cx="4163902" cy="4883041"/>
            </a:xfrm>
            <a:custGeom>
              <a:avLst/>
              <a:gdLst/>
              <a:ahLst/>
              <a:cxnLst/>
              <a:rect r="r" b="b" t="t" l="l"/>
              <a:pathLst>
                <a:path h="4883041" w="4163902">
                  <a:moveTo>
                    <a:pt x="0" y="0"/>
                  </a:moveTo>
                  <a:lnTo>
                    <a:pt x="4163902" y="0"/>
                  </a:lnTo>
                  <a:lnTo>
                    <a:pt x="4163902" y="4883041"/>
                  </a:lnTo>
                  <a:lnTo>
                    <a:pt x="0" y="48830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2313110" y="2580209"/>
            <a:ext cx="3852336" cy="2373688"/>
            <a:chOff x="0" y="0"/>
            <a:chExt cx="1262786" cy="778089"/>
          </a:xfrm>
        </p:grpSpPr>
        <p:sp>
          <p:nvSpPr>
            <p:cNvPr name="Freeform 3" id="3"/>
            <p:cNvSpPr/>
            <p:nvPr/>
          </p:nvSpPr>
          <p:spPr>
            <a:xfrm flipH="false" flipV="false" rot="0">
              <a:off x="0" y="0"/>
              <a:ext cx="1262786" cy="778089"/>
            </a:xfrm>
            <a:custGeom>
              <a:avLst/>
              <a:gdLst/>
              <a:ahLst/>
              <a:cxnLst/>
              <a:rect r="r" b="b" t="t" l="l"/>
              <a:pathLst>
                <a:path h="778089" w="1262786">
                  <a:moveTo>
                    <a:pt x="0" y="0"/>
                  </a:moveTo>
                  <a:lnTo>
                    <a:pt x="1262786" y="0"/>
                  </a:lnTo>
                  <a:lnTo>
                    <a:pt x="1262786" y="778089"/>
                  </a:lnTo>
                  <a:lnTo>
                    <a:pt x="0" y="778089"/>
                  </a:lnTo>
                  <a:close/>
                </a:path>
              </a:pathLst>
            </a:custGeom>
            <a:solidFill>
              <a:srgbClr val="1C0140">
                <a:alpha val="37647"/>
              </a:srgbClr>
            </a:solidFill>
          </p:spPr>
        </p:sp>
        <p:sp>
          <p:nvSpPr>
            <p:cNvPr name="TextBox 4" id="4"/>
            <p:cNvSpPr txBox="true"/>
            <p:nvPr/>
          </p:nvSpPr>
          <p:spPr>
            <a:xfrm>
              <a:off x="0" y="-38100"/>
              <a:ext cx="1262786" cy="81618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604954" y="2421246"/>
            <a:ext cx="3940199" cy="2299645"/>
          </a:xfrm>
          <a:custGeom>
            <a:avLst/>
            <a:gdLst/>
            <a:ahLst/>
            <a:cxnLst/>
            <a:rect r="r" b="b" t="t" l="l"/>
            <a:pathLst>
              <a:path h="2299645" w="3940199">
                <a:moveTo>
                  <a:pt x="0" y="0"/>
                </a:moveTo>
                <a:lnTo>
                  <a:pt x="3940199" y="0"/>
                </a:lnTo>
                <a:lnTo>
                  <a:pt x="3940199" y="2299645"/>
                </a:lnTo>
                <a:lnTo>
                  <a:pt x="0" y="2299645"/>
                </a:lnTo>
                <a:lnTo>
                  <a:pt x="0" y="0"/>
                </a:lnTo>
                <a:close/>
              </a:path>
            </a:pathLst>
          </a:custGeom>
          <a:blipFill>
            <a:blip r:embed="rId2"/>
            <a:stretch>
              <a:fillRect l="-12853" t="0" r="-8650" b="-4092"/>
            </a:stretch>
          </a:blipFill>
        </p:spPr>
      </p:sp>
      <p:grpSp>
        <p:nvGrpSpPr>
          <p:cNvPr name="Group 6" id="6"/>
          <p:cNvGrpSpPr/>
          <p:nvPr/>
        </p:nvGrpSpPr>
        <p:grpSpPr>
          <a:xfrm rot="0">
            <a:off x="11714436" y="2607275"/>
            <a:ext cx="3757555" cy="2888687"/>
            <a:chOff x="0" y="0"/>
            <a:chExt cx="1231717" cy="946904"/>
          </a:xfrm>
        </p:grpSpPr>
        <p:sp>
          <p:nvSpPr>
            <p:cNvPr name="Freeform 7" id="7"/>
            <p:cNvSpPr/>
            <p:nvPr/>
          </p:nvSpPr>
          <p:spPr>
            <a:xfrm flipH="false" flipV="false" rot="0">
              <a:off x="0" y="0"/>
              <a:ext cx="1231717" cy="946904"/>
            </a:xfrm>
            <a:custGeom>
              <a:avLst/>
              <a:gdLst/>
              <a:ahLst/>
              <a:cxnLst/>
              <a:rect r="r" b="b" t="t" l="l"/>
              <a:pathLst>
                <a:path h="946904" w="1231717">
                  <a:moveTo>
                    <a:pt x="0" y="0"/>
                  </a:moveTo>
                  <a:lnTo>
                    <a:pt x="1231717" y="0"/>
                  </a:lnTo>
                  <a:lnTo>
                    <a:pt x="1231717" y="946904"/>
                  </a:lnTo>
                  <a:lnTo>
                    <a:pt x="0" y="946904"/>
                  </a:lnTo>
                  <a:close/>
                </a:path>
              </a:pathLst>
            </a:custGeom>
            <a:solidFill>
              <a:srgbClr val="1C0140">
                <a:alpha val="37647"/>
              </a:srgbClr>
            </a:solidFill>
          </p:spPr>
        </p:sp>
        <p:sp>
          <p:nvSpPr>
            <p:cNvPr name="TextBox 8" id="8"/>
            <p:cNvSpPr txBox="true"/>
            <p:nvPr/>
          </p:nvSpPr>
          <p:spPr>
            <a:xfrm>
              <a:off x="0" y="-38100"/>
              <a:ext cx="1231717" cy="98500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2015159" y="2416870"/>
            <a:ext cx="3707305" cy="2850506"/>
          </a:xfrm>
          <a:custGeom>
            <a:avLst/>
            <a:gdLst/>
            <a:ahLst/>
            <a:cxnLst/>
            <a:rect r="r" b="b" t="t" l="l"/>
            <a:pathLst>
              <a:path h="2850506" w="3707305">
                <a:moveTo>
                  <a:pt x="0" y="0"/>
                </a:moveTo>
                <a:lnTo>
                  <a:pt x="3707305" y="0"/>
                </a:lnTo>
                <a:lnTo>
                  <a:pt x="3707305" y="2850506"/>
                </a:lnTo>
                <a:lnTo>
                  <a:pt x="0" y="2850506"/>
                </a:lnTo>
                <a:lnTo>
                  <a:pt x="0" y="0"/>
                </a:lnTo>
                <a:close/>
              </a:path>
            </a:pathLst>
          </a:custGeom>
          <a:blipFill>
            <a:blip r:embed="rId3"/>
            <a:stretch>
              <a:fillRect l="0" t="0" r="0" b="0"/>
            </a:stretch>
          </a:blipFill>
        </p:spPr>
      </p:sp>
      <p:grpSp>
        <p:nvGrpSpPr>
          <p:cNvPr name="Group 10" id="10"/>
          <p:cNvGrpSpPr/>
          <p:nvPr/>
        </p:nvGrpSpPr>
        <p:grpSpPr>
          <a:xfrm rot="0">
            <a:off x="2479502" y="6238820"/>
            <a:ext cx="3685944" cy="3574445"/>
            <a:chOff x="0" y="0"/>
            <a:chExt cx="1208243" cy="1171694"/>
          </a:xfrm>
        </p:grpSpPr>
        <p:sp>
          <p:nvSpPr>
            <p:cNvPr name="Freeform 11" id="11"/>
            <p:cNvSpPr/>
            <p:nvPr/>
          </p:nvSpPr>
          <p:spPr>
            <a:xfrm flipH="false" flipV="false" rot="0">
              <a:off x="0" y="0"/>
              <a:ext cx="1208243" cy="1171694"/>
            </a:xfrm>
            <a:custGeom>
              <a:avLst/>
              <a:gdLst/>
              <a:ahLst/>
              <a:cxnLst/>
              <a:rect r="r" b="b" t="t" l="l"/>
              <a:pathLst>
                <a:path h="1171694" w="1208243">
                  <a:moveTo>
                    <a:pt x="0" y="0"/>
                  </a:moveTo>
                  <a:lnTo>
                    <a:pt x="1208243" y="0"/>
                  </a:lnTo>
                  <a:lnTo>
                    <a:pt x="1208243" y="1171694"/>
                  </a:lnTo>
                  <a:lnTo>
                    <a:pt x="0" y="1171694"/>
                  </a:lnTo>
                  <a:close/>
                </a:path>
              </a:pathLst>
            </a:custGeom>
            <a:solidFill>
              <a:srgbClr val="1C0140">
                <a:alpha val="37647"/>
              </a:srgbClr>
            </a:solidFill>
          </p:spPr>
        </p:sp>
        <p:sp>
          <p:nvSpPr>
            <p:cNvPr name="TextBox 12" id="12"/>
            <p:cNvSpPr txBox="true"/>
            <p:nvPr/>
          </p:nvSpPr>
          <p:spPr>
            <a:xfrm>
              <a:off x="0" y="-38100"/>
              <a:ext cx="1208243" cy="1209794"/>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797693" y="6048416"/>
            <a:ext cx="3707305" cy="3428261"/>
          </a:xfrm>
          <a:custGeom>
            <a:avLst/>
            <a:gdLst/>
            <a:ahLst/>
            <a:cxnLst/>
            <a:rect r="r" b="b" t="t" l="l"/>
            <a:pathLst>
              <a:path h="3428261" w="3707305">
                <a:moveTo>
                  <a:pt x="0" y="0"/>
                </a:moveTo>
                <a:lnTo>
                  <a:pt x="3707305" y="0"/>
                </a:lnTo>
                <a:lnTo>
                  <a:pt x="3707305" y="3428260"/>
                </a:lnTo>
                <a:lnTo>
                  <a:pt x="0" y="3428260"/>
                </a:lnTo>
                <a:lnTo>
                  <a:pt x="0" y="0"/>
                </a:lnTo>
                <a:close/>
              </a:path>
            </a:pathLst>
          </a:custGeom>
          <a:blipFill>
            <a:blip r:embed="rId4"/>
            <a:stretch>
              <a:fillRect l="-12559" t="-15384" r="-8231" b="-15237"/>
            </a:stretch>
          </a:blipFill>
        </p:spPr>
      </p:sp>
      <p:grpSp>
        <p:nvGrpSpPr>
          <p:cNvPr name="Group 14" id="14"/>
          <p:cNvGrpSpPr/>
          <p:nvPr/>
        </p:nvGrpSpPr>
        <p:grpSpPr>
          <a:xfrm rot="0">
            <a:off x="11211535" y="6711983"/>
            <a:ext cx="4549949" cy="2935743"/>
            <a:chOff x="0" y="0"/>
            <a:chExt cx="1491462" cy="962329"/>
          </a:xfrm>
        </p:grpSpPr>
        <p:sp>
          <p:nvSpPr>
            <p:cNvPr name="Freeform 15" id="15"/>
            <p:cNvSpPr/>
            <p:nvPr/>
          </p:nvSpPr>
          <p:spPr>
            <a:xfrm flipH="false" flipV="false" rot="0">
              <a:off x="0" y="0"/>
              <a:ext cx="1491462" cy="962329"/>
            </a:xfrm>
            <a:custGeom>
              <a:avLst/>
              <a:gdLst/>
              <a:ahLst/>
              <a:cxnLst/>
              <a:rect r="r" b="b" t="t" l="l"/>
              <a:pathLst>
                <a:path h="962329" w="1491462">
                  <a:moveTo>
                    <a:pt x="0" y="0"/>
                  </a:moveTo>
                  <a:lnTo>
                    <a:pt x="1491462" y="0"/>
                  </a:lnTo>
                  <a:lnTo>
                    <a:pt x="1491462" y="962329"/>
                  </a:lnTo>
                  <a:lnTo>
                    <a:pt x="0" y="962329"/>
                  </a:lnTo>
                  <a:close/>
                </a:path>
              </a:pathLst>
            </a:custGeom>
            <a:solidFill>
              <a:srgbClr val="1C0140">
                <a:alpha val="37647"/>
              </a:srgbClr>
            </a:solidFill>
          </p:spPr>
        </p:sp>
        <p:sp>
          <p:nvSpPr>
            <p:cNvPr name="TextBox 16" id="16"/>
            <p:cNvSpPr txBox="true"/>
            <p:nvPr/>
          </p:nvSpPr>
          <p:spPr>
            <a:xfrm>
              <a:off x="0" y="-38100"/>
              <a:ext cx="1491462" cy="1000429"/>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1512259" y="6521578"/>
            <a:ext cx="4462632" cy="2850506"/>
          </a:xfrm>
          <a:custGeom>
            <a:avLst/>
            <a:gdLst/>
            <a:ahLst/>
            <a:cxnLst/>
            <a:rect r="r" b="b" t="t" l="l"/>
            <a:pathLst>
              <a:path h="2850506" w="4462632">
                <a:moveTo>
                  <a:pt x="0" y="0"/>
                </a:moveTo>
                <a:lnTo>
                  <a:pt x="4462631" y="0"/>
                </a:lnTo>
                <a:lnTo>
                  <a:pt x="4462631" y="2850506"/>
                </a:lnTo>
                <a:lnTo>
                  <a:pt x="0" y="2850506"/>
                </a:lnTo>
                <a:lnTo>
                  <a:pt x="0" y="0"/>
                </a:lnTo>
                <a:close/>
              </a:path>
            </a:pathLst>
          </a:custGeom>
          <a:blipFill>
            <a:blip r:embed="rId5"/>
            <a:stretch>
              <a:fillRect l="0" t="0" r="0" b="0"/>
            </a:stretch>
          </a:blipFill>
        </p:spPr>
      </p:sp>
      <p:sp>
        <p:nvSpPr>
          <p:cNvPr name="TextBox 18" id="18"/>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Diferencias entre un Hub, Repetidor, Router y Switch</a:t>
            </a:r>
          </a:p>
        </p:txBody>
      </p:sp>
      <p:sp>
        <p:nvSpPr>
          <p:cNvPr name="TextBox 19" id="19"/>
          <p:cNvSpPr txBox="true"/>
          <p:nvPr/>
        </p:nvSpPr>
        <p:spPr>
          <a:xfrm rot="0">
            <a:off x="4084516" y="1649413"/>
            <a:ext cx="815469" cy="552422"/>
          </a:xfrm>
          <a:prstGeom prst="rect">
            <a:avLst/>
          </a:prstGeom>
        </p:spPr>
        <p:txBody>
          <a:bodyPr anchor="t" rtlCol="false" tIns="0" lIns="0" bIns="0" rIns="0">
            <a:spAutoFit/>
          </a:bodyPr>
          <a:lstStyle/>
          <a:p>
            <a:pPr algn="ctr">
              <a:lnSpc>
                <a:spcPts val="4501"/>
              </a:lnSpc>
              <a:spcBef>
                <a:spcPct val="0"/>
              </a:spcBef>
            </a:pPr>
            <a:r>
              <a:rPr lang="en-US" b="true" sz="3000">
                <a:solidFill>
                  <a:srgbClr val="FFFFFF"/>
                </a:solidFill>
                <a:latin typeface="Quicksand Bold"/>
                <a:ea typeface="Quicksand Bold"/>
                <a:cs typeface="Quicksand Bold"/>
                <a:sym typeface="Quicksand Bold"/>
              </a:rPr>
              <a:t>HUB</a:t>
            </a:r>
          </a:p>
        </p:txBody>
      </p:sp>
      <p:sp>
        <p:nvSpPr>
          <p:cNvPr name="TextBox 20" id="20"/>
          <p:cNvSpPr txBox="true"/>
          <p:nvPr/>
        </p:nvSpPr>
        <p:spPr>
          <a:xfrm rot="0">
            <a:off x="12771545" y="1645037"/>
            <a:ext cx="2194533" cy="552422"/>
          </a:xfrm>
          <a:prstGeom prst="rect">
            <a:avLst/>
          </a:prstGeom>
        </p:spPr>
        <p:txBody>
          <a:bodyPr anchor="t" rtlCol="false" tIns="0" lIns="0" bIns="0" rIns="0">
            <a:spAutoFit/>
          </a:bodyPr>
          <a:lstStyle/>
          <a:p>
            <a:pPr algn="ctr">
              <a:lnSpc>
                <a:spcPts val="4501"/>
              </a:lnSpc>
              <a:spcBef>
                <a:spcPct val="0"/>
              </a:spcBef>
            </a:pPr>
            <a:r>
              <a:rPr lang="en-US" b="true" sz="3000">
                <a:solidFill>
                  <a:srgbClr val="FFFFFF"/>
                </a:solidFill>
                <a:latin typeface="Quicksand Bold"/>
                <a:ea typeface="Quicksand Bold"/>
                <a:cs typeface="Quicksand Bold"/>
                <a:sym typeface="Quicksand Bold"/>
              </a:rPr>
              <a:t>REPETIDOR</a:t>
            </a:r>
          </a:p>
        </p:txBody>
      </p:sp>
      <p:sp>
        <p:nvSpPr>
          <p:cNvPr name="TextBox 21" id="21"/>
          <p:cNvSpPr txBox="true"/>
          <p:nvPr/>
        </p:nvSpPr>
        <p:spPr>
          <a:xfrm rot="0">
            <a:off x="3554079" y="5400712"/>
            <a:ext cx="2194533" cy="552422"/>
          </a:xfrm>
          <a:prstGeom prst="rect">
            <a:avLst/>
          </a:prstGeom>
        </p:spPr>
        <p:txBody>
          <a:bodyPr anchor="t" rtlCol="false" tIns="0" lIns="0" bIns="0" rIns="0">
            <a:spAutoFit/>
          </a:bodyPr>
          <a:lstStyle/>
          <a:p>
            <a:pPr algn="ctr">
              <a:lnSpc>
                <a:spcPts val="4501"/>
              </a:lnSpc>
              <a:spcBef>
                <a:spcPct val="0"/>
              </a:spcBef>
            </a:pPr>
            <a:r>
              <a:rPr lang="en-US" b="true" sz="3000">
                <a:solidFill>
                  <a:srgbClr val="FFFFFF"/>
                </a:solidFill>
                <a:latin typeface="Quicksand Bold"/>
                <a:ea typeface="Quicksand Bold"/>
                <a:cs typeface="Quicksand Bold"/>
                <a:sym typeface="Quicksand Bold"/>
              </a:rPr>
              <a:t>ROUTER</a:t>
            </a:r>
          </a:p>
        </p:txBody>
      </p:sp>
      <p:sp>
        <p:nvSpPr>
          <p:cNvPr name="TextBox 22" id="22"/>
          <p:cNvSpPr txBox="true"/>
          <p:nvPr/>
        </p:nvSpPr>
        <p:spPr>
          <a:xfrm rot="0">
            <a:off x="12836827" y="5772187"/>
            <a:ext cx="2194533" cy="552422"/>
          </a:xfrm>
          <a:prstGeom prst="rect">
            <a:avLst/>
          </a:prstGeom>
        </p:spPr>
        <p:txBody>
          <a:bodyPr anchor="t" rtlCol="false" tIns="0" lIns="0" bIns="0" rIns="0">
            <a:spAutoFit/>
          </a:bodyPr>
          <a:lstStyle/>
          <a:p>
            <a:pPr algn="ctr">
              <a:lnSpc>
                <a:spcPts val="4501"/>
              </a:lnSpc>
              <a:spcBef>
                <a:spcPct val="0"/>
              </a:spcBef>
            </a:pPr>
            <a:r>
              <a:rPr lang="en-US" b="true" sz="3000">
                <a:solidFill>
                  <a:srgbClr val="FFFFFF"/>
                </a:solidFill>
                <a:latin typeface="Quicksand Bold"/>
                <a:ea typeface="Quicksand Bold"/>
                <a:cs typeface="Quicksand Bold"/>
                <a:sym typeface="Quicksand Bold"/>
              </a:rPr>
              <a:t>SWITCH</a:t>
            </a:r>
          </a:p>
        </p:txBody>
      </p:sp>
    </p:spTree>
  </p:cSld>
  <p:clrMapOvr>
    <a:masterClrMapping/>
  </p:clrMapOvr>
  <p:transition spd="fast">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2780270"/>
            <a:ext cx="15629533" cy="3277809"/>
            <a:chOff x="0" y="0"/>
            <a:chExt cx="5123320" cy="1074457"/>
          </a:xfrm>
        </p:grpSpPr>
        <p:sp>
          <p:nvSpPr>
            <p:cNvPr name="Freeform 3" id="3"/>
            <p:cNvSpPr/>
            <p:nvPr/>
          </p:nvSpPr>
          <p:spPr>
            <a:xfrm flipH="false" flipV="false" rot="0">
              <a:off x="0" y="0"/>
              <a:ext cx="5123320" cy="1074457"/>
            </a:xfrm>
            <a:custGeom>
              <a:avLst/>
              <a:gdLst/>
              <a:ahLst/>
              <a:cxnLst/>
              <a:rect r="r" b="b" t="t" l="l"/>
              <a:pathLst>
                <a:path h="1074457" w="5123320">
                  <a:moveTo>
                    <a:pt x="0" y="0"/>
                  </a:moveTo>
                  <a:lnTo>
                    <a:pt x="5123320" y="0"/>
                  </a:lnTo>
                  <a:lnTo>
                    <a:pt x="5123320" y="1074457"/>
                  </a:lnTo>
                  <a:lnTo>
                    <a:pt x="0" y="1074457"/>
                  </a:lnTo>
                  <a:close/>
                </a:path>
              </a:pathLst>
            </a:custGeom>
            <a:solidFill>
              <a:srgbClr val="1C0140">
                <a:alpha val="37647"/>
              </a:srgbClr>
            </a:solidFill>
          </p:spPr>
        </p:sp>
        <p:sp>
          <p:nvSpPr>
            <p:cNvPr name="TextBox 4" id="4"/>
            <p:cNvSpPr txBox="true"/>
            <p:nvPr/>
          </p:nvSpPr>
          <p:spPr>
            <a:xfrm>
              <a:off x="0" y="-38100"/>
              <a:ext cx="5123320" cy="111255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8011" y="2422023"/>
            <a:ext cx="15651977" cy="3276785"/>
            <a:chOff x="0" y="0"/>
            <a:chExt cx="4122331" cy="863022"/>
          </a:xfrm>
        </p:grpSpPr>
        <p:sp>
          <p:nvSpPr>
            <p:cNvPr name="Freeform 6" id="6"/>
            <p:cNvSpPr/>
            <p:nvPr/>
          </p:nvSpPr>
          <p:spPr>
            <a:xfrm flipH="false" flipV="false" rot="0">
              <a:off x="0" y="0"/>
              <a:ext cx="4122331" cy="863022"/>
            </a:xfrm>
            <a:custGeom>
              <a:avLst/>
              <a:gdLst/>
              <a:ahLst/>
              <a:cxnLst/>
              <a:rect r="r" b="b" t="t" l="l"/>
              <a:pathLst>
                <a:path h="863022" w="4122331">
                  <a:moveTo>
                    <a:pt x="0" y="0"/>
                  </a:moveTo>
                  <a:lnTo>
                    <a:pt x="4122331" y="0"/>
                  </a:lnTo>
                  <a:lnTo>
                    <a:pt x="4122331" y="863022"/>
                  </a:lnTo>
                  <a:lnTo>
                    <a:pt x="0" y="863022"/>
                  </a:lnTo>
                  <a:close/>
                </a:path>
              </a:pathLst>
            </a:custGeom>
            <a:solidFill>
              <a:srgbClr val="FFFFFF"/>
            </a:solidFill>
          </p:spPr>
        </p:sp>
        <p:sp>
          <p:nvSpPr>
            <p:cNvPr name="TextBox 7" id="7"/>
            <p:cNvSpPr txBox="true"/>
            <p:nvPr/>
          </p:nvSpPr>
          <p:spPr>
            <a:xfrm>
              <a:off x="0" y="-38100"/>
              <a:ext cx="4122331" cy="90112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923257" y="6533397"/>
            <a:ext cx="7449280" cy="3001683"/>
            <a:chOff x="0" y="0"/>
            <a:chExt cx="2441855" cy="983944"/>
          </a:xfrm>
        </p:grpSpPr>
        <p:sp>
          <p:nvSpPr>
            <p:cNvPr name="Freeform 9" id="9"/>
            <p:cNvSpPr/>
            <p:nvPr/>
          </p:nvSpPr>
          <p:spPr>
            <a:xfrm flipH="false" flipV="false" rot="0">
              <a:off x="0" y="0"/>
              <a:ext cx="2441855" cy="983944"/>
            </a:xfrm>
            <a:custGeom>
              <a:avLst/>
              <a:gdLst/>
              <a:ahLst/>
              <a:cxnLst/>
              <a:rect r="r" b="b" t="t" l="l"/>
              <a:pathLst>
                <a:path h="983944" w="2441855">
                  <a:moveTo>
                    <a:pt x="0" y="0"/>
                  </a:moveTo>
                  <a:lnTo>
                    <a:pt x="2441855" y="0"/>
                  </a:lnTo>
                  <a:lnTo>
                    <a:pt x="2441855" y="983944"/>
                  </a:lnTo>
                  <a:lnTo>
                    <a:pt x="0" y="983944"/>
                  </a:lnTo>
                  <a:close/>
                </a:path>
              </a:pathLst>
            </a:custGeom>
            <a:solidFill>
              <a:srgbClr val="1C0140">
                <a:alpha val="37647"/>
              </a:srgbClr>
            </a:solidFill>
          </p:spPr>
        </p:sp>
        <p:sp>
          <p:nvSpPr>
            <p:cNvPr name="TextBox 10" id="10"/>
            <p:cNvSpPr txBox="true"/>
            <p:nvPr/>
          </p:nvSpPr>
          <p:spPr>
            <a:xfrm>
              <a:off x="0" y="-38100"/>
              <a:ext cx="2441855" cy="1022044"/>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5174458" y="6371211"/>
            <a:ext cx="7338017" cy="2887089"/>
          </a:xfrm>
          <a:custGeom>
            <a:avLst/>
            <a:gdLst/>
            <a:ahLst/>
            <a:cxnLst/>
            <a:rect r="r" b="b" t="t" l="l"/>
            <a:pathLst>
              <a:path h="2887089" w="7338017">
                <a:moveTo>
                  <a:pt x="0" y="0"/>
                </a:moveTo>
                <a:lnTo>
                  <a:pt x="7338017" y="0"/>
                </a:lnTo>
                <a:lnTo>
                  <a:pt x="7338017" y="2887089"/>
                </a:lnTo>
                <a:lnTo>
                  <a:pt x="0" y="2887089"/>
                </a:lnTo>
                <a:lnTo>
                  <a:pt x="0" y="0"/>
                </a:lnTo>
                <a:close/>
              </a:path>
            </a:pathLst>
          </a:custGeom>
          <a:blipFill>
            <a:blip r:embed="rId2"/>
            <a:stretch>
              <a:fillRect l="-260" t="-24745" r="-1896" b="-6299"/>
            </a:stretch>
          </a:blipFill>
        </p:spPr>
      </p:sp>
      <p:sp>
        <p:nvSpPr>
          <p:cNvPr name="TextBox 12" id="1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Gateway</a:t>
            </a:r>
          </a:p>
        </p:txBody>
      </p:sp>
      <p:sp>
        <p:nvSpPr>
          <p:cNvPr name="TextBox 13" id="13"/>
          <p:cNvSpPr txBox="true"/>
          <p:nvPr/>
        </p:nvSpPr>
        <p:spPr>
          <a:xfrm rot="0">
            <a:off x="1855344" y="2704070"/>
            <a:ext cx="14577311" cy="2636492"/>
          </a:xfrm>
          <a:prstGeom prst="rect">
            <a:avLst/>
          </a:prstGeom>
        </p:spPr>
        <p:txBody>
          <a:bodyPr anchor="t" rtlCol="false" tIns="0" lIns="0" bIns="0" rIns="0">
            <a:spAutoFit/>
          </a:bodyPr>
          <a:lstStyle/>
          <a:p>
            <a:pPr algn="l">
              <a:lnSpc>
                <a:spcPts val="4201"/>
              </a:lnSpc>
              <a:spcBef>
                <a:spcPct val="0"/>
              </a:spcBef>
            </a:pPr>
            <a:r>
              <a:rPr lang="en-US" sz="2800">
                <a:solidFill>
                  <a:srgbClr val="000000"/>
                </a:solidFill>
                <a:latin typeface="Quicksand"/>
                <a:ea typeface="Quicksand"/>
                <a:cs typeface="Quicksand"/>
                <a:sym typeface="Quicksand"/>
              </a:rPr>
              <a:t>Un </a:t>
            </a:r>
            <a:r>
              <a:rPr lang="en-US" b="true" sz="2800">
                <a:solidFill>
                  <a:srgbClr val="000000"/>
                </a:solidFill>
                <a:latin typeface="Quicksand Bold"/>
                <a:ea typeface="Quicksand Bold"/>
                <a:cs typeface="Quicksand Bold"/>
                <a:sym typeface="Quicksand Bold"/>
              </a:rPr>
              <a:t>gateway </a:t>
            </a:r>
            <a:r>
              <a:rPr lang="en-US" sz="2800">
                <a:solidFill>
                  <a:srgbClr val="000000"/>
                </a:solidFill>
                <a:latin typeface="Quicksand"/>
                <a:ea typeface="Quicksand"/>
                <a:cs typeface="Quicksand"/>
                <a:sym typeface="Quicksand"/>
              </a:rPr>
              <a:t>es un dispositivo que conecta redes con diferentes protocolos, traduciendo los datos entre ellas para permitir la comunicación. Incluye interfaces de red y software para gestionar esta traducción. Aunque suele operar en la capa de red del modelo OSI, puede hacerlo en otras capas. Los gateways también pueden actuar como firewalls o servidores proxy, filtrando y controlando el acceso a ciertas aplicaciones o recursos.</a:t>
            </a:r>
          </a:p>
        </p:txBody>
      </p:sp>
    </p:spTree>
  </p:cSld>
  <p:clrMapOvr>
    <a:masterClrMapping/>
  </p:clrMapOvr>
  <p:transition spd="fast">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404938" y="790575"/>
            <a:ext cx="14958890" cy="6334125"/>
          </a:xfrm>
          <a:prstGeom prst="rect">
            <a:avLst/>
          </a:prstGeom>
        </p:spPr>
        <p:txBody>
          <a:bodyPr anchor="t" rtlCol="false" tIns="0" lIns="0" bIns="0" rIns="0">
            <a:spAutoFit/>
          </a:bodyPr>
          <a:lstStyle/>
          <a:p>
            <a:pPr algn="ctr">
              <a:lnSpc>
                <a:spcPts val="16800"/>
              </a:lnSpc>
            </a:pPr>
            <a:r>
              <a:rPr lang="en-US" sz="12000">
                <a:solidFill>
                  <a:srgbClr val="FFFFFF"/>
                </a:solidFill>
                <a:latin typeface="Fredoka"/>
                <a:ea typeface="Fredoka"/>
                <a:cs typeface="Fredoka"/>
                <a:sym typeface="Fredoka"/>
              </a:rPr>
              <a:t>SERVICIOS Y CONFIGURACIONES DE RED</a:t>
            </a:r>
          </a:p>
        </p:txBody>
      </p:sp>
      <p:sp>
        <p:nvSpPr>
          <p:cNvPr name="Freeform 3" id="3"/>
          <p:cNvSpPr/>
          <p:nvPr/>
        </p:nvSpPr>
        <p:spPr>
          <a:xfrm flipH="false" flipV="false" rot="0">
            <a:off x="14018069" y="5673941"/>
            <a:ext cx="2711129" cy="3944764"/>
          </a:xfrm>
          <a:custGeom>
            <a:avLst/>
            <a:gdLst/>
            <a:ahLst/>
            <a:cxnLst/>
            <a:rect r="r" b="b" t="t" l="l"/>
            <a:pathLst>
              <a:path h="3944764" w="2711129">
                <a:moveTo>
                  <a:pt x="0" y="0"/>
                </a:moveTo>
                <a:lnTo>
                  <a:pt x="2711129" y="0"/>
                </a:lnTo>
                <a:lnTo>
                  <a:pt x="2711129" y="3944764"/>
                </a:lnTo>
                <a:lnTo>
                  <a:pt x="0" y="39447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404938" y="942975"/>
            <a:ext cx="15478125" cy="4200525"/>
          </a:xfrm>
          <a:prstGeom prst="rect">
            <a:avLst/>
          </a:prstGeom>
        </p:spPr>
        <p:txBody>
          <a:bodyPr anchor="t" rtlCol="false" tIns="0" lIns="0" bIns="0" rIns="0">
            <a:spAutoFit/>
          </a:bodyPr>
          <a:lstStyle/>
          <a:p>
            <a:pPr algn="ctr">
              <a:lnSpc>
                <a:spcPts val="16800"/>
              </a:lnSpc>
            </a:pPr>
            <a:r>
              <a:rPr lang="en-US" sz="12000">
                <a:solidFill>
                  <a:srgbClr val="FFFFFF"/>
                </a:solidFill>
                <a:latin typeface="Fredoka"/>
                <a:ea typeface="Fredoka"/>
                <a:cs typeface="Fredoka"/>
                <a:sym typeface="Fredoka"/>
              </a:rPr>
              <a:t>CONCEPTOS BÁSICOS DE REDES</a:t>
            </a:r>
          </a:p>
        </p:txBody>
      </p:sp>
      <p:grpSp>
        <p:nvGrpSpPr>
          <p:cNvPr name="Group 3" id="3"/>
          <p:cNvGrpSpPr/>
          <p:nvPr/>
        </p:nvGrpSpPr>
        <p:grpSpPr>
          <a:xfrm rot="0">
            <a:off x="6065728" y="5509743"/>
            <a:ext cx="6156543" cy="3409353"/>
            <a:chOff x="0" y="0"/>
            <a:chExt cx="8208725" cy="4545804"/>
          </a:xfrm>
        </p:grpSpPr>
        <p:sp>
          <p:nvSpPr>
            <p:cNvPr name="Freeform 4" id="4"/>
            <p:cNvSpPr/>
            <p:nvPr/>
          </p:nvSpPr>
          <p:spPr>
            <a:xfrm flipH="false" flipV="false" rot="0">
              <a:off x="0" y="0"/>
              <a:ext cx="3210797" cy="4097305"/>
            </a:xfrm>
            <a:custGeom>
              <a:avLst/>
              <a:gdLst/>
              <a:ahLst/>
              <a:cxnLst/>
              <a:rect r="r" b="b" t="t" l="l"/>
              <a:pathLst>
                <a:path h="4097305" w="3210797">
                  <a:moveTo>
                    <a:pt x="0" y="0"/>
                  </a:moveTo>
                  <a:lnTo>
                    <a:pt x="3210797" y="0"/>
                  </a:lnTo>
                  <a:lnTo>
                    <a:pt x="3210797" y="4097305"/>
                  </a:lnTo>
                  <a:lnTo>
                    <a:pt x="0" y="40973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4997927" y="448499"/>
              <a:ext cx="3210797" cy="4097305"/>
            </a:xfrm>
            <a:custGeom>
              <a:avLst/>
              <a:gdLst/>
              <a:ahLst/>
              <a:cxnLst/>
              <a:rect r="r" b="b" t="t" l="l"/>
              <a:pathLst>
                <a:path h="4097305" w="3210797">
                  <a:moveTo>
                    <a:pt x="3210798" y="0"/>
                  </a:moveTo>
                  <a:lnTo>
                    <a:pt x="0" y="0"/>
                  </a:lnTo>
                  <a:lnTo>
                    <a:pt x="0" y="4097305"/>
                  </a:lnTo>
                  <a:lnTo>
                    <a:pt x="3210798" y="4097305"/>
                  </a:lnTo>
                  <a:lnTo>
                    <a:pt x="32107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71344" y="3862907"/>
              <a:ext cx="2593339" cy="419924"/>
            </a:xfrm>
            <a:custGeom>
              <a:avLst/>
              <a:gdLst/>
              <a:ahLst/>
              <a:cxnLst/>
              <a:rect r="r" b="b" t="t" l="l"/>
              <a:pathLst>
                <a:path h="419924" w="2593339">
                  <a:moveTo>
                    <a:pt x="0" y="0"/>
                  </a:moveTo>
                  <a:lnTo>
                    <a:pt x="2593338" y="0"/>
                  </a:lnTo>
                  <a:lnTo>
                    <a:pt x="2593338" y="419925"/>
                  </a:lnTo>
                  <a:lnTo>
                    <a:pt x="0" y="419925"/>
                  </a:lnTo>
                  <a:lnTo>
                    <a:pt x="0" y="0"/>
                  </a:lnTo>
                  <a:close/>
                </a:path>
              </a:pathLst>
            </a:custGeom>
            <a:blipFill>
              <a:blip r:embed="rId2">
                <a:extLst>
                  <a:ext uri="{96DAC541-7B7A-43D3-8B79-37D633B846F1}">
                    <asvg:svgBlip xmlns:asvg="http://schemas.microsoft.com/office/drawing/2016/SVG/main" r:embed="rId3"/>
                  </a:ext>
                </a:extLst>
              </a:blip>
              <a:stretch>
                <a:fillRect l="0" t="-688085" r="0" b="0"/>
              </a:stretch>
            </a:blipFill>
          </p:spPr>
        </p:sp>
        <p:sp>
          <p:nvSpPr>
            <p:cNvPr name="Freeform 7" id="7"/>
            <p:cNvSpPr/>
            <p:nvPr/>
          </p:nvSpPr>
          <p:spPr>
            <a:xfrm flipH="false" flipV="false" rot="0">
              <a:off x="2524495" y="4097305"/>
              <a:ext cx="2532191" cy="419924"/>
            </a:xfrm>
            <a:custGeom>
              <a:avLst/>
              <a:gdLst/>
              <a:ahLst/>
              <a:cxnLst/>
              <a:rect r="r" b="b" t="t" l="l"/>
              <a:pathLst>
                <a:path h="419924" w="2532191">
                  <a:moveTo>
                    <a:pt x="0" y="0"/>
                  </a:moveTo>
                  <a:lnTo>
                    <a:pt x="2532191" y="0"/>
                  </a:lnTo>
                  <a:lnTo>
                    <a:pt x="2532191" y="419924"/>
                  </a:lnTo>
                  <a:lnTo>
                    <a:pt x="0" y="419924"/>
                  </a:lnTo>
                  <a:lnTo>
                    <a:pt x="0" y="0"/>
                  </a:lnTo>
                  <a:close/>
                </a:path>
              </a:pathLst>
            </a:custGeom>
            <a:blipFill>
              <a:blip r:embed="rId2">
                <a:extLst>
                  <a:ext uri="{96DAC541-7B7A-43D3-8B79-37D633B846F1}">
                    <asvg:svgBlip xmlns:asvg="http://schemas.microsoft.com/office/drawing/2016/SVG/main" r:embed="rId3"/>
                  </a:ext>
                </a:extLst>
              </a:blip>
              <a:stretch>
                <a:fillRect l="0" t="-688085" r="-2414" b="0"/>
              </a:stretch>
            </a:blipFill>
          </p:spPr>
        </p:sp>
      </p:grpSp>
    </p:spTree>
  </p:cSld>
  <p:clrMapOvr>
    <a:masterClrMapping/>
  </p:clrMapOvr>
  <p:transition spd="fast">
    <p:push dir="l"/>
  </p:transition>
</p:sld>
</file>

<file path=ppt/slides/slide20.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2592277"/>
            <a:ext cx="15629533" cy="1557754"/>
            <a:chOff x="0" y="0"/>
            <a:chExt cx="5123320" cy="510628"/>
          </a:xfrm>
        </p:grpSpPr>
        <p:sp>
          <p:nvSpPr>
            <p:cNvPr name="Freeform 3" id="3"/>
            <p:cNvSpPr/>
            <p:nvPr/>
          </p:nvSpPr>
          <p:spPr>
            <a:xfrm flipH="false" flipV="false" rot="0">
              <a:off x="0" y="0"/>
              <a:ext cx="5123320" cy="510628"/>
            </a:xfrm>
            <a:custGeom>
              <a:avLst/>
              <a:gdLst/>
              <a:ahLst/>
              <a:cxnLst/>
              <a:rect r="r" b="b" t="t" l="l"/>
              <a:pathLst>
                <a:path h="510628" w="5123320">
                  <a:moveTo>
                    <a:pt x="0" y="0"/>
                  </a:moveTo>
                  <a:lnTo>
                    <a:pt x="5123320" y="0"/>
                  </a:lnTo>
                  <a:lnTo>
                    <a:pt x="5123320" y="510628"/>
                  </a:lnTo>
                  <a:lnTo>
                    <a:pt x="0" y="510628"/>
                  </a:lnTo>
                  <a:close/>
                </a:path>
              </a:pathLst>
            </a:custGeom>
            <a:solidFill>
              <a:srgbClr val="1C0140">
                <a:alpha val="37647"/>
              </a:srgbClr>
            </a:solidFill>
          </p:spPr>
        </p:sp>
        <p:sp>
          <p:nvSpPr>
            <p:cNvPr name="TextBox 4" id="4"/>
            <p:cNvSpPr txBox="true"/>
            <p:nvPr/>
          </p:nvSpPr>
          <p:spPr>
            <a:xfrm>
              <a:off x="0" y="-38100"/>
              <a:ext cx="5123320" cy="54872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8011" y="2422023"/>
            <a:ext cx="15651977" cy="1557267"/>
            <a:chOff x="0" y="0"/>
            <a:chExt cx="4122331" cy="410144"/>
          </a:xfrm>
        </p:grpSpPr>
        <p:sp>
          <p:nvSpPr>
            <p:cNvPr name="Freeform 6" id="6"/>
            <p:cNvSpPr/>
            <p:nvPr/>
          </p:nvSpPr>
          <p:spPr>
            <a:xfrm flipH="false" flipV="false" rot="0">
              <a:off x="0" y="0"/>
              <a:ext cx="4122331" cy="410144"/>
            </a:xfrm>
            <a:custGeom>
              <a:avLst/>
              <a:gdLst/>
              <a:ahLst/>
              <a:cxnLst/>
              <a:rect r="r" b="b" t="t" l="l"/>
              <a:pathLst>
                <a:path h="410144" w="4122331">
                  <a:moveTo>
                    <a:pt x="0" y="0"/>
                  </a:moveTo>
                  <a:lnTo>
                    <a:pt x="4122331" y="0"/>
                  </a:lnTo>
                  <a:lnTo>
                    <a:pt x="4122331" y="410144"/>
                  </a:lnTo>
                  <a:lnTo>
                    <a:pt x="0" y="410144"/>
                  </a:lnTo>
                  <a:close/>
                </a:path>
              </a:pathLst>
            </a:custGeom>
            <a:solidFill>
              <a:srgbClr val="FFFFFF"/>
            </a:solidFill>
          </p:spPr>
        </p:sp>
        <p:sp>
          <p:nvSpPr>
            <p:cNvPr name="TextBox 7" id="7"/>
            <p:cNvSpPr txBox="true"/>
            <p:nvPr/>
          </p:nvSpPr>
          <p:spPr>
            <a:xfrm>
              <a:off x="0" y="-38100"/>
              <a:ext cx="4122331" cy="448244"/>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57212"/>
            <a:ext cx="16526022" cy="1657351"/>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Servicio de DHCP  (Protocolo de Configuración Dinámica de Host)</a:t>
            </a:r>
          </a:p>
        </p:txBody>
      </p:sp>
      <p:sp>
        <p:nvSpPr>
          <p:cNvPr name="TextBox 9" id="9"/>
          <p:cNvSpPr txBox="true"/>
          <p:nvPr/>
        </p:nvSpPr>
        <p:spPr>
          <a:xfrm rot="0">
            <a:off x="1855344" y="2644411"/>
            <a:ext cx="14577311" cy="1036292"/>
          </a:xfrm>
          <a:prstGeom prst="rect">
            <a:avLst/>
          </a:prstGeom>
        </p:spPr>
        <p:txBody>
          <a:bodyPr anchor="t" rtlCol="false" tIns="0" lIns="0" bIns="0" rIns="0">
            <a:spAutoFit/>
          </a:bodyPr>
          <a:lstStyle/>
          <a:p>
            <a:pPr algn="l">
              <a:lnSpc>
                <a:spcPts val="4201"/>
              </a:lnSpc>
              <a:spcBef>
                <a:spcPct val="0"/>
              </a:spcBef>
            </a:pPr>
            <a:r>
              <a:rPr lang="en-US" sz="2800">
                <a:solidFill>
                  <a:srgbClr val="000000"/>
                </a:solidFill>
                <a:latin typeface="Quicksand"/>
                <a:ea typeface="Quicksand"/>
                <a:cs typeface="Quicksand"/>
                <a:sym typeface="Quicksand"/>
              </a:rPr>
              <a:t>El </a:t>
            </a:r>
            <a:r>
              <a:rPr lang="en-US" b="true" sz="2800">
                <a:solidFill>
                  <a:srgbClr val="000000"/>
                </a:solidFill>
                <a:latin typeface="Quicksand Bold"/>
                <a:ea typeface="Quicksand Bold"/>
                <a:cs typeface="Quicksand Bold"/>
                <a:sym typeface="Quicksand Bold"/>
              </a:rPr>
              <a:t>servicio DHCP </a:t>
            </a:r>
            <a:r>
              <a:rPr lang="en-US" sz="2800">
                <a:solidFill>
                  <a:srgbClr val="000000"/>
                </a:solidFill>
                <a:latin typeface="Quicksand"/>
                <a:ea typeface="Quicksand"/>
                <a:cs typeface="Quicksand"/>
                <a:sym typeface="Quicksand"/>
              </a:rPr>
              <a:t>asigna automáticamente direcciones IP y otros parámetros de red a dispositivos en una red mediante una arquitectura cliente-servidor.</a:t>
            </a:r>
          </a:p>
        </p:txBody>
      </p:sp>
      <p:grpSp>
        <p:nvGrpSpPr>
          <p:cNvPr name="Group 10" id="10"/>
          <p:cNvGrpSpPr/>
          <p:nvPr/>
        </p:nvGrpSpPr>
        <p:grpSpPr>
          <a:xfrm rot="0">
            <a:off x="1047750" y="5025811"/>
            <a:ext cx="15610855" cy="5037717"/>
            <a:chOff x="0" y="0"/>
            <a:chExt cx="5167729" cy="1667657"/>
          </a:xfrm>
        </p:grpSpPr>
        <p:sp>
          <p:nvSpPr>
            <p:cNvPr name="Freeform 11" id="11"/>
            <p:cNvSpPr/>
            <p:nvPr/>
          </p:nvSpPr>
          <p:spPr>
            <a:xfrm flipH="false" flipV="false" rot="0">
              <a:off x="0" y="0"/>
              <a:ext cx="5167729" cy="1667658"/>
            </a:xfrm>
            <a:custGeom>
              <a:avLst/>
              <a:gdLst/>
              <a:ahLst/>
              <a:cxnLst/>
              <a:rect r="r" b="b" t="t" l="l"/>
              <a:pathLst>
                <a:path h="1667658" w="5167729">
                  <a:moveTo>
                    <a:pt x="0" y="0"/>
                  </a:moveTo>
                  <a:lnTo>
                    <a:pt x="5167729" y="0"/>
                  </a:lnTo>
                  <a:lnTo>
                    <a:pt x="5167729" y="1667658"/>
                  </a:lnTo>
                  <a:lnTo>
                    <a:pt x="0" y="1667658"/>
                  </a:lnTo>
                  <a:close/>
                </a:path>
              </a:pathLst>
            </a:custGeom>
            <a:solidFill>
              <a:srgbClr val="1C0140">
                <a:alpha val="37647"/>
              </a:srgbClr>
            </a:solidFill>
          </p:spPr>
        </p:sp>
        <p:sp>
          <p:nvSpPr>
            <p:cNvPr name="TextBox 12" id="12"/>
            <p:cNvSpPr txBox="true"/>
            <p:nvPr/>
          </p:nvSpPr>
          <p:spPr>
            <a:xfrm>
              <a:off x="0" y="-38100"/>
              <a:ext cx="5167729" cy="170575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336716" y="4445306"/>
            <a:ext cx="15633273" cy="5309725"/>
            <a:chOff x="0" y="0"/>
            <a:chExt cx="4158064" cy="1412255"/>
          </a:xfrm>
        </p:grpSpPr>
        <p:sp>
          <p:nvSpPr>
            <p:cNvPr name="Freeform 14" id="14"/>
            <p:cNvSpPr/>
            <p:nvPr/>
          </p:nvSpPr>
          <p:spPr>
            <a:xfrm flipH="false" flipV="false" rot="0">
              <a:off x="0" y="0"/>
              <a:ext cx="4158064" cy="1412255"/>
            </a:xfrm>
            <a:custGeom>
              <a:avLst/>
              <a:gdLst/>
              <a:ahLst/>
              <a:cxnLst/>
              <a:rect r="r" b="b" t="t" l="l"/>
              <a:pathLst>
                <a:path h="1412255" w="4158064">
                  <a:moveTo>
                    <a:pt x="0" y="0"/>
                  </a:moveTo>
                  <a:lnTo>
                    <a:pt x="4158064" y="0"/>
                  </a:lnTo>
                  <a:lnTo>
                    <a:pt x="4158064" y="1412255"/>
                  </a:lnTo>
                  <a:lnTo>
                    <a:pt x="0" y="1412255"/>
                  </a:lnTo>
                  <a:close/>
                </a:path>
              </a:pathLst>
            </a:custGeom>
            <a:solidFill>
              <a:srgbClr val="FFFFFF"/>
            </a:solidFill>
          </p:spPr>
        </p:sp>
        <p:sp>
          <p:nvSpPr>
            <p:cNvPr name="TextBox 15" id="15"/>
            <p:cNvSpPr txBox="true"/>
            <p:nvPr/>
          </p:nvSpPr>
          <p:spPr>
            <a:xfrm>
              <a:off x="0" y="-38100"/>
              <a:ext cx="4158064" cy="145035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723319" y="4710346"/>
            <a:ext cx="14860066" cy="4693920"/>
          </a:xfrm>
          <a:prstGeom prst="rect">
            <a:avLst/>
          </a:prstGeom>
        </p:spPr>
        <p:txBody>
          <a:bodyPr anchor="t" rtlCol="false" tIns="0" lIns="0" bIns="0" rIns="0">
            <a:spAutoFit/>
          </a:bodyPr>
          <a:lstStyle/>
          <a:p>
            <a:pPr algn="l">
              <a:lnSpc>
                <a:spcPts val="4199"/>
              </a:lnSpc>
            </a:pPr>
            <a:r>
              <a:rPr lang="en-US" sz="2799" b="true">
                <a:solidFill>
                  <a:srgbClr val="000000"/>
                </a:solidFill>
                <a:latin typeface="Quicksand Bold"/>
                <a:ea typeface="Quicksand Bold"/>
                <a:cs typeface="Quicksand Bold"/>
                <a:sym typeface="Quicksand Bold"/>
              </a:rPr>
              <a:t>Funcionamiento básico</a:t>
            </a:r>
            <a:r>
              <a:rPr lang="en-US" sz="2799">
                <a:solidFill>
                  <a:srgbClr val="000000"/>
                </a:solidFill>
                <a:latin typeface="Quicksand"/>
                <a:ea typeface="Quicksand"/>
                <a:cs typeface="Quicksand"/>
                <a:sym typeface="Quicksand"/>
              </a:rPr>
              <a:t>:</a:t>
            </a:r>
          </a:p>
          <a:p>
            <a:pPr algn="l" marL="604519" indent="-302260" lvl="1">
              <a:lnSpc>
                <a:spcPts val="4199"/>
              </a:lnSpc>
              <a:buFont typeface="Arial"/>
              <a:buChar char="•"/>
            </a:pPr>
            <a:r>
              <a:rPr lang="en-US" b="true" sz="2799">
                <a:solidFill>
                  <a:srgbClr val="000000"/>
                </a:solidFill>
                <a:latin typeface="Quicksand Bold"/>
                <a:ea typeface="Quicksand Bold"/>
                <a:cs typeface="Quicksand Bold"/>
                <a:sym typeface="Quicksand Bold"/>
              </a:rPr>
              <a:t>Asignación de IPs</a:t>
            </a:r>
            <a:r>
              <a:rPr lang="en-US" sz="2799">
                <a:solidFill>
                  <a:srgbClr val="000000"/>
                </a:solidFill>
                <a:latin typeface="Quicksand"/>
                <a:ea typeface="Quicksand"/>
                <a:cs typeface="Quicksand"/>
                <a:sym typeface="Quicksand"/>
              </a:rPr>
              <a:t>: Puede ser:</a:t>
            </a:r>
          </a:p>
          <a:p>
            <a:pPr algn="l" marL="604519" indent="-302260" lvl="1">
              <a:lnSpc>
                <a:spcPts val="4199"/>
              </a:lnSpc>
              <a:buAutoNum type="arabicPeriod" startAt="1"/>
            </a:pPr>
            <a:r>
              <a:rPr lang="en-US" b="true" sz="2799">
                <a:solidFill>
                  <a:srgbClr val="000000"/>
                </a:solidFill>
                <a:latin typeface="Quicksand Bold"/>
                <a:ea typeface="Quicksand Bold"/>
                <a:cs typeface="Quicksand Bold"/>
                <a:sym typeface="Quicksand Bold"/>
              </a:rPr>
              <a:t>Manual/Estática</a:t>
            </a:r>
            <a:r>
              <a:rPr lang="en-US" sz="2799">
                <a:solidFill>
                  <a:srgbClr val="000000"/>
                </a:solidFill>
                <a:latin typeface="Quicksand"/>
                <a:ea typeface="Quicksand"/>
                <a:cs typeface="Quicksand"/>
                <a:sym typeface="Quicksand"/>
              </a:rPr>
              <a:t>: Una IP fija basada en la dirección MAC del dispositivo.</a:t>
            </a:r>
          </a:p>
          <a:p>
            <a:pPr algn="l" marL="604519" indent="-302260" lvl="1">
              <a:lnSpc>
                <a:spcPts val="4199"/>
              </a:lnSpc>
              <a:buAutoNum type="arabicPeriod" startAt="1"/>
            </a:pPr>
            <a:r>
              <a:rPr lang="en-US" b="true" sz="2799">
                <a:solidFill>
                  <a:srgbClr val="000000"/>
                </a:solidFill>
                <a:latin typeface="Quicksand Bold"/>
                <a:ea typeface="Quicksand Bold"/>
                <a:cs typeface="Quicksand Bold"/>
                <a:sym typeface="Quicksand Bold"/>
              </a:rPr>
              <a:t>Dinámica</a:t>
            </a:r>
            <a:r>
              <a:rPr lang="en-US" sz="2799">
                <a:solidFill>
                  <a:srgbClr val="000000"/>
                </a:solidFill>
                <a:latin typeface="Quicksand"/>
                <a:ea typeface="Quicksand"/>
                <a:cs typeface="Quicksand"/>
                <a:sym typeface="Quicksand"/>
              </a:rPr>
              <a:t>: IPs temporales reutilizadas según disponibilidad.</a:t>
            </a:r>
          </a:p>
          <a:p>
            <a:pPr algn="l" marL="604519" indent="-302260" lvl="1">
              <a:lnSpc>
                <a:spcPts val="4199"/>
              </a:lnSpc>
              <a:buAutoNum type="arabicPeriod" startAt="1"/>
            </a:pPr>
            <a:r>
              <a:rPr lang="en-US" b="true" sz="2799">
                <a:solidFill>
                  <a:srgbClr val="000000"/>
                </a:solidFill>
                <a:latin typeface="Quicksand Bold"/>
                <a:ea typeface="Quicksand Bold"/>
                <a:cs typeface="Quicksand Bold"/>
                <a:sym typeface="Quicksand Bold"/>
              </a:rPr>
              <a:t>Automática</a:t>
            </a:r>
            <a:r>
              <a:rPr lang="en-US" sz="2799">
                <a:solidFill>
                  <a:srgbClr val="000000"/>
                </a:solidFill>
                <a:latin typeface="Quicksand"/>
                <a:ea typeface="Quicksand"/>
                <a:cs typeface="Quicksand"/>
                <a:sym typeface="Quicksand"/>
              </a:rPr>
              <a:t>: IP asignada de forma permanente hasta que se libere.</a:t>
            </a:r>
          </a:p>
          <a:p>
            <a:pPr algn="l" marL="604519" indent="-302260" lvl="1">
              <a:lnSpc>
                <a:spcPts val="4199"/>
              </a:lnSpc>
              <a:buFont typeface="Arial"/>
              <a:buChar char="•"/>
            </a:pPr>
            <a:r>
              <a:rPr lang="en-US" b="true" sz="2799">
                <a:solidFill>
                  <a:srgbClr val="000000"/>
                </a:solidFill>
                <a:latin typeface="Quicksand Bold"/>
                <a:ea typeface="Quicksand Bold"/>
                <a:cs typeface="Quicksand Bold"/>
                <a:sym typeface="Quicksand Bold"/>
              </a:rPr>
              <a:t>Gestión de IPs</a:t>
            </a:r>
            <a:r>
              <a:rPr lang="en-US" sz="2799">
                <a:solidFill>
                  <a:srgbClr val="000000"/>
                </a:solidFill>
                <a:latin typeface="Quicksand"/>
                <a:ea typeface="Quicksand"/>
                <a:cs typeface="Quicksand"/>
                <a:sym typeface="Quicksand"/>
              </a:rPr>
              <a:t>: El servidor DHCP mantiene un registro de IPs asignadas para evitar duplicidades.</a:t>
            </a:r>
          </a:p>
          <a:p>
            <a:pPr algn="l" marL="604519" indent="-302260" lvl="1">
              <a:lnSpc>
                <a:spcPts val="4199"/>
              </a:lnSpc>
              <a:spcBef>
                <a:spcPct val="0"/>
              </a:spcBef>
              <a:buFont typeface="Arial"/>
              <a:buChar char="•"/>
            </a:pPr>
            <a:r>
              <a:rPr lang="en-US" b="true" sz="2799">
                <a:solidFill>
                  <a:srgbClr val="000000"/>
                </a:solidFill>
                <a:latin typeface="Quicksand Bold"/>
                <a:ea typeface="Quicksand Bold"/>
                <a:cs typeface="Quicksand Bold"/>
                <a:sym typeface="Quicksand Bold"/>
              </a:rPr>
              <a:t>Asignación de otros parámetros</a:t>
            </a:r>
            <a:r>
              <a:rPr lang="en-US" sz="2799">
                <a:solidFill>
                  <a:srgbClr val="000000"/>
                </a:solidFill>
                <a:latin typeface="Quicksand"/>
                <a:ea typeface="Quicksand"/>
                <a:cs typeface="Quicksand"/>
                <a:sym typeface="Quicksand"/>
              </a:rPr>
              <a:t>: Puede proporcionar puerta de enlace, DNS, MTU, entre otros.</a:t>
            </a:r>
          </a:p>
        </p:txBody>
      </p:sp>
    </p:spTree>
  </p:cSld>
  <p:clrMapOvr>
    <a:masterClrMapping/>
  </p:clrMapOvr>
  <p:transition spd="fast">
    <p:push dir="l"/>
  </p:transition>
</p:sld>
</file>

<file path=ppt/slides/slide21.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173356" y="2015624"/>
            <a:ext cx="15629533" cy="1698487"/>
            <a:chOff x="0" y="0"/>
            <a:chExt cx="5123320" cy="556760"/>
          </a:xfrm>
        </p:grpSpPr>
        <p:sp>
          <p:nvSpPr>
            <p:cNvPr name="Freeform 3" id="3"/>
            <p:cNvSpPr/>
            <p:nvPr/>
          </p:nvSpPr>
          <p:spPr>
            <a:xfrm flipH="false" flipV="false" rot="0">
              <a:off x="0" y="0"/>
              <a:ext cx="5123320" cy="556760"/>
            </a:xfrm>
            <a:custGeom>
              <a:avLst/>
              <a:gdLst/>
              <a:ahLst/>
              <a:cxnLst/>
              <a:rect r="r" b="b" t="t" l="l"/>
              <a:pathLst>
                <a:path h="556760" w="5123320">
                  <a:moveTo>
                    <a:pt x="0" y="0"/>
                  </a:moveTo>
                  <a:lnTo>
                    <a:pt x="5123320" y="0"/>
                  </a:lnTo>
                  <a:lnTo>
                    <a:pt x="5123320" y="556760"/>
                  </a:lnTo>
                  <a:lnTo>
                    <a:pt x="0" y="556760"/>
                  </a:lnTo>
                  <a:close/>
                </a:path>
              </a:pathLst>
            </a:custGeom>
            <a:solidFill>
              <a:srgbClr val="1C0140">
                <a:alpha val="37647"/>
              </a:srgbClr>
            </a:solidFill>
          </p:spPr>
        </p:sp>
        <p:sp>
          <p:nvSpPr>
            <p:cNvPr name="TextBox 4" id="4"/>
            <p:cNvSpPr txBox="true"/>
            <p:nvPr/>
          </p:nvSpPr>
          <p:spPr>
            <a:xfrm>
              <a:off x="0" y="-38100"/>
              <a:ext cx="5123320" cy="59486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2667" y="1839214"/>
            <a:ext cx="15651977" cy="1613579"/>
            <a:chOff x="0" y="0"/>
            <a:chExt cx="4122331" cy="424975"/>
          </a:xfrm>
        </p:grpSpPr>
        <p:sp>
          <p:nvSpPr>
            <p:cNvPr name="Freeform 6" id="6"/>
            <p:cNvSpPr/>
            <p:nvPr/>
          </p:nvSpPr>
          <p:spPr>
            <a:xfrm flipH="false" flipV="false" rot="0">
              <a:off x="0" y="0"/>
              <a:ext cx="4122331" cy="424975"/>
            </a:xfrm>
            <a:custGeom>
              <a:avLst/>
              <a:gdLst/>
              <a:ahLst/>
              <a:cxnLst/>
              <a:rect r="r" b="b" t="t" l="l"/>
              <a:pathLst>
                <a:path h="424975" w="4122331">
                  <a:moveTo>
                    <a:pt x="0" y="0"/>
                  </a:moveTo>
                  <a:lnTo>
                    <a:pt x="4122331" y="0"/>
                  </a:lnTo>
                  <a:lnTo>
                    <a:pt x="4122331" y="424975"/>
                  </a:lnTo>
                  <a:lnTo>
                    <a:pt x="0" y="424975"/>
                  </a:lnTo>
                  <a:close/>
                </a:path>
              </a:pathLst>
            </a:custGeom>
            <a:solidFill>
              <a:srgbClr val="FFFFFF"/>
            </a:solidFill>
          </p:spPr>
        </p:sp>
        <p:sp>
          <p:nvSpPr>
            <p:cNvPr name="TextBox 7" id="7"/>
            <p:cNvSpPr txBox="true"/>
            <p:nvPr/>
          </p:nvSpPr>
          <p:spPr>
            <a:xfrm>
              <a:off x="0" y="-38100"/>
              <a:ext cx="4122331" cy="4630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Servicio de DNS (Domain Name System)</a:t>
            </a:r>
          </a:p>
        </p:txBody>
      </p:sp>
      <p:sp>
        <p:nvSpPr>
          <p:cNvPr name="TextBox 9" id="9"/>
          <p:cNvSpPr txBox="true"/>
          <p:nvPr/>
        </p:nvSpPr>
        <p:spPr>
          <a:xfrm rot="0">
            <a:off x="1855344" y="2089757"/>
            <a:ext cx="14577311" cy="1036292"/>
          </a:xfrm>
          <a:prstGeom prst="rect">
            <a:avLst/>
          </a:prstGeom>
        </p:spPr>
        <p:txBody>
          <a:bodyPr anchor="t" rtlCol="false" tIns="0" lIns="0" bIns="0" rIns="0">
            <a:spAutoFit/>
          </a:bodyPr>
          <a:lstStyle/>
          <a:p>
            <a:pPr algn="l">
              <a:lnSpc>
                <a:spcPts val="4201"/>
              </a:lnSpc>
              <a:spcBef>
                <a:spcPct val="0"/>
              </a:spcBef>
            </a:pPr>
            <a:r>
              <a:rPr lang="en-US" sz="2800">
                <a:solidFill>
                  <a:srgbClr val="000000"/>
                </a:solidFill>
                <a:latin typeface="Quicksand"/>
                <a:ea typeface="Quicksand"/>
                <a:cs typeface="Quicksand"/>
                <a:sym typeface="Quicksand"/>
              </a:rPr>
              <a:t>El </a:t>
            </a:r>
            <a:r>
              <a:rPr lang="en-US" b="true" sz="2800">
                <a:solidFill>
                  <a:srgbClr val="000000"/>
                </a:solidFill>
                <a:latin typeface="Quicksand Bold"/>
                <a:ea typeface="Quicksand Bold"/>
                <a:cs typeface="Quicksand Bold"/>
                <a:sym typeface="Quicksand Bold"/>
              </a:rPr>
              <a:t>servicio DNS</a:t>
            </a:r>
            <a:r>
              <a:rPr lang="en-US" sz="2800">
                <a:solidFill>
                  <a:srgbClr val="000000"/>
                </a:solidFill>
                <a:latin typeface="Quicksand"/>
                <a:ea typeface="Quicksand"/>
                <a:cs typeface="Quicksand"/>
                <a:sym typeface="Quicksand"/>
              </a:rPr>
              <a:t> es un protocolo que traduce nombres de dominio en direcciones IP, permitiendo que los dispositivos localicen y accedan a sitios web.</a:t>
            </a:r>
          </a:p>
        </p:txBody>
      </p:sp>
      <p:grpSp>
        <p:nvGrpSpPr>
          <p:cNvPr name="Group 10" id="10"/>
          <p:cNvGrpSpPr/>
          <p:nvPr/>
        </p:nvGrpSpPr>
        <p:grpSpPr>
          <a:xfrm rot="0">
            <a:off x="1173356" y="4464482"/>
            <a:ext cx="15629533" cy="2554329"/>
            <a:chOff x="0" y="0"/>
            <a:chExt cx="5123320" cy="837302"/>
          </a:xfrm>
        </p:grpSpPr>
        <p:sp>
          <p:nvSpPr>
            <p:cNvPr name="Freeform 11" id="11"/>
            <p:cNvSpPr/>
            <p:nvPr/>
          </p:nvSpPr>
          <p:spPr>
            <a:xfrm flipH="false" flipV="false" rot="0">
              <a:off x="0" y="0"/>
              <a:ext cx="5123320" cy="837302"/>
            </a:xfrm>
            <a:custGeom>
              <a:avLst/>
              <a:gdLst/>
              <a:ahLst/>
              <a:cxnLst/>
              <a:rect r="r" b="b" t="t" l="l"/>
              <a:pathLst>
                <a:path h="837302" w="5123320">
                  <a:moveTo>
                    <a:pt x="0" y="0"/>
                  </a:moveTo>
                  <a:lnTo>
                    <a:pt x="5123320" y="0"/>
                  </a:lnTo>
                  <a:lnTo>
                    <a:pt x="5123320" y="837302"/>
                  </a:lnTo>
                  <a:lnTo>
                    <a:pt x="0" y="837302"/>
                  </a:lnTo>
                  <a:close/>
                </a:path>
              </a:pathLst>
            </a:custGeom>
            <a:solidFill>
              <a:srgbClr val="1C0140">
                <a:alpha val="37647"/>
              </a:srgbClr>
            </a:solidFill>
          </p:spPr>
        </p:sp>
        <p:sp>
          <p:nvSpPr>
            <p:cNvPr name="TextBox 12" id="12"/>
            <p:cNvSpPr txBox="true"/>
            <p:nvPr/>
          </p:nvSpPr>
          <p:spPr>
            <a:xfrm>
              <a:off x="0" y="-38100"/>
              <a:ext cx="5123320" cy="87540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462667" y="4190361"/>
            <a:ext cx="15651977" cy="2507307"/>
            <a:chOff x="0" y="0"/>
            <a:chExt cx="4122331" cy="660361"/>
          </a:xfrm>
        </p:grpSpPr>
        <p:sp>
          <p:nvSpPr>
            <p:cNvPr name="Freeform 14" id="14"/>
            <p:cNvSpPr/>
            <p:nvPr/>
          </p:nvSpPr>
          <p:spPr>
            <a:xfrm flipH="false" flipV="false" rot="0">
              <a:off x="0" y="0"/>
              <a:ext cx="4122331" cy="660361"/>
            </a:xfrm>
            <a:custGeom>
              <a:avLst/>
              <a:gdLst/>
              <a:ahLst/>
              <a:cxnLst/>
              <a:rect r="r" b="b" t="t" l="l"/>
              <a:pathLst>
                <a:path h="660361" w="4122331">
                  <a:moveTo>
                    <a:pt x="0" y="0"/>
                  </a:moveTo>
                  <a:lnTo>
                    <a:pt x="4122331" y="0"/>
                  </a:lnTo>
                  <a:lnTo>
                    <a:pt x="4122331" y="660361"/>
                  </a:lnTo>
                  <a:lnTo>
                    <a:pt x="0" y="660361"/>
                  </a:lnTo>
                  <a:close/>
                </a:path>
              </a:pathLst>
            </a:custGeom>
            <a:solidFill>
              <a:srgbClr val="FFFFFF"/>
            </a:solidFill>
          </p:spPr>
        </p:sp>
        <p:sp>
          <p:nvSpPr>
            <p:cNvPr name="TextBox 15" id="15"/>
            <p:cNvSpPr txBox="true"/>
            <p:nvPr/>
          </p:nvSpPr>
          <p:spPr>
            <a:xfrm>
              <a:off x="0" y="-38100"/>
              <a:ext cx="4122331" cy="698461"/>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855344" y="4440905"/>
            <a:ext cx="14947544" cy="21030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Funcionamiento</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Cuando se escribe un dominio, como google.com, el DNS lo convierte en la dirección IP del servidor correspondiente.</a:t>
            </a:r>
          </a:p>
          <a:p>
            <a:pPr algn="l" marL="604681" indent="-302341" lvl="1">
              <a:lnSpc>
                <a:spcPts val="4201"/>
              </a:lnSpc>
              <a:spcBef>
                <a:spcPct val="0"/>
              </a:spcBef>
              <a:buFont typeface="Arial"/>
              <a:buChar char="•"/>
            </a:pPr>
            <a:r>
              <a:rPr lang="en-US" sz="2800">
                <a:solidFill>
                  <a:srgbClr val="000000"/>
                </a:solidFill>
                <a:latin typeface="Quicksand"/>
                <a:ea typeface="Quicksand"/>
                <a:cs typeface="Quicksand"/>
                <a:sym typeface="Quicksand"/>
              </a:rPr>
              <a:t>Cada dominio tiene servidores DNS (Nameservers) encargados de esta conversión.</a:t>
            </a:r>
          </a:p>
        </p:txBody>
      </p:sp>
      <p:grpSp>
        <p:nvGrpSpPr>
          <p:cNvPr name="Group 17" id="17"/>
          <p:cNvGrpSpPr/>
          <p:nvPr/>
        </p:nvGrpSpPr>
        <p:grpSpPr>
          <a:xfrm rot="0">
            <a:off x="1173356" y="7689382"/>
            <a:ext cx="15629533" cy="2150949"/>
            <a:chOff x="0" y="0"/>
            <a:chExt cx="5123320" cy="705075"/>
          </a:xfrm>
        </p:grpSpPr>
        <p:sp>
          <p:nvSpPr>
            <p:cNvPr name="Freeform 18" id="18"/>
            <p:cNvSpPr/>
            <p:nvPr/>
          </p:nvSpPr>
          <p:spPr>
            <a:xfrm flipH="false" flipV="false" rot="0">
              <a:off x="0" y="0"/>
              <a:ext cx="5123320" cy="705075"/>
            </a:xfrm>
            <a:custGeom>
              <a:avLst/>
              <a:gdLst/>
              <a:ahLst/>
              <a:cxnLst/>
              <a:rect r="r" b="b" t="t" l="l"/>
              <a:pathLst>
                <a:path h="705075" w="5123320">
                  <a:moveTo>
                    <a:pt x="0" y="0"/>
                  </a:moveTo>
                  <a:lnTo>
                    <a:pt x="5123320" y="0"/>
                  </a:lnTo>
                  <a:lnTo>
                    <a:pt x="5123320" y="705075"/>
                  </a:lnTo>
                  <a:lnTo>
                    <a:pt x="0" y="705075"/>
                  </a:lnTo>
                  <a:close/>
                </a:path>
              </a:pathLst>
            </a:custGeom>
            <a:solidFill>
              <a:srgbClr val="1C0140">
                <a:alpha val="37647"/>
              </a:srgbClr>
            </a:solidFill>
          </p:spPr>
        </p:sp>
        <p:sp>
          <p:nvSpPr>
            <p:cNvPr name="TextBox 19" id="19"/>
            <p:cNvSpPr txBox="true"/>
            <p:nvPr/>
          </p:nvSpPr>
          <p:spPr>
            <a:xfrm>
              <a:off x="0" y="-38100"/>
              <a:ext cx="5123320" cy="7431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462667" y="7458551"/>
            <a:ext cx="15651977" cy="2111353"/>
            <a:chOff x="0" y="0"/>
            <a:chExt cx="4122331" cy="556076"/>
          </a:xfrm>
        </p:grpSpPr>
        <p:sp>
          <p:nvSpPr>
            <p:cNvPr name="Freeform 21" id="21"/>
            <p:cNvSpPr/>
            <p:nvPr/>
          </p:nvSpPr>
          <p:spPr>
            <a:xfrm flipH="false" flipV="false" rot="0">
              <a:off x="0" y="0"/>
              <a:ext cx="4122331" cy="556076"/>
            </a:xfrm>
            <a:custGeom>
              <a:avLst/>
              <a:gdLst/>
              <a:ahLst/>
              <a:cxnLst/>
              <a:rect r="r" b="b" t="t" l="l"/>
              <a:pathLst>
                <a:path h="556076" w="4122331">
                  <a:moveTo>
                    <a:pt x="0" y="0"/>
                  </a:moveTo>
                  <a:lnTo>
                    <a:pt x="4122331" y="0"/>
                  </a:lnTo>
                  <a:lnTo>
                    <a:pt x="4122331" y="556076"/>
                  </a:lnTo>
                  <a:lnTo>
                    <a:pt x="0" y="556076"/>
                  </a:lnTo>
                  <a:close/>
                </a:path>
              </a:pathLst>
            </a:custGeom>
            <a:solidFill>
              <a:srgbClr val="FFFFFF"/>
            </a:solidFill>
          </p:spPr>
        </p:sp>
        <p:sp>
          <p:nvSpPr>
            <p:cNvPr name="TextBox 22" id="22"/>
            <p:cNvSpPr txBox="true"/>
            <p:nvPr/>
          </p:nvSpPr>
          <p:spPr>
            <a:xfrm>
              <a:off x="0" y="-38100"/>
              <a:ext cx="4122331" cy="594176"/>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855344" y="7709094"/>
            <a:ext cx="14947544" cy="1623032"/>
          </a:xfrm>
          <a:prstGeom prst="rect">
            <a:avLst/>
          </a:prstGeom>
        </p:spPr>
        <p:txBody>
          <a:bodyPr anchor="t" rtlCol="false" tIns="0" lIns="0" bIns="0" rIns="0">
            <a:spAutoFit/>
          </a:bodyPr>
          <a:lstStyle/>
          <a:p>
            <a:pPr algn="l">
              <a:lnSpc>
                <a:spcPts val="4351"/>
              </a:lnSpc>
            </a:pPr>
            <a:r>
              <a:rPr lang="en-US" sz="2900" b="true">
                <a:solidFill>
                  <a:srgbClr val="000000"/>
                </a:solidFill>
                <a:latin typeface="Quicksand Bold"/>
                <a:ea typeface="Quicksand Bold"/>
                <a:cs typeface="Quicksand Bold"/>
                <a:sym typeface="Quicksand Bold"/>
              </a:rPr>
              <a:t>Importancia</a:t>
            </a:r>
          </a:p>
          <a:p>
            <a:pPr algn="l" marL="626271" indent="-313135" lvl="1">
              <a:lnSpc>
                <a:spcPts val="4351"/>
              </a:lnSpc>
              <a:spcBef>
                <a:spcPct val="0"/>
              </a:spcBef>
              <a:buFont typeface="Arial"/>
              <a:buChar char="•"/>
            </a:pPr>
            <a:r>
              <a:rPr lang="en-US" sz="2900">
                <a:solidFill>
                  <a:srgbClr val="000000"/>
                </a:solidFill>
                <a:latin typeface="Quicksand"/>
                <a:ea typeface="Quicksand"/>
                <a:cs typeface="Quicksand"/>
                <a:sym typeface="Quicksand"/>
              </a:rPr>
              <a:t>Facilita la navegación, ya que es más fácil recordar nombres de dominio que direcciones IP numéricas.</a:t>
            </a:r>
          </a:p>
        </p:txBody>
      </p:sp>
    </p:spTree>
  </p:cSld>
  <p:clrMapOvr>
    <a:masterClrMapping/>
  </p:clrMapOvr>
  <p:transition spd="fast">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173356" y="2023616"/>
            <a:ext cx="15629533" cy="2453340"/>
            <a:chOff x="0" y="0"/>
            <a:chExt cx="5123320" cy="804199"/>
          </a:xfrm>
        </p:grpSpPr>
        <p:sp>
          <p:nvSpPr>
            <p:cNvPr name="Freeform 3" id="3"/>
            <p:cNvSpPr/>
            <p:nvPr/>
          </p:nvSpPr>
          <p:spPr>
            <a:xfrm flipH="false" flipV="false" rot="0">
              <a:off x="0" y="0"/>
              <a:ext cx="5123320" cy="804199"/>
            </a:xfrm>
            <a:custGeom>
              <a:avLst/>
              <a:gdLst/>
              <a:ahLst/>
              <a:cxnLst/>
              <a:rect r="r" b="b" t="t" l="l"/>
              <a:pathLst>
                <a:path h="804199" w="5123320">
                  <a:moveTo>
                    <a:pt x="0" y="0"/>
                  </a:moveTo>
                  <a:lnTo>
                    <a:pt x="5123320" y="0"/>
                  </a:lnTo>
                  <a:lnTo>
                    <a:pt x="5123320" y="804199"/>
                  </a:lnTo>
                  <a:lnTo>
                    <a:pt x="0" y="804199"/>
                  </a:lnTo>
                  <a:close/>
                </a:path>
              </a:pathLst>
            </a:custGeom>
            <a:solidFill>
              <a:srgbClr val="1C0140">
                <a:alpha val="37647"/>
              </a:srgbClr>
            </a:solidFill>
          </p:spPr>
        </p:sp>
        <p:sp>
          <p:nvSpPr>
            <p:cNvPr name="TextBox 4" id="4"/>
            <p:cNvSpPr txBox="true"/>
            <p:nvPr/>
          </p:nvSpPr>
          <p:spPr>
            <a:xfrm>
              <a:off x="0" y="-38100"/>
              <a:ext cx="5123320" cy="84229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2667" y="1755479"/>
            <a:ext cx="15651977" cy="2452574"/>
            <a:chOff x="0" y="0"/>
            <a:chExt cx="4122331" cy="645945"/>
          </a:xfrm>
        </p:grpSpPr>
        <p:sp>
          <p:nvSpPr>
            <p:cNvPr name="Freeform 6" id="6"/>
            <p:cNvSpPr/>
            <p:nvPr/>
          </p:nvSpPr>
          <p:spPr>
            <a:xfrm flipH="false" flipV="false" rot="0">
              <a:off x="0" y="0"/>
              <a:ext cx="4122331" cy="645945"/>
            </a:xfrm>
            <a:custGeom>
              <a:avLst/>
              <a:gdLst/>
              <a:ahLst/>
              <a:cxnLst/>
              <a:rect r="r" b="b" t="t" l="l"/>
              <a:pathLst>
                <a:path h="645945" w="4122331">
                  <a:moveTo>
                    <a:pt x="0" y="0"/>
                  </a:moveTo>
                  <a:lnTo>
                    <a:pt x="4122331" y="0"/>
                  </a:lnTo>
                  <a:lnTo>
                    <a:pt x="4122331" y="645945"/>
                  </a:lnTo>
                  <a:lnTo>
                    <a:pt x="0" y="645945"/>
                  </a:lnTo>
                  <a:close/>
                </a:path>
              </a:pathLst>
            </a:custGeom>
            <a:solidFill>
              <a:srgbClr val="FFFFFF"/>
            </a:solidFill>
          </p:spPr>
        </p:sp>
        <p:sp>
          <p:nvSpPr>
            <p:cNvPr name="TextBox 7" id="7"/>
            <p:cNvSpPr txBox="true"/>
            <p:nvPr/>
          </p:nvSpPr>
          <p:spPr>
            <a:xfrm>
              <a:off x="0" y="-38100"/>
              <a:ext cx="4122331" cy="68404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929348" y="5143500"/>
            <a:ext cx="8911019" cy="4455458"/>
            <a:chOff x="0" y="0"/>
            <a:chExt cx="2921009" cy="1460488"/>
          </a:xfrm>
        </p:grpSpPr>
        <p:sp>
          <p:nvSpPr>
            <p:cNvPr name="Freeform 9" id="9"/>
            <p:cNvSpPr/>
            <p:nvPr/>
          </p:nvSpPr>
          <p:spPr>
            <a:xfrm flipH="false" flipV="false" rot="0">
              <a:off x="0" y="0"/>
              <a:ext cx="2921009" cy="1460488"/>
            </a:xfrm>
            <a:custGeom>
              <a:avLst/>
              <a:gdLst/>
              <a:ahLst/>
              <a:cxnLst/>
              <a:rect r="r" b="b" t="t" l="l"/>
              <a:pathLst>
                <a:path h="1460488" w="2921009">
                  <a:moveTo>
                    <a:pt x="0" y="0"/>
                  </a:moveTo>
                  <a:lnTo>
                    <a:pt x="2921009" y="0"/>
                  </a:lnTo>
                  <a:lnTo>
                    <a:pt x="2921009" y="1460488"/>
                  </a:lnTo>
                  <a:lnTo>
                    <a:pt x="0" y="1460488"/>
                  </a:lnTo>
                  <a:close/>
                </a:path>
              </a:pathLst>
            </a:custGeom>
            <a:solidFill>
              <a:srgbClr val="1C0140">
                <a:alpha val="37647"/>
              </a:srgbClr>
            </a:solidFill>
          </p:spPr>
        </p:sp>
        <p:sp>
          <p:nvSpPr>
            <p:cNvPr name="TextBox 10" id="10"/>
            <p:cNvSpPr txBox="true"/>
            <p:nvPr/>
          </p:nvSpPr>
          <p:spPr>
            <a:xfrm>
              <a:off x="0" y="-38100"/>
              <a:ext cx="2921009" cy="149858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8199859" y="4976092"/>
            <a:ext cx="8914785" cy="4282208"/>
          </a:xfrm>
          <a:custGeom>
            <a:avLst/>
            <a:gdLst/>
            <a:ahLst/>
            <a:cxnLst/>
            <a:rect r="r" b="b" t="t" l="l"/>
            <a:pathLst>
              <a:path h="4282208" w="8914785">
                <a:moveTo>
                  <a:pt x="0" y="0"/>
                </a:moveTo>
                <a:lnTo>
                  <a:pt x="8914785" y="0"/>
                </a:lnTo>
                <a:lnTo>
                  <a:pt x="8914785" y="4282208"/>
                </a:lnTo>
                <a:lnTo>
                  <a:pt x="0" y="4282208"/>
                </a:lnTo>
                <a:lnTo>
                  <a:pt x="0" y="0"/>
                </a:lnTo>
                <a:close/>
              </a:path>
            </a:pathLst>
          </a:custGeom>
          <a:blipFill>
            <a:blip r:embed="rId2"/>
            <a:stretch>
              <a:fillRect l="-3216" t="-6062" r="-4502" b="-6062"/>
            </a:stretch>
          </a:blipFill>
        </p:spPr>
      </p:sp>
      <p:sp>
        <p:nvSpPr>
          <p:cNvPr name="TextBox 12" id="1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PROXY</a:t>
            </a:r>
          </a:p>
        </p:txBody>
      </p:sp>
      <p:sp>
        <p:nvSpPr>
          <p:cNvPr name="TextBox 13" id="13"/>
          <p:cNvSpPr txBox="true"/>
          <p:nvPr/>
        </p:nvSpPr>
        <p:spPr>
          <a:xfrm rot="0">
            <a:off x="1736945" y="1892120"/>
            <a:ext cx="15103422" cy="2103092"/>
          </a:xfrm>
          <a:prstGeom prst="rect">
            <a:avLst/>
          </a:prstGeom>
        </p:spPr>
        <p:txBody>
          <a:bodyPr anchor="t" rtlCol="false" tIns="0" lIns="0" bIns="0" rIns="0">
            <a:spAutoFit/>
          </a:bodyPr>
          <a:lstStyle/>
          <a:p>
            <a:pPr algn="l">
              <a:lnSpc>
                <a:spcPts val="4201"/>
              </a:lnSpc>
              <a:spcBef>
                <a:spcPct val="0"/>
              </a:spcBef>
            </a:pPr>
            <a:r>
              <a:rPr lang="en-US" sz="2800">
                <a:solidFill>
                  <a:srgbClr val="000000"/>
                </a:solidFill>
                <a:latin typeface="Quicksand"/>
                <a:ea typeface="Quicksand"/>
                <a:cs typeface="Quicksand"/>
                <a:sym typeface="Quicksand"/>
              </a:rPr>
              <a:t>Un </a:t>
            </a:r>
            <a:r>
              <a:rPr lang="en-US" b="true" sz="2800">
                <a:solidFill>
                  <a:srgbClr val="000000"/>
                </a:solidFill>
                <a:latin typeface="Quicksand Bold"/>
                <a:ea typeface="Quicksand Bold"/>
                <a:cs typeface="Quicksand Bold"/>
                <a:sym typeface="Quicksand Bold"/>
              </a:rPr>
              <a:t>proxy</a:t>
            </a:r>
            <a:r>
              <a:rPr lang="en-US" sz="2800">
                <a:solidFill>
                  <a:srgbClr val="000000"/>
                </a:solidFill>
                <a:latin typeface="Quicksand"/>
                <a:ea typeface="Quicksand"/>
                <a:cs typeface="Quicksand"/>
                <a:sym typeface="Quicksand"/>
              </a:rPr>
              <a:t> es un servidor que actúa como intermediario entre tu dispositivo e Internet, ocultando la dirección IP y filtrando las solicitudes de acceso a sitios web. Al usar un proxy, todas las peticiones pasan primero por este servidor antes de llegar al destino final, mejorando la privacidad y el control.</a:t>
            </a:r>
          </a:p>
        </p:txBody>
      </p:sp>
      <p:grpSp>
        <p:nvGrpSpPr>
          <p:cNvPr name="Group 14" id="14"/>
          <p:cNvGrpSpPr/>
          <p:nvPr/>
        </p:nvGrpSpPr>
        <p:grpSpPr>
          <a:xfrm rot="0">
            <a:off x="1173356" y="5143500"/>
            <a:ext cx="6196112" cy="3788817"/>
            <a:chOff x="0" y="0"/>
            <a:chExt cx="2031069" cy="1241965"/>
          </a:xfrm>
        </p:grpSpPr>
        <p:sp>
          <p:nvSpPr>
            <p:cNvPr name="Freeform 15" id="15"/>
            <p:cNvSpPr/>
            <p:nvPr/>
          </p:nvSpPr>
          <p:spPr>
            <a:xfrm flipH="false" flipV="false" rot="0">
              <a:off x="0" y="0"/>
              <a:ext cx="2031069" cy="1241965"/>
            </a:xfrm>
            <a:custGeom>
              <a:avLst/>
              <a:gdLst/>
              <a:ahLst/>
              <a:cxnLst/>
              <a:rect r="r" b="b" t="t" l="l"/>
              <a:pathLst>
                <a:path h="1241965" w="2031069">
                  <a:moveTo>
                    <a:pt x="0" y="0"/>
                  </a:moveTo>
                  <a:lnTo>
                    <a:pt x="2031069" y="0"/>
                  </a:lnTo>
                  <a:lnTo>
                    <a:pt x="2031069" y="1241965"/>
                  </a:lnTo>
                  <a:lnTo>
                    <a:pt x="0" y="1241965"/>
                  </a:lnTo>
                  <a:close/>
                </a:path>
              </a:pathLst>
            </a:custGeom>
            <a:solidFill>
              <a:srgbClr val="1C0140">
                <a:alpha val="37647"/>
              </a:srgbClr>
            </a:solidFill>
          </p:spPr>
        </p:sp>
        <p:sp>
          <p:nvSpPr>
            <p:cNvPr name="TextBox 16" id="16"/>
            <p:cNvSpPr txBox="true"/>
            <p:nvPr/>
          </p:nvSpPr>
          <p:spPr>
            <a:xfrm>
              <a:off x="0" y="-38100"/>
              <a:ext cx="2031069" cy="128006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454618" y="4976092"/>
            <a:ext cx="6035056" cy="3565318"/>
            <a:chOff x="0" y="0"/>
            <a:chExt cx="1589480" cy="939014"/>
          </a:xfrm>
        </p:grpSpPr>
        <p:sp>
          <p:nvSpPr>
            <p:cNvPr name="Freeform 18" id="18"/>
            <p:cNvSpPr/>
            <p:nvPr/>
          </p:nvSpPr>
          <p:spPr>
            <a:xfrm flipH="false" flipV="false" rot="0">
              <a:off x="0" y="0"/>
              <a:ext cx="1589480" cy="939014"/>
            </a:xfrm>
            <a:custGeom>
              <a:avLst/>
              <a:gdLst/>
              <a:ahLst/>
              <a:cxnLst/>
              <a:rect r="r" b="b" t="t" l="l"/>
              <a:pathLst>
                <a:path h="939014" w="1589480">
                  <a:moveTo>
                    <a:pt x="0" y="0"/>
                  </a:moveTo>
                  <a:lnTo>
                    <a:pt x="1589480" y="0"/>
                  </a:lnTo>
                  <a:lnTo>
                    <a:pt x="1589480" y="939014"/>
                  </a:lnTo>
                  <a:lnTo>
                    <a:pt x="0" y="939014"/>
                  </a:lnTo>
                  <a:close/>
                </a:path>
              </a:pathLst>
            </a:custGeom>
            <a:solidFill>
              <a:srgbClr val="FFFFFF"/>
            </a:solidFill>
          </p:spPr>
        </p:sp>
        <p:sp>
          <p:nvSpPr>
            <p:cNvPr name="TextBox 19" id="19"/>
            <p:cNvSpPr txBox="true"/>
            <p:nvPr/>
          </p:nvSpPr>
          <p:spPr>
            <a:xfrm>
              <a:off x="0" y="-38100"/>
              <a:ext cx="1589480" cy="977114"/>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654821" y="5168029"/>
            <a:ext cx="5823546" cy="31698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Funciones principales</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Oculta la dirección IP.</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Controla el acceso y filtra contenido.</a:t>
            </a:r>
          </a:p>
          <a:p>
            <a:pPr algn="l" marL="604681" indent="-302341" lvl="1">
              <a:lnSpc>
                <a:spcPts val="4201"/>
              </a:lnSpc>
              <a:spcBef>
                <a:spcPct val="0"/>
              </a:spcBef>
              <a:buFont typeface="Arial"/>
              <a:buChar char="•"/>
            </a:pPr>
            <a:r>
              <a:rPr lang="en-US" sz="2800">
                <a:solidFill>
                  <a:srgbClr val="000000"/>
                </a:solidFill>
                <a:latin typeface="Quicksand"/>
                <a:ea typeface="Quicksand"/>
                <a:cs typeface="Quicksand"/>
                <a:sym typeface="Quicksand"/>
              </a:rPr>
              <a:t>Almacena en caché páginas web para acelerar el acceso.</a:t>
            </a:r>
          </a:p>
        </p:txBody>
      </p:sp>
    </p:spTree>
  </p:cSld>
  <p:clrMapOvr>
    <a:masterClrMapping/>
  </p:clrMapOvr>
  <p:transition spd="fast">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1870514"/>
            <a:ext cx="15629533" cy="2453340"/>
            <a:chOff x="0" y="0"/>
            <a:chExt cx="5123320" cy="804199"/>
          </a:xfrm>
        </p:grpSpPr>
        <p:sp>
          <p:nvSpPr>
            <p:cNvPr name="Freeform 3" id="3"/>
            <p:cNvSpPr/>
            <p:nvPr/>
          </p:nvSpPr>
          <p:spPr>
            <a:xfrm flipH="false" flipV="false" rot="0">
              <a:off x="0" y="0"/>
              <a:ext cx="5123320" cy="804199"/>
            </a:xfrm>
            <a:custGeom>
              <a:avLst/>
              <a:gdLst/>
              <a:ahLst/>
              <a:cxnLst/>
              <a:rect r="r" b="b" t="t" l="l"/>
              <a:pathLst>
                <a:path h="804199" w="5123320">
                  <a:moveTo>
                    <a:pt x="0" y="0"/>
                  </a:moveTo>
                  <a:lnTo>
                    <a:pt x="5123320" y="0"/>
                  </a:lnTo>
                  <a:lnTo>
                    <a:pt x="5123320" y="804199"/>
                  </a:lnTo>
                  <a:lnTo>
                    <a:pt x="0" y="804199"/>
                  </a:lnTo>
                  <a:close/>
                </a:path>
              </a:pathLst>
            </a:custGeom>
            <a:solidFill>
              <a:srgbClr val="1C0140">
                <a:alpha val="37647"/>
              </a:srgbClr>
            </a:solidFill>
          </p:spPr>
        </p:sp>
        <p:sp>
          <p:nvSpPr>
            <p:cNvPr name="TextBox 4" id="4"/>
            <p:cNvSpPr txBox="true"/>
            <p:nvPr/>
          </p:nvSpPr>
          <p:spPr>
            <a:xfrm>
              <a:off x="0" y="-38100"/>
              <a:ext cx="5123320" cy="84229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8011" y="1602377"/>
            <a:ext cx="15651977" cy="2452574"/>
            <a:chOff x="0" y="0"/>
            <a:chExt cx="4122331" cy="645945"/>
          </a:xfrm>
        </p:grpSpPr>
        <p:sp>
          <p:nvSpPr>
            <p:cNvPr name="Freeform 6" id="6"/>
            <p:cNvSpPr/>
            <p:nvPr/>
          </p:nvSpPr>
          <p:spPr>
            <a:xfrm flipH="false" flipV="false" rot="0">
              <a:off x="0" y="0"/>
              <a:ext cx="4122331" cy="645945"/>
            </a:xfrm>
            <a:custGeom>
              <a:avLst/>
              <a:gdLst/>
              <a:ahLst/>
              <a:cxnLst/>
              <a:rect r="r" b="b" t="t" l="l"/>
              <a:pathLst>
                <a:path h="645945" w="4122331">
                  <a:moveTo>
                    <a:pt x="0" y="0"/>
                  </a:moveTo>
                  <a:lnTo>
                    <a:pt x="4122331" y="0"/>
                  </a:lnTo>
                  <a:lnTo>
                    <a:pt x="4122331" y="645945"/>
                  </a:lnTo>
                  <a:lnTo>
                    <a:pt x="0" y="645945"/>
                  </a:lnTo>
                  <a:close/>
                </a:path>
              </a:pathLst>
            </a:custGeom>
            <a:solidFill>
              <a:srgbClr val="FFFFFF"/>
            </a:solidFill>
          </p:spPr>
        </p:sp>
        <p:sp>
          <p:nvSpPr>
            <p:cNvPr name="TextBox 7" id="7"/>
            <p:cNvSpPr txBox="true"/>
            <p:nvPr/>
          </p:nvSpPr>
          <p:spPr>
            <a:xfrm>
              <a:off x="0" y="-38100"/>
              <a:ext cx="4122331" cy="68404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064911" y="5041521"/>
            <a:ext cx="5149097" cy="2617270"/>
            <a:chOff x="0" y="0"/>
            <a:chExt cx="1687860" cy="857934"/>
          </a:xfrm>
        </p:grpSpPr>
        <p:sp>
          <p:nvSpPr>
            <p:cNvPr name="Freeform 9" id="9"/>
            <p:cNvSpPr/>
            <p:nvPr/>
          </p:nvSpPr>
          <p:spPr>
            <a:xfrm flipH="false" flipV="false" rot="0">
              <a:off x="0" y="0"/>
              <a:ext cx="1687861" cy="857934"/>
            </a:xfrm>
            <a:custGeom>
              <a:avLst/>
              <a:gdLst/>
              <a:ahLst/>
              <a:cxnLst/>
              <a:rect r="r" b="b" t="t" l="l"/>
              <a:pathLst>
                <a:path h="857934" w="1687861">
                  <a:moveTo>
                    <a:pt x="0" y="0"/>
                  </a:moveTo>
                  <a:lnTo>
                    <a:pt x="1687861" y="0"/>
                  </a:lnTo>
                  <a:lnTo>
                    <a:pt x="1687861" y="857934"/>
                  </a:lnTo>
                  <a:lnTo>
                    <a:pt x="0" y="857934"/>
                  </a:lnTo>
                  <a:close/>
                </a:path>
              </a:pathLst>
            </a:custGeom>
            <a:solidFill>
              <a:srgbClr val="1C0140">
                <a:alpha val="37647"/>
              </a:srgbClr>
            </a:solidFill>
          </p:spPr>
        </p:sp>
        <p:sp>
          <p:nvSpPr>
            <p:cNvPr name="TextBox 10" id="10"/>
            <p:cNvSpPr txBox="true"/>
            <p:nvPr/>
          </p:nvSpPr>
          <p:spPr>
            <a:xfrm>
              <a:off x="0" y="-38100"/>
              <a:ext cx="1687860" cy="89603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381571" y="4828680"/>
            <a:ext cx="5222157" cy="2452574"/>
            <a:chOff x="0" y="0"/>
            <a:chExt cx="1375383" cy="645945"/>
          </a:xfrm>
        </p:grpSpPr>
        <p:sp>
          <p:nvSpPr>
            <p:cNvPr name="Freeform 12" id="12"/>
            <p:cNvSpPr/>
            <p:nvPr/>
          </p:nvSpPr>
          <p:spPr>
            <a:xfrm flipH="false" flipV="false" rot="0">
              <a:off x="0" y="0"/>
              <a:ext cx="1375383" cy="645945"/>
            </a:xfrm>
            <a:custGeom>
              <a:avLst/>
              <a:gdLst/>
              <a:ahLst/>
              <a:cxnLst/>
              <a:rect r="r" b="b" t="t" l="l"/>
              <a:pathLst>
                <a:path h="645945" w="1375383">
                  <a:moveTo>
                    <a:pt x="0" y="0"/>
                  </a:moveTo>
                  <a:lnTo>
                    <a:pt x="1375383" y="0"/>
                  </a:lnTo>
                  <a:lnTo>
                    <a:pt x="1375383" y="645945"/>
                  </a:lnTo>
                  <a:lnTo>
                    <a:pt x="0" y="645945"/>
                  </a:lnTo>
                  <a:close/>
                </a:path>
              </a:pathLst>
            </a:custGeom>
            <a:solidFill>
              <a:srgbClr val="FFFFFF"/>
            </a:solidFill>
          </p:spPr>
        </p:sp>
        <p:sp>
          <p:nvSpPr>
            <p:cNvPr name="TextBox 13" id="13"/>
            <p:cNvSpPr txBox="true"/>
            <p:nvPr/>
          </p:nvSpPr>
          <p:spPr>
            <a:xfrm>
              <a:off x="0" y="-38100"/>
              <a:ext cx="1375383" cy="68404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5041521"/>
            <a:ext cx="4863959" cy="4740643"/>
            <a:chOff x="0" y="0"/>
            <a:chExt cx="1594393" cy="1553971"/>
          </a:xfrm>
        </p:grpSpPr>
        <p:sp>
          <p:nvSpPr>
            <p:cNvPr name="Freeform 15" id="15"/>
            <p:cNvSpPr/>
            <p:nvPr/>
          </p:nvSpPr>
          <p:spPr>
            <a:xfrm flipH="false" flipV="false" rot="0">
              <a:off x="0" y="0"/>
              <a:ext cx="1594393" cy="1553971"/>
            </a:xfrm>
            <a:custGeom>
              <a:avLst/>
              <a:gdLst/>
              <a:ahLst/>
              <a:cxnLst/>
              <a:rect r="r" b="b" t="t" l="l"/>
              <a:pathLst>
                <a:path h="1553971" w="1594393">
                  <a:moveTo>
                    <a:pt x="0" y="0"/>
                  </a:moveTo>
                  <a:lnTo>
                    <a:pt x="1594393" y="0"/>
                  </a:lnTo>
                  <a:lnTo>
                    <a:pt x="1594393" y="1553971"/>
                  </a:lnTo>
                  <a:lnTo>
                    <a:pt x="0" y="1553971"/>
                  </a:lnTo>
                  <a:close/>
                </a:path>
              </a:pathLst>
            </a:custGeom>
            <a:solidFill>
              <a:srgbClr val="1C0140">
                <a:alpha val="37647"/>
              </a:srgbClr>
            </a:solidFill>
          </p:spPr>
        </p:sp>
        <p:sp>
          <p:nvSpPr>
            <p:cNvPr name="TextBox 16" id="16"/>
            <p:cNvSpPr txBox="true"/>
            <p:nvPr/>
          </p:nvSpPr>
          <p:spPr>
            <a:xfrm>
              <a:off x="0" y="-38100"/>
              <a:ext cx="1594393" cy="159207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318011" y="4828680"/>
            <a:ext cx="4870944" cy="4617573"/>
            <a:chOff x="0" y="0"/>
            <a:chExt cx="1282882" cy="1216151"/>
          </a:xfrm>
        </p:grpSpPr>
        <p:sp>
          <p:nvSpPr>
            <p:cNvPr name="Freeform 18" id="18"/>
            <p:cNvSpPr/>
            <p:nvPr/>
          </p:nvSpPr>
          <p:spPr>
            <a:xfrm flipH="false" flipV="false" rot="0">
              <a:off x="0" y="0"/>
              <a:ext cx="1282882" cy="1216151"/>
            </a:xfrm>
            <a:custGeom>
              <a:avLst/>
              <a:gdLst/>
              <a:ahLst/>
              <a:cxnLst/>
              <a:rect r="r" b="b" t="t" l="l"/>
              <a:pathLst>
                <a:path h="1216151" w="1282882">
                  <a:moveTo>
                    <a:pt x="0" y="0"/>
                  </a:moveTo>
                  <a:lnTo>
                    <a:pt x="1282882" y="0"/>
                  </a:lnTo>
                  <a:lnTo>
                    <a:pt x="1282882" y="1216151"/>
                  </a:lnTo>
                  <a:lnTo>
                    <a:pt x="0" y="1216151"/>
                  </a:lnTo>
                  <a:close/>
                </a:path>
              </a:pathLst>
            </a:custGeom>
            <a:solidFill>
              <a:srgbClr val="FFFFFF"/>
            </a:solidFill>
          </p:spPr>
        </p:sp>
        <p:sp>
          <p:nvSpPr>
            <p:cNvPr name="TextBox 19" id="19"/>
            <p:cNvSpPr txBox="true"/>
            <p:nvPr/>
          </p:nvSpPr>
          <p:spPr>
            <a:xfrm>
              <a:off x="0" y="-38100"/>
              <a:ext cx="1282882" cy="1254251"/>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252474" y="5834274"/>
            <a:ext cx="2480046" cy="1824516"/>
            <a:chOff x="0" y="0"/>
            <a:chExt cx="812953" cy="598072"/>
          </a:xfrm>
        </p:grpSpPr>
        <p:sp>
          <p:nvSpPr>
            <p:cNvPr name="Freeform 21" id="21"/>
            <p:cNvSpPr/>
            <p:nvPr/>
          </p:nvSpPr>
          <p:spPr>
            <a:xfrm flipH="false" flipV="false" rot="0">
              <a:off x="0" y="0"/>
              <a:ext cx="812953" cy="598072"/>
            </a:xfrm>
            <a:custGeom>
              <a:avLst/>
              <a:gdLst/>
              <a:ahLst/>
              <a:cxnLst/>
              <a:rect r="r" b="b" t="t" l="l"/>
              <a:pathLst>
                <a:path h="598072" w="812953">
                  <a:moveTo>
                    <a:pt x="0" y="0"/>
                  </a:moveTo>
                  <a:lnTo>
                    <a:pt x="812953" y="0"/>
                  </a:lnTo>
                  <a:lnTo>
                    <a:pt x="812953" y="598072"/>
                  </a:lnTo>
                  <a:lnTo>
                    <a:pt x="0" y="598072"/>
                  </a:lnTo>
                  <a:close/>
                </a:path>
              </a:pathLst>
            </a:custGeom>
            <a:solidFill>
              <a:srgbClr val="1C0140">
                <a:alpha val="37647"/>
              </a:srgbClr>
            </a:solidFill>
          </p:spPr>
        </p:sp>
        <p:sp>
          <p:nvSpPr>
            <p:cNvPr name="TextBox 22" id="22"/>
            <p:cNvSpPr txBox="true"/>
            <p:nvPr/>
          </p:nvSpPr>
          <p:spPr>
            <a:xfrm>
              <a:off x="0" y="-38100"/>
              <a:ext cx="812953" cy="636172"/>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13372183" y="4561980"/>
            <a:ext cx="3597805" cy="3597805"/>
          </a:xfrm>
          <a:custGeom>
            <a:avLst/>
            <a:gdLst/>
            <a:ahLst/>
            <a:cxnLst/>
            <a:rect r="r" b="b" t="t" l="l"/>
            <a:pathLst>
              <a:path h="3597805" w="3597805">
                <a:moveTo>
                  <a:pt x="0" y="0"/>
                </a:moveTo>
                <a:lnTo>
                  <a:pt x="3597806" y="0"/>
                </a:lnTo>
                <a:lnTo>
                  <a:pt x="3597806" y="3597805"/>
                </a:lnTo>
                <a:lnTo>
                  <a:pt x="0" y="3597805"/>
                </a:lnTo>
                <a:lnTo>
                  <a:pt x="0" y="0"/>
                </a:lnTo>
                <a:close/>
              </a:path>
            </a:pathLst>
          </a:custGeom>
          <a:blipFill>
            <a:blip r:embed="rId2"/>
            <a:stretch>
              <a:fillRect l="0" t="0" r="0" b="0"/>
            </a:stretch>
          </a:blipFill>
        </p:spPr>
      </p:sp>
      <p:sp>
        <p:nvSpPr>
          <p:cNvPr name="TextBox 24" id="24"/>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Firewall</a:t>
            </a:r>
          </a:p>
        </p:txBody>
      </p:sp>
      <p:sp>
        <p:nvSpPr>
          <p:cNvPr name="TextBox 25" id="25"/>
          <p:cNvSpPr txBox="true"/>
          <p:nvPr/>
        </p:nvSpPr>
        <p:spPr>
          <a:xfrm rot="0">
            <a:off x="1554811" y="1739018"/>
            <a:ext cx="15103422" cy="2103092"/>
          </a:xfrm>
          <a:prstGeom prst="rect">
            <a:avLst/>
          </a:prstGeom>
        </p:spPr>
        <p:txBody>
          <a:bodyPr anchor="t" rtlCol="false" tIns="0" lIns="0" bIns="0" rIns="0">
            <a:spAutoFit/>
          </a:bodyPr>
          <a:lstStyle/>
          <a:p>
            <a:pPr algn="l">
              <a:lnSpc>
                <a:spcPts val="4201"/>
              </a:lnSpc>
              <a:spcBef>
                <a:spcPct val="0"/>
              </a:spcBef>
            </a:pPr>
            <a:r>
              <a:rPr lang="en-US" sz="2800">
                <a:solidFill>
                  <a:srgbClr val="000000"/>
                </a:solidFill>
                <a:latin typeface="Quicksand"/>
                <a:ea typeface="Quicksand"/>
                <a:cs typeface="Quicksand"/>
                <a:sym typeface="Quicksand"/>
              </a:rPr>
              <a:t>Un</a:t>
            </a:r>
            <a:r>
              <a:rPr lang="en-US" b="true" sz="2800">
                <a:solidFill>
                  <a:srgbClr val="000000"/>
                </a:solidFill>
                <a:latin typeface="Quicksand Bold"/>
                <a:ea typeface="Quicksand Bold"/>
                <a:cs typeface="Quicksand Bold"/>
                <a:sym typeface="Quicksand Bold"/>
              </a:rPr>
              <a:t> firewall </a:t>
            </a:r>
            <a:r>
              <a:rPr lang="en-US" sz="2800">
                <a:solidFill>
                  <a:srgbClr val="000000"/>
                </a:solidFill>
                <a:latin typeface="Quicksand"/>
                <a:ea typeface="Quicksand"/>
                <a:cs typeface="Quicksand"/>
                <a:sym typeface="Quicksand"/>
              </a:rPr>
              <a:t>es un sistema de seguridad que controla el tráfico de red según reglas predefinidas. Funciona como una barrera entre una red confiable (como una oficina) y una red no confiable (como Internet), decidiendo si permite o bloquea el tráfico entrante y saliente para proteger la red de amenazas.</a:t>
            </a:r>
          </a:p>
        </p:txBody>
      </p:sp>
      <p:sp>
        <p:nvSpPr>
          <p:cNvPr name="TextBox 26" id="26"/>
          <p:cNvSpPr txBox="true"/>
          <p:nvPr/>
        </p:nvSpPr>
        <p:spPr>
          <a:xfrm rot="0">
            <a:off x="7752241" y="4965321"/>
            <a:ext cx="4480816" cy="21030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Tipos</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Hardware</a:t>
            </a:r>
            <a:r>
              <a:rPr lang="en-US" sz="2800">
                <a:solidFill>
                  <a:srgbClr val="000000"/>
                </a:solidFill>
                <a:latin typeface="Quicksand"/>
                <a:ea typeface="Quicksand"/>
                <a:cs typeface="Quicksand"/>
                <a:sym typeface="Quicksand"/>
              </a:rPr>
              <a:t> y </a:t>
            </a:r>
            <a:r>
              <a:rPr lang="en-US" b="true" sz="2800">
                <a:solidFill>
                  <a:srgbClr val="000000"/>
                </a:solidFill>
                <a:latin typeface="Quicksand Bold"/>
                <a:ea typeface="Quicksand Bold"/>
                <a:cs typeface="Quicksand Bold"/>
                <a:sym typeface="Quicksand Bold"/>
              </a:rPr>
              <a:t>software</a:t>
            </a:r>
            <a:r>
              <a:rPr lang="en-US" sz="2800">
                <a:solidFill>
                  <a:srgbClr val="000000"/>
                </a:solidFill>
                <a:latin typeface="Quicksand"/>
                <a:ea typeface="Quicksand"/>
                <a:cs typeface="Quicksand"/>
                <a:sym typeface="Quicksand"/>
              </a:rPr>
              <a:t>: Puede ser físico o un programa, o ambos.</a:t>
            </a:r>
          </a:p>
        </p:txBody>
      </p:sp>
      <p:sp>
        <p:nvSpPr>
          <p:cNvPr name="TextBox 27" id="27"/>
          <p:cNvSpPr txBox="true"/>
          <p:nvPr/>
        </p:nvSpPr>
        <p:spPr>
          <a:xfrm rot="0">
            <a:off x="1708139" y="4965321"/>
            <a:ext cx="4480816" cy="4236692"/>
          </a:xfrm>
          <a:prstGeom prst="rect">
            <a:avLst/>
          </a:prstGeom>
        </p:spPr>
        <p:txBody>
          <a:bodyPr anchor="t" rtlCol="false" tIns="0" lIns="0" bIns="0" rIns="0">
            <a:spAutoFit/>
          </a:bodyPr>
          <a:lstStyle/>
          <a:p>
            <a:pPr algn="l">
              <a:lnSpc>
                <a:spcPts val="4201"/>
              </a:lnSpc>
            </a:pPr>
            <a:r>
              <a:rPr lang="en-US" sz="2800">
                <a:solidFill>
                  <a:srgbClr val="000000"/>
                </a:solidFill>
                <a:latin typeface="Quicksand"/>
                <a:ea typeface="Quicksand"/>
                <a:cs typeface="Quicksand"/>
                <a:sym typeface="Quicksand"/>
              </a:rPr>
              <a:t>Funciones principales</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Bloquear tráfico malicioso.</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Filtrar contenido y sitios web.</a:t>
            </a:r>
          </a:p>
          <a:p>
            <a:pPr algn="l" marL="604681" indent="-302341" lvl="1">
              <a:lnSpc>
                <a:spcPts val="4201"/>
              </a:lnSpc>
              <a:spcBef>
                <a:spcPct val="0"/>
              </a:spcBef>
              <a:buFont typeface="Arial"/>
              <a:buChar char="•"/>
            </a:pPr>
            <a:r>
              <a:rPr lang="en-US" sz="2800">
                <a:solidFill>
                  <a:srgbClr val="000000"/>
                </a:solidFill>
                <a:latin typeface="Quicksand"/>
                <a:ea typeface="Quicksand"/>
                <a:cs typeface="Quicksand"/>
                <a:sym typeface="Quicksand"/>
              </a:rPr>
              <a:t>Registrar y analizar conexiones para mayor seguridad.</a:t>
            </a:r>
          </a:p>
        </p:txBody>
      </p:sp>
    </p:spTree>
  </p:cSld>
  <p:clrMapOvr>
    <a:masterClrMapping/>
  </p:clrMapOvr>
  <p:transition spd="fast">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2039958"/>
            <a:ext cx="15629533" cy="2713017"/>
            <a:chOff x="0" y="0"/>
            <a:chExt cx="5123320" cy="889320"/>
          </a:xfrm>
        </p:grpSpPr>
        <p:sp>
          <p:nvSpPr>
            <p:cNvPr name="Freeform 3" id="3"/>
            <p:cNvSpPr/>
            <p:nvPr/>
          </p:nvSpPr>
          <p:spPr>
            <a:xfrm flipH="false" flipV="false" rot="0">
              <a:off x="0" y="0"/>
              <a:ext cx="5123320" cy="889320"/>
            </a:xfrm>
            <a:custGeom>
              <a:avLst/>
              <a:gdLst/>
              <a:ahLst/>
              <a:cxnLst/>
              <a:rect r="r" b="b" t="t" l="l"/>
              <a:pathLst>
                <a:path h="889320" w="5123320">
                  <a:moveTo>
                    <a:pt x="0" y="0"/>
                  </a:moveTo>
                  <a:lnTo>
                    <a:pt x="5123320" y="0"/>
                  </a:lnTo>
                  <a:lnTo>
                    <a:pt x="5123320" y="889320"/>
                  </a:lnTo>
                  <a:lnTo>
                    <a:pt x="0" y="889320"/>
                  </a:lnTo>
                  <a:close/>
                </a:path>
              </a:pathLst>
            </a:custGeom>
            <a:solidFill>
              <a:srgbClr val="1C0140">
                <a:alpha val="37647"/>
              </a:srgbClr>
            </a:solidFill>
          </p:spPr>
        </p:sp>
        <p:sp>
          <p:nvSpPr>
            <p:cNvPr name="TextBox 4" id="4"/>
            <p:cNvSpPr txBox="true"/>
            <p:nvPr/>
          </p:nvSpPr>
          <p:spPr>
            <a:xfrm>
              <a:off x="0" y="-38100"/>
              <a:ext cx="5123320" cy="92742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8011" y="1743441"/>
            <a:ext cx="15651977" cy="2712169"/>
            <a:chOff x="0" y="0"/>
            <a:chExt cx="4122331" cy="714316"/>
          </a:xfrm>
        </p:grpSpPr>
        <p:sp>
          <p:nvSpPr>
            <p:cNvPr name="Freeform 6" id="6"/>
            <p:cNvSpPr/>
            <p:nvPr/>
          </p:nvSpPr>
          <p:spPr>
            <a:xfrm flipH="false" flipV="false" rot="0">
              <a:off x="0" y="0"/>
              <a:ext cx="4122331" cy="714316"/>
            </a:xfrm>
            <a:custGeom>
              <a:avLst/>
              <a:gdLst/>
              <a:ahLst/>
              <a:cxnLst/>
              <a:rect r="r" b="b" t="t" l="l"/>
              <a:pathLst>
                <a:path h="714316" w="4122331">
                  <a:moveTo>
                    <a:pt x="0" y="0"/>
                  </a:moveTo>
                  <a:lnTo>
                    <a:pt x="4122331" y="0"/>
                  </a:lnTo>
                  <a:lnTo>
                    <a:pt x="4122331" y="714316"/>
                  </a:lnTo>
                  <a:lnTo>
                    <a:pt x="0" y="714316"/>
                  </a:lnTo>
                  <a:close/>
                </a:path>
              </a:pathLst>
            </a:custGeom>
            <a:solidFill>
              <a:srgbClr val="FFFFFF"/>
            </a:solidFill>
          </p:spPr>
        </p:sp>
        <p:sp>
          <p:nvSpPr>
            <p:cNvPr name="TextBox 7" id="7"/>
            <p:cNvSpPr txBox="true"/>
            <p:nvPr/>
          </p:nvSpPr>
          <p:spPr>
            <a:xfrm>
              <a:off x="0" y="-38100"/>
              <a:ext cx="4122331" cy="75241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759575" y="5468777"/>
            <a:ext cx="5845470" cy="4436231"/>
            <a:chOff x="0" y="0"/>
            <a:chExt cx="2117960" cy="1607357"/>
          </a:xfrm>
        </p:grpSpPr>
        <p:sp>
          <p:nvSpPr>
            <p:cNvPr name="Freeform 9" id="9"/>
            <p:cNvSpPr/>
            <p:nvPr/>
          </p:nvSpPr>
          <p:spPr>
            <a:xfrm flipH="false" flipV="false" rot="0">
              <a:off x="0" y="0"/>
              <a:ext cx="2117960" cy="1607357"/>
            </a:xfrm>
            <a:custGeom>
              <a:avLst/>
              <a:gdLst/>
              <a:ahLst/>
              <a:cxnLst/>
              <a:rect r="r" b="b" t="t" l="l"/>
              <a:pathLst>
                <a:path h="1607357" w="2117960">
                  <a:moveTo>
                    <a:pt x="0" y="0"/>
                  </a:moveTo>
                  <a:lnTo>
                    <a:pt x="2117960" y="0"/>
                  </a:lnTo>
                  <a:lnTo>
                    <a:pt x="2117960" y="1607357"/>
                  </a:lnTo>
                  <a:lnTo>
                    <a:pt x="0" y="1607357"/>
                  </a:lnTo>
                  <a:close/>
                </a:path>
              </a:pathLst>
            </a:custGeom>
            <a:solidFill>
              <a:srgbClr val="1C0140">
                <a:alpha val="37647"/>
              </a:srgbClr>
            </a:solidFill>
          </p:spPr>
        </p:sp>
        <p:sp>
          <p:nvSpPr>
            <p:cNvPr name="TextBox 10" id="10"/>
            <p:cNvSpPr txBox="true"/>
            <p:nvPr/>
          </p:nvSpPr>
          <p:spPr>
            <a:xfrm>
              <a:off x="0" y="-38100"/>
              <a:ext cx="2117960" cy="164545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6021316" y="5048250"/>
            <a:ext cx="5906042" cy="4587729"/>
          </a:xfrm>
          <a:custGeom>
            <a:avLst/>
            <a:gdLst/>
            <a:ahLst/>
            <a:cxnLst/>
            <a:rect r="r" b="b" t="t" l="l"/>
            <a:pathLst>
              <a:path h="4587729" w="5906042">
                <a:moveTo>
                  <a:pt x="0" y="0"/>
                </a:moveTo>
                <a:lnTo>
                  <a:pt x="5906042" y="0"/>
                </a:lnTo>
                <a:lnTo>
                  <a:pt x="5906042" y="4587729"/>
                </a:lnTo>
                <a:lnTo>
                  <a:pt x="0" y="4587729"/>
                </a:lnTo>
                <a:lnTo>
                  <a:pt x="0" y="0"/>
                </a:lnTo>
                <a:close/>
              </a:path>
            </a:pathLst>
          </a:custGeom>
          <a:blipFill>
            <a:blip r:embed="rId2"/>
            <a:stretch>
              <a:fillRect l="0" t="0" r="0" b="0"/>
            </a:stretch>
          </a:blipFill>
        </p:spPr>
      </p:sp>
      <p:sp>
        <p:nvSpPr>
          <p:cNvPr name="TextBox 12" id="1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DMZ (Zona Desmilitarizada)</a:t>
            </a:r>
          </a:p>
        </p:txBody>
      </p:sp>
      <p:sp>
        <p:nvSpPr>
          <p:cNvPr name="TextBox 13" id="13"/>
          <p:cNvSpPr txBox="true"/>
          <p:nvPr/>
        </p:nvSpPr>
        <p:spPr>
          <a:xfrm rot="0">
            <a:off x="1855344" y="2025487"/>
            <a:ext cx="14577311" cy="2103092"/>
          </a:xfrm>
          <a:prstGeom prst="rect">
            <a:avLst/>
          </a:prstGeom>
        </p:spPr>
        <p:txBody>
          <a:bodyPr anchor="t" rtlCol="false" tIns="0" lIns="0" bIns="0" rIns="0">
            <a:spAutoFit/>
          </a:bodyPr>
          <a:lstStyle/>
          <a:p>
            <a:pPr algn="l">
              <a:lnSpc>
                <a:spcPts val="4201"/>
              </a:lnSpc>
              <a:spcBef>
                <a:spcPct val="0"/>
              </a:spcBef>
            </a:pPr>
            <a:r>
              <a:rPr lang="en-US" sz="2800">
                <a:solidFill>
                  <a:srgbClr val="000000"/>
                </a:solidFill>
                <a:latin typeface="Quicksand"/>
                <a:ea typeface="Quicksand"/>
                <a:cs typeface="Quicksand"/>
                <a:sym typeface="Quicksand"/>
              </a:rPr>
              <a:t>Una DMZ (Zona Desmilitarizada) es una red perimetral que actúa como una zona de seguridad entre la red interna de una organización y redes externas, como Internet. Su objetivo es proteger la red privada al exponer solo los servicios necesarios, como servidores web o de correo, mientras mantiene la seguridad de la red interna.</a:t>
            </a:r>
          </a:p>
        </p:txBody>
      </p:sp>
    </p:spTree>
  </p:cSld>
  <p:clrMapOvr>
    <a:masterClrMapping/>
  </p:clrMapOvr>
  <p:transition spd="fast">
    <p:push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404938" y="790575"/>
            <a:ext cx="14958890" cy="6334125"/>
          </a:xfrm>
          <a:prstGeom prst="rect">
            <a:avLst/>
          </a:prstGeom>
        </p:spPr>
        <p:txBody>
          <a:bodyPr anchor="t" rtlCol="false" tIns="0" lIns="0" bIns="0" rIns="0">
            <a:spAutoFit/>
          </a:bodyPr>
          <a:lstStyle/>
          <a:p>
            <a:pPr algn="ctr">
              <a:lnSpc>
                <a:spcPts val="16800"/>
              </a:lnSpc>
            </a:pPr>
            <a:r>
              <a:rPr lang="en-US" sz="12000">
                <a:solidFill>
                  <a:srgbClr val="FFFFFF"/>
                </a:solidFill>
                <a:latin typeface="Fredoka"/>
                <a:ea typeface="Fredoka"/>
                <a:cs typeface="Fredoka"/>
                <a:sym typeface="Fredoka"/>
              </a:rPr>
              <a:t>PROTOCOLOS IMPORTANTES EN REDES</a:t>
            </a:r>
          </a:p>
        </p:txBody>
      </p:sp>
      <p:grpSp>
        <p:nvGrpSpPr>
          <p:cNvPr name="Group 3" id="3"/>
          <p:cNvGrpSpPr/>
          <p:nvPr/>
        </p:nvGrpSpPr>
        <p:grpSpPr>
          <a:xfrm rot="0">
            <a:off x="1404938" y="5524466"/>
            <a:ext cx="3911719" cy="4284562"/>
            <a:chOff x="0" y="0"/>
            <a:chExt cx="5215626" cy="5712749"/>
          </a:xfrm>
        </p:grpSpPr>
        <p:sp>
          <p:nvSpPr>
            <p:cNvPr name="Freeform 4" id="4"/>
            <p:cNvSpPr/>
            <p:nvPr/>
          </p:nvSpPr>
          <p:spPr>
            <a:xfrm flipH="false" flipV="false" rot="0">
              <a:off x="0" y="3669203"/>
              <a:ext cx="3175000" cy="2043545"/>
            </a:xfrm>
            <a:custGeom>
              <a:avLst/>
              <a:gdLst/>
              <a:ahLst/>
              <a:cxnLst/>
              <a:rect r="r" b="b" t="t" l="l"/>
              <a:pathLst>
                <a:path h="2043545" w="3175000">
                  <a:moveTo>
                    <a:pt x="0" y="0"/>
                  </a:moveTo>
                  <a:lnTo>
                    <a:pt x="3175000" y="0"/>
                  </a:lnTo>
                  <a:lnTo>
                    <a:pt x="3175000" y="2043546"/>
                  </a:lnTo>
                  <a:lnTo>
                    <a:pt x="0" y="2043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004829" y="0"/>
              <a:ext cx="3210797" cy="4097305"/>
            </a:xfrm>
            <a:custGeom>
              <a:avLst/>
              <a:gdLst/>
              <a:ahLst/>
              <a:cxnLst/>
              <a:rect r="r" b="b" t="t" l="l"/>
              <a:pathLst>
                <a:path h="4097305" w="3210797">
                  <a:moveTo>
                    <a:pt x="0" y="0"/>
                  </a:moveTo>
                  <a:lnTo>
                    <a:pt x="3210797" y="0"/>
                  </a:lnTo>
                  <a:lnTo>
                    <a:pt x="3210797" y="4097305"/>
                  </a:lnTo>
                  <a:lnTo>
                    <a:pt x="0" y="40973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1829188">
              <a:off x="1806902" y="3623332"/>
              <a:ext cx="1024316" cy="664874"/>
            </a:xfrm>
            <a:custGeom>
              <a:avLst/>
              <a:gdLst/>
              <a:ahLst/>
              <a:cxnLst/>
              <a:rect r="r" b="b" t="t" l="l"/>
              <a:pathLst>
                <a:path h="664874" w="1024316">
                  <a:moveTo>
                    <a:pt x="0" y="0"/>
                  </a:moveTo>
                  <a:lnTo>
                    <a:pt x="1024316" y="0"/>
                  </a:lnTo>
                  <a:lnTo>
                    <a:pt x="1024316" y="664874"/>
                  </a:lnTo>
                  <a:lnTo>
                    <a:pt x="0" y="6648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transition spd="fast">
    <p:push dir="l"/>
  </p:transition>
</p:sld>
</file>

<file path=ppt/slides/slide26.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2039958"/>
            <a:ext cx="15629533" cy="2713017"/>
            <a:chOff x="0" y="0"/>
            <a:chExt cx="5123320" cy="889320"/>
          </a:xfrm>
        </p:grpSpPr>
        <p:sp>
          <p:nvSpPr>
            <p:cNvPr name="Freeform 3" id="3"/>
            <p:cNvSpPr/>
            <p:nvPr/>
          </p:nvSpPr>
          <p:spPr>
            <a:xfrm flipH="false" flipV="false" rot="0">
              <a:off x="0" y="0"/>
              <a:ext cx="5123320" cy="889320"/>
            </a:xfrm>
            <a:custGeom>
              <a:avLst/>
              <a:gdLst/>
              <a:ahLst/>
              <a:cxnLst/>
              <a:rect r="r" b="b" t="t" l="l"/>
              <a:pathLst>
                <a:path h="889320" w="5123320">
                  <a:moveTo>
                    <a:pt x="0" y="0"/>
                  </a:moveTo>
                  <a:lnTo>
                    <a:pt x="5123320" y="0"/>
                  </a:lnTo>
                  <a:lnTo>
                    <a:pt x="5123320" y="889320"/>
                  </a:lnTo>
                  <a:lnTo>
                    <a:pt x="0" y="889320"/>
                  </a:lnTo>
                  <a:close/>
                </a:path>
              </a:pathLst>
            </a:custGeom>
            <a:solidFill>
              <a:srgbClr val="1C0140">
                <a:alpha val="37647"/>
              </a:srgbClr>
            </a:solidFill>
          </p:spPr>
        </p:sp>
        <p:sp>
          <p:nvSpPr>
            <p:cNvPr name="TextBox 4" id="4"/>
            <p:cNvSpPr txBox="true"/>
            <p:nvPr/>
          </p:nvSpPr>
          <p:spPr>
            <a:xfrm>
              <a:off x="0" y="-38100"/>
              <a:ext cx="5123320" cy="92742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8011" y="1743441"/>
            <a:ext cx="15651977" cy="2712169"/>
            <a:chOff x="0" y="0"/>
            <a:chExt cx="4122331" cy="714316"/>
          </a:xfrm>
        </p:grpSpPr>
        <p:sp>
          <p:nvSpPr>
            <p:cNvPr name="Freeform 6" id="6"/>
            <p:cNvSpPr/>
            <p:nvPr/>
          </p:nvSpPr>
          <p:spPr>
            <a:xfrm flipH="false" flipV="false" rot="0">
              <a:off x="0" y="0"/>
              <a:ext cx="4122331" cy="714316"/>
            </a:xfrm>
            <a:custGeom>
              <a:avLst/>
              <a:gdLst/>
              <a:ahLst/>
              <a:cxnLst/>
              <a:rect r="r" b="b" t="t" l="l"/>
              <a:pathLst>
                <a:path h="714316" w="4122331">
                  <a:moveTo>
                    <a:pt x="0" y="0"/>
                  </a:moveTo>
                  <a:lnTo>
                    <a:pt x="4122331" y="0"/>
                  </a:lnTo>
                  <a:lnTo>
                    <a:pt x="4122331" y="714316"/>
                  </a:lnTo>
                  <a:lnTo>
                    <a:pt x="0" y="714316"/>
                  </a:lnTo>
                  <a:close/>
                </a:path>
              </a:pathLst>
            </a:custGeom>
            <a:solidFill>
              <a:srgbClr val="FFFFFF"/>
            </a:solidFill>
          </p:spPr>
        </p:sp>
        <p:sp>
          <p:nvSpPr>
            <p:cNvPr name="TextBox 7" id="7"/>
            <p:cNvSpPr txBox="true"/>
            <p:nvPr/>
          </p:nvSpPr>
          <p:spPr>
            <a:xfrm>
              <a:off x="0" y="-38100"/>
              <a:ext cx="4122331" cy="75241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5744818"/>
            <a:ext cx="15629533" cy="4165705"/>
            <a:chOff x="0" y="0"/>
            <a:chExt cx="5123320" cy="1365507"/>
          </a:xfrm>
        </p:grpSpPr>
        <p:sp>
          <p:nvSpPr>
            <p:cNvPr name="Freeform 9" id="9"/>
            <p:cNvSpPr/>
            <p:nvPr/>
          </p:nvSpPr>
          <p:spPr>
            <a:xfrm flipH="false" flipV="false" rot="0">
              <a:off x="0" y="0"/>
              <a:ext cx="5123320" cy="1365507"/>
            </a:xfrm>
            <a:custGeom>
              <a:avLst/>
              <a:gdLst/>
              <a:ahLst/>
              <a:cxnLst/>
              <a:rect r="r" b="b" t="t" l="l"/>
              <a:pathLst>
                <a:path h="1365507" w="5123320">
                  <a:moveTo>
                    <a:pt x="0" y="0"/>
                  </a:moveTo>
                  <a:lnTo>
                    <a:pt x="5123320" y="0"/>
                  </a:lnTo>
                  <a:lnTo>
                    <a:pt x="5123320" y="1365507"/>
                  </a:lnTo>
                  <a:lnTo>
                    <a:pt x="0" y="1365507"/>
                  </a:lnTo>
                  <a:close/>
                </a:path>
              </a:pathLst>
            </a:custGeom>
            <a:solidFill>
              <a:srgbClr val="1C0140">
                <a:alpha val="37647"/>
              </a:srgbClr>
            </a:solidFill>
          </p:spPr>
        </p:sp>
        <p:sp>
          <p:nvSpPr>
            <p:cNvPr name="TextBox 10" id="10"/>
            <p:cNvSpPr txBox="true"/>
            <p:nvPr/>
          </p:nvSpPr>
          <p:spPr>
            <a:xfrm>
              <a:off x="0" y="-38100"/>
              <a:ext cx="5123320" cy="140360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18011" y="5429250"/>
            <a:ext cx="15651977" cy="4164403"/>
            <a:chOff x="0" y="0"/>
            <a:chExt cx="4122331" cy="1096797"/>
          </a:xfrm>
        </p:grpSpPr>
        <p:sp>
          <p:nvSpPr>
            <p:cNvPr name="Freeform 12" id="12"/>
            <p:cNvSpPr/>
            <p:nvPr/>
          </p:nvSpPr>
          <p:spPr>
            <a:xfrm flipH="false" flipV="false" rot="0">
              <a:off x="0" y="0"/>
              <a:ext cx="4122331" cy="1096797"/>
            </a:xfrm>
            <a:custGeom>
              <a:avLst/>
              <a:gdLst/>
              <a:ahLst/>
              <a:cxnLst/>
              <a:rect r="r" b="b" t="t" l="l"/>
              <a:pathLst>
                <a:path h="1096797" w="4122331">
                  <a:moveTo>
                    <a:pt x="0" y="0"/>
                  </a:moveTo>
                  <a:lnTo>
                    <a:pt x="4122331" y="0"/>
                  </a:lnTo>
                  <a:lnTo>
                    <a:pt x="4122331" y="1096797"/>
                  </a:lnTo>
                  <a:lnTo>
                    <a:pt x="0" y="1096797"/>
                  </a:lnTo>
                  <a:close/>
                </a:path>
              </a:pathLst>
            </a:custGeom>
            <a:solidFill>
              <a:srgbClr val="FFFFFF"/>
            </a:solidFill>
          </p:spPr>
        </p:sp>
        <p:sp>
          <p:nvSpPr>
            <p:cNvPr name="TextBox 13" id="13"/>
            <p:cNvSpPr txBox="true"/>
            <p:nvPr/>
          </p:nvSpPr>
          <p:spPr>
            <a:xfrm>
              <a:off x="0" y="-38100"/>
              <a:ext cx="4122331" cy="113489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Protocolo Spanning Tree</a:t>
            </a:r>
          </a:p>
        </p:txBody>
      </p:sp>
      <p:sp>
        <p:nvSpPr>
          <p:cNvPr name="TextBox 15" id="15"/>
          <p:cNvSpPr txBox="true"/>
          <p:nvPr/>
        </p:nvSpPr>
        <p:spPr>
          <a:xfrm rot="0">
            <a:off x="1855344" y="1963758"/>
            <a:ext cx="14577311" cy="2103092"/>
          </a:xfrm>
          <a:prstGeom prst="rect">
            <a:avLst/>
          </a:prstGeom>
        </p:spPr>
        <p:txBody>
          <a:bodyPr anchor="t" rtlCol="false" tIns="0" lIns="0" bIns="0" rIns="0">
            <a:spAutoFit/>
          </a:bodyPr>
          <a:lstStyle/>
          <a:p>
            <a:pPr algn="l">
              <a:lnSpc>
                <a:spcPts val="4201"/>
              </a:lnSpc>
              <a:spcBef>
                <a:spcPct val="0"/>
              </a:spcBef>
            </a:pPr>
            <a:r>
              <a:rPr lang="en-US" sz="2800">
                <a:solidFill>
                  <a:srgbClr val="000000"/>
                </a:solidFill>
                <a:latin typeface="Quicksand"/>
                <a:ea typeface="Quicksand"/>
                <a:cs typeface="Quicksand"/>
                <a:sym typeface="Quicksand"/>
              </a:rPr>
              <a:t>El</a:t>
            </a:r>
            <a:r>
              <a:rPr lang="en-US" b="true" sz="2800">
                <a:solidFill>
                  <a:srgbClr val="000000"/>
                </a:solidFill>
                <a:latin typeface="Quicksand Bold"/>
                <a:ea typeface="Quicksand Bold"/>
                <a:cs typeface="Quicksand Bold"/>
                <a:sym typeface="Quicksand Bold"/>
              </a:rPr>
              <a:t> STP</a:t>
            </a:r>
            <a:r>
              <a:rPr lang="en-US" sz="2800">
                <a:solidFill>
                  <a:srgbClr val="000000"/>
                </a:solidFill>
                <a:latin typeface="Quicksand"/>
                <a:ea typeface="Quicksand"/>
                <a:cs typeface="Quicksand"/>
                <a:sym typeface="Quicksand"/>
              </a:rPr>
              <a:t>, definido por</a:t>
            </a:r>
            <a:r>
              <a:rPr lang="en-US" b="true" sz="2800">
                <a:solidFill>
                  <a:srgbClr val="000000"/>
                </a:solidFill>
                <a:latin typeface="Quicksand Bold"/>
                <a:ea typeface="Quicksand Bold"/>
                <a:cs typeface="Quicksand Bold"/>
                <a:sym typeface="Quicksand Bold"/>
              </a:rPr>
              <a:t> IEEE 802.1d</a:t>
            </a:r>
            <a:r>
              <a:rPr lang="en-US" sz="2800">
                <a:solidFill>
                  <a:srgbClr val="000000"/>
                </a:solidFill>
                <a:latin typeface="Quicksand"/>
                <a:ea typeface="Quicksand"/>
                <a:cs typeface="Quicksand"/>
                <a:sym typeface="Quicksand"/>
              </a:rPr>
              <a:t>, es un protocolo de la capa 2 del modelo OSI diseñado para evitar bucles en redes de conmutadores mediante el uso de enlaces redundantes. Su principal objetivo es mantener el rendimiento de la red al crear una topología libre de bucles.</a:t>
            </a:r>
          </a:p>
        </p:txBody>
      </p:sp>
      <p:sp>
        <p:nvSpPr>
          <p:cNvPr name="TextBox 16" id="16"/>
          <p:cNvSpPr txBox="true"/>
          <p:nvPr/>
        </p:nvSpPr>
        <p:spPr>
          <a:xfrm rot="0">
            <a:off x="1554811" y="5668618"/>
            <a:ext cx="14577311" cy="37032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Funcionamiento</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Elección del Puente Raíz</a:t>
            </a:r>
            <a:r>
              <a:rPr lang="en-US" sz="2800">
                <a:solidFill>
                  <a:srgbClr val="000000"/>
                </a:solidFill>
                <a:latin typeface="Quicksand"/>
                <a:ea typeface="Quicksand"/>
                <a:cs typeface="Quicksand"/>
                <a:sym typeface="Quicksand"/>
              </a:rPr>
              <a:t>: Selecciona el switch con el ID de puente más bajo como referencia.</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Selección del Puerto Raíz</a:t>
            </a:r>
            <a:r>
              <a:rPr lang="en-US" sz="2800">
                <a:solidFill>
                  <a:srgbClr val="000000"/>
                </a:solidFill>
                <a:latin typeface="Quicksand"/>
                <a:ea typeface="Quicksand"/>
                <a:cs typeface="Quicksand"/>
                <a:sym typeface="Quicksand"/>
              </a:rPr>
              <a:t>: Elige el puerto con el menor costo al puente raíz.</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Selección del Puerto Designado</a:t>
            </a:r>
            <a:r>
              <a:rPr lang="en-US" sz="2800">
                <a:solidFill>
                  <a:srgbClr val="000000"/>
                </a:solidFill>
                <a:latin typeface="Quicksand"/>
                <a:ea typeface="Quicksand"/>
                <a:cs typeface="Quicksand"/>
                <a:sym typeface="Quicksand"/>
              </a:rPr>
              <a:t>: Elige el puerto con el menor costo desde el segmento de red al puente raíz.</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Bloqueo de Puertos</a:t>
            </a:r>
            <a:r>
              <a:rPr lang="en-US" sz="2800">
                <a:solidFill>
                  <a:srgbClr val="000000"/>
                </a:solidFill>
                <a:latin typeface="Quicksand"/>
                <a:ea typeface="Quicksand"/>
                <a:cs typeface="Quicksand"/>
                <a:sym typeface="Quicksand"/>
              </a:rPr>
              <a:t>: Bloquea puertos no designados para evitar bucles.</a:t>
            </a:r>
          </a:p>
        </p:txBody>
      </p:sp>
    </p:spTree>
  </p:cSld>
  <p:clrMapOvr>
    <a:masterClrMapping/>
  </p:clrMapOvr>
  <p:transition spd="fast">
    <p:push dir="l"/>
  </p:transition>
</p:sld>
</file>

<file path=ppt/slides/slide27.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1905733"/>
            <a:ext cx="15629533" cy="1592465"/>
            <a:chOff x="0" y="0"/>
            <a:chExt cx="5123320" cy="522006"/>
          </a:xfrm>
        </p:grpSpPr>
        <p:sp>
          <p:nvSpPr>
            <p:cNvPr name="Freeform 3" id="3"/>
            <p:cNvSpPr/>
            <p:nvPr/>
          </p:nvSpPr>
          <p:spPr>
            <a:xfrm flipH="false" flipV="false" rot="0">
              <a:off x="0" y="0"/>
              <a:ext cx="5123320" cy="522006"/>
            </a:xfrm>
            <a:custGeom>
              <a:avLst/>
              <a:gdLst/>
              <a:ahLst/>
              <a:cxnLst/>
              <a:rect r="r" b="b" t="t" l="l"/>
              <a:pathLst>
                <a:path h="522006" w="5123320">
                  <a:moveTo>
                    <a:pt x="0" y="0"/>
                  </a:moveTo>
                  <a:lnTo>
                    <a:pt x="5123320" y="0"/>
                  </a:lnTo>
                  <a:lnTo>
                    <a:pt x="5123320" y="522006"/>
                  </a:lnTo>
                  <a:lnTo>
                    <a:pt x="0" y="522006"/>
                  </a:lnTo>
                  <a:close/>
                </a:path>
              </a:pathLst>
            </a:custGeom>
            <a:solidFill>
              <a:srgbClr val="1C0140">
                <a:alpha val="37647"/>
              </a:srgbClr>
            </a:solidFill>
          </p:spPr>
        </p:sp>
        <p:sp>
          <p:nvSpPr>
            <p:cNvPr name="TextBox 4" id="4"/>
            <p:cNvSpPr txBox="true"/>
            <p:nvPr/>
          </p:nvSpPr>
          <p:spPr>
            <a:xfrm>
              <a:off x="0" y="-38100"/>
              <a:ext cx="5123320" cy="56010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8011" y="1743441"/>
            <a:ext cx="15651977" cy="1484448"/>
            <a:chOff x="0" y="0"/>
            <a:chExt cx="4122331" cy="390966"/>
          </a:xfrm>
        </p:grpSpPr>
        <p:sp>
          <p:nvSpPr>
            <p:cNvPr name="Freeform 6" id="6"/>
            <p:cNvSpPr/>
            <p:nvPr/>
          </p:nvSpPr>
          <p:spPr>
            <a:xfrm flipH="false" flipV="false" rot="0">
              <a:off x="0" y="0"/>
              <a:ext cx="4122331" cy="390966"/>
            </a:xfrm>
            <a:custGeom>
              <a:avLst/>
              <a:gdLst/>
              <a:ahLst/>
              <a:cxnLst/>
              <a:rect r="r" b="b" t="t" l="l"/>
              <a:pathLst>
                <a:path h="390966" w="4122331">
                  <a:moveTo>
                    <a:pt x="0" y="0"/>
                  </a:moveTo>
                  <a:lnTo>
                    <a:pt x="4122331" y="0"/>
                  </a:lnTo>
                  <a:lnTo>
                    <a:pt x="4122331" y="390966"/>
                  </a:lnTo>
                  <a:lnTo>
                    <a:pt x="0" y="390966"/>
                  </a:lnTo>
                  <a:close/>
                </a:path>
              </a:pathLst>
            </a:custGeom>
            <a:solidFill>
              <a:srgbClr val="FFFFFF"/>
            </a:solidFill>
          </p:spPr>
        </p:sp>
        <p:sp>
          <p:nvSpPr>
            <p:cNvPr name="TextBox 7" id="7"/>
            <p:cNvSpPr txBox="true"/>
            <p:nvPr/>
          </p:nvSpPr>
          <p:spPr>
            <a:xfrm>
              <a:off x="0" y="-38100"/>
              <a:ext cx="4122331" cy="42906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Protocolo de Comunicaciones OSPF</a:t>
            </a:r>
          </a:p>
        </p:txBody>
      </p:sp>
      <p:sp>
        <p:nvSpPr>
          <p:cNvPr name="TextBox 9" id="9"/>
          <p:cNvSpPr txBox="true"/>
          <p:nvPr/>
        </p:nvSpPr>
        <p:spPr>
          <a:xfrm rot="0">
            <a:off x="1554811" y="1929419"/>
            <a:ext cx="15103422" cy="1036292"/>
          </a:xfrm>
          <a:prstGeom prst="rect">
            <a:avLst/>
          </a:prstGeom>
        </p:spPr>
        <p:txBody>
          <a:bodyPr anchor="t" rtlCol="false" tIns="0" lIns="0" bIns="0" rIns="0">
            <a:spAutoFit/>
          </a:bodyPr>
          <a:lstStyle/>
          <a:p>
            <a:pPr algn="l">
              <a:lnSpc>
                <a:spcPts val="4201"/>
              </a:lnSpc>
              <a:spcBef>
                <a:spcPct val="0"/>
              </a:spcBef>
            </a:pPr>
            <a:r>
              <a:rPr lang="en-US" b="true" sz="2800">
                <a:solidFill>
                  <a:srgbClr val="000000"/>
                </a:solidFill>
                <a:latin typeface="Quicksand Bold"/>
                <a:ea typeface="Quicksand Bold"/>
                <a:cs typeface="Quicksand Bold"/>
                <a:sym typeface="Quicksand Bold"/>
              </a:rPr>
              <a:t>OSPF</a:t>
            </a:r>
            <a:r>
              <a:rPr lang="en-US" sz="2800">
                <a:solidFill>
                  <a:srgbClr val="000000"/>
                </a:solidFill>
                <a:latin typeface="Quicksand"/>
                <a:ea typeface="Quicksand"/>
                <a:cs typeface="Quicksand"/>
                <a:sym typeface="Quicksand"/>
              </a:rPr>
              <a:t> es un protocolo de enrutamiento que encuentra las rutas más cortas en una red IP usando el algoritmo Dijkstra.</a:t>
            </a:r>
          </a:p>
        </p:txBody>
      </p:sp>
      <p:grpSp>
        <p:nvGrpSpPr>
          <p:cNvPr name="Group 10" id="10"/>
          <p:cNvGrpSpPr/>
          <p:nvPr/>
        </p:nvGrpSpPr>
        <p:grpSpPr>
          <a:xfrm rot="0">
            <a:off x="1028700" y="4523646"/>
            <a:ext cx="15629533" cy="4438522"/>
            <a:chOff x="0" y="0"/>
            <a:chExt cx="5123320" cy="1454936"/>
          </a:xfrm>
        </p:grpSpPr>
        <p:sp>
          <p:nvSpPr>
            <p:cNvPr name="Freeform 11" id="11"/>
            <p:cNvSpPr/>
            <p:nvPr/>
          </p:nvSpPr>
          <p:spPr>
            <a:xfrm flipH="false" flipV="false" rot="0">
              <a:off x="0" y="0"/>
              <a:ext cx="5123320" cy="1454936"/>
            </a:xfrm>
            <a:custGeom>
              <a:avLst/>
              <a:gdLst/>
              <a:ahLst/>
              <a:cxnLst/>
              <a:rect r="r" b="b" t="t" l="l"/>
              <a:pathLst>
                <a:path h="1454936" w="5123320">
                  <a:moveTo>
                    <a:pt x="0" y="0"/>
                  </a:moveTo>
                  <a:lnTo>
                    <a:pt x="5123320" y="0"/>
                  </a:lnTo>
                  <a:lnTo>
                    <a:pt x="5123320" y="1454936"/>
                  </a:lnTo>
                  <a:lnTo>
                    <a:pt x="0" y="1454936"/>
                  </a:lnTo>
                  <a:close/>
                </a:path>
              </a:pathLst>
            </a:custGeom>
            <a:solidFill>
              <a:srgbClr val="1C0140">
                <a:alpha val="37647"/>
              </a:srgbClr>
            </a:solidFill>
          </p:spPr>
        </p:sp>
        <p:sp>
          <p:nvSpPr>
            <p:cNvPr name="TextBox 12" id="12"/>
            <p:cNvSpPr txBox="true"/>
            <p:nvPr/>
          </p:nvSpPr>
          <p:spPr>
            <a:xfrm>
              <a:off x="0" y="-38100"/>
              <a:ext cx="5123320" cy="149303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318011" y="4041123"/>
            <a:ext cx="15651977" cy="4413504"/>
            <a:chOff x="0" y="0"/>
            <a:chExt cx="4122331" cy="1162404"/>
          </a:xfrm>
        </p:grpSpPr>
        <p:sp>
          <p:nvSpPr>
            <p:cNvPr name="Freeform 14" id="14"/>
            <p:cNvSpPr/>
            <p:nvPr/>
          </p:nvSpPr>
          <p:spPr>
            <a:xfrm flipH="false" flipV="false" rot="0">
              <a:off x="0" y="0"/>
              <a:ext cx="4122331" cy="1162404"/>
            </a:xfrm>
            <a:custGeom>
              <a:avLst/>
              <a:gdLst/>
              <a:ahLst/>
              <a:cxnLst/>
              <a:rect r="r" b="b" t="t" l="l"/>
              <a:pathLst>
                <a:path h="1162404" w="4122331">
                  <a:moveTo>
                    <a:pt x="0" y="0"/>
                  </a:moveTo>
                  <a:lnTo>
                    <a:pt x="4122331" y="0"/>
                  </a:lnTo>
                  <a:lnTo>
                    <a:pt x="4122331" y="1162404"/>
                  </a:lnTo>
                  <a:lnTo>
                    <a:pt x="0" y="1162404"/>
                  </a:lnTo>
                  <a:close/>
                </a:path>
              </a:pathLst>
            </a:custGeom>
            <a:solidFill>
              <a:srgbClr val="FFFFFF"/>
            </a:solidFill>
          </p:spPr>
        </p:sp>
        <p:sp>
          <p:nvSpPr>
            <p:cNvPr name="TextBox 15" id="15"/>
            <p:cNvSpPr txBox="true"/>
            <p:nvPr/>
          </p:nvSpPr>
          <p:spPr>
            <a:xfrm>
              <a:off x="0" y="-38100"/>
              <a:ext cx="4122331" cy="1200504"/>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592289" y="4358129"/>
            <a:ext cx="15103422" cy="37032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Funcionamiento</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Recopila Información</a:t>
            </a:r>
            <a:r>
              <a:rPr lang="en-US" sz="2800">
                <a:solidFill>
                  <a:srgbClr val="000000"/>
                </a:solidFill>
                <a:latin typeface="Quicksand"/>
                <a:ea typeface="Quicksand"/>
                <a:cs typeface="Quicksand"/>
                <a:sym typeface="Quicksand"/>
              </a:rPr>
              <a:t>: Routers envían anuncios de estado de enlace sobre sus interfaces.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Intercambia Datos</a:t>
            </a:r>
            <a:r>
              <a:rPr lang="en-US" sz="2800">
                <a:solidFill>
                  <a:srgbClr val="000000"/>
                </a:solidFill>
                <a:latin typeface="Quicksand"/>
                <a:ea typeface="Quicksand"/>
                <a:cs typeface="Quicksand"/>
                <a:sym typeface="Quicksand"/>
              </a:rPr>
              <a:t>: Los routers actualizan y comparten esta información.</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Calcula Rutas</a:t>
            </a:r>
            <a:r>
              <a:rPr lang="en-US" sz="2800">
                <a:solidFill>
                  <a:srgbClr val="000000"/>
                </a:solidFill>
                <a:latin typeface="Quicksand"/>
                <a:ea typeface="Quicksand"/>
                <a:cs typeface="Quicksand"/>
                <a:sym typeface="Quicksand"/>
              </a:rPr>
              <a:t>: Utiliza el algoritmo Dijkstra para determinar las rutas más cortas.</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Actualiza Rutas</a:t>
            </a:r>
            <a:r>
              <a:rPr lang="en-US" sz="2800">
                <a:solidFill>
                  <a:srgbClr val="000000"/>
                </a:solidFill>
                <a:latin typeface="Quicksand"/>
                <a:ea typeface="Quicksand"/>
                <a:cs typeface="Quicksand"/>
                <a:sym typeface="Quicksand"/>
              </a:rPr>
              <a:t>: Recalcula rutas con cambios en la red y actualiza las tablas de enrutamiento.</a:t>
            </a:r>
          </a:p>
        </p:txBody>
      </p:sp>
    </p:spTree>
  </p:cSld>
  <p:clrMapOvr>
    <a:masterClrMapping/>
  </p:clrMapOvr>
  <p:transition spd="fast">
    <p:push dir="l"/>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880989" y="2499201"/>
            <a:ext cx="8487152" cy="6759099"/>
            <a:chOff x="0" y="0"/>
            <a:chExt cx="2782067" cy="2215615"/>
          </a:xfrm>
        </p:grpSpPr>
        <p:sp>
          <p:nvSpPr>
            <p:cNvPr name="Freeform 3" id="3"/>
            <p:cNvSpPr/>
            <p:nvPr/>
          </p:nvSpPr>
          <p:spPr>
            <a:xfrm flipH="false" flipV="false" rot="0">
              <a:off x="0" y="0"/>
              <a:ext cx="2782067" cy="2215615"/>
            </a:xfrm>
            <a:custGeom>
              <a:avLst/>
              <a:gdLst/>
              <a:ahLst/>
              <a:cxnLst/>
              <a:rect r="r" b="b" t="t" l="l"/>
              <a:pathLst>
                <a:path h="2215615" w="2782067">
                  <a:moveTo>
                    <a:pt x="0" y="0"/>
                  </a:moveTo>
                  <a:lnTo>
                    <a:pt x="2782067" y="0"/>
                  </a:lnTo>
                  <a:lnTo>
                    <a:pt x="2782067" y="2215615"/>
                  </a:lnTo>
                  <a:lnTo>
                    <a:pt x="0" y="2215615"/>
                  </a:lnTo>
                  <a:close/>
                </a:path>
              </a:pathLst>
            </a:custGeom>
            <a:solidFill>
              <a:srgbClr val="1C0140">
                <a:alpha val="37647"/>
              </a:srgbClr>
            </a:solidFill>
          </p:spPr>
        </p:sp>
        <p:sp>
          <p:nvSpPr>
            <p:cNvPr name="TextBox 4" id="4"/>
            <p:cNvSpPr txBox="true"/>
            <p:nvPr/>
          </p:nvSpPr>
          <p:spPr>
            <a:xfrm>
              <a:off x="0" y="-38100"/>
              <a:ext cx="2782067" cy="225371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85802" y="2039340"/>
            <a:ext cx="8499340" cy="6855114"/>
            <a:chOff x="0" y="0"/>
            <a:chExt cx="2238509" cy="1805462"/>
          </a:xfrm>
        </p:grpSpPr>
        <p:sp>
          <p:nvSpPr>
            <p:cNvPr name="Freeform 6" id="6"/>
            <p:cNvSpPr/>
            <p:nvPr/>
          </p:nvSpPr>
          <p:spPr>
            <a:xfrm flipH="false" flipV="false" rot="0">
              <a:off x="0" y="0"/>
              <a:ext cx="2238509" cy="1805462"/>
            </a:xfrm>
            <a:custGeom>
              <a:avLst/>
              <a:gdLst/>
              <a:ahLst/>
              <a:cxnLst/>
              <a:rect r="r" b="b" t="t" l="l"/>
              <a:pathLst>
                <a:path h="1805462" w="2238509">
                  <a:moveTo>
                    <a:pt x="0" y="0"/>
                  </a:moveTo>
                  <a:lnTo>
                    <a:pt x="2238509" y="0"/>
                  </a:lnTo>
                  <a:lnTo>
                    <a:pt x="2238509" y="1805462"/>
                  </a:lnTo>
                  <a:lnTo>
                    <a:pt x="0" y="1805462"/>
                  </a:lnTo>
                  <a:close/>
                </a:path>
              </a:pathLst>
            </a:custGeom>
            <a:solidFill>
              <a:srgbClr val="FFFFFF"/>
            </a:solidFill>
          </p:spPr>
        </p:sp>
        <p:sp>
          <p:nvSpPr>
            <p:cNvPr name="TextBox 7" id="7"/>
            <p:cNvSpPr txBox="true"/>
            <p:nvPr/>
          </p:nvSpPr>
          <p:spPr>
            <a:xfrm>
              <a:off x="0" y="-38100"/>
              <a:ext cx="2238509" cy="184356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038646" y="2364617"/>
            <a:ext cx="7592648" cy="4199325"/>
            <a:chOff x="0" y="0"/>
            <a:chExt cx="2751006" cy="1521520"/>
          </a:xfrm>
        </p:grpSpPr>
        <p:sp>
          <p:nvSpPr>
            <p:cNvPr name="Freeform 9" id="9"/>
            <p:cNvSpPr/>
            <p:nvPr/>
          </p:nvSpPr>
          <p:spPr>
            <a:xfrm flipH="false" flipV="false" rot="0">
              <a:off x="0" y="0"/>
              <a:ext cx="2751006" cy="1521521"/>
            </a:xfrm>
            <a:custGeom>
              <a:avLst/>
              <a:gdLst/>
              <a:ahLst/>
              <a:cxnLst/>
              <a:rect r="r" b="b" t="t" l="l"/>
              <a:pathLst>
                <a:path h="1521521" w="2751006">
                  <a:moveTo>
                    <a:pt x="0" y="0"/>
                  </a:moveTo>
                  <a:lnTo>
                    <a:pt x="2751006" y="0"/>
                  </a:lnTo>
                  <a:lnTo>
                    <a:pt x="2751006" y="1521521"/>
                  </a:lnTo>
                  <a:lnTo>
                    <a:pt x="0" y="1521521"/>
                  </a:lnTo>
                  <a:close/>
                </a:path>
              </a:pathLst>
            </a:custGeom>
            <a:solidFill>
              <a:srgbClr val="1C0140">
                <a:alpha val="37647"/>
              </a:srgbClr>
            </a:solidFill>
          </p:spPr>
        </p:sp>
        <p:sp>
          <p:nvSpPr>
            <p:cNvPr name="TextBox 10" id="10"/>
            <p:cNvSpPr txBox="true"/>
            <p:nvPr/>
          </p:nvSpPr>
          <p:spPr>
            <a:xfrm>
              <a:off x="0" y="-38100"/>
              <a:ext cx="2751006" cy="155962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394004" y="2039340"/>
            <a:ext cx="7546310" cy="4137632"/>
          </a:xfrm>
          <a:custGeom>
            <a:avLst/>
            <a:gdLst/>
            <a:ahLst/>
            <a:cxnLst/>
            <a:rect r="r" b="b" t="t" l="l"/>
            <a:pathLst>
              <a:path h="4137632" w="7546310">
                <a:moveTo>
                  <a:pt x="0" y="0"/>
                </a:moveTo>
                <a:lnTo>
                  <a:pt x="7546310" y="0"/>
                </a:lnTo>
                <a:lnTo>
                  <a:pt x="7546310" y="4137632"/>
                </a:lnTo>
                <a:lnTo>
                  <a:pt x="0" y="4137632"/>
                </a:lnTo>
                <a:lnTo>
                  <a:pt x="0" y="0"/>
                </a:lnTo>
                <a:close/>
              </a:path>
            </a:pathLst>
          </a:custGeom>
          <a:blipFill>
            <a:blip r:embed="rId2"/>
            <a:stretch>
              <a:fillRect l="-3139" t="-35069" r="-2354" b="-9232"/>
            </a:stretch>
          </a:blipFill>
        </p:spPr>
      </p:sp>
      <p:sp>
        <p:nvSpPr>
          <p:cNvPr name="TextBox 12" id="1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Protocolo ARP</a:t>
            </a:r>
          </a:p>
        </p:txBody>
      </p:sp>
      <p:sp>
        <p:nvSpPr>
          <p:cNvPr name="TextBox 13" id="13"/>
          <p:cNvSpPr txBox="true"/>
          <p:nvPr/>
        </p:nvSpPr>
        <p:spPr>
          <a:xfrm rot="0">
            <a:off x="1477585" y="2259658"/>
            <a:ext cx="7915775" cy="6370292"/>
          </a:xfrm>
          <a:prstGeom prst="rect">
            <a:avLst/>
          </a:prstGeom>
        </p:spPr>
        <p:txBody>
          <a:bodyPr anchor="t" rtlCol="false" tIns="0" lIns="0" bIns="0" rIns="0">
            <a:spAutoFit/>
          </a:bodyPr>
          <a:lstStyle/>
          <a:p>
            <a:pPr algn="l">
              <a:lnSpc>
                <a:spcPts val="4201"/>
              </a:lnSpc>
            </a:pPr>
            <a:r>
              <a:rPr lang="en-US" sz="2800">
                <a:solidFill>
                  <a:srgbClr val="000000"/>
                </a:solidFill>
                <a:latin typeface="Quicksand"/>
                <a:ea typeface="Quicksand"/>
                <a:cs typeface="Quicksand"/>
                <a:sym typeface="Quicksand"/>
              </a:rPr>
              <a:t>El protocolo </a:t>
            </a:r>
            <a:r>
              <a:rPr lang="en-US" sz="2800" b="true">
                <a:solidFill>
                  <a:srgbClr val="000000"/>
                </a:solidFill>
                <a:latin typeface="Quicksand Bold"/>
                <a:ea typeface="Quicksand Bold"/>
                <a:cs typeface="Quicksand Bold"/>
                <a:sym typeface="Quicksand Bold"/>
              </a:rPr>
              <a:t>ARP</a:t>
            </a:r>
            <a:r>
              <a:rPr lang="en-US" sz="2800">
                <a:solidFill>
                  <a:srgbClr val="000000"/>
                </a:solidFill>
                <a:latin typeface="Quicksand"/>
                <a:ea typeface="Quicksand"/>
                <a:cs typeface="Quicksand"/>
                <a:sym typeface="Quicksand"/>
              </a:rPr>
              <a:t> traduce direcciones IP en direcciones físicas (MAC) en redes locales y sus funciones son:</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Solicitud ARP</a:t>
            </a:r>
            <a:r>
              <a:rPr lang="en-US" sz="2800">
                <a:solidFill>
                  <a:srgbClr val="000000"/>
                </a:solidFill>
                <a:latin typeface="Quicksand"/>
                <a:ea typeface="Quicksand"/>
                <a:cs typeface="Quicksand"/>
                <a:sym typeface="Quicksand"/>
              </a:rPr>
              <a:t>: Un dispositivo (Host A) envía una solicitud broadcast para encontrar la dirección MAC de una IP específica.</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Respuesta ARP</a:t>
            </a:r>
            <a:r>
              <a:rPr lang="en-US" sz="2800">
                <a:solidFill>
                  <a:srgbClr val="000000"/>
                </a:solidFill>
                <a:latin typeface="Quicksand"/>
                <a:ea typeface="Quicksand"/>
                <a:cs typeface="Quicksand"/>
                <a:sym typeface="Quicksand"/>
              </a:rPr>
              <a:t>: El dispositivo con la IP solicitada (Host B) responde con su dirección MAC.</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Caché ARP</a:t>
            </a:r>
            <a:r>
              <a:rPr lang="en-US" sz="2800">
                <a:solidFill>
                  <a:srgbClr val="000000"/>
                </a:solidFill>
                <a:latin typeface="Quicksand"/>
                <a:ea typeface="Quicksand"/>
                <a:cs typeface="Quicksand"/>
                <a:sym typeface="Quicksand"/>
              </a:rPr>
              <a:t>: Host A guarda la relación IP-MAC en una tabla de caché para futuras referencias, evitando solicitudes repetidas.</a:t>
            </a:r>
          </a:p>
        </p:txBody>
      </p:sp>
      <p:grpSp>
        <p:nvGrpSpPr>
          <p:cNvPr name="Group 14" id="14"/>
          <p:cNvGrpSpPr/>
          <p:nvPr/>
        </p:nvGrpSpPr>
        <p:grpSpPr>
          <a:xfrm rot="0">
            <a:off x="10038646" y="7123241"/>
            <a:ext cx="5620047" cy="2135059"/>
            <a:chOff x="0" y="0"/>
            <a:chExt cx="3364674" cy="1278242"/>
          </a:xfrm>
        </p:grpSpPr>
        <p:sp>
          <p:nvSpPr>
            <p:cNvPr name="Freeform 15" id="15"/>
            <p:cNvSpPr/>
            <p:nvPr/>
          </p:nvSpPr>
          <p:spPr>
            <a:xfrm flipH="false" flipV="false" rot="0">
              <a:off x="0" y="0"/>
              <a:ext cx="3364674" cy="1278242"/>
            </a:xfrm>
            <a:custGeom>
              <a:avLst/>
              <a:gdLst/>
              <a:ahLst/>
              <a:cxnLst/>
              <a:rect r="r" b="b" t="t" l="l"/>
              <a:pathLst>
                <a:path h="1278242" w="3364674">
                  <a:moveTo>
                    <a:pt x="0" y="0"/>
                  </a:moveTo>
                  <a:lnTo>
                    <a:pt x="3364674" y="0"/>
                  </a:lnTo>
                  <a:lnTo>
                    <a:pt x="3364674" y="1278242"/>
                  </a:lnTo>
                  <a:lnTo>
                    <a:pt x="0" y="1278242"/>
                  </a:lnTo>
                  <a:close/>
                </a:path>
              </a:pathLst>
            </a:custGeom>
            <a:solidFill>
              <a:srgbClr val="1C0140">
                <a:alpha val="37647"/>
              </a:srgbClr>
            </a:solidFill>
          </p:spPr>
        </p:sp>
        <p:sp>
          <p:nvSpPr>
            <p:cNvPr name="TextBox 16" id="16"/>
            <p:cNvSpPr txBox="true"/>
            <p:nvPr/>
          </p:nvSpPr>
          <p:spPr>
            <a:xfrm>
              <a:off x="0" y="-38100"/>
              <a:ext cx="3364674" cy="131634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307721" y="7001794"/>
            <a:ext cx="5628117" cy="1984333"/>
            <a:chOff x="0" y="0"/>
            <a:chExt cx="2707287" cy="954522"/>
          </a:xfrm>
        </p:grpSpPr>
        <p:sp>
          <p:nvSpPr>
            <p:cNvPr name="Freeform 18" id="18"/>
            <p:cNvSpPr/>
            <p:nvPr/>
          </p:nvSpPr>
          <p:spPr>
            <a:xfrm flipH="false" flipV="false" rot="0">
              <a:off x="0" y="0"/>
              <a:ext cx="2707287" cy="954522"/>
            </a:xfrm>
            <a:custGeom>
              <a:avLst/>
              <a:gdLst/>
              <a:ahLst/>
              <a:cxnLst/>
              <a:rect r="r" b="b" t="t" l="l"/>
              <a:pathLst>
                <a:path h="954522" w="2707287">
                  <a:moveTo>
                    <a:pt x="0" y="0"/>
                  </a:moveTo>
                  <a:lnTo>
                    <a:pt x="2707287" y="0"/>
                  </a:lnTo>
                  <a:lnTo>
                    <a:pt x="2707287" y="954522"/>
                  </a:lnTo>
                  <a:lnTo>
                    <a:pt x="0" y="954522"/>
                  </a:lnTo>
                  <a:close/>
                </a:path>
              </a:pathLst>
            </a:custGeom>
            <a:solidFill>
              <a:srgbClr val="FFFFFF"/>
            </a:solidFill>
          </p:spPr>
        </p:sp>
        <p:sp>
          <p:nvSpPr>
            <p:cNvPr name="TextBox 19" id="19"/>
            <p:cNvSpPr txBox="true"/>
            <p:nvPr/>
          </p:nvSpPr>
          <p:spPr>
            <a:xfrm>
              <a:off x="0" y="-38100"/>
              <a:ext cx="2707287" cy="992622"/>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0461238" y="7088669"/>
            <a:ext cx="5474601" cy="15696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Importancia</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Optimiza Comunicaciones</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Fundamental en LANs</a:t>
            </a:r>
          </a:p>
        </p:txBody>
      </p:sp>
    </p:spTree>
  </p:cSld>
  <p:clrMapOvr>
    <a:masterClrMapping/>
  </p:clrMapOvr>
  <p:transition spd="fast">
    <p:push dir="l"/>
  </p:transition>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2916901" y="7203403"/>
            <a:ext cx="24121802" cy="4650790"/>
          </a:xfrm>
          <a:custGeom>
            <a:avLst/>
            <a:gdLst/>
            <a:ahLst/>
            <a:cxnLst/>
            <a:rect r="r" b="b" t="t" l="l"/>
            <a:pathLst>
              <a:path h="4650790" w="24121802">
                <a:moveTo>
                  <a:pt x="0" y="0"/>
                </a:moveTo>
                <a:lnTo>
                  <a:pt x="24121802" y="0"/>
                </a:lnTo>
                <a:lnTo>
                  <a:pt x="24121802" y="4650790"/>
                </a:lnTo>
                <a:lnTo>
                  <a:pt x="0" y="46507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64555" y="2484268"/>
            <a:ext cx="14958890" cy="4200525"/>
          </a:xfrm>
          <a:prstGeom prst="rect">
            <a:avLst/>
          </a:prstGeom>
        </p:spPr>
        <p:txBody>
          <a:bodyPr anchor="t" rtlCol="false" tIns="0" lIns="0" bIns="0" rIns="0">
            <a:spAutoFit/>
          </a:bodyPr>
          <a:lstStyle/>
          <a:p>
            <a:pPr algn="ctr">
              <a:lnSpc>
                <a:spcPts val="16800"/>
              </a:lnSpc>
            </a:pPr>
            <a:r>
              <a:rPr lang="en-US" sz="12000">
                <a:solidFill>
                  <a:srgbClr val="FFFFFF"/>
                </a:solidFill>
                <a:latin typeface="Fredoka"/>
                <a:ea typeface="Fredoka"/>
                <a:cs typeface="Fredoka"/>
                <a:sym typeface="Fredoka"/>
              </a:rPr>
              <a:t>TIPOS DE ENLACES DE RED</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579946" y="2367636"/>
            <a:ext cx="7902241" cy="6401590"/>
            <a:chOff x="0" y="0"/>
            <a:chExt cx="2590334" cy="2098425"/>
          </a:xfrm>
        </p:grpSpPr>
        <p:sp>
          <p:nvSpPr>
            <p:cNvPr name="Freeform 3" id="3"/>
            <p:cNvSpPr/>
            <p:nvPr/>
          </p:nvSpPr>
          <p:spPr>
            <a:xfrm flipH="false" flipV="false" rot="0">
              <a:off x="0" y="0"/>
              <a:ext cx="2590334" cy="2098425"/>
            </a:xfrm>
            <a:custGeom>
              <a:avLst/>
              <a:gdLst/>
              <a:ahLst/>
              <a:cxnLst/>
              <a:rect r="r" b="b" t="t" l="l"/>
              <a:pathLst>
                <a:path h="2098425" w="2590334">
                  <a:moveTo>
                    <a:pt x="0" y="0"/>
                  </a:moveTo>
                  <a:lnTo>
                    <a:pt x="2590334" y="0"/>
                  </a:lnTo>
                  <a:lnTo>
                    <a:pt x="2590334" y="2098425"/>
                  </a:lnTo>
                  <a:lnTo>
                    <a:pt x="0" y="2098425"/>
                  </a:lnTo>
                  <a:close/>
                </a:path>
              </a:pathLst>
            </a:custGeom>
            <a:solidFill>
              <a:srgbClr val="1C0140">
                <a:alpha val="37647"/>
              </a:srgbClr>
            </a:solidFill>
          </p:spPr>
        </p:sp>
        <p:sp>
          <p:nvSpPr>
            <p:cNvPr name="TextBox 4" id="4"/>
            <p:cNvSpPr txBox="true"/>
            <p:nvPr/>
          </p:nvSpPr>
          <p:spPr>
            <a:xfrm>
              <a:off x="0" y="-38100"/>
              <a:ext cx="2590334" cy="21365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056801" y="2204518"/>
            <a:ext cx="8007269" cy="5911616"/>
          </a:xfrm>
          <a:custGeom>
            <a:avLst/>
            <a:gdLst/>
            <a:ahLst/>
            <a:cxnLst/>
            <a:rect r="r" b="b" t="t" l="l"/>
            <a:pathLst>
              <a:path h="5911616" w="8007269">
                <a:moveTo>
                  <a:pt x="0" y="0"/>
                </a:moveTo>
                <a:lnTo>
                  <a:pt x="8007269" y="0"/>
                </a:lnTo>
                <a:lnTo>
                  <a:pt x="8007269" y="5911617"/>
                </a:lnTo>
                <a:lnTo>
                  <a:pt x="0" y="5911617"/>
                </a:lnTo>
                <a:lnTo>
                  <a:pt x="0" y="0"/>
                </a:lnTo>
                <a:close/>
              </a:path>
            </a:pathLst>
          </a:custGeom>
          <a:blipFill>
            <a:blip r:embed="rId2"/>
            <a:stretch>
              <a:fillRect l="0" t="0" r="0" b="0"/>
            </a:stretch>
          </a:blipFill>
        </p:spPr>
      </p:sp>
      <p:sp>
        <p:nvSpPr>
          <p:cNvPr name="TextBox 6" id="6"/>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Redes Según su Geografía y sus Variantes</a:t>
            </a:r>
          </a:p>
        </p:txBody>
      </p:sp>
      <p:sp>
        <p:nvSpPr>
          <p:cNvPr name="TextBox 7" id="7"/>
          <p:cNvSpPr txBox="true"/>
          <p:nvPr/>
        </p:nvSpPr>
        <p:spPr>
          <a:xfrm rot="0">
            <a:off x="10376549" y="4659746"/>
            <a:ext cx="7106662" cy="908685"/>
          </a:xfrm>
          <a:prstGeom prst="rect">
            <a:avLst/>
          </a:prstGeom>
        </p:spPr>
        <p:txBody>
          <a:bodyPr anchor="t" rtlCol="false" tIns="0" lIns="0" bIns="0" rIns="0">
            <a:spAutoFit/>
          </a:bodyPr>
          <a:lstStyle/>
          <a:p>
            <a:pPr algn="l" marL="0" indent="0" lvl="0">
              <a:lnSpc>
                <a:spcPts val="3600"/>
              </a:lnSpc>
              <a:spcBef>
                <a:spcPct val="0"/>
              </a:spcBef>
            </a:pPr>
            <a:r>
              <a:rPr lang="en-US" sz="2400">
                <a:solidFill>
                  <a:srgbClr val="FFFFFF"/>
                </a:solidFill>
                <a:latin typeface="Quicksand"/>
                <a:ea typeface="Quicksand"/>
                <a:cs typeface="Quicksand"/>
                <a:sym typeface="Quicksand"/>
              </a:rPr>
              <a:t>Red que conecta varias redes LAN dentro de una ciudad o área metropolitana.</a:t>
            </a:r>
          </a:p>
        </p:txBody>
      </p:sp>
      <p:sp>
        <p:nvSpPr>
          <p:cNvPr name="TextBox 8" id="8"/>
          <p:cNvSpPr txBox="true"/>
          <p:nvPr/>
        </p:nvSpPr>
        <p:spPr>
          <a:xfrm rot="0">
            <a:off x="10387839" y="2670767"/>
            <a:ext cx="7095372" cy="908685"/>
          </a:xfrm>
          <a:prstGeom prst="rect">
            <a:avLst/>
          </a:prstGeom>
        </p:spPr>
        <p:txBody>
          <a:bodyPr anchor="t" rtlCol="false" tIns="0" lIns="0" bIns="0" rIns="0">
            <a:spAutoFit/>
          </a:bodyPr>
          <a:lstStyle/>
          <a:p>
            <a:pPr algn="l">
              <a:lnSpc>
                <a:spcPts val="3600"/>
              </a:lnSpc>
              <a:spcBef>
                <a:spcPct val="0"/>
              </a:spcBef>
            </a:pPr>
            <a:r>
              <a:rPr lang="en-US" sz="2400">
                <a:solidFill>
                  <a:srgbClr val="FFFFFF"/>
                </a:solidFill>
                <a:latin typeface="Quicksand"/>
                <a:ea typeface="Quicksand"/>
                <a:cs typeface="Quicksand"/>
                <a:sym typeface="Quicksand"/>
              </a:rPr>
              <a:t>Red que conecta múltiples LAN a nivel nacional o internacional.</a:t>
            </a:r>
          </a:p>
        </p:txBody>
      </p:sp>
      <p:sp>
        <p:nvSpPr>
          <p:cNvPr name="TextBox 9" id="9"/>
          <p:cNvSpPr txBox="true"/>
          <p:nvPr/>
        </p:nvSpPr>
        <p:spPr>
          <a:xfrm rot="0">
            <a:off x="10387839" y="6283180"/>
            <a:ext cx="7106662" cy="1365885"/>
          </a:xfrm>
          <a:prstGeom prst="rect">
            <a:avLst/>
          </a:prstGeom>
        </p:spPr>
        <p:txBody>
          <a:bodyPr anchor="t" rtlCol="false" tIns="0" lIns="0" bIns="0" rIns="0">
            <a:spAutoFit/>
          </a:bodyPr>
          <a:lstStyle/>
          <a:p>
            <a:pPr algn="l">
              <a:lnSpc>
                <a:spcPts val="3600"/>
              </a:lnSpc>
            </a:pPr>
            <a:r>
              <a:rPr lang="en-US" sz="2400">
                <a:solidFill>
                  <a:srgbClr val="FFFFFF"/>
                </a:solidFill>
                <a:latin typeface="Quicksand"/>
                <a:ea typeface="Quicksand"/>
                <a:cs typeface="Quicksand"/>
                <a:sym typeface="Quicksand"/>
              </a:rPr>
              <a:t>Red que conecta múltiples dispositivos en una ubicación pequeña, como una casa o una oficina.</a:t>
            </a:r>
          </a:p>
          <a:p>
            <a:pPr algn="l" marL="518160" indent="-259080" lvl="1">
              <a:lnSpc>
                <a:spcPts val="3600"/>
              </a:lnSpc>
              <a:spcBef>
                <a:spcPct val="0"/>
              </a:spcBef>
              <a:buFont typeface="Arial"/>
              <a:buChar char="•"/>
            </a:pPr>
            <a:r>
              <a:rPr lang="en-US" sz="2400">
                <a:solidFill>
                  <a:srgbClr val="FFFFFF"/>
                </a:solidFill>
                <a:latin typeface="Quicksand"/>
                <a:ea typeface="Quicksand"/>
                <a:cs typeface="Quicksand"/>
                <a:sym typeface="Quicksand"/>
              </a:rPr>
              <a:t>Variante inalámbrica: WLAN (Wi-Fi).</a:t>
            </a:r>
          </a:p>
        </p:txBody>
      </p:sp>
    </p:spTree>
  </p:cSld>
  <p:clrMapOvr>
    <a:masterClrMapping/>
  </p:clrMapOvr>
  <p:transition spd="fast">
    <p:push dir="l"/>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Enlaces MPLS, LAN to LAN, microondas y VSAT: MPLS</a:t>
            </a:r>
          </a:p>
        </p:txBody>
      </p:sp>
      <p:grpSp>
        <p:nvGrpSpPr>
          <p:cNvPr name="Group 3" id="3"/>
          <p:cNvGrpSpPr/>
          <p:nvPr/>
        </p:nvGrpSpPr>
        <p:grpSpPr>
          <a:xfrm rot="0">
            <a:off x="1817181" y="2339673"/>
            <a:ext cx="14224862" cy="5067607"/>
            <a:chOff x="0" y="0"/>
            <a:chExt cx="4662873" cy="1661148"/>
          </a:xfrm>
        </p:grpSpPr>
        <p:sp>
          <p:nvSpPr>
            <p:cNvPr name="Freeform 4" id="4"/>
            <p:cNvSpPr/>
            <p:nvPr/>
          </p:nvSpPr>
          <p:spPr>
            <a:xfrm flipH="false" flipV="false" rot="0">
              <a:off x="0" y="0"/>
              <a:ext cx="4662873" cy="1661148"/>
            </a:xfrm>
            <a:custGeom>
              <a:avLst/>
              <a:gdLst/>
              <a:ahLst/>
              <a:cxnLst/>
              <a:rect r="r" b="b" t="t" l="l"/>
              <a:pathLst>
                <a:path h="1661148" w="4662873">
                  <a:moveTo>
                    <a:pt x="0" y="0"/>
                  </a:moveTo>
                  <a:lnTo>
                    <a:pt x="4662873" y="0"/>
                  </a:lnTo>
                  <a:lnTo>
                    <a:pt x="4662873" y="1661148"/>
                  </a:lnTo>
                  <a:lnTo>
                    <a:pt x="0" y="1661148"/>
                  </a:lnTo>
                  <a:close/>
                </a:path>
              </a:pathLst>
            </a:custGeom>
            <a:solidFill>
              <a:srgbClr val="1C0140">
                <a:alpha val="37647"/>
              </a:srgbClr>
            </a:solidFill>
          </p:spPr>
        </p:sp>
        <p:sp>
          <p:nvSpPr>
            <p:cNvPr name="TextBox 5" id="5"/>
            <p:cNvSpPr txBox="true"/>
            <p:nvPr/>
          </p:nvSpPr>
          <p:spPr>
            <a:xfrm>
              <a:off x="0" y="-38100"/>
              <a:ext cx="4662873" cy="169924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245957" y="1943026"/>
            <a:ext cx="14224862" cy="5067607"/>
          </a:xfrm>
          <a:custGeom>
            <a:avLst/>
            <a:gdLst/>
            <a:ahLst/>
            <a:cxnLst/>
            <a:rect r="r" b="b" t="t" l="l"/>
            <a:pathLst>
              <a:path h="5067607" w="14224862">
                <a:moveTo>
                  <a:pt x="0" y="0"/>
                </a:moveTo>
                <a:lnTo>
                  <a:pt x="14224862" y="0"/>
                </a:lnTo>
                <a:lnTo>
                  <a:pt x="14224862" y="5067607"/>
                </a:lnTo>
                <a:lnTo>
                  <a:pt x="0" y="5067607"/>
                </a:lnTo>
                <a:lnTo>
                  <a:pt x="0" y="0"/>
                </a:lnTo>
                <a:close/>
              </a:path>
            </a:pathLst>
          </a:custGeom>
          <a:blipFill>
            <a:blip r:embed="rId2"/>
            <a:stretch>
              <a:fillRect l="0" t="0" r="0" b="0"/>
            </a:stretch>
          </a:blipFill>
        </p:spPr>
      </p:sp>
      <p:grpSp>
        <p:nvGrpSpPr>
          <p:cNvPr name="Group 7" id="7"/>
          <p:cNvGrpSpPr/>
          <p:nvPr/>
        </p:nvGrpSpPr>
        <p:grpSpPr>
          <a:xfrm rot="0">
            <a:off x="1817181" y="7978780"/>
            <a:ext cx="14224862" cy="2043788"/>
            <a:chOff x="0" y="0"/>
            <a:chExt cx="4662873" cy="669948"/>
          </a:xfrm>
        </p:grpSpPr>
        <p:sp>
          <p:nvSpPr>
            <p:cNvPr name="Freeform 8" id="8"/>
            <p:cNvSpPr/>
            <p:nvPr/>
          </p:nvSpPr>
          <p:spPr>
            <a:xfrm flipH="false" flipV="false" rot="0">
              <a:off x="0" y="0"/>
              <a:ext cx="4662873" cy="669948"/>
            </a:xfrm>
            <a:custGeom>
              <a:avLst/>
              <a:gdLst/>
              <a:ahLst/>
              <a:cxnLst/>
              <a:rect r="r" b="b" t="t" l="l"/>
              <a:pathLst>
                <a:path h="669948" w="4662873">
                  <a:moveTo>
                    <a:pt x="0" y="0"/>
                  </a:moveTo>
                  <a:lnTo>
                    <a:pt x="4662873" y="0"/>
                  </a:lnTo>
                  <a:lnTo>
                    <a:pt x="4662873" y="669948"/>
                  </a:lnTo>
                  <a:lnTo>
                    <a:pt x="0" y="669948"/>
                  </a:lnTo>
                  <a:close/>
                </a:path>
              </a:pathLst>
            </a:custGeom>
            <a:solidFill>
              <a:srgbClr val="1C0140">
                <a:alpha val="37647"/>
              </a:srgbClr>
            </a:solidFill>
          </p:spPr>
        </p:sp>
        <p:sp>
          <p:nvSpPr>
            <p:cNvPr name="TextBox 9" id="9"/>
            <p:cNvSpPr txBox="true"/>
            <p:nvPr/>
          </p:nvSpPr>
          <p:spPr>
            <a:xfrm>
              <a:off x="0" y="-38100"/>
              <a:ext cx="4662873" cy="70804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030809" y="7607060"/>
            <a:ext cx="14440009" cy="2224557"/>
            <a:chOff x="0" y="0"/>
            <a:chExt cx="3803130" cy="585891"/>
          </a:xfrm>
        </p:grpSpPr>
        <p:sp>
          <p:nvSpPr>
            <p:cNvPr name="Freeform 11" id="11"/>
            <p:cNvSpPr/>
            <p:nvPr/>
          </p:nvSpPr>
          <p:spPr>
            <a:xfrm flipH="false" flipV="false" rot="0">
              <a:off x="0" y="0"/>
              <a:ext cx="3803130" cy="585891"/>
            </a:xfrm>
            <a:custGeom>
              <a:avLst/>
              <a:gdLst/>
              <a:ahLst/>
              <a:cxnLst/>
              <a:rect r="r" b="b" t="t" l="l"/>
              <a:pathLst>
                <a:path h="585891" w="3803130">
                  <a:moveTo>
                    <a:pt x="0" y="0"/>
                  </a:moveTo>
                  <a:lnTo>
                    <a:pt x="3803130" y="0"/>
                  </a:lnTo>
                  <a:lnTo>
                    <a:pt x="3803130" y="585891"/>
                  </a:lnTo>
                  <a:lnTo>
                    <a:pt x="0" y="585891"/>
                  </a:lnTo>
                  <a:close/>
                </a:path>
              </a:pathLst>
            </a:custGeom>
            <a:solidFill>
              <a:srgbClr val="FFFFFF"/>
            </a:solidFill>
          </p:spPr>
        </p:sp>
        <p:sp>
          <p:nvSpPr>
            <p:cNvPr name="TextBox 12" id="12"/>
            <p:cNvSpPr txBox="true"/>
            <p:nvPr/>
          </p:nvSpPr>
          <p:spPr>
            <a:xfrm>
              <a:off x="0" y="-38100"/>
              <a:ext cx="3803130" cy="623991"/>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138383" y="7629693"/>
            <a:ext cx="14224862" cy="2103092"/>
          </a:xfrm>
          <a:prstGeom prst="rect">
            <a:avLst/>
          </a:prstGeom>
        </p:spPr>
        <p:txBody>
          <a:bodyPr anchor="t" rtlCol="false" tIns="0" lIns="0" bIns="0" rIns="0">
            <a:spAutoFit/>
          </a:bodyPr>
          <a:lstStyle/>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Técnica de encaminamiento en redes de alta velocidad que asigna etiquetas a los paquetes para conmutarlos más rápido.</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Ventajas</a:t>
            </a:r>
            <a:r>
              <a:rPr lang="en-US" sz="2800">
                <a:solidFill>
                  <a:srgbClr val="000000"/>
                </a:solidFill>
                <a:latin typeface="Quicksand"/>
                <a:ea typeface="Quicksand"/>
                <a:cs typeface="Quicksand"/>
                <a:sym typeface="Quicksand"/>
              </a:rPr>
              <a:t>: Mayor eficiencia, menor latencia y mejor calidad de servicio (QoS).</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Usos</a:t>
            </a:r>
            <a:r>
              <a:rPr lang="en-US" sz="2800">
                <a:solidFill>
                  <a:srgbClr val="000000"/>
                </a:solidFill>
                <a:latin typeface="Quicksand"/>
                <a:ea typeface="Quicksand"/>
                <a:cs typeface="Quicksand"/>
                <a:sym typeface="Quicksand"/>
              </a:rPr>
              <a:t>: Ideal para interconectar sucursales empresariales, priorizando tráfico crítico.</a:t>
            </a:r>
          </a:p>
        </p:txBody>
      </p:sp>
    </p:spTree>
  </p:cSld>
  <p:clrMapOvr>
    <a:masterClrMapping/>
  </p:clrMapOvr>
  <p:transition spd="fast">
    <p:push dir="l"/>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4199237" y="2158729"/>
            <a:ext cx="9198960" cy="5023397"/>
            <a:chOff x="0" y="0"/>
            <a:chExt cx="3015395" cy="1646656"/>
          </a:xfrm>
        </p:grpSpPr>
        <p:sp>
          <p:nvSpPr>
            <p:cNvPr name="Freeform 3" id="3"/>
            <p:cNvSpPr/>
            <p:nvPr/>
          </p:nvSpPr>
          <p:spPr>
            <a:xfrm flipH="false" flipV="false" rot="0">
              <a:off x="0" y="0"/>
              <a:ext cx="3015395" cy="1646656"/>
            </a:xfrm>
            <a:custGeom>
              <a:avLst/>
              <a:gdLst/>
              <a:ahLst/>
              <a:cxnLst/>
              <a:rect r="r" b="b" t="t" l="l"/>
              <a:pathLst>
                <a:path h="1646656" w="3015395">
                  <a:moveTo>
                    <a:pt x="0" y="0"/>
                  </a:moveTo>
                  <a:lnTo>
                    <a:pt x="3015395" y="0"/>
                  </a:lnTo>
                  <a:lnTo>
                    <a:pt x="3015395" y="1646656"/>
                  </a:lnTo>
                  <a:lnTo>
                    <a:pt x="0" y="1646656"/>
                  </a:lnTo>
                  <a:close/>
                </a:path>
              </a:pathLst>
            </a:custGeom>
            <a:solidFill>
              <a:srgbClr val="1C0140">
                <a:alpha val="37647"/>
              </a:srgbClr>
            </a:solidFill>
          </p:spPr>
        </p:sp>
        <p:sp>
          <p:nvSpPr>
            <p:cNvPr name="TextBox 4" id="4"/>
            <p:cNvSpPr txBox="true"/>
            <p:nvPr/>
          </p:nvSpPr>
          <p:spPr>
            <a:xfrm>
              <a:off x="0" y="-38100"/>
              <a:ext cx="3015395" cy="168475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17181" y="7978780"/>
            <a:ext cx="14224862" cy="2043788"/>
            <a:chOff x="0" y="0"/>
            <a:chExt cx="4662873" cy="669948"/>
          </a:xfrm>
        </p:grpSpPr>
        <p:sp>
          <p:nvSpPr>
            <p:cNvPr name="Freeform 6" id="6"/>
            <p:cNvSpPr/>
            <p:nvPr/>
          </p:nvSpPr>
          <p:spPr>
            <a:xfrm flipH="false" flipV="false" rot="0">
              <a:off x="0" y="0"/>
              <a:ext cx="4662873" cy="669948"/>
            </a:xfrm>
            <a:custGeom>
              <a:avLst/>
              <a:gdLst/>
              <a:ahLst/>
              <a:cxnLst/>
              <a:rect r="r" b="b" t="t" l="l"/>
              <a:pathLst>
                <a:path h="669948" w="4662873">
                  <a:moveTo>
                    <a:pt x="0" y="0"/>
                  </a:moveTo>
                  <a:lnTo>
                    <a:pt x="4662873" y="0"/>
                  </a:lnTo>
                  <a:lnTo>
                    <a:pt x="4662873" y="669948"/>
                  </a:lnTo>
                  <a:lnTo>
                    <a:pt x="0" y="669948"/>
                  </a:lnTo>
                  <a:close/>
                </a:path>
              </a:pathLst>
            </a:custGeom>
            <a:solidFill>
              <a:srgbClr val="1C0140">
                <a:alpha val="37647"/>
              </a:srgbClr>
            </a:solidFill>
          </p:spPr>
        </p:sp>
        <p:sp>
          <p:nvSpPr>
            <p:cNvPr name="TextBox 7" id="7"/>
            <p:cNvSpPr txBox="true"/>
            <p:nvPr/>
          </p:nvSpPr>
          <p:spPr>
            <a:xfrm>
              <a:off x="0" y="-38100"/>
              <a:ext cx="4662873" cy="70804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030809" y="7607060"/>
            <a:ext cx="14440009" cy="2224557"/>
            <a:chOff x="0" y="0"/>
            <a:chExt cx="3803130" cy="585891"/>
          </a:xfrm>
        </p:grpSpPr>
        <p:sp>
          <p:nvSpPr>
            <p:cNvPr name="Freeform 9" id="9"/>
            <p:cNvSpPr/>
            <p:nvPr/>
          </p:nvSpPr>
          <p:spPr>
            <a:xfrm flipH="false" flipV="false" rot="0">
              <a:off x="0" y="0"/>
              <a:ext cx="3803130" cy="585891"/>
            </a:xfrm>
            <a:custGeom>
              <a:avLst/>
              <a:gdLst/>
              <a:ahLst/>
              <a:cxnLst/>
              <a:rect r="r" b="b" t="t" l="l"/>
              <a:pathLst>
                <a:path h="585891" w="3803130">
                  <a:moveTo>
                    <a:pt x="0" y="0"/>
                  </a:moveTo>
                  <a:lnTo>
                    <a:pt x="3803130" y="0"/>
                  </a:lnTo>
                  <a:lnTo>
                    <a:pt x="3803130" y="585891"/>
                  </a:lnTo>
                  <a:lnTo>
                    <a:pt x="0" y="585891"/>
                  </a:lnTo>
                  <a:close/>
                </a:path>
              </a:pathLst>
            </a:custGeom>
            <a:solidFill>
              <a:srgbClr val="FFFFFF"/>
            </a:solidFill>
          </p:spPr>
        </p:sp>
        <p:sp>
          <p:nvSpPr>
            <p:cNvPr name="TextBox 10" id="10"/>
            <p:cNvSpPr txBox="true"/>
            <p:nvPr/>
          </p:nvSpPr>
          <p:spPr>
            <a:xfrm>
              <a:off x="0" y="-38100"/>
              <a:ext cx="3803130" cy="623991"/>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571283" y="1747562"/>
            <a:ext cx="9339860" cy="5116887"/>
          </a:xfrm>
          <a:custGeom>
            <a:avLst/>
            <a:gdLst/>
            <a:ahLst/>
            <a:cxnLst/>
            <a:rect r="r" b="b" t="t" l="l"/>
            <a:pathLst>
              <a:path h="5116887" w="9339860">
                <a:moveTo>
                  <a:pt x="0" y="0"/>
                </a:moveTo>
                <a:lnTo>
                  <a:pt x="9339859" y="0"/>
                </a:lnTo>
                <a:lnTo>
                  <a:pt x="9339859" y="5116886"/>
                </a:lnTo>
                <a:lnTo>
                  <a:pt x="0" y="5116886"/>
                </a:lnTo>
                <a:lnTo>
                  <a:pt x="0" y="0"/>
                </a:lnTo>
                <a:close/>
              </a:path>
            </a:pathLst>
          </a:custGeom>
          <a:blipFill>
            <a:blip r:embed="rId2"/>
            <a:stretch>
              <a:fillRect l="0" t="0" r="0" b="0"/>
            </a:stretch>
          </a:blipFill>
        </p:spPr>
      </p:sp>
      <p:sp>
        <p:nvSpPr>
          <p:cNvPr name="TextBox 12" id="1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Enlaces MPLS, LAN to LAN, microondas y VSAT: LAN to LAN</a:t>
            </a:r>
          </a:p>
        </p:txBody>
      </p:sp>
      <p:sp>
        <p:nvSpPr>
          <p:cNvPr name="TextBox 13" id="13"/>
          <p:cNvSpPr txBox="true"/>
          <p:nvPr/>
        </p:nvSpPr>
        <p:spPr>
          <a:xfrm rot="0">
            <a:off x="2138383" y="7629693"/>
            <a:ext cx="14224862" cy="2103092"/>
          </a:xfrm>
          <a:prstGeom prst="rect">
            <a:avLst/>
          </a:prstGeom>
        </p:spPr>
        <p:txBody>
          <a:bodyPr anchor="t" rtlCol="false" tIns="0" lIns="0" bIns="0" rIns="0">
            <a:spAutoFit/>
          </a:bodyPr>
          <a:lstStyle/>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Conexión punto a punto basada en IP para conectar redes locales de diferentes ubicaciones.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Ventajas</a:t>
            </a:r>
            <a:r>
              <a:rPr lang="en-US" sz="2800">
                <a:solidFill>
                  <a:srgbClr val="000000"/>
                </a:solidFill>
                <a:latin typeface="Quicksand"/>
                <a:ea typeface="Quicksand"/>
                <a:cs typeface="Quicksand"/>
                <a:sym typeface="Quicksand"/>
              </a:rPr>
              <a:t>: Conectividad segura y eficiente, fácil administración con VPN.</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Usos</a:t>
            </a:r>
            <a:r>
              <a:rPr lang="en-US" sz="2800">
                <a:solidFill>
                  <a:srgbClr val="000000"/>
                </a:solidFill>
                <a:latin typeface="Quicksand"/>
                <a:ea typeface="Quicksand"/>
                <a:cs typeface="Quicksand"/>
                <a:sym typeface="Quicksand"/>
              </a:rPr>
              <a:t>: Conectar oficinas o sucursales geográficamente distantes.</a:t>
            </a:r>
          </a:p>
        </p:txBody>
      </p:sp>
    </p:spTree>
  </p:cSld>
  <p:clrMapOvr>
    <a:masterClrMapping/>
  </p:clrMapOvr>
  <p:transition spd="fast">
    <p:push dir="l"/>
  </p:transition>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5612759" y="2156699"/>
            <a:ext cx="6788565" cy="5023397"/>
            <a:chOff x="0" y="0"/>
            <a:chExt cx="2225274" cy="1646656"/>
          </a:xfrm>
        </p:grpSpPr>
        <p:sp>
          <p:nvSpPr>
            <p:cNvPr name="Freeform 3" id="3"/>
            <p:cNvSpPr/>
            <p:nvPr/>
          </p:nvSpPr>
          <p:spPr>
            <a:xfrm flipH="false" flipV="false" rot="0">
              <a:off x="0" y="0"/>
              <a:ext cx="2225274" cy="1646656"/>
            </a:xfrm>
            <a:custGeom>
              <a:avLst/>
              <a:gdLst/>
              <a:ahLst/>
              <a:cxnLst/>
              <a:rect r="r" b="b" t="t" l="l"/>
              <a:pathLst>
                <a:path h="1646656" w="2225274">
                  <a:moveTo>
                    <a:pt x="0" y="0"/>
                  </a:moveTo>
                  <a:lnTo>
                    <a:pt x="2225274" y="0"/>
                  </a:lnTo>
                  <a:lnTo>
                    <a:pt x="2225274" y="1646656"/>
                  </a:lnTo>
                  <a:lnTo>
                    <a:pt x="0" y="1646656"/>
                  </a:lnTo>
                  <a:close/>
                </a:path>
              </a:pathLst>
            </a:custGeom>
            <a:solidFill>
              <a:srgbClr val="1C0140">
                <a:alpha val="37647"/>
              </a:srgbClr>
            </a:solidFill>
          </p:spPr>
        </p:sp>
        <p:sp>
          <p:nvSpPr>
            <p:cNvPr name="TextBox 4" id="4"/>
            <p:cNvSpPr txBox="true"/>
            <p:nvPr/>
          </p:nvSpPr>
          <p:spPr>
            <a:xfrm>
              <a:off x="0" y="-38100"/>
              <a:ext cx="2225274" cy="168475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10199" y="7990642"/>
            <a:ext cx="15597454" cy="2043788"/>
            <a:chOff x="0" y="0"/>
            <a:chExt cx="5112805" cy="669948"/>
          </a:xfrm>
        </p:grpSpPr>
        <p:sp>
          <p:nvSpPr>
            <p:cNvPr name="Freeform 6" id="6"/>
            <p:cNvSpPr/>
            <p:nvPr/>
          </p:nvSpPr>
          <p:spPr>
            <a:xfrm flipH="false" flipV="false" rot="0">
              <a:off x="0" y="0"/>
              <a:ext cx="5112805" cy="669948"/>
            </a:xfrm>
            <a:custGeom>
              <a:avLst/>
              <a:gdLst/>
              <a:ahLst/>
              <a:cxnLst/>
              <a:rect r="r" b="b" t="t" l="l"/>
              <a:pathLst>
                <a:path h="669948" w="5112805">
                  <a:moveTo>
                    <a:pt x="0" y="0"/>
                  </a:moveTo>
                  <a:lnTo>
                    <a:pt x="5112805" y="0"/>
                  </a:lnTo>
                  <a:lnTo>
                    <a:pt x="5112805" y="669948"/>
                  </a:lnTo>
                  <a:lnTo>
                    <a:pt x="0" y="669948"/>
                  </a:lnTo>
                  <a:close/>
                </a:path>
              </a:pathLst>
            </a:custGeom>
            <a:solidFill>
              <a:srgbClr val="1C0140">
                <a:alpha val="37647"/>
              </a:srgbClr>
            </a:solidFill>
          </p:spPr>
        </p:sp>
        <p:sp>
          <p:nvSpPr>
            <p:cNvPr name="TextBox 7" id="7"/>
            <p:cNvSpPr txBox="true"/>
            <p:nvPr/>
          </p:nvSpPr>
          <p:spPr>
            <a:xfrm>
              <a:off x="0" y="-38100"/>
              <a:ext cx="5112805" cy="70804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44440" y="7618922"/>
            <a:ext cx="15833362" cy="2224557"/>
            <a:chOff x="0" y="0"/>
            <a:chExt cx="4170103" cy="585891"/>
          </a:xfrm>
        </p:grpSpPr>
        <p:sp>
          <p:nvSpPr>
            <p:cNvPr name="Freeform 9" id="9"/>
            <p:cNvSpPr/>
            <p:nvPr/>
          </p:nvSpPr>
          <p:spPr>
            <a:xfrm flipH="false" flipV="false" rot="0">
              <a:off x="0" y="0"/>
              <a:ext cx="4170104" cy="585891"/>
            </a:xfrm>
            <a:custGeom>
              <a:avLst/>
              <a:gdLst/>
              <a:ahLst/>
              <a:cxnLst/>
              <a:rect r="r" b="b" t="t" l="l"/>
              <a:pathLst>
                <a:path h="585891" w="4170104">
                  <a:moveTo>
                    <a:pt x="0" y="0"/>
                  </a:moveTo>
                  <a:lnTo>
                    <a:pt x="4170104" y="0"/>
                  </a:lnTo>
                  <a:lnTo>
                    <a:pt x="4170104" y="585891"/>
                  </a:lnTo>
                  <a:lnTo>
                    <a:pt x="0" y="585891"/>
                  </a:lnTo>
                  <a:close/>
                </a:path>
              </a:pathLst>
            </a:custGeom>
            <a:solidFill>
              <a:srgbClr val="FFFFFF"/>
            </a:solidFill>
          </p:spPr>
        </p:sp>
        <p:sp>
          <p:nvSpPr>
            <p:cNvPr name="TextBox 10" id="10"/>
            <p:cNvSpPr txBox="true"/>
            <p:nvPr/>
          </p:nvSpPr>
          <p:spPr>
            <a:xfrm>
              <a:off x="0" y="-38100"/>
              <a:ext cx="4170103" cy="623991"/>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6056605" y="1805665"/>
            <a:ext cx="6852878" cy="4986617"/>
          </a:xfrm>
          <a:custGeom>
            <a:avLst/>
            <a:gdLst/>
            <a:ahLst/>
            <a:cxnLst/>
            <a:rect r="r" b="b" t="t" l="l"/>
            <a:pathLst>
              <a:path h="4986617" w="6852878">
                <a:moveTo>
                  <a:pt x="0" y="0"/>
                </a:moveTo>
                <a:lnTo>
                  <a:pt x="6852877" y="0"/>
                </a:lnTo>
                <a:lnTo>
                  <a:pt x="6852877" y="4986617"/>
                </a:lnTo>
                <a:lnTo>
                  <a:pt x="0" y="4986617"/>
                </a:lnTo>
                <a:lnTo>
                  <a:pt x="0" y="0"/>
                </a:lnTo>
                <a:close/>
              </a:path>
            </a:pathLst>
          </a:custGeom>
          <a:blipFill>
            <a:blip r:embed="rId2"/>
            <a:stretch>
              <a:fillRect l="0" t="-3069" r="0" b="0"/>
            </a:stretch>
          </a:blipFill>
        </p:spPr>
      </p:sp>
      <p:sp>
        <p:nvSpPr>
          <p:cNvPr name="TextBox 12" id="1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Enlaces MPLS, LAN to LAN, Microondas y VSAT: Microondas</a:t>
            </a:r>
          </a:p>
        </p:txBody>
      </p:sp>
      <p:sp>
        <p:nvSpPr>
          <p:cNvPr name="TextBox 13" id="13"/>
          <p:cNvSpPr txBox="true"/>
          <p:nvPr/>
        </p:nvSpPr>
        <p:spPr>
          <a:xfrm rot="0">
            <a:off x="1462394" y="7641555"/>
            <a:ext cx="15597454" cy="2103092"/>
          </a:xfrm>
          <a:prstGeom prst="rect">
            <a:avLst/>
          </a:prstGeom>
        </p:spPr>
        <p:txBody>
          <a:bodyPr anchor="t" rtlCol="false" tIns="0" lIns="0" bIns="0" rIns="0">
            <a:spAutoFit/>
          </a:bodyPr>
          <a:lstStyle/>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Transmisión de datos mediante radiofrecuencias de microondas usando antenas alineadas.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Ventajas</a:t>
            </a:r>
            <a:r>
              <a:rPr lang="en-US" sz="2800">
                <a:solidFill>
                  <a:srgbClr val="000000"/>
                </a:solidFill>
                <a:latin typeface="Quicksand"/>
                <a:ea typeface="Quicksand"/>
                <a:cs typeface="Quicksand"/>
                <a:sym typeface="Quicksand"/>
              </a:rPr>
              <a:t>: Rápida implementación, útil en áreas rurales.</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Usos</a:t>
            </a:r>
            <a:r>
              <a:rPr lang="en-US" sz="2800">
                <a:solidFill>
                  <a:srgbClr val="000000"/>
                </a:solidFill>
                <a:latin typeface="Quicksand"/>
                <a:ea typeface="Quicksand"/>
                <a:cs typeface="Quicksand"/>
                <a:sym typeface="Quicksand"/>
              </a:rPr>
              <a:t>: Telecomunicaciones, transmisión entre torres, lugares sin infraestructura de cables.</a:t>
            </a:r>
          </a:p>
        </p:txBody>
      </p:sp>
    </p:spTree>
  </p:cSld>
  <p:clrMapOvr>
    <a:masterClrMapping/>
  </p:clrMapOvr>
  <p:transition spd="fast">
    <p:push dir="l"/>
  </p:transition>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4619435" y="2160891"/>
            <a:ext cx="8972045" cy="5023397"/>
            <a:chOff x="0" y="0"/>
            <a:chExt cx="2941013" cy="1646656"/>
          </a:xfrm>
        </p:grpSpPr>
        <p:sp>
          <p:nvSpPr>
            <p:cNvPr name="Freeform 3" id="3"/>
            <p:cNvSpPr/>
            <p:nvPr/>
          </p:nvSpPr>
          <p:spPr>
            <a:xfrm flipH="false" flipV="false" rot="0">
              <a:off x="0" y="0"/>
              <a:ext cx="2941013" cy="1646656"/>
            </a:xfrm>
            <a:custGeom>
              <a:avLst/>
              <a:gdLst/>
              <a:ahLst/>
              <a:cxnLst/>
              <a:rect r="r" b="b" t="t" l="l"/>
              <a:pathLst>
                <a:path h="1646656" w="2941013">
                  <a:moveTo>
                    <a:pt x="0" y="0"/>
                  </a:moveTo>
                  <a:lnTo>
                    <a:pt x="2941013" y="0"/>
                  </a:lnTo>
                  <a:lnTo>
                    <a:pt x="2941013" y="1646656"/>
                  </a:lnTo>
                  <a:lnTo>
                    <a:pt x="0" y="1646656"/>
                  </a:lnTo>
                  <a:close/>
                </a:path>
              </a:pathLst>
            </a:custGeom>
            <a:solidFill>
              <a:srgbClr val="1C0140">
                <a:alpha val="37647"/>
              </a:srgbClr>
            </a:solidFill>
          </p:spPr>
        </p:sp>
        <p:sp>
          <p:nvSpPr>
            <p:cNvPr name="TextBox 4" id="4"/>
            <p:cNvSpPr txBox="true"/>
            <p:nvPr/>
          </p:nvSpPr>
          <p:spPr>
            <a:xfrm>
              <a:off x="0" y="-38100"/>
              <a:ext cx="2941013" cy="168475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28843" y="7925209"/>
            <a:ext cx="13156652" cy="1741893"/>
            <a:chOff x="0" y="0"/>
            <a:chExt cx="4312716" cy="570988"/>
          </a:xfrm>
        </p:grpSpPr>
        <p:sp>
          <p:nvSpPr>
            <p:cNvPr name="Freeform 6" id="6"/>
            <p:cNvSpPr/>
            <p:nvPr/>
          </p:nvSpPr>
          <p:spPr>
            <a:xfrm flipH="false" flipV="false" rot="0">
              <a:off x="0" y="0"/>
              <a:ext cx="4312717" cy="570988"/>
            </a:xfrm>
            <a:custGeom>
              <a:avLst/>
              <a:gdLst/>
              <a:ahLst/>
              <a:cxnLst/>
              <a:rect r="r" b="b" t="t" l="l"/>
              <a:pathLst>
                <a:path h="570988" w="4312717">
                  <a:moveTo>
                    <a:pt x="0" y="0"/>
                  </a:moveTo>
                  <a:lnTo>
                    <a:pt x="4312717" y="0"/>
                  </a:lnTo>
                  <a:lnTo>
                    <a:pt x="4312717" y="570988"/>
                  </a:lnTo>
                  <a:lnTo>
                    <a:pt x="0" y="570988"/>
                  </a:lnTo>
                  <a:close/>
                </a:path>
              </a:pathLst>
            </a:custGeom>
            <a:solidFill>
              <a:srgbClr val="1C0140">
                <a:alpha val="37647"/>
              </a:srgbClr>
            </a:solidFill>
          </p:spPr>
        </p:sp>
        <p:sp>
          <p:nvSpPr>
            <p:cNvPr name="TextBox 7" id="7"/>
            <p:cNvSpPr txBox="true"/>
            <p:nvPr/>
          </p:nvSpPr>
          <p:spPr>
            <a:xfrm>
              <a:off x="0" y="-38100"/>
              <a:ext cx="4312716" cy="60908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26429" y="7622438"/>
            <a:ext cx="13355643" cy="1811931"/>
            <a:chOff x="0" y="0"/>
            <a:chExt cx="3517536" cy="477216"/>
          </a:xfrm>
        </p:grpSpPr>
        <p:sp>
          <p:nvSpPr>
            <p:cNvPr name="Freeform 9" id="9"/>
            <p:cNvSpPr/>
            <p:nvPr/>
          </p:nvSpPr>
          <p:spPr>
            <a:xfrm flipH="false" flipV="false" rot="0">
              <a:off x="0" y="0"/>
              <a:ext cx="3517536" cy="477216"/>
            </a:xfrm>
            <a:custGeom>
              <a:avLst/>
              <a:gdLst/>
              <a:ahLst/>
              <a:cxnLst/>
              <a:rect r="r" b="b" t="t" l="l"/>
              <a:pathLst>
                <a:path h="477216" w="3517536">
                  <a:moveTo>
                    <a:pt x="0" y="0"/>
                  </a:moveTo>
                  <a:lnTo>
                    <a:pt x="3517536" y="0"/>
                  </a:lnTo>
                  <a:lnTo>
                    <a:pt x="3517536" y="477216"/>
                  </a:lnTo>
                  <a:lnTo>
                    <a:pt x="0" y="477216"/>
                  </a:lnTo>
                  <a:close/>
                </a:path>
              </a:pathLst>
            </a:custGeom>
            <a:solidFill>
              <a:srgbClr val="FFFFFF"/>
            </a:solidFill>
          </p:spPr>
        </p:sp>
        <p:sp>
          <p:nvSpPr>
            <p:cNvPr name="TextBox 10" id="10"/>
            <p:cNvSpPr txBox="true"/>
            <p:nvPr/>
          </p:nvSpPr>
          <p:spPr>
            <a:xfrm>
              <a:off x="0" y="-38100"/>
              <a:ext cx="3517536" cy="515316"/>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930359" y="1801472"/>
            <a:ext cx="8972447" cy="5088541"/>
          </a:xfrm>
          <a:custGeom>
            <a:avLst/>
            <a:gdLst/>
            <a:ahLst/>
            <a:cxnLst/>
            <a:rect r="r" b="b" t="t" l="l"/>
            <a:pathLst>
              <a:path h="5088541" w="8972447">
                <a:moveTo>
                  <a:pt x="0" y="0"/>
                </a:moveTo>
                <a:lnTo>
                  <a:pt x="8972447" y="0"/>
                </a:lnTo>
                <a:lnTo>
                  <a:pt x="8972447" y="5088541"/>
                </a:lnTo>
                <a:lnTo>
                  <a:pt x="0" y="5088541"/>
                </a:lnTo>
                <a:lnTo>
                  <a:pt x="0" y="0"/>
                </a:lnTo>
                <a:close/>
              </a:path>
            </a:pathLst>
          </a:custGeom>
          <a:blipFill>
            <a:blip r:embed="rId2"/>
            <a:stretch>
              <a:fillRect l="0" t="0" r="0" b="0"/>
            </a:stretch>
          </a:blipFill>
        </p:spPr>
      </p:sp>
      <p:sp>
        <p:nvSpPr>
          <p:cNvPr name="TextBox 12" id="1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Enlaces MPLS, LAN to LAN, microondas y VSAT: VSAT</a:t>
            </a:r>
          </a:p>
        </p:txBody>
      </p:sp>
      <p:sp>
        <p:nvSpPr>
          <p:cNvPr name="TextBox 13" id="13"/>
          <p:cNvSpPr txBox="true"/>
          <p:nvPr/>
        </p:nvSpPr>
        <p:spPr>
          <a:xfrm rot="0">
            <a:off x="2681038" y="7645070"/>
            <a:ext cx="12804457" cy="1569692"/>
          </a:xfrm>
          <a:prstGeom prst="rect">
            <a:avLst/>
          </a:prstGeom>
        </p:spPr>
        <p:txBody>
          <a:bodyPr anchor="t" rtlCol="false" tIns="0" lIns="0" bIns="0" rIns="0">
            <a:spAutoFit/>
          </a:bodyPr>
          <a:lstStyle/>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Comunicación satelital utilizando pequeñas antenas parabólicas.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Ventajas</a:t>
            </a:r>
            <a:r>
              <a:rPr lang="en-US" sz="2800">
                <a:solidFill>
                  <a:srgbClr val="000000"/>
                </a:solidFill>
                <a:latin typeface="Quicksand"/>
                <a:ea typeface="Quicksand"/>
                <a:cs typeface="Quicksand"/>
                <a:sym typeface="Quicksand"/>
              </a:rPr>
              <a:t>: Cobertura global, independencia de infraestructuras terrestres.</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Usos</a:t>
            </a:r>
            <a:r>
              <a:rPr lang="en-US" sz="2800">
                <a:solidFill>
                  <a:srgbClr val="000000"/>
                </a:solidFill>
                <a:latin typeface="Quicksand"/>
                <a:ea typeface="Quicksand"/>
                <a:cs typeface="Quicksand"/>
                <a:sym typeface="Quicksand"/>
              </a:rPr>
              <a:t>: Ubicaciones remotas, barcos, minería, y áreas de difícil acceso.</a:t>
            </a:r>
          </a:p>
        </p:txBody>
      </p:sp>
    </p:spTree>
  </p:cSld>
  <p:clrMapOvr>
    <a:masterClrMapping/>
  </p:clrMapOvr>
  <p:transition spd="fast">
    <p:push dir="l"/>
  </p:transition>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4375619" y="2832866"/>
            <a:ext cx="8680369" cy="4503086"/>
            <a:chOff x="0" y="0"/>
            <a:chExt cx="3036347" cy="1575156"/>
          </a:xfrm>
        </p:grpSpPr>
        <p:sp>
          <p:nvSpPr>
            <p:cNvPr name="Freeform 3" id="3"/>
            <p:cNvSpPr/>
            <p:nvPr/>
          </p:nvSpPr>
          <p:spPr>
            <a:xfrm flipH="false" flipV="false" rot="0">
              <a:off x="0" y="0"/>
              <a:ext cx="3036347" cy="1575156"/>
            </a:xfrm>
            <a:custGeom>
              <a:avLst/>
              <a:gdLst/>
              <a:ahLst/>
              <a:cxnLst/>
              <a:rect r="r" b="b" t="t" l="l"/>
              <a:pathLst>
                <a:path h="1575156" w="3036347">
                  <a:moveTo>
                    <a:pt x="0" y="0"/>
                  </a:moveTo>
                  <a:lnTo>
                    <a:pt x="3036347" y="0"/>
                  </a:lnTo>
                  <a:lnTo>
                    <a:pt x="3036347" y="1575156"/>
                  </a:lnTo>
                  <a:lnTo>
                    <a:pt x="0" y="1575156"/>
                  </a:lnTo>
                  <a:close/>
                </a:path>
              </a:pathLst>
            </a:custGeom>
            <a:solidFill>
              <a:srgbClr val="1C0140">
                <a:alpha val="37647"/>
              </a:srgbClr>
            </a:solidFill>
          </p:spPr>
        </p:sp>
        <p:sp>
          <p:nvSpPr>
            <p:cNvPr name="TextBox 4" id="4"/>
            <p:cNvSpPr txBox="true"/>
            <p:nvPr/>
          </p:nvSpPr>
          <p:spPr>
            <a:xfrm>
              <a:off x="0" y="-38100"/>
              <a:ext cx="3036347" cy="161325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3451" y="7999063"/>
            <a:ext cx="14853377" cy="1741893"/>
            <a:chOff x="0" y="0"/>
            <a:chExt cx="4868898" cy="570988"/>
          </a:xfrm>
        </p:grpSpPr>
        <p:sp>
          <p:nvSpPr>
            <p:cNvPr name="Freeform 6" id="6"/>
            <p:cNvSpPr/>
            <p:nvPr/>
          </p:nvSpPr>
          <p:spPr>
            <a:xfrm flipH="false" flipV="false" rot="0">
              <a:off x="0" y="0"/>
              <a:ext cx="4868899" cy="570988"/>
            </a:xfrm>
            <a:custGeom>
              <a:avLst/>
              <a:gdLst/>
              <a:ahLst/>
              <a:cxnLst/>
              <a:rect r="r" b="b" t="t" l="l"/>
              <a:pathLst>
                <a:path h="570988" w="4868899">
                  <a:moveTo>
                    <a:pt x="0" y="0"/>
                  </a:moveTo>
                  <a:lnTo>
                    <a:pt x="4868899" y="0"/>
                  </a:lnTo>
                  <a:lnTo>
                    <a:pt x="4868899" y="570988"/>
                  </a:lnTo>
                  <a:lnTo>
                    <a:pt x="0" y="570988"/>
                  </a:lnTo>
                  <a:close/>
                </a:path>
              </a:pathLst>
            </a:custGeom>
            <a:solidFill>
              <a:srgbClr val="1C0140">
                <a:alpha val="37647"/>
              </a:srgbClr>
            </a:solidFill>
          </p:spPr>
        </p:sp>
        <p:sp>
          <p:nvSpPr>
            <p:cNvPr name="TextBox 7" id="7"/>
            <p:cNvSpPr txBox="true"/>
            <p:nvPr/>
          </p:nvSpPr>
          <p:spPr>
            <a:xfrm>
              <a:off x="0" y="-38100"/>
              <a:ext cx="4868898" cy="60908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16518" y="7696291"/>
            <a:ext cx="15078030" cy="1811931"/>
            <a:chOff x="0" y="0"/>
            <a:chExt cx="3971169" cy="477216"/>
          </a:xfrm>
        </p:grpSpPr>
        <p:sp>
          <p:nvSpPr>
            <p:cNvPr name="Freeform 9" id="9"/>
            <p:cNvSpPr/>
            <p:nvPr/>
          </p:nvSpPr>
          <p:spPr>
            <a:xfrm flipH="false" flipV="false" rot="0">
              <a:off x="0" y="0"/>
              <a:ext cx="3971168" cy="477216"/>
            </a:xfrm>
            <a:custGeom>
              <a:avLst/>
              <a:gdLst/>
              <a:ahLst/>
              <a:cxnLst/>
              <a:rect r="r" b="b" t="t" l="l"/>
              <a:pathLst>
                <a:path h="477216" w="3971168">
                  <a:moveTo>
                    <a:pt x="0" y="0"/>
                  </a:moveTo>
                  <a:lnTo>
                    <a:pt x="3971168" y="0"/>
                  </a:lnTo>
                  <a:lnTo>
                    <a:pt x="3971168" y="477216"/>
                  </a:lnTo>
                  <a:lnTo>
                    <a:pt x="0" y="477216"/>
                  </a:lnTo>
                  <a:close/>
                </a:path>
              </a:pathLst>
            </a:custGeom>
            <a:solidFill>
              <a:srgbClr val="FFFFFF"/>
            </a:solidFill>
          </p:spPr>
        </p:sp>
        <p:sp>
          <p:nvSpPr>
            <p:cNvPr name="TextBox 10" id="10"/>
            <p:cNvSpPr txBox="true"/>
            <p:nvPr/>
          </p:nvSpPr>
          <p:spPr>
            <a:xfrm>
              <a:off x="0" y="-38100"/>
              <a:ext cx="3971169" cy="515316"/>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690807" y="2574902"/>
            <a:ext cx="8773854" cy="4453284"/>
          </a:xfrm>
          <a:custGeom>
            <a:avLst/>
            <a:gdLst/>
            <a:ahLst/>
            <a:cxnLst/>
            <a:rect r="r" b="b" t="t" l="l"/>
            <a:pathLst>
              <a:path h="4453284" w="8773854">
                <a:moveTo>
                  <a:pt x="0" y="0"/>
                </a:moveTo>
                <a:lnTo>
                  <a:pt x="8773853" y="0"/>
                </a:lnTo>
                <a:lnTo>
                  <a:pt x="8773853" y="4453284"/>
                </a:lnTo>
                <a:lnTo>
                  <a:pt x="0" y="4453284"/>
                </a:lnTo>
                <a:lnTo>
                  <a:pt x="0" y="0"/>
                </a:lnTo>
                <a:close/>
              </a:path>
            </a:pathLst>
          </a:custGeom>
          <a:blipFill>
            <a:blip r:embed="rId2"/>
            <a:stretch>
              <a:fillRect l="0" t="0" r="0" b="0"/>
            </a:stretch>
          </a:blipFill>
        </p:spPr>
      </p:sp>
      <p:sp>
        <p:nvSpPr>
          <p:cNvPr name="TextBox 12" id="12"/>
          <p:cNvSpPr txBox="true"/>
          <p:nvPr/>
        </p:nvSpPr>
        <p:spPr>
          <a:xfrm rot="0">
            <a:off x="880989" y="557212"/>
            <a:ext cx="16526022" cy="1657351"/>
          </a:xfrm>
          <a:prstGeom prst="rect">
            <a:avLst/>
          </a:prstGeom>
        </p:spPr>
        <p:txBody>
          <a:bodyPr anchor="t" rtlCol="false" tIns="0" lIns="0" bIns="0" rIns="0">
            <a:spAutoFit/>
          </a:bodyPr>
          <a:lstStyle/>
          <a:p>
            <a:pPr algn="ctr">
              <a:lnSpc>
                <a:spcPts val="6749"/>
              </a:lnSpc>
            </a:pPr>
            <a:r>
              <a:rPr lang="en-US" sz="4499" b="true">
                <a:solidFill>
                  <a:srgbClr val="FFFFFF"/>
                </a:solidFill>
                <a:latin typeface="Quicksand Bold"/>
                <a:ea typeface="Quicksand Bold"/>
                <a:cs typeface="Quicksand Bold"/>
                <a:sym typeface="Quicksand Bold"/>
              </a:rPr>
              <a:t>Enlaces MPLS, LAN to LAN, microondas y VSAT</a:t>
            </a:r>
          </a:p>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Enlaces Adicionales: Fibra Óptica</a:t>
            </a:r>
          </a:p>
        </p:txBody>
      </p:sp>
      <p:sp>
        <p:nvSpPr>
          <p:cNvPr name="TextBox 13" id="13"/>
          <p:cNvSpPr txBox="true"/>
          <p:nvPr/>
        </p:nvSpPr>
        <p:spPr>
          <a:xfrm rot="0">
            <a:off x="1905517" y="7779311"/>
            <a:ext cx="14700033" cy="1569692"/>
          </a:xfrm>
          <a:prstGeom prst="rect">
            <a:avLst/>
          </a:prstGeom>
        </p:spPr>
        <p:txBody>
          <a:bodyPr anchor="t" rtlCol="false" tIns="0" lIns="0" bIns="0" rIns="0">
            <a:spAutoFit/>
          </a:bodyPr>
          <a:lstStyle/>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Transmisión de datos a través de pulsos de luz en hilos de vidrio.</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Ventajas</a:t>
            </a:r>
            <a:r>
              <a:rPr lang="en-US" sz="2800">
                <a:solidFill>
                  <a:srgbClr val="000000"/>
                </a:solidFill>
                <a:latin typeface="Quicksand"/>
                <a:ea typeface="Quicksand"/>
                <a:cs typeface="Quicksand"/>
                <a:sym typeface="Quicksand"/>
              </a:rPr>
              <a:t>: Altísima velocidad, baja latencia, larga distancia sin degradación.</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Usos</a:t>
            </a:r>
            <a:r>
              <a:rPr lang="en-US" sz="2800">
                <a:solidFill>
                  <a:srgbClr val="000000"/>
                </a:solidFill>
                <a:latin typeface="Quicksand"/>
                <a:ea typeface="Quicksand"/>
                <a:cs typeface="Quicksand"/>
                <a:sym typeface="Quicksand"/>
              </a:rPr>
              <a:t>: Redes de telecomunicaciones y conexiones a Internet de alta velocidad.</a:t>
            </a:r>
          </a:p>
        </p:txBody>
      </p:sp>
    </p:spTree>
  </p:cSld>
  <p:clrMapOvr>
    <a:masterClrMapping/>
  </p:clrMapOvr>
  <p:transition spd="fast">
    <p:push dir="l"/>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4070097" y="2951608"/>
            <a:ext cx="10184609" cy="4123869"/>
            <a:chOff x="0" y="0"/>
            <a:chExt cx="3562522" cy="1442508"/>
          </a:xfrm>
        </p:grpSpPr>
        <p:sp>
          <p:nvSpPr>
            <p:cNvPr name="Freeform 3" id="3"/>
            <p:cNvSpPr/>
            <p:nvPr/>
          </p:nvSpPr>
          <p:spPr>
            <a:xfrm flipH="false" flipV="false" rot="0">
              <a:off x="0" y="0"/>
              <a:ext cx="3562522" cy="1442508"/>
            </a:xfrm>
            <a:custGeom>
              <a:avLst/>
              <a:gdLst/>
              <a:ahLst/>
              <a:cxnLst/>
              <a:rect r="r" b="b" t="t" l="l"/>
              <a:pathLst>
                <a:path h="1442508" w="3562522">
                  <a:moveTo>
                    <a:pt x="0" y="0"/>
                  </a:moveTo>
                  <a:lnTo>
                    <a:pt x="3562522" y="0"/>
                  </a:lnTo>
                  <a:lnTo>
                    <a:pt x="3562522" y="1442508"/>
                  </a:lnTo>
                  <a:lnTo>
                    <a:pt x="0" y="1442508"/>
                  </a:lnTo>
                  <a:close/>
                </a:path>
              </a:pathLst>
            </a:custGeom>
            <a:solidFill>
              <a:srgbClr val="1C0140">
                <a:alpha val="37647"/>
              </a:srgbClr>
            </a:solidFill>
          </p:spPr>
        </p:sp>
        <p:sp>
          <p:nvSpPr>
            <p:cNvPr name="TextBox 4" id="4"/>
            <p:cNvSpPr txBox="true"/>
            <p:nvPr/>
          </p:nvSpPr>
          <p:spPr>
            <a:xfrm>
              <a:off x="0" y="-38100"/>
              <a:ext cx="3562522" cy="148060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7864586"/>
            <a:ext cx="15810885" cy="1741893"/>
            <a:chOff x="0" y="0"/>
            <a:chExt cx="5182767" cy="570988"/>
          </a:xfrm>
        </p:grpSpPr>
        <p:sp>
          <p:nvSpPr>
            <p:cNvPr name="Freeform 6" id="6"/>
            <p:cNvSpPr/>
            <p:nvPr/>
          </p:nvSpPr>
          <p:spPr>
            <a:xfrm flipH="false" flipV="false" rot="0">
              <a:off x="0" y="0"/>
              <a:ext cx="5182767" cy="570988"/>
            </a:xfrm>
            <a:custGeom>
              <a:avLst/>
              <a:gdLst/>
              <a:ahLst/>
              <a:cxnLst/>
              <a:rect r="r" b="b" t="t" l="l"/>
              <a:pathLst>
                <a:path h="570988" w="5182767">
                  <a:moveTo>
                    <a:pt x="0" y="0"/>
                  </a:moveTo>
                  <a:lnTo>
                    <a:pt x="5182767" y="0"/>
                  </a:lnTo>
                  <a:lnTo>
                    <a:pt x="5182767" y="570988"/>
                  </a:lnTo>
                  <a:lnTo>
                    <a:pt x="0" y="570988"/>
                  </a:lnTo>
                  <a:close/>
                </a:path>
              </a:pathLst>
            </a:custGeom>
            <a:solidFill>
              <a:srgbClr val="1C0140">
                <a:alpha val="37647"/>
              </a:srgbClr>
            </a:solidFill>
          </p:spPr>
        </p:sp>
        <p:sp>
          <p:nvSpPr>
            <p:cNvPr name="TextBox 7" id="7"/>
            <p:cNvSpPr txBox="true"/>
            <p:nvPr/>
          </p:nvSpPr>
          <p:spPr>
            <a:xfrm>
              <a:off x="0" y="-38100"/>
              <a:ext cx="5182767" cy="60908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66147" y="7561815"/>
            <a:ext cx="16050020" cy="1811931"/>
            <a:chOff x="0" y="0"/>
            <a:chExt cx="4227166" cy="477216"/>
          </a:xfrm>
        </p:grpSpPr>
        <p:sp>
          <p:nvSpPr>
            <p:cNvPr name="Freeform 9" id="9"/>
            <p:cNvSpPr/>
            <p:nvPr/>
          </p:nvSpPr>
          <p:spPr>
            <a:xfrm flipH="false" flipV="false" rot="0">
              <a:off x="0" y="0"/>
              <a:ext cx="4227166" cy="477216"/>
            </a:xfrm>
            <a:custGeom>
              <a:avLst/>
              <a:gdLst/>
              <a:ahLst/>
              <a:cxnLst/>
              <a:rect r="r" b="b" t="t" l="l"/>
              <a:pathLst>
                <a:path h="477216" w="4227166">
                  <a:moveTo>
                    <a:pt x="0" y="0"/>
                  </a:moveTo>
                  <a:lnTo>
                    <a:pt x="4227166" y="0"/>
                  </a:lnTo>
                  <a:lnTo>
                    <a:pt x="4227166" y="477216"/>
                  </a:lnTo>
                  <a:lnTo>
                    <a:pt x="0" y="477216"/>
                  </a:lnTo>
                  <a:close/>
                </a:path>
              </a:pathLst>
            </a:custGeom>
            <a:solidFill>
              <a:srgbClr val="FFFFFF"/>
            </a:solidFill>
          </p:spPr>
        </p:sp>
        <p:sp>
          <p:nvSpPr>
            <p:cNvPr name="TextBox 10" id="10"/>
            <p:cNvSpPr txBox="true"/>
            <p:nvPr/>
          </p:nvSpPr>
          <p:spPr>
            <a:xfrm>
              <a:off x="0" y="-38100"/>
              <a:ext cx="4227166" cy="515316"/>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439672" y="2700901"/>
            <a:ext cx="10072544" cy="3988102"/>
          </a:xfrm>
          <a:custGeom>
            <a:avLst/>
            <a:gdLst/>
            <a:ahLst/>
            <a:cxnLst/>
            <a:rect r="r" b="b" t="t" l="l"/>
            <a:pathLst>
              <a:path h="3988102" w="10072544">
                <a:moveTo>
                  <a:pt x="0" y="0"/>
                </a:moveTo>
                <a:lnTo>
                  <a:pt x="10072544" y="0"/>
                </a:lnTo>
                <a:lnTo>
                  <a:pt x="10072544" y="3988102"/>
                </a:lnTo>
                <a:lnTo>
                  <a:pt x="0" y="3988102"/>
                </a:lnTo>
                <a:lnTo>
                  <a:pt x="0" y="0"/>
                </a:lnTo>
                <a:close/>
              </a:path>
            </a:pathLst>
          </a:custGeom>
          <a:blipFill>
            <a:blip r:embed="rId2"/>
            <a:stretch>
              <a:fillRect l="-6015" t="-17726" r="-6182" b="-41672"/>
            </a:stretch>
          </a:blipFill>
        </p:spPr>
      </p:sp>
      <p:sp>
        <p:nvSpPr>
          <p:cNvPr name="TextBox 12" id="12"/>
          <p:cNvSpPr txBox="true"/>
          <p:nvPr/>
        </p:nvSpPr>
        <p:spPr>
          <a:xfrm rot="0">
            <a:off x="880989" y="557212"/>
            <a:ext cx="16526022" cy="1657351"/>
          </a:xfrm>
          <a:prstGeom prst="rect">
            <a:avLst/>
          </a:prstGeom>
        </p:spPr>
        <p:txBody>
          <a:bodyPr anchor="t" rtlCol="false" tIns="0" lIns="0" bIns="0" rIns="0">
            <a:spAutoFit/>
          </a:bodyPr>
          <a:lstStyle/>
          <a:p>
            <a:pPr algn="ctr">
              <a:lnSpc>
                <a:spcPts val="6749"/>
              </a:lnSpc>
            </a:pPr>
            <a:r>
              <a:rPr lang="en-US" sz="4499" b="true">
                <a:solidFill>
                  <a:srgbClr val="FFFFFF"/>
                </a:solidFill>
                <a:latin typeface="Quicksand Bold"/>
                <a:ea typeface="Quicksand Bold"/>
                <a:cs typeface="Quicksand Bold"/>
                <a:sym typeface="Quicksand Bold"/>
              </a:rPr>
              <a:t>Enlaces MPLS, LAN to LAN, microondas y VSAT</a:t>
            </a:r>
          </a:p>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Enlaces Adicionales: LTE</a:t>
            </a:r>
          </a:p>
        </p:txBody>
      </p:sp>
      <p:sp>
        <p:nvSpPr>
          <p:cNvPr name="TextBox 13" id="13"/>
          <p:cNvSpPr txBox="true"/>
          <p:nvPr/>
        </p:nvSpPr>
        <p:spPr>
          <a:xfrm rot="0">
            <a:off x="1208836" y="7644835"/>
            <a:ext cx="16164642" cy="1569692"/>
          </a:xfrm>
          <a:prstGeom prst="rect">
            <a:avLst/>
          </a:prstGeom>
        </p:spPr>
        <p:txBody>
          <a:bodyPr anchor="t" rtlCol="false" tIns="0" lIns="0" bIns="0" rIns="0">
            <a:spAutoFit/>
          </a:bodyPr>
          <a:lstStyle/>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Tecnología móvil de banda ancha para transmisión rápida de datos.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Ventajas</a:t>
            </a:r>
            <a:r>
              <a:rPr lang="en-US" sz="2800">
                <a:solidFill>
                  <a:srgbClr val="000000"/>
                </a:solidFill>
                <a:latin typeface="Quicksand"/>
                <a:ea typeface="Quicksand"/>
                <a:cs typeface="Quicksand"/>
                <a:sym typeface="Quicksand"/>
              </a:rPr>
              <a:t>: Conexión rápida sin cables, cobertura amplia a través de redes móviles.</a:t>
            </a:r>
          </a:p>
          <a:p>
            <a:pPr algn="l" marL="604681" indent="-302341" lvl="1">
              <a:lnSpc>
                <a:spcPts val="4201"/>
              </a:lnSpc>
              <a:spcBef>
                <a:spcPct val="0"/>
              </a:spcBef>
              <a:buFont typeface="Arial"/>
              <a:buChar char="•"/>
            </a:pPr>
            <a:r>
              <a:rPr lang="en-US" b="true" sz="2800">
                <a:solidFill>
                  <a:srgbClr val="000000"/>
                </a:solidFill>
                <a:latin typeface="Quicksand Bold"/>
                <a:ea typeface="Quicksand Bold"/>
                <a:cs typeface="Quicksand Bold"/>
                <a:sym typeface="Quicksand Bold"/>
              </a:rPr>
              <a:t>Usos</a:t>
            </a:r>
            <a:r>
              <a:rPr lang="en-US" sz="2800">
                <a:solidFill>
                  <a:srgbClr val="000000"/>
                </a:solidFill>
                <a:latin typeface="Quicksand"/>
                <a:ea typeface="Quicksand"/>
                <a:cs typeface="Quicksand"/>
                <a:sym typeface="Quicksand"/>
              </a:rPr>
              <a:t>: Conexiones móviles, respaldo en empresas, áreas rurales sin infraestructura terrestre.</a:t>
            </a:r>
          </a:p>
        </p:txBody>
      </p:sp>
    </p:spTree>
  </p:cSld>
  <p:clrMapOvr>
    <a:masterClrMapping/>
  </p:clrMapOvr>
  <p:transition spd="fast">
    <p:push dir="l"/>
  </p:transition>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33707" y="2606164"/>
            <a:ext cx="14826645" cy="4364758"/>
            <a:chOff x="0" y="0"/>
            <a:chExt cx="4860136" cy="1430756"/>
          </a:xfrm>
        </p:grpSpPr>
        <p:sp>
          <p:nvSpPr>
            <p:cNvPr name="Freeform 3" id="3"/>
            <p:cNvSpPr/>
            <p:nvPr/>
          </p:nvSpPr>
          <p:spPr>
            <a:xfrm flipH="false" flipV="false" rot="0">
              <a:off x="0" y="0"/>
              <a:ext cx="4860136" cy="1430756"/>
            </a:xfrm>
            <a:custGeom>
              <a:avLst/>
              <a:gdLst/>
              <a:ahLst/>
              <a:cxnLst/>
              <a:rect r="r" b="b" t="t" l="l"/>
              <a:pathLst>
                <a:path h="1430756" w="4860136">
                  <a:moveTo>
                    <a:pt x="0" y="0"/>
                  </a:moveTo>
                  <a:lnTo>
                    <a:pt x="4860136" y="0"/>
                  </a:lnTo>
                  <a:lnTo>
                    <a:pt x="4860136" y="1430756"/>
                  </a:lnTo>
                  <a:lnTo>
                    <a:pt x="0" y="1430756"/>
                  </a:lnTo>
                  <a:close/>
                </a:path>
              </a:pathLst>
            </a:custGeom>
            <a:solidFill>
              <a:srgbClr val="1C0140">
                <a:alpha val="37647"/>
              </a:srgbClr>
            </a:solidFill>
          </p:spPr>
        </p:sp>
        <p:sp>
          <p:nvSpPr>
            <p:cNvPr name="TextBox 4" id="4"/>
            <p:cNvSpPr txBox="true"/>
            <p:nvPr/>
          </p:nvSpPr>
          <p:spPr>
            <a:xfrm>
              <a:off x="0" y="-38100"/>
              <a:ext cx="4860136" cy="146885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03399" y="2122603"/>
            <a:ext cx="15050895" cy="4343383"/>
            <a:chOff x="0" y="0"/>
            <a:chExt cx="3964022" cy="1143936"/>
          </a:xfrm>
        </p:grpSpPr>
        <p:sp>
          <p:nvSpPr>
            <p:cNvPr name="Freeform 6" id="6"/>
            <p:cNvSpPr/>
            <p:nvPr/>
          </p:nvSpPr>
          <p:spPr>
            <a:xfrm flipH="false" flipV="false" rot="0">
              <a:off x="0" y="0"/>
              <a:ext cx="3964022" cy="1143936"/>
            </a:xfrm>
            <a:custGeom>
              <a:avLst/>
              <a:gdLst/>
              <a:ahLst/>
              <a:cxnLst/>
              <a:rect r="r" b="b" t="t" l="l"/>
              <a:pathLst>
                <a:path h="1143936" w="3964022">
                  <a:moveTo>
                    <a:pt x="0" y="0"/>
                  </a:moveTo>
                  <a:lnTo>
                    <a:pt x="3964022" y="0"/>
                  </a:lnTo>
                  <a:lnTo>
                    <a:pt x="3964022" y="1143936"/>
                  </a:lnTo>
                  <a:lnTo>
                    <a:pt x="0" y="1143936"/>
                  </a:lnTo>
                  <a:close/>
                </a:path>
              </a:pathLst>
            </a:custGeom>
            <a:solidFill>
              <a:srgbClr val="FFFFFF"/>
            </a:solidFill>
          </p:spPr>
        </p:sp>
        <p:sp>
          <p:nvSpPr>
            <p:cNvPr name="TextBox 7" id="7"/>
            <p:cNvSpPr txBox="true"/>
            <p:nvPr/>
          </p:nvSpPr>
          <p:spPr>
            <a:xfrm>
              <a:off x="0" y="-38100"/>
              <a:ext cx="3964022" cy="118203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Tecnología LTE</a:t>
            </a:r>
          </a:p>
        </p:txBody>
      </p:sp>
      <p:sp>
        <p:nvSpPr>
          <p:cNvPr name="TextBox 9" id="9"/>
          <p:cNvSpPr txBox="true"/>
          <p:nvPr/>
        </p:nvSpPr>
        <p:spPr>
          <a:xfrm rot="0">
            <a:off x="2253220" y="2392713"/>
            <a:ext cx="14342132" cy="3703292"/>
          </a:xfrm>
          <a:prstGeom prst="rect">
            <a:avLst/>
          </a:prstGeom>
        </p:spPr>
        <p:txBody>
          <a:bodyPr anchor="t" rtlCol="false" tIns="0" lIns="0" bIns="0" rIns="0">
            <a:spAutoFit/>
          </a:bodyPr>
          <a:lstStyle/>
          <a:p>
            <a:pPr algn="just">
              <a:lnSpc>
                <a:spcPts val="4201"/>
              </a:lnSpc>
            </a:pPr>
            <a:r>
              <a:rPr lang="en-US" sz="2800" b="true">
                <a:solidFill>
                  <a:srgbClr val="000000"/>
                </a:solidFill>
                <a:latin typeface="Quicksand Bold"/>
                <a:ea typeface="Quicksand Bold"/>
                <a:cs typeface="Quicksand Bold"/>
                <a:sym typeface="Quicksand Bold"/>
              </a:rPr>
              <a:t>LTE</a:t>
            </a:r>
            <a:r>
              <a:rPr lang="en-US" sz="2800">
                <a:solidFill>
                  <a:srgbClr val="000000"/>
                </a:solidFill>
                <a:latin typeface="Quicksand"/>
                <a:ea typeface="Quicksand"/>
                <a:cs typeface="Quicksand"/>
                <a:sym typeface="Quicksand"/>
              </a:rPr>
              <a:t> es un estándar de comunicación inalámbrica de </a:t>
            </a:r>
            <a:r>
              <a:rPr lang="en-US" sz="2800" b="true">
                <a:solidFill>
                  <a:srgbClr val="000000"/>
                </a:solidFill>
                <a:latin typeface="Quicksand Bold"/>
                <a:ea typeface="Quicksand Bold"/>
                <a:cs typeface="Quicksand Bold"/>
                <a:sym typeface="Quicksand Bold"/>
              </a:rPr>
              <a:t>4ª generación (4G)</a:t>
            </a:r>
            <a:r>
              <a:rPr lang="en-US" sz="2800">
                <a:solidFill>
                  <a:srgbClr val="000000"/>
                </a:solidFill>
                <a:latin typeface="Quicksand"/>
                <a:ea typeface="Quicksand"/>
                <a:cs typeface="Quicksand"/>
                <a:sym typeface="Quicksand"/>
              </a:rPr>
              <a:t>, diseñado para mejorar la velocidad de transmisión de datos y reducir la latencia. Su arquitectura simplificada y basada en direcciones IP facilita su despliegue económico y eficiente. Entre sus mejoras destacan:</a:t>
            </a:r>
          </a:p>
          <a:p>
            <a:pPr algn="just" marL="604681" indent="-302341" lvl="1">
              <a:lnSpc>
                <a:spcPts val="4201"/>
              </a:lnSpc>
              <a:buFont typeface="Arial"/>
              <a:buChar char="•"/>
            </a:pPr>
            <a:r>
              <a:rPr lang="en-US" sz="2800">
                <a:solidFill>
                  <a:srgbClr val="000000"/>
                </a:solidFill>
                <a:latin typeface="Quicksand"/>
                <a:ea typeface="Quicksand"/>
                <a:cs typeface="Quicksand"/>
                <a:sym typeface="Quicksand"/>
              </a:rPr>
              <a:t>Red central IP y arquitectura simplificada</a:t>
            </a:r>
          </a:p>
          <a:p>
            <a:pPr algn="just" marL="604681" indent="-302341" lvl="1">
              <a:lnSpc>
                <a:spcPts val="4201"/>
              </a:lnSpc>
              <a:buFont typeface="Arial"/>
              <a:buChar char="•"/>
            </a:pPr>
            <a:r>
              <a:rPr lang="en-US" sz="2800">
                <a:solidFill>
                  <a:srgbClr val="000000"/>
                </a:solidFill>
                <a:latin typeface="Quicksand"/>
                <a:ea typeface="Quicksand"/>
                <a:cs typeface="Quicksand"/>
                <a:sym typeface="Quicksand"/>
              </a:rPr>
              <a:t>Nueva interfaz de radio y método de modulación</a:t>
            </a:r>
          </a:p>
          <a:p>
            <a:pPr algn="just" marL="604681" indent="-302341" lvl="1">
              <a:lnSpc>
                <a:spcPts val="4201"/>
              </a:lnSpc>
              <a:buFont typeface="Arial"/>
              <a:buChar char="•"/>
            </a:pPr>
            <a:r>
              <a:rPr lang="en-US" sz="2800">
                <a:solidFill>
                  <a:srgbClr val="000000"/>
                </a:solidFill>
                <a:latin typeface="Quicksand"/>
                <a:ea typeface="Quicksand"/>
                <a:cs typeface="Quicksand"/>
                <a:sym typeface="Quicksand"/>
              </a:rPr>
              <a:t>Uso de tecnología MIMO (entrada y salida múltiple)</a:t>
            </a:r>
          </a:p>
        </p:txBody>
      </p:sp>
      <p:grpSp>
        <p:nvGrpSpPr>
          <p:cNvPr name="Group 10" id="10"/>
          <p:cNvGrpSpPr/>
          <p:nvPr/>
        </p:nvGrpSpPr>
        <p:grpSpPr>
          <a:xfrm rot="0">
            <a:off x="8130610" y="7525359"/>
            <a:ext cx="2416407" cy="2410941"/>
            <a:chOff x="0" y="0"/>
            <a:chExt cx="792092" cy="790300"/>
          </a:xfrm>
        </p:grpSpPr>
        <p:sp>
          <p:nvSpPr>
            <p:cNvPr name="Freeform 11" id="11"/>
            <p:cNvSpPr/>
            <p:nvPr/>
          </p:nvSpPr>
          <p:spPr>
            <a:xfrm flipH="false" flipV="false" rot="0">
              <a:off x="0" y="0"/>
              <a:ext cx="792092" cy="790300"/>
            </a:xfrm>
            <a:custGeom>
              <a:avLst/>
              <a:gdLst/>
              <a:ahLst/>
              <a:cxnLst/>
              <a:rect r="r" b="b" t="t" l="l"/>
              <a:pathLst>
                <a:path h="790300" w="792092">
                  <a:moveTo>
                    <a:pt x="0" y="0"/>
                  </a:moveTo>
                  <a:lnTo>
                    <a:pt x="792092" y="0"/>
                  </a:lnTo>
                  <a:lnTo>
                    <a:pt x="792092" y="790300"/>
                  </a:lnTo>
                  <a:lnTo>
                    <a:pt x="0" y="790300"/>
                  </a:lnTo>
                  <a:close/>
                </a:path>
              </a:pathLst>
            </a:custGeom>
            <a:solidFill>
              <a:srgbClr val="1C0140">
                <a:alpha val="37647"/>
              </a:srgbClr>
            </a:solidFill>
          </p:spPr>
        </p:sp>
        <p:sp>
          <p:nvSpPr>
            <p:cNvPr name="TextBox 12" id="12"/>
            <p:cNvSpPr txBox="true"/>
            <p:nvPr/>
          </p:nvSpPr>
          <p:spPr>
            <a:xfrm>
              <a:off x="0" y="-38100"/>
              <a:ext cx="792092" cy="8284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8367138" y="7353378"/>
            <a:ext cx="2359944" cy="2359944"/>
          </a:xfrm>
          <a:custGeom>
            <a:avLst/>
            <a:gdLst/>
            <a:ahLst/>
            <a:cxnLst/>
            <a:rect r="r" b="b" t="t" l="l"/>
            <a:pathLst>
              <a:path h="2359944" w="2359944">
                <a:moveTo>
                  <a:pt x="0" y="0"/>
                </a:moveTo>
                <a:lnTo>
                  <a:pt x="2359944" y="0"/>
                </a:lnTo>
                <a:lnTo>
                  <a:pt x="2359944" y="2359944"/>
                </a:lnTo>
                <a:lnTo>
                  <a:pt x="0" y="2359944"/>
                </a:lnTo>
                <a:lnTo>
                  <a:pt x="0" y="0"/>
                </a:lnTo>
                <a:close/>
              </a:path>
            </a:pathLst>
          </a:custGeom>
          <a:blipFill>
            <a:blip r:embed="rId2"/>
            <a:stretch>
              <a:fillRect l="0" t="0" r="0" b="0"/>
            </a:stretch>
          </a:blipFill>
        </p:spPr>
      </p:sp>
    </p:spTree>
  </p:cSld>
  <p:clrMapOvr>
    <a:masterClrMapping/>
  </p:clrMapOvr>
  <p:transition spd="fast">
    <p:push dir="l"/>
  </p:transition>
</p:sld>
</file>

<file path=ppt/slides/slide37.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880989" y="1969563"/>
            <a:ext cx="6318789" cy="2613934"/>
            <a:chOff x="0" y="0"/>
            <a:chExt cx="2071283" cy="856841"/>
          </a:xfrm>
        </p:grpSpPr>
        <p:sp>
          <p:nvSpPr>
            <p:cNvPr name="Freeform 3" id="3"/>
            <p:cNvSpPr/>
            <p:nvPr/>
          </p:nvSpPr>
          <p:spPr>
            <a:xfrm flipH="false" flipV="false" rot="0">
              <a:off x="0" y="0"/>
              <a:ext cx="2071282" cy="856841"/>
            </a:xfrm>
            <a:custGeom>
              <a:avLst/>
              <a:gdLst/>
              <a:ahLst/>
              <a:cxnLst/>
              <a:rect r="r" b="b" t="t" l="l"/>
              <a:pathLst>
                <a:path h="856841" w="2071282">
                  <a:moveTo>
                    <a:pt x="0" y="0"/>
                  </a:moveTo>
                  <a:lnTo>
                    <a:pt x="2071282" y="0"/>
                  </a:lnTo>
                  <a:lnTo>
                    <a:pt x="2071282" y="856841"/>
                  </a:lnTo>
                  <a:lnTo>
                    <a:pt x="0" y="856841"/>
                  </a:lnTo>
                  <a:close/>
                </a:path>
              </a:pathLst>
            </a:custGeom>
            <a:solidFill>
              <a:srgbClr val="1C0140">
                <a:alpha val="37647"/>
              </a:srgbClr>
            </a:solidFill>
          </p:spPr>
        </p:sp>
        <p:sp>
          <p:nvSpPr>
            <p:cNvPr name="TextBox 4" id="4"/>
            <p:cNvSpPr txBox="true"/>
            <p:nvPr/>
          </p:nvSpPr>
          <p:spPr>
            <a:xfrm>
              <a:off x="0" y="-38100"/>
              <a:ext cx="2071283" cy="89494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23779" y="1666792"/>
            <a:ext cx="6414359" cy="2719511"/>
            <a:chOff x="0" y="0"/>
            <a:chExt cx="1689378" cy="716250"/>
          </a:xfrm>
        </p:grpSpPr>
        <p:sp>
          <p:nvSpPr>
            <p:cNvPr name="Freeform 6" id="6"/>
            <p:cNvSpPr/>
            <p:nvPr/>
          </p:nvSpPr>
          <p:spPr>
            <a:xfrm flipH="false" flipV="false" rot="0">
              <a:off x="0" y="0"/>
              <a:ext cx="1689378" cy="716250"/>
            </a:xfrm>
            <a:custGeom>
              <a:avLst/>
              <a:gdLst/>
              <a:ahLst/>
              <a:cxnLst/>
              <a:rect r="r" b="b" t="t" l="l"/>
              <a:pathLst>
                <a:path h="716250" w="1689378">
                  <a:moveTo>
                    <a:pt x="0" y="0"/>
                  </a:moveTo>
                  <a:lnTo>
                    <a:pt x="1689378" y="0"/>
                  </a:lnTo>
                  <a:lnTo>
                    <a:pt x="1689378" y="716250"/>
                  </a:lnTo>
                  <a:lnTo>
                    <a:pt x="0" y="716250"/>
                  </a:lnTo>
                  <a:close/>
                </a:path>
              </a:pathLst>
            </a:custGeom>
            <a:solidFill>
              <a:srgbClr val="FFFFFF"/>
            </a:solidFill>
          </p:spPr>
        </p:sp>
        <p:sp>
          <p:nvSpPr>
            <p:cNvPr name="TextBox 7" id="7"/>
            <p:cNvSpPr txBox="true"/>
            <p:nvPr/>
          </p:nvSpPr>
          <p:spPr>
            <a:xfrm>
              <a:off x="0" y="-38100"/>
              <a:ext cx="1689378" cy="75435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Enlaces MPLS, LAN to LAN, microondas y VSAT: Comparaciones</a:t>
            </a:r>
          </a:p>
        </p:txBody>
      </p:sp>
      <p:sp>
        <p:nvSpPr>
          <p:cNvPr name="TextBox 9" id="9"/>
          <p:cNvSpPr txBox="true"/>
          <p:nvPr/>
        </p:nvSpPr>
        <p:spPr>
          <a:xfrm rot="0">
            <a:off x="1185756" y="1749812"/>
            <a:ext cx="6352382" cy="26364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Económico</a:t>
            </a:r>
          </a:p>
          <a:p>
            <a:pPr algn="l">
              <a:lnSpc>
                <a:spcPts val="4201"/>
              </a:lnSpc>
            </a:pPr>
            <a:r>
              <a:rPr lang="en-US" sz="2800" b="true">
                <a:solidFill>
                  <a:srgbClr val="000000"/>
                </a:solidFill>
                <a:latin typeface="Quicksand Bold"/>
                <a:ea typeface="Quicksand Bold"/>
                <a:cs typeface="Quicksand Bold"/>
                <a:sym typeface="Quicksand Bold"/>
              </a:rPr>
              <a:t>Más económico</a:t>
            </a:r>
            <a:r>
              <a:rPr lang="en-US" sz="2800">
                <a:solidFill>
                  <a:srgbClr val="000000"/>
                </a:solidFill>
                <a:latin typeface="Quicksand"/>
                <a:ea typeface="Quicksand"/>
                <a:cs typeface="Quicksand"/>
                <a:sym typeface="Quicksand"/>
              </a:rPr>
              <a:t>: LAN to LAN, Microonda</a:t>
            </a:r>
          </a:p>
          <a:p>
            <a:pPr algn="l">
              <a:lnSpc>
                <a:spcPts val="4201"/>
              </a:lnSpc>
            </a:pPr>
            <a:r>
              <a:rPr lang="en-US" b="true" sz="2800">
                <a:solidFill>
                  <a:srgbClr val="000000"/>
                </a:solidFill>
                <a:latin typeface="Quicksand Bold"/>
                <a:ea typeface="Quicksand Bold"/>
                <a:cs typeface="Quicksand Bold"/>
                <a:sym typeface="Quicksand Bold"/>
              </a:rPr>
              <a:t>Menos económico</a:t>
            </a:r>
            <a:r>
              <a:rPr lang="en-US" sz="2800">
                <a:solidFill>
                  <a:srgbClr val="000000"/>
                </a:solidFill>
                <a:latin typeface="Quicksand"/>
                <a:ea typeface="Quicksand"/>
                <a:cs typeface="Quicksand"/>
                <a:sym typeface="Quicksand"/>
              </a:rPr>
              <a:t>: Fibra óptica, MPLS, VSAT</a:t>
            </a:r>
          </a:p>
        </p:txBody>
      </p:sp>
      <p:grpSp>
        <p:nvGrpSpPr>
          <p:cNvPr name="Group 10" id="10"/>
          <p:cNvGrpSpPr/>
          <p:nvPr/>
        </p:nvGrpSpPr>
        <p:grpSpPr>
          <a:xfrm rot="0">
            <a:off x="10602151" y="1972797"/>
            <a:ext cx="6318789" cy="2613934"/>
            <a:chOff x="0" y="0"/>
            <a:chExt cx="2071283" cy="856841"/>
          </a:xfrm>
        </p:grpSpPr>
        <p:sp>
          <p:nvSpPr>
            <p:cNvPr name="Freeform 11" id="11"/>
            <p:cNvSpPr/>
            <p:nvPr/>
          </p:nvSpPr>
          <p:spPr>
            <a:xfrm flipH="false" flipV="false" rot="0">
              <a:off x="0" y="0"/>
              <a:ext cx="2071282" cy="856841"/>
            </a:xfrm>
            <a:custGeom>
              <a:avLst/>
              <a:gdLst/>
              <a:ahLst/>
              <a:cxnLst/>
              <a:rect r="r" b="b" t="t" l="l"/>
              <a:pathLst>
                <a:path h="856841" w="2071282">
                  <a:moveTo>
                    <a:pt x="0" y="0"/>
                  </a:moveTo>
                  <a:lnTo>
                    <a:pt x="2071282" y="0"/>
                  </a:lnTo>
                  <a:lnTo>
                    <a:pt x="2071282" y="856841"/>
                  </a:lnTo>
                  <a:lnTo>
                    <a:pt x="0" y="856841"/>
                  </a:lnTo>
                  <a:close/>
                </a:path>
              </a:pathLst>
            </a:custGeom>
            <a:solidFill>
              <a:srgbClr val="1C0140">
                <a:alpha val="37647"/>
              </a:srgbClr>
            </a:solidFill>
          </p:spPr>
        </p:sp>
        <p:sp>
          <p:nvSpPr>
            <p:cNvPr name="TextBox 12" id="12"/>
            <p:cNvSpPr txBox="true"/>
            <p:nvPr/>
          </p:nvSpPr>
          <p:spPr>
            <a:xfrm>
              <a:off x="0" y="-38100"/>
              <a:ext cx="2071283" cy="89494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844941" y="1670026"/>
            <a:ext cx="6414359" cy="2719511"/>
            <a:chOff x="0" y="0"/>
            <a:chExt cx="1689378" cy="716250"/>
          </a:xfrm>
        </p:grpSpPr>
        <p:sp>
          <p:nvSpPr>
            <p:cNvPr name="Freeform 14" id="14"/>
            <p:cNvSpPr/>
            <p:nvPr/>
          </p:nvSpPr>
          <p:spPr>
            <a:xfrm flipH="false" flipV="false" rot="0">
              <a:off x="0" y="0"/>
              <a:ext cx="1689378" cy="716250"/>
            </a:xfrm>
            <a:custGeom>
              <a:avLst/>
              <a:gdLst/>
              <a:ahLst/>
              <a:cxnLst/>
              <a:rect r="r" b="b" t="t" l="l"/>
              <a:pathLst>
                <a:path h="716250" w="1689378">
                  <a:moveTo>
                    <a:pt x="0" y="0"/>
                  </a:moveTo>
                  <a:lnTo>
                    <a:pt x="1689378" y="0"/>
                  </a:lnTo>
                  <a:lnTo>
                    <a:pt x="1689378" y="716250"/>
                  </a:lnTo>
                  <a:lnTo>
                    <a:pt x="0" y="716250"/>
                  </a:lnTo>
                  <a:close/>
                </a:path>
              </a:pathLst>
            </a:custGeom>
            <a:solidFill>
              <a:srgbClr val="FFFFFF"/>
            </a:solidFill>
          </p:spPr>
        </p:sp>
        <p:sp>
          <p:nvSpPr>
            <p:cNvPr name="TextBox 15" id="15"/>
            <p:cNvSpPr txBox="true"/>
            <p:nvPr/>
          </p:nvSpPr>
          <p:spPr>
            <a:xfrm>
              <a:off x="0" y="-38100"/>
              <a:ext cx="1689378" cy="75435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0906918" y="1753046"/>
            <a:ext cx="6014021" cy="21030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Performance (Rendimiento)</a:t>
            </a:r>
          </a:p>
          <a:p>
            <a:pPr algn="l">
              <a:lnSpc>
                <a:spcPts val="4201"/>
              </a:lnSpc>
            </a:pPr>
            <a:r>
              <a:rPr lang="en-US" sz="2800" b="true">
                <a:solidFill>
                  <a:srgbClr val="000000"/>
                </a:solidFill>
                <a:latin typeface="Quicksand Bold"/>
                <a:ea typeface="Quicksand Bold"/>
                <a:cs typeface="Quicksand Bold"/>
                <a:sym typeface="Quicksand Bold"/>
              </a:rPr>
              <a:t>Mayor rendimiento</a:t>
            </a:r>
            <a:r>
              <a:rPr lang="en-US" sz="2800">
                <a:solidFill>
                  <a:srgbClr val="000000"/>
                </a:solidFill>
                <a:latin typeface="Quicksand"/>
                <a:ea typeface="Quicksand"/>
                <a:cs typeface="Quicksand"/>
                <a:sym typeface="Quicksand"/>
              </a:rPr>
              <a:t>: Fibra óptica, MPLS</a:t>
            </a:r>
          </a:p>
          <a:p>
            <a:pPr algn="l">
              <a:lnSpc>
                <a:spcPts val="4201"/>
              </a:lnSpc>
            </a:pPr>
            <a:r>
              <a:rPr lang="en-US" b="true" sz="2800">
                <a:solidFill>
                  <a:srgbClr val="000000"/>
                </a:solidFill>
                <a:latin typeface="Quicksand Bold"/>
                <a:ea typeface="Quicksand Bold"/>
                <a:cs typeface="Quicksand Bold"/>
                <a:sym typeface="Quicksand Bold"/>
              </a:rPr>
              <a:t>Menor rendimiento</a:t>
            </a:r>
            <a:r>
              <a:rPr lang="en-US" sz="2800">
                <a:solidFill>
                  <a:srgbClr val="000000"/>
                </a:solidFill>
                <a:latin typeface="Quicksand"/>
                <a:ea typeface="Quicksand"/>
                <a:cs typeface="Quicksand"/>
                <a:sym typeface="Quicksand"/>
              </a:rPr>
              <a:t>: VSAT, LTE</a:t>
            </a:r>
          </a:p>
        </p:txBody>
      </p:sp>
      <p:grpSp>
        <p:nvGrpSpPr>
          <p:cNvPr name="Group 17" id="17"/>
          <p:cNvGrpSpPr/>
          <p:nvPr/>
        </p:nvGrpSpPr>
        <p:grpSpPr>
          <a:xfrm rot="0">
            <a:off x="880989" y="5099406"/>
            <a:ext cx="6318789" cy="2432429"/>
            <a:chOff x="0" y="0"/>
            <a:chExt cx="2071283" cy="797344"/>
          </a:xfrm>
        </p:grpSpPr>
        <p:sp>
          <p:nvSpPr>
            <p:cNvPr name="Freeform 18" id="18"/>
            <p:cNvSpPr/>
            <p:nvPr/>
          </p:nvSpPr>
          <p:spPr>
            <a:xfrm flipH="false" flipV="false" rot="0">
              <a:off x="0" y="0"/>
              <a:ext cx="2071282" cy="797344"/>
            </a:xfrm>
            <a:custGeom>
              <a:avLst/>
              <a:gdLst/>
              <a:ahLst/>
              <a:cxnLst/>
              <a:rect r="r" b="b" t="t" l="l"/>
              <a:pathLst>
                <a:path h="797344" w="2071282">
                  <a:moveTo>
                    <a:pt x="0" y="0"/>
                  </a:moveTo>
                  <a:lnTo>
                    <a:pt x="2071282" y="0"/>
                  </a:lnTo>
                  <a:lnTo>
                    <a:pt x="2071282" y="797344"/>
                  </a:lnTo>
                  <a:lnTo>
                    <a:pt x="0" y="797344"/>
                  </a:lnTo>
                  <a:close/>
                </a:path>
              </a:pathLst>
            </a:custGeom>
            <a:solidFill>
              <a:srgbClr val="1C0140">
                <a:alpha val="37647"/>
              </a:srgbClr>
            </a:solidFill>
          </p:spPr>
        </p:sp>
        <p:sp>
          <p:nvSpPr>
            <p:cNvPr name="TextBox 19" id="19"/>
            <p:cNvSpPr txBox="true"/>
            <p:nvPr/>
          </p:nvSpPr>
          <p:spPr>
            <a:xfrm>
              <a:off x="0" y="-38100"/>
              <a:ext cx="2071283" cy="835444"/>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23779" y="4835926"/>
            <a:ext cx="6414359" cy="2366593"/>
            <a:chOff x="0" y="0"/>
            <a:chExt cx="1689378" cy="623300"/>
          </a:xfrm>
        </p:grpSpPr>
        <p:sp>
          <p:nvSpPr>
            <p:cNvPr name="Freeform 21" id="21"/>
            <p:cNvSpPr/>
            <p:nvPr/>
          </p:nvSpPr>
          <p:spPr>
            <a:xfrm flipH="false" flipV="false" rot="0">
              <a:off x="0" y="0"/>
              <a:ext cx="1689378" cy="623300"/>
            </a:xfrm>
            <a:custGeom>
              <a:avLst/>
              <a:gdLst/>
              <a:ahLst/>
              <a:cxnLst/>
              <a:rect r="r" b="b" t="t" l="l"/>
              <a:pathLst>
                <a:path h="623300" w="1689378">
                  <a:moveTo>
                    <a:pt x="0" y="0"/>
                  </a:moveTo>
                  <a:lnTo>
                    <a:pt x="1689378" y="0"/>
                  </a:lnTo>
                  <a:lnTo>
                    <a:pt x="1689378" y="623300"/>
                  </a:lnTo>
                  <a:lnTo>
                    <a:pt x="0" y="623300"/>
                  </a:lnTo>
                  <a:close/>
                </a:path>
              </a:pathLst>
            </a:custGeom>
            <a:solidFill>
              <a:srgbClr val="FFFFFF"/>
            </a:solidFill>
          </p:spPr>
        </p:sp>
        <p:sp>
          <p:nvSpPr>
            <p:cNvPr name="TextBox 22" id="22"/>
            <p:cNvSpPr txBox="true"/>
            <p:nvPr/>
          </p:nvSpPr>
          <p:spPr>
            <a:xfrm>
              <a:off x="0" y="-38100"/>
              <a:ext cx="1689378" cy="6614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185756" y="4918946"/>
            <a:ext cx="6014021" cy="21030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Ancho de Banda</a:t>
            </a:r>
          </a:p>
          <a:p>
            <a:pPr algn="l">
              <a:lnSpc>
                <a:spcPts val="4201"/>
              </a:lnSpc>
            </a:pPr>
            <a:r>
              <a:rPr lang="en-US" sz="2800" b="true">
                <a:solidFill>
                  <a:srgbClr val="000000"/>
                </a:solidFill>
                <a:latin typeface="Quicksand Bold"/>
                <a:ea typeface="Quicksand Bold"/>
                <a:cs typeface="Quicksand Bold"/>
                <a:sym typeface="Quicksand Bold"/>
              </a:rPr>
              <a:t>Mayor capacidad</a:t>
            </a:r>
            <a:r>
              <a:rPr lang="en-US" sz="2800">
                <a:solidFill>
                  <a:srgbClr val="000000"/>
                </a:solidFill>
                <a:latin typeface="Quicksand"/>
                <a:ea typeface="Quicksand"/>
                <a:cs typeface="Quicksand"/>
                <a:sym typeface="Quicksand"/>
              </a:rPr>
              <a:t>: Fibra óptica, MPLS</a:t>
            </a:r>
          </a:p>
          <a:p>
            <a:pPr algn="l">
              <a:lnSpc>
                <a:spcPts val="4201"/>
              </a:lnSpc>
            </a:pPr>
            <a:r>
              <a:rPr lang="en-US" b="true" sz="2800">
                <a:solidFill>
                  <a:srgbClr val="000000"/>
                </a:solidFill>
                <a:latin typeface="Quicksand Bold"/>
                <a:ea typeface="Quicksand Bold"/>
                <a:cs typeface="Quicksand Bold"/>
                <a:sym typeface="Quicksand Bold"/>
              </a:rPr>
              <a:t>Menor capacidad</a:t>
            </a:r>
            <a:r>
              <a:rPr lang="en-US" sz="2800">
                <a:solidFill>
                  <a:srgbClr val="000000"/>
                </a:solidFill>
                <a:latin typeface="Quicksand"/>
                <a:ea typeface="Quicksand"/>
                <a:cs typeface="Quicksand"/>
                <a:sym typeface="Quicksand"/>
              </a:rPr>
              <a:t>: VSAT, LTE</a:t>
            </a:r>
          </a:p>
        </p:txBody>
      </p:sp>
      <p:grpSp>
        <p:nvGrpSpPr>
          <p:cNvPr name="Group 24" id="24"/>
          <p:cNvGrpSpPr/>
          <p:nvPr/>
        </p:nvGrpSpPr>
        <p:grpSpPr>
          <a:xfrm rot="0">
            <a:off x="10585354" y="5102639"/>
            <a:ext cx="6318789" cy="2432429"/>
            <a:chOff x="0" y="0"/>
            <a:chExt cx="2071283" cy="797344"/>
          </a:xfrm>
        </p:grpSpPr>
        <p:sp>
          <p:nvSpPr>
            <p:cNvPr name="Freeform 25" id="25"/>
            <p:cNvSpPr/>
            <p:nvPr/>
          </p:nvSpPr>
          <p:spPr>
            <a:xfrm flipH="false" flipV="false" rot="0">
              <a:off x="0" y="0"/>
              <a:ext cx="2071282" cy="797344"/>
            </a:xfrm>
            <a:custGeom>
              <a:avLst/>
              <a:gdLst/>
              <a:ahLst/>
              <a:cxnLst/>
              <a:rect r="r" b="b" t="t" l="l"/>
              <a:pathLst>
                <a:path h="797344" w="2071282">
                  <a:moveTo>
                    <a:pt x="0" y="0"/>
                  </a:moveTo>
                  <a:lnTo>
                    <a:pt x="2071282" y="0"/>
                  </a:lnTo>
                  <a:lnTo>
                    <a:pt x="2071282" y="797344"/>
                  </a:lnTo>
                  <a:lnTo>
                    <a:pt x="0" y="797344"/>
                  </a:lnTo>
                  <a:close/>
                </a:path>
              </a:pathLst>
            </a:custGeom>
            <a:solidFill>
              <a:srgbClr val="1C0140">
                <a:alpha val="37647"/>
              </a:srgbClr>
            </a:solidFill>
          </p:spPr>
        </p:sp>
        <p:sp>
          <p:nvSpPr>
            <p:cNvPr name="TextBox 26" id="26"/>
            <p:cNvSpPr txBox="true"/>
            <p:nvPr/>
          </p:nvSpPr>
          <p:spPr>
            <a:xfrm>
              <a:off x="0" y="-38100"/>
              <a:ext cx="2071283" cy="835444"/>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0828145" y="4839160"/>
            <a:ext cx="6414359" cy="2366593"/>
            <a:chOff x="0" y="0"/>
            <a:chExt cx="1689378" cy="623300"/>
          </a:xfrm>
        </p:grpSpPr>
        <p:sp>
          <p:nvSpPr>
            <p:cNvPr name="Freeform 28" id="28"/>
            <p:cNvSpPr/>
            <p:nvPr/>
          </p:nvSpPr>
          <p:spPr>
            <a:xfrm flipH="false" flipV="false" rot="0">
              <a:off x="0" y="0"/>
              <a:ext cx="1689378" cy="623300"/>
            </a:xfrm>
            <a:custGeom>
              <a:avLst/>
              <a:gdLst/>
              <a:ahLst/>
              <a:cxnLst/>
              <a:rect r="r" b="b" t="t" l="l"/>
              <a:pathLst>
                <a:path h="623300" w="1689378">
                  <a:moveTo>
                    <a:pt x="0" y="0"/>
                  </a:moveTo>
                  <a:lnTo>
                    <a:pt x="1689378" y="0"/>
                  </a:lnTo>
                  <a:lnTo>
                    <a:pt x="1689378" y="623300"/>
                  </a:lnTo>
                  <a:lnTo>
                    <a:pt x="0" y="623300"/>
                  </a:lnTo>
                  <a:close/>
                </a:path>
              </a:pathLst>
            </a:custGeom>
            <a:solidFill>
              <a:srgbClr val="FFFFFF"/>
            </a:solidFill>
          </p:spPr>
        </p:sp>
        <p:sp>
          <p:nvSpPr>
            <p:cNvPr name="TextBox 29" id="29"/>
            <p:cNvSpPr txBox="true"/>
            <p:nvPr/>
          </p:nvSpPr>
          <p:spPr>
            <a:xfrm>
              <a:off x="0" y="-38100"/>
              <a:ext cx="1689378" cy="661400"/>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10890122" y="4922180"/>
            <a:ext cx="6014021" cy="15696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Configuración de Restricciones</a:t>
            </a:r>
          </a:p>
          <a:p>
            <a:pPr algn="l">
              <a:lnSpc>
                <a:spcPts val="4201"/>
              </a:lnSpc>
            </a:pPr>
            <a:r>
              <a:rPr lang="en-US" sz="2800" b="true">
                <a:solidFill>
                  <a:srgbClr val="000000"/>
                </a:solidFill>
                <a:latin typeface="Quicksand Bold"/>
                <a:ea typeface="Quicksand Bold"/>
                <a:cs typeface="Quicksand Bold"/>
                <a:sym typeface="Quicksand Bold"/>
              </a:rPr>
              <a:t>Mejor control</a:t>
            </a:r>
            <a:r>
              <a:rPr lang="en-US" sz="2800">
                <a:solidFill>
                  <a:srgbClr val="000000"/>
                </a:solidFill>
                <a:latin typeface="Quicksand"/>
                <a:ea typeface="Quicksand"/>
                <a:cs typeface="Quicksand"/>
                <a:sym typeface="Quicksand"/>
              </a:rPr>
              <a:t>: MPLS, Fibra óptica</a:t>
            </a:r>
          </a:p>
          <a:p>
            <a:pPr algn="l">
              <a:lnSpc>
                <a:spcPts val="4201"/>
              </a:lnSpc>
            </a:pPr>
            <a:r>
              <a:rPr lang="en-US" b="true" sz="2800">
                <a:solidFill>
                  <a:srgbClr val="000000"/>
                </a:solidFill>
                <a:latin typeface="Quicksand Bold"/>
                <a:ea typeface="Quicksand Bold"/>
                <a:cs typeface="Quicksand Bold"/>
                <a:sym typeface="Quicksand Bold"/>
              </a:rPr>
              <a:t>Menor control</a:t>
            </a:r>
            <a:r>
              <a:rPr lang="en-US" sz="2800">
                <a:solidFill>
                  <a:srgbClr val="000000"/>
                </a:solidFill>
                <a:latin typeface="Quicksand"/>
                <a:ea typeface="Quicksand"/>
                <a:cs typeface="Quicksand"/>
                <a:sym typeface="Quicksand"/>
              </a:rPr>
              <a:t>: VSAT, Microonda</a:t>
            </a:r>
          </a:p>
        </p:txBody>
      </p:sp>
      <p:grpSp>
        <p:nvGrpSpPr>
          <p:cNvPr name="Group 31" id="31"/>
          <p:cNvGrpSpPr/>
          <p:nvPr/>
        </p:nvGrpSpPr>
        <p:grpSpPr>
          <a:xfrm rot="0">
            <a:off x="880989" y="8010132"/>
            <a:ext cx="6318789" cy="1777587"/>
            <a:chOff x="0" y="0"/>
            <a:chExt cx="2071283" cy="582688"/>
          </a:xfrm>
        </p:grpSpPr>
        <p:sp>
          <p:nvSpPr>
            <p:cNvPr name="Freeform 32" id="32"/>
            <p:cNvSpPr/>
            <p:nvPr/>
          </p:nvSpPr>
          <p:spPr>
            <a:xfrm flipH="false" flipV="false" rot="0">
              <a:off x="0" y="0"/>
              <a:ext cx="2071282" cy="582688"/>
            </a:xfrm>
            <a:custGeom>
              <a:avLst/>
              <a:gdLst/>
              <a:ahLst/>
              <a:cxnLst/>
              <a:rect r="r" b="b" t="t" l="l"/>
              <a:pathLst>
                <a:path h="582688" w="2071282">
                  <a:moveTo>
                    <a:pt x="0" y="0"/>
                  </a:moveTo>
                  <a:lnTo>
                    <a:pt x="2071282" y="0"/>
                  </a:lnTo>
                  <a:lnTo>
                    <a:pt x="2071282" y="582688"/>
                  </a:lnTo>
                  <a:lnTo>
                    <a:pt x="0" y="582688"/>
                  </a:lnTo>
                  <a:close/>
                </a:path>
              </a:pathLst>
            </a:custGeom>
            <a:solidFill>
              <a:srgbClr val="1C0140">
                <a:alpha val="37647"/>
              </a:srgbClr>
            </a:solidFill>
          </p:spPr>
        </p:sp>
        <p:sp>
          <p:nvSpPr>
            <p:cNvPr name="TextBox 33" id="33"/>
            <p:cNvSpPr txBox="true"/>
            <p:nvPr/>
          </p:nvSpPr>
          <p:spPr>
            <a:xfrm>
              <a:off x="0" y="-38100"/>
              <a:ext cx="2071283" cy="620788"/>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123779" y="7817584"/>
            <a:ext cx="6414359" cy="1729475"/>
            <a:chOff x="0" y="0"/>
            <a:chExt cx="1689378" cy="455500"/>
          </a:xfrm>
        </p:grpSpPr>
        <p:sp>
          <p:nvSpPr>
            <p:cNvPr name="Freeform 35" id="35"/>
            <p:cNvSpPr/>
            <p:nvPr/>
          </p:nvSpPr>
          <p:spPr>
            <a:xfrm flipH="false" flipV="false" rot="0">
              <a:off x="0" y="0"/>
              <a:ext cx="1689378" cy="455500"/>
            </a:xfrm>
            <a:custGeom>
              <a:avLst/>
              <a:gdLst/>
              <a:ahLst/>
              <a:cxnLst/>
              <a:rect r="r" b="b" t="t" l="l"/>
              <a:pathLst>
                <a:path h="455500" w="1689378">
                  <a:moveTo>
                    <a:pt x="0" y="0"/>
                  </a:moveTo>
                  <a:lnTo>
                    <a:pt x="1689378" y="0"/>
                  </a:lnTo>
                  <a:lnTo>
                    <a:pt x="1689378" y="455500"/>
                  </a:lnTo>
                  <a:lnTo>
                    <a:pt x="0" y="455500"/>
                  </a:lnTo>
                  <a:close/>
                </a:path>
              </a:pathLst>
            </a:custGeom>
            <a:solidFill>
              <a:srgbClr val="FFFFFF"/>
            </a:solidFill>
          </p:spPr>
        </p:sp>
        <p:sp>
          <p:nvSpPr>
            <p:cNvPr name="TextBox 36" id="36"/>
            <p:cNvSpPr txBox="true"/>
            <p:nvPr/>
          </p:nvSpPr>
          <p:spPr>
            <a:xfrm>
              <a:off x="0" y="-38100"/>
              <a:ext cx="1689378" cy="493600"/>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354936" y="7846159"/>
            <a:ext cx="6014021" cy="15696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Soporte a Mayor Distancia</a:t>
            </a:r>
          </a:p>
          <a:p>
            <a:pPr algn="l">
              <a:lnSpc>
                <a:spcPts val="4201"/>
              </a:lnSpc>
            </a:pPr>
            <a:r>
              <a:rPr lang="en-US" sz="2800" b="true">
                <a:solidFill>
                  <a:srgbClr val="000000"/>
                </a:solidFill>
                <a:latin typeface="Quicksand Bold"/>
                <a:ea typeface="Quicksand Bold"/>
                <a:cs typeface="Quicksand Bold"/>
                <a:sym typeface="Quicksand Bold"/>
              </a:rPr>
              <a:t>Mejor soporte</a:t>
            </a:r>
            <a:r>
              <a:rPr lang="en-US" sz="2800">
                <a:solidFill>
                  <a:srgbClr val="000000"/>
                </a:solidFill>
                <a:latin typeface="Quicksand"/>
                <a:ea typeface="Quicksand"/>
                <a:cs typeface="Quicksand"/>
                <a:sym typeface="Quicksand"/>
              </a:rPr>
              <a:t>: VSAT, Fibra óptica</a:t>
            </a:r>
          </a:p>
          <a:p>
            <a:pPr algn="l">
              <a:lnSpc>
                <a:spcPts val="4201"/>
              </a:lnSpc>
            </a:pPr>
            <a:r>
              <a:rPr lang="en-US" b="true" sz="2800">
                <a:solidFill>
                  <a:srgbClr val="000000"/>
                </a:solidFill>
                <a:latin typeface="Quicksand Bold"/>
                <a:ea typeface="Quicksand Bold"/>
                <a:cs typeface="Quicksand Bold"/>
                <a:sym typeface="Quicksand Bold"/>
              </a:rPr>
              <a:t>Menor soporte</a:t>
            </a:r>
            <a:r>
              <a:rPr lang="en-US" sz="2800">
                <a:solidFill>
                  <a:srgbClr val="000000"/>
                </a:solidFill>
                <a:latin typeface="Quicksand"/>
                <a:ea typeface="Quicksand"/>
                <a:cs typeface="Quicksand"/>
                <a:sym typeface="Quicksand"/>
              </a:rPr>
              <a:t>: LAN to LAN, LTE</a:t>
            </a:r>
          </a:p>
        </p:txBody>
      </p:sp>
      <p:grpSp>
        <p:nvGrpSpPr>
          <p:cNvPr name="Group 38" id="38"/>
          <p:cNvGrpSpPr/>
          <p:nvPr/>
        </p:nvGrpSpPr>
        <p:grpSpPr>
          <a:xfrm rot="0">
            <a:off x="10585354" y="7994316"/>
            <a:ext cx="6318789" cy="1777587"/>
            <a:chOff x="0" y="0"/>
            <a:chExt cx="2071283" cy="582688"/>
          </a:xfrm>
        </p:grpSpPr>
        <p:sp>
          <p:nvSpPr>
            <p:cNvPr name="Freeform 39" id="39"/>
            <p:cNvSpPr/>
            <p:nvPr/>
          </p:nvSpPr>
          <p:spPr>
            <a:xfrm flipH="false" flipV="false" rot="0">
              <a:off x="0" y="0"/>
              <a:ext cx="2071282" cy="582688"/>
            </a:xfrm>
            <a:custGeom>
              <a:avLst/>
              <a:gdLst/>
              <a:ahLst/>
              <a:cxnLst/>
              <a:rect r="r" b="b" t="t" l="l"/>
              <a:pathLst>
                <a:path h="582688" w="2071282">
                  <a:moveTo>
                    <a:pt x="0" y="0"/>
                  </a:moveTo>
                  <a:lnTo>
                    <a:pt x="2071282" y="0"/>
                  </a:lnTo>
                  <a:lnTo>
                    <a:pt x="2071282" y="582688"/>
                  </a:lnTo>
                  <a:lnTo>
                    <a:pt x="0" y="582688"/>
                  </a:lnTo>
                  <a:close/>
                </a:path>
              </a:pathLst>
            </a:custGeom>
            <a:solidFill>
              <a:srgbClr val="1C0140">
                <a:alpha val="37647"/>
              </a:srgbClr>
            </a:solidFill>
          </p:spPr>
        </p:sp>
        <p:sp>
          <p:nvSpPr>
            <p:cNvPr name="TextBox 40" id="40"/>
            <p:cNvSpPr txBox="true"/>
            <p:nvPr/>
          </p:nvSpPr>
          <p:spPr>
            <a:xfrm>
              <a:off x="0" y="-38100"/>
              <a:ext cx="2071283" cy="620788"/>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0828145" y="7801768"/>
            <a:ext cx="6414359" cy="1729475"/>
            <a:chOff x="0" y="0"/>
            <a:chExt cx="1689378" cy="455500"/>
          </a:xfrm>
        </p:grpSpPr>
        <p:sp>
          <p:nvSpPr>
            <p:cNvPr name="Freeform 42" id="42"/>
            <p:cNvSpPr/>
            <p:nvPr/>
          </p:nvSpPr>
          <p:spPr>
            <a:xfrm flipH="false" flipV="false" rot="0">
              <a:off x="0" y="0"/>
              <a:ext cx="1689378" cy="455500"/>
            </a:xfrm>
            <a:custGeom>
              <a:avLst/>
              <a:gdLst/>
              <a:ahLst/>
              <a:cxnLst/>
              <a:rect r="r" b="b" t="t" l="l"/>
              <a:pathLst>
                <a:path h="455500" w="1689378">
                  <a:moveTo>
                    <a:pt x="0" y="0"/>
                  </a:moveTo>
                  <a:lnTo>
                    <a:pt x="1689378" y="0"/>
                  </a:lnTo>
                  <a:lnTo>
                    <a:pt x="1689378" y="455500"/>
                  </a:lnTo>
                  <a:lnTo>
                    <a:pt x="0" y="455500"/>
                  </a:lnTo>
                  <a:close/>
                </a:path>
              </a:pathLst>
            </a:custGeom>
            <a:solidFill>
              <a:srgbClr val="FFFFFF"/>
            </a:solidFill>
          </p:spPr>
        </p:sp>
        <p:sp>
          <p:nvSpPr>
            <p:cNvPr name="TextBox 43" id="43"/>
            <p:cNvSpPr txBox="true"/>
            <p:nvPr/>
          </p:nvSpPr>
          <p:spPr>
            <a:xfrm>
              <a:off x="0" y="-38100"/>
              <a:ext cx="1689378" cy="493600"/>
            </a:xfrm>
            <a:prstGeom prst="rect">
              <a:avLst/>
            </a:prstGeom>
          </p:spPr>
          <p:txBody>
            <a:bodyPr anchor="ctr" rtlCol="false" tIns="50800" lIns="50800" bIns="50800" rIns="50800"/>
            <a:lstStyle/>
            <a:p>
              <a:pPr algn="ctr">
                <a:lnSpc>
                  <a:spcPts val="2659"/>
                </a:lnSpc>
              </a:pPr>
            </a:p>
          </p:txBody>
        </p:sp>
      </p:grpSp>
      <p:sp>
        <p:nvSpPr>
          <p:cNvPr name="TextBox 44" id="44"/>
          <p:cNvSpPr txBox="true"/>
          <p:nvPr/>
        </p:nvSpPr>
        <p:spPr>
          <a:xfrm rot="0">
            <a:off x="11045110" y="7843560"/>
            <a:ext cx="6014021" cy="15696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Menor Esfuerzo de Configuración</a:t>
            </a:r>
          </a:p>
          <a:p>
            <a:pPr algn="l">
              <a:lnSpc>
                <a:spcPts val="4201"/>
              </a:lnSpc>
            </a:pPr>
            <a:r>
              <a:rPr lang="en-US" sz="2800" b="true">
                <a:solidFill>
                  <a:srgbClr val="000000"/>
                </a:solidFill>
                <a:latin typeface="Quicksand Bold"/>
                <a:ea typeface="Quicksand Bold"/>
                <a:cs typeface="Quicksand Bold"/>
                <a:sym typeface="Quicksand Bold"/>
              </a:rPr>
              <a:t>Más fácil</a:t>
            </a:r>
            <a:r>
              <a:rPr lang="en-US" sz="2800">
                <a:solidFill>
                  <a:srgbClr val="000000"/>
                </a:solidFill>
                <a:latin typeface="Quicksand"/>
                <a:ea typeface="Quicksand"/>
                <a:cs typeface="Quicksand"/>
                <a:sym typeface="Quicksand"/>
              </a:rPr>
              <a:t>: LTE, VSAT</a:t>
            </a:r>
          </a:p>
          <a:p>
            <a:pPr algn="l">
              <a:lnSpc>
                <a:spcPts val="4201"/>
              </a:lnSpc>
            </a:pPr>
            <a:r>
              <a:rPr lang="en-US" b="true" sz="2800">
                <a:solidFill>
                  <a:srgbClr val="000000"/>
                </a:solidFill>
                <a:latin typeface="Quicksand Bold"/>
                <a:ea typeface="Quicksand Bold"/>
                <a:cs typeface="Quicksand Bold"/>
                <a:sym typeface="Quicksand Bold"/>
              </a:rPr>
              <a:t>Más complejo</a:t>
            </a:r>
            <a:r>
              <a:rPr lang="en-US" sz="2800">
                <a:solidFill>
                  <a:srgbClr val="000000"/>
                </a:solidFill>
                <a:latin typeface="Quicksand"/>
                <a:ea typeface="Quicksand"/>
                <a:cs typeface="Quicksand"/>
                <a:sym typeface="Quicksand"/>
              </a:rPr>
              <a:t>: MPLS, Fibra óptica</a:t>
            </a:r>
          </a:p>
        </p:txBody>
      </p:sp>
    </p:spTree>
  </p:cSld>
  <p:clrMapOvr>
    <a:masterClrMapping/>
  </p:clrMapOvr>
  <p:transition spd="fast">
    <p:push dir="l"/>
  </p:transition>
</p:sld>
</file>

<file path=ppt/slides/slide38.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Enlaces MPLS, LAN to LAN, microondas y VSAT: Escenarios</a:t>
            </a:r>
          </a:p>
        </p:txBody>
      </p:sp>
      <p:grpSp>
        <p:nvGrpSpPr>
          <p:cNvPr name="Group 3" id="3"/>
          <p:cNvGrpSpPr/>
          <p:nvPr/>
        </p:nvGrpSpPr>
        <p:grpSpPr>
          <a:xfrm rot="0">
            <a:off x="1638713" y="2267045"/>
            <a:ext cx="6318789" cy="2613934"/>
            <a:chOff x="0" y="0"/>
            <a:chExt cx="2071283" cy="856841"/>
          </a:xfrm>
        </p:grpSpPr>
        <p:sp>
          <p:nvSpPr>
            <p:cNvPr name="Freeform 4" id="4"/>
            <p:cNvSpPr/>
            <p:nvPr/>
          </p:nvSpPr>
          <p:spPr>
            <a:xfrm flipH="false" flipV="false" rot="0">
              <a:off x="0" y="0"/>
              <a:ext cx="2071282" cy="856841"/>
            </a:xfrm>
            <a:custGeom>
              <a:avLst/>
              <a:gdLst/>
              <a:ahLst/>
              <a:cxnLst/>
              <a:rect r="r" b="b" t="t" l="l"/>
              <a:pathLst>
                <a:path h="856841" w="2071282">
                  <a:moveTo>
                    <a:pt x="0" y="0"/>
                  </a:moveTo>
                  <a:lnTo>
                    <a:pt x="2071282" y="0"/>
                  </a:lnTo>
                  <a:lnTo>
                    <a:pt x="2071282" y="856841"/>
                  </a:lnTo>
                  <a:lnTo>
                    <a:pt x="0" y="856841"/>
                  </a:lnTo>
                  <a:close/>
                </a:path>
              </a:pathLst>
            </a:custGeom>
            <a:solidFill>
              <a:srgbClr val="1C0140">
                <a:alpha val="37647"/>
              </a:srgbClr>
            </a:solidFill>
          </p:spPr>
        </p:sp>
        <p:sp>
          <p:nvSpPr>
            <p:cNvPr name="TextBox 5" id="5"/>
            <p:cNvSpPr txBox="true"/>
            <p:nvPr/>
          </p:nvSpPr>
          <p:spPr>
            <a:xfrm>
              <a:off x="0" y="-38100"/>
              <a:ext cx="2071283" cy="89494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881503" y="1964274"/>
            <a:ext cx="6414359" cy="2719511"/>
            <a:chOff x="0" y="0"/>
            <a:chExt cx="1689378" cy="716250"/>
          </a:xfrm>
        </p:grpSpPr>
        <p:sp>
          <p:nvSpPr>
            <p:cNvPr name="Freeform 7" id="7"/>
            <p:cNvSpPr/>
            <p:nvPr/>
          </p:nvSpPr>
          <p:spPr>
            <a:xfrm flipH="false" flipV="false" rot="0">
              <a:off x="0" y="0"/>
              <a:ext cx="1689378" cy="716250"/>
            </a:xfrm>
            <a:custGeom>
              <a:avLst/>
              <a:gdLst/>
              <a:ahLst/>
              <a:cxnLst/>
              <a:rect r="r" b="b" t="t" l="l"/>
              <a:pathLst>
                <a:path h="716250" w="1689378">
                  <a:moveTo>
                    <a:pt x="0" y="0"/>
                  </a:moveTo>
                  <a:lnTo>
                    <a:pt x="1689378" y="0"/>
                  </a:lnTo>
                  <a:lnTo>
                    <a:pt x="1689378" y="716250"/>
                  </a:lnTo>
                  <a:lnTo>
                    <a:pt x="0" y="716250"/>
                  </a:lnTo>
                  <a:close/>
                </a:path>
              </a:pathLst>
            </a:custGeom>
            <a:solidFill>
              <a:srgbClr val="FFFFFF"/>
            </a:solidFill>
          </p:spPr>
        </p:sp>
        <p:sp>
          <p:nvSpPr>
            <p:cNvPr name="TextBox 8" id="8"/>
            <p:cNvSpPr txBox="true"/>
            <p:nvPr/>
          </p:nvSpPr>
          <p:spPr>
            <a:xfrm>
              <a:off x="0" y="-38100"/>
              <a:ext cx="1689378" cy="75435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081672" y="2234384"/>
            <a:ext cx="6014021" cy="21030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Conectividad de varios call centers con un data center central</a:t>
            </a:r>
            <a:r>
              <a:rPr lang="en-US" sz="2800">
                <a:solidFill>
                  <a:srgbClr val="000000"/>
                </a:solidFill>
                <a:latin typeface="Quicksand"/>
                <a:ea typeface="Quicksand"/>
                <a:cs typeface="Quicksand"/>
                <a:sym typeface="Quicksand"/>
              </a:rPr>
              <a:t>:</a:t>
            </a:r>
          </a:p>
          <a:p>
            <a:pPr algn="l">
              <a:lnSpc>
                <a:spcPts val="4201"/>
              </a:lnSpc>
            </a:pPr>
            <a:r>
              <a:rPr lang="en-US" sz="2800">
                <a:solidFill>
                  <a:srgbClr val="000000"/>
                </a:solidFill>
                <a:latin typeface="Quicksand"/>
                <a:ea typeface="Quicksand"/>
                <a:cs typeface="Quicksand"/>
                <a:sym typeface="Quicksand"/>
              </a:rPr>
              <a:t>MPLS es ideal para su control de QoS y baja latencia.</a:t>
            </a:r>
          </a:p>
        </p:txBody>
      </p:sp>
      <p:grpSp>
        <p:nvGrpSpPr>
          <p:cNvPr name="Group 10" id="10"/>
          <p:cNvGrpSpPr/>
          <p:nvPr/>
        </p:nvGrpSpPr>
        <p:grpSpPr>
          <a:xfrm rot="0">
            <a:off x="6071928" y="5930063"/>
            <a:ext cx="6318789" cy="3465295"/>
            <a:chOff x="0" y="0"/>
            <a:chExt cx="2071283" cy="1135915"/>
          </a:xfrm>
        </p:grpSpPr>
        <p:sp>
          <p:nvSpPr>
            <p:cNvPr name="Freeform 11" id="11"/>
            <p:cNvSpPr/>
            <p:nvPr/>
          </p:nvSpPr>
          <p:spPr>
            <a:xfrm flipH="false" flipV="false" rot="0">
              <a:off x="0" y="0"/>
              <a:ext cx="2071282" cy="1135915"/>
            </a:xfrm>
            <a:custGeom>
              <a:avLst/>
              <a:gdLst/>
              <a:ahLst/>
              <a:cxnLst/>
              <a:rect r="r" b="b" t="t" l="l"/>
              <a:pathLst>
                <a:path h="1135915" w="2071282">
                  <a:moveTo>
                    <a:pt x="0" y="0"/>
                  </a:moveTo>
                  <a:lnTo>
                    <a:pt x="2071282" y="0"/>
                  </a:lnTo>
                  <a:lnTo>
                    <a:pt x="2071282" y="1135915"/>
                  </a:lnTo>
                  <a:lnTo>
                    <a:pt x="0" y="1135915"/>
                  </a:lnTo>
                  <a:close/>
                </a:path>
              </a:pathLst>
            </a:custGeom>
            <a:solidFill>
              <a:srgbClr val="1C0140">
                <a:alpha val="37647"/>
              </a:srgbClr>
            </a:solidFill>
          </p:spPr>
        </p:sp>
        <p:sp>
          <p:nvSpPr>
            <p:cNvPr name="TextBox 12" id="12"/>
            <p:cNvSpPr txBox="true"/>
            <p:nvPr/>
          </p:nvSpPr>
          <p:spPr>
            <a:xfrm>
              <a:off x="0" y="-38100"/>
              <a:ext cx="2071283" cy="117401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314718" y="5528679"/>
            <a:ext cx="6414359" cy="3605260"/>
            <a:chOff x="0" y="0"/>
            <a:chExt cx="1689378" cy="949533"/>
          </a:xfrm>
        </p:grpSpPr>
        <p:sp>
          <p:nvSpPr>
            <p:cNvPr name="Freeform 14" id="14"/>
            <p:cNvSpPr/>
            <p:nvPr/>
          </p:nvSpPr>
          <p:spPr>
            <a:xfrm flipH="false" flipV="false" rot="0">
              <a:off x="0" y="0"/>
              <a:ext cx="1689378" cy="949533"/>
            </a:xfrm>
            <a:custGeom>
              <a:avLst/>
              <a:gdLst/>
              <a:ahLst/>
              <a:cxnLst/>
              <a:rect r="r" b="b" t="t" l="l"/>
              <a:pathLst>
                <a:path h="949533" w="1689378">
                  <a:moveTo>
                    <a:pt x="0" y="0"/>
                  </a:moveTo>
                  <a:lnTo>
                    <a:pt x="1689378" y="0"/>
                  </a:lnTo>
                  <a:lnTo>
                    <a:pt x="1689378" y="949533"/>
                  </a:lnTo>
                  <a:lnTo>
                    <a:pt x="0" y="949533"/>
                  </a:lnTo>
                  <a:close/>
                </a:path>
              </a:pathLst>
            </a:custGeom>
            <a:solidFill>
              <a:srgbClr val="FFFFFF"/>
            </a:solidFill>
          </p:spPr>
        </p:sp>
        <p:sp>
          <p:nvSpPr>
            <p:cNvPr name="TextBox 15" id="15"/>
            <p:cNvSpPr txBox="true"/>
            <p:nvPr/>
          </p:nvSpPr>
          <p:spPr>
            <a:xfrm>
              <a:off x="0" y="-38100"/>
              <a:ext cx="1689378" cy="98763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6514887" y="5708263"/>
            <a:ext cx="6014021" cy="31698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Conectar datos de pozos petroleros durante 15 minutos por día</a:t>
            </a:r>
            <a:r>
              <a:rPr lang="en-US" sz="2800">
                <a:solidFill>
                  <a:srgbClr val="000000"/>
                </a:solidFill>
                <a:latin typeface="Quicksand"/>
                <a:ea typeface="Quicksand"/>
                <a:cs typeface="Quicksand"/>
                <a:sym typeface="Quicksand"/>
              </a:rPr>
              <a:t>:</a:t>
            </a:r>
          </a:p>
          <a:p>
            <a:pPr algn="l">
              <a:lnSpc>
                <a:spcPts val="4201"/>
              </a:lnSpc>
            </a:pPr>
            <a:r>
              <a:rPr lang="en-US" sz="2800">
                <a:solidFill>
                  <a:srgbClr val="000000"/>
                </a:solidFill>
                <a:latin typeface="Quicksand"/>
                <a:ea typeface="Quicksand"/>
                <a:cs typeface="Quicksand"/>
                <a:sym typeface="Quicksand"/>
              </a:rPr>
              <a:t>VSAT es la mejor opción para ubicaciones remotas sin infraestructura terrestre.</a:t>
            </a:r>
          </a:p>
        </p:txBody>
      </p:sp>
      <p:grpSp>
        <p:nvGrpSpPr>
          <p:cNvPr name="Group 17" id="17"/>
          <p:cNvGrpSpPr/>
          <p:nvPr/>
        </p:nvGrpSpPr>
        <p:grpSpPr>
          <a:xfrm rot="0">
            <a:off x="10024226" y="2233035"/>
            <a:ext cx="6318789" cy="2647943"/>
            <a:chOff x="0" y="0"/>
            <a:chExt cx="2071283" cy="867989"/>
          </a:xfrm>
        </p:grpSpPr>
        <p:sp>
          <p:nvSpPr>
            <p:cNvPr name="Freeform 18" id="18"/>
            <p:cNvSpPr/>
            <p:nvPr/>
          </p:nvSpPr>
          <p:spPr>
            <a:xfrm flipH="false" flipV="false" rot="0">
              <a:off x="0" y="0"/>
              <a:ext cx="2071282" cy="867989"/>
            </a:xfrm>
            <a:custGeom>
              <a:avLst/>
              <a:gdLst/>
              <a:ahLst/>
              <a:cxnLst/>
              <a:rect r="r" b="b" t="t" l="l"/>
              <a:pathLst>
                <a:path h="867989" w="2071282">
                  <a:moveTo>
                    <a:pt x="0" y="0"/>
                  </a:moveTo>
                  <a:lnTo>
                    <a:pt x="2071282" y="0"/>
                  </a:lnTo>
                  <a:lnTo>
                    <a:pt x="2071282" y="867989"/>
                  </a:lnTo>
                  <a:lnTo>
                    <a:pt x="0" y="867989"/>
                  </a:lnTo>
                  <a:close/>
                </a:path>
              </a:pathLst>
            </a:custGeom>
            <a:solidFill>
              <a:srgbClr val="1C0140">
                <a:alpha val="37647"/>
              </a:srgbClr>
            </a:solidFill>
          </p:spPr>
        </p:sp>
        <p:sp>
          <p:nvSpPr>
            <p:cNvPr name="TextBox 19" id="19"/>
            <p:cNvSpPr txBox="true"/>
            <p:nvPr/>
          </p:nvSpPr>
          <p:spPr>
            <a:xfrm>
              <a:off x="0" y="-38100"/>
              <a:ext cx="2071283" cy="90608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267016" y="1926325"/>
            <a:ext cx="6414359" cy="2754895"/>
            <a:chOff x="0" y="0"/>
            <a:chExt cx="1689378" cy="725569"/>
          </a:xfrm>
        </p:grpSpPr>
        <p:sp>
          <p:nvSpPr>
            <p:cNvPr name="Freeform 21" id="21"/>
            <p:cNvSpPr/>
            <p:nvPr/>
          </p:nvSpPr>
          <p:spPr>
            <a:xfrm flipH="false" flipV="false" rot="0">
              <a:off x="0" y="0"/>
              <a:ext cx="1689378" cy="725569"/>
            </a:xfrm>
            <a:custGeom>
              <a:avLst/>
              <a:gdLst/>
              <a:ahLst/>
              <a:cxnLst/>
              <a:rect r="r" b="b" t="t" l="l"/>
              <a:pathLst>
                <a:path h="725569" w="1689378">
                  <a:moveTo>
                    <a:pt x="0" y="0"/>
                  </a:moveTo>
                  <a:lnTo>
                    <a:pt x="1689378" y="0"/>
                  </a:lnTo>
                  <a:lnTo>
                    <a:pt x="1689378" y="725569"/>
                  </a:lnTo>
                  <a:lnTo>
                    <a:pt x="0" y="725569"/>
                  </a:lnTo>
                  <a:close/>
                </a:path>
              </a:pathLst>
            </a:custGeom>
            <a:solidFill>
              <a:srgbClr val="FFFFFF"/>
            </a:solidFill>
          </p:spPr>
        </p:sp>
        <p:sp>
          <p:nvSpPr>
            <p:cNvPr name="TextBox 22" id="22"/>
            <p:cNvSpPr txBox="true"/>
            <p:nvPr/>
          </p:nvSpPr>
          <p:spPr>
            <a:xfrm>
              <a:off x="0" y="-38100"/>
              <a:ext cx="1689378" cy="763669"/>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467185" y="2122196"/>
            <a:ext cx="6014021" cy="21030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Comunicar dos edificios enfrentados en la misma calle</a:t>
            </a:r>
          </a:p>
          <a:p>
            <a:pPr algn="l">
              <a:lnSpc>
                <a:spcPts val="4201"/>
              </a:lnSpc>
            </a:pPr>
            <a:r>
              <a:rPr lang="en-US" sz="2800">
                <a:solidFill>
                  <a:srgbClr val="000000"/>
                </a:solidFill>
                <a:latin typeface="Quicksand"/>
                <a:ea typeface="Quicksand"/>
                <a:cs typeface="Quicksand"/>
                <a:sym typeface="Quicksand"/>
              </a:rPr>
              <a:t>Microonda es rápida, económica y no requiere instalación de cables.</a:t>
            </a:r>
          </a:p>
        </p:txBody>
      </p:sp>
    </p:spTree>
  </p:cSld>
  <p:clrMapOvr>
    <a:masterClrMapping/>
  </p:clrMapOvr>
  <p:transition spd="fast">
    <p:push dir="l"/>
  </p:transition>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12715067" y="5631176"/>
            <a:ext cx="4544233" cy="3627124"/>
          </a:xfrm>
          <a:custGeom>
            <a:avLst/>
            <a:gdLst/>
            <a:ahLst/>
            <a:cxnLst/>
            <a:rect r="r" b="b" t="t" l="l"/>
            <a:pathLst>
              <a:path h="3627124" w="4544233">
                <a:moveTo>
                  <a:pt x="0" y="0"/>
                </a:moveTo>
                <a:lnTo>
                  <a:pt x="4544233" y="0"/>
                </a:lnTo>
                <a:lnTo>
                  <a:pt x="4544233" y="3627124"/>
                </a:lnTo>
                <a:lnTo>
                  <a:pt x="0" y="3627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594651"/>
            <a:ext cx="13973224" cy="4200525"/>
          </a:xfrm>
          <a:prstGeom prst="rect">
            <a:avLst/>
          </a:prstGeom>
        </p:spPr>
        <p:txBody>
          <a:bodyPr anchor="t" rtlCol="false" tIns="0" lIns="0" bIns="0" rIns="0">
            <a:spAutoFit/>
          </a:bodyPr>
          <a:lstStyle/>
          <a:p>
            <a:pPr algn="l">
              <a:lnSpc>
                <a:spcPts val="16800"/>
              </a:lnSpc>
            </a:pPr>
            <a:r>
              <a:rPr lang="en-US" sz="12000">
                <a:solidFill>
                  <a:srgbClr val="FFFFFF"/>
                </a:solidFill>
                <a:latin typeface="Fredoka"/>
                <a:ea typeface="Fredoka"/>
                <a:cs typeface="Fredoka"/>
                <a:sym typeface="Fredoka"/>
              </a:rPr>
              <a:t>TECNOLOGÍAS DE COMUNICACIÓN</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Redes Según su Geografía y sus Variantes</a:t>
            </a:r>
          </a:p>
        </p:txBody>
      </p:sp>
      <p:grpSp>
        <p:nvGrpSpPr>
          <p:cNvPr name="Group 3" id="3"/>
          <p:cNvGrpSpPr/>
          <p:nvPr/>
        </p:nvGrpSpPr>
        <p:grpSpPr>
          <a:xfrm rot="0">
            <a:off x="1801813" y="2745057"/>
            <a:ext cx="5531682" cy="4442508"/>
            <a:chOff x="0" y="0"/>
            <a:chExt cx="1813271" cy="1456243"/>
          </a:xfrm>
        </p:grpSpPr>
        <p:sp>
          <p:nvSpPr>
            <p:cNvPr name="Freeform 4" id="4"/>
            <p:cNvSpPr/>
            <p:nvPr/>
          </p:nvSpPr>
          <p:spPr>
            <a:xfrm flipH="false" flipV="false" rot="0">
              <a:off x="0" y="0"/>
              <a:ext cx="1813271" cy="1456243"/>
            </a:xfrm>
            <a:custGeom>
              <a:avLst/>
              <a:gdLst/>
              <a:ahLst/>
              <a:cxnLst/>
              <a:rect r="r" b="b" t="t" l="l"/>
              <a:pathLst>
                <a:path h="1456243" w="1813271">
                  <a:moveTo>
                    <a:pt x="0" y="0"/>
                  </a:moveTo>
                  <a:lnTo>
                    <a:pt x="1813271" y="0"/>
                  </a:lnTo>
                  <a:lnTo>
                    <a:pt x="1813271" y="1456243"/>
                  </a:lnTo>
                  <a:lnTo>
                    <a:pt x="0" y="1456243"/>
                  </a:lnTo>
                  <a:close/>
                </a:path>
              </a:pathLst>
            </a:custGeom>
            <a:solidFill>
              <a:srgbClr val="1C0140">
                <a:alpha val="37647"/>
              </a:srgbClr>
            </a:solidFill>
          </p:spPr>
        </p:sp>
        <p:sp>
          <p:nvSpPr>
            <p:cNvPr name="TextBox 5" id="5"/>
            <p:cNvSpPr txBox="true"/>
            <p:nvPr/>
          </p:nvSpPr>
          <p:spPr>
            <a:xfrm>
              <a:off x="0" y="-38100"/>
              <a:ext cx="1813271" cy="14943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227292" y="2631796"/>
            <a:ext cx="5588780" cy="4135697"/>
          </a:xfrm>
          <a:custGeom>
            <a:avLst/>
            <a:gdLst/>
            <a:ahLst/>
            <a:cxnLst/>
            <a:rect r="r" b="b" t="t" l="l"/>
            <a:pathLst>
              <a:path h="4135697" w="5588780">
                <a:moveTo>
                  <a:pt x="0" y="0"/>
                </a:moveTo>
                <a:lnTo>
                  <a:pt x="5588780" y="0"/>
                </a:lnTo>
                <a:lnTo>
                  <a:pt x="5588780" y="4135697"/>
                </a:lnTo>
                <a:lnTo>
                  <a:pt x="0" y="4135697"/>
                </a:lnTo>
                <a:lnTo>
                  <a:pt x="0" y="0"/>
                </a:lnTo>
                <a:close/>
              </a:path>
            </a:pathLst>
          </a:custGeom>
          <a:blipFill>
            <a:blip r:embed="rId2"/>
            <a:stretch>
              <a:fillRect l="0" t="0" r="0" b="0"/>
            </a:stretch>
          </a:blipFill>
        </p:spPr>
      </p:sp>
      <p:grpSp>
        <p:nvGrpSpPr>
          <p:cNvPr name="Group 7" id="7"/>
          <p:cNvGrpSpPr/>
          <p:nvPr/>
        </p:nvGrpSpPr>
        <p:grpSpPr>
          <a:xfrm rot="0">
            <a:off x="10267833" y="3051868"/>
            <a:ext cx="5894218" cy="4135697"/>
            <a:chOff x="0" y="0"/>
            <a:chExt cx="1932109" cy="1355671"/>
          </a:xfrm>
        </p:grpSpPr>
        <p:sp>
          <p:nvSpPr>
            <p:cNvPr name="Freeform 8" id="8"/>
            <p:cNvSpPr/>
            <p:nvPr/>
          </p:nvSpPr>
          <p:spPr>
            <a:xfrm flipH="false" flipV="false" rot="0">
              <a:off x="0" y="0"/>
              <a:ext cx="1932109" cy="1355671"/>
            </a:xfrm>
            <a:custGeom>
              <a:avLst/>
              <a:gdLst/>
              <a:ahLst/>
              <a:cxnLst/>
              <a:rect r="r" b="b" t="t" l="l"/>
              <a:pathLst>
                <a:path h="1355671" w="1932109">
                  <a:moveTo>
                    <a:pt x="0" y="0"/>
                  </a:moveTo>
                  <a:lnTo>
                    <a:pt x="1932109" y="0"/>
                  </a:lnTo>
                  <a:lnTo>
                    <a:pt x="1932109" y="1355671"/>
                  </a:lnTo>
                  <a:lnTo>
                    <a:pt x="0" y="1355671"/>
                  </a:lnTo>
                  <a:close/>
                </a:path>
              </a:pathLst>
            </a:custGeom>
            <a:solidFill>
              <a:srgbClr val="1C0140">
                <a:alpha val="37647"/>
              </a:srgbClr>
            </a:solidFill>
          </p:spPr>
        </p:sp>
        <p:sp>
          <p:nvSpPr>
            <p:cNvPr name="TextBox 9" id="9"/>
            <p:cNvSpPr txBox="true"/>
            <p:nvPr/>
          </p:nvSpPr>
          <p:spPr>
            <a:xfrm>
              <a:off x="0" y="-38100"/>
              <a:ext cx="1932109" cy="139377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0731684" y="2631796"/>
            <a:ext cx="5852912" cy="4135697"/>
          </a:xfrm>
          <a:custGeom>
            <a:avLst/>
            <a:gdLst/>
            <a:ahLst/>
            <a:cxnLst/>
            <a:rect r="r" b="b" t="t" l="l"/>
            <a:pathLst>
              <a:path h="4135697" w="5852912">
                <a:moveTo>
                  <a:pt x="0" y="0"/>
                </a:moveTo>
                <a:lnTo>
                  <a:pt x="5852912" y="0"/>
                </a:lnTo>
                <a:lnTo>
                  <a:pt x="5852912" y="4135697"/>
                </a:lnTo>
                <a:lnTo>
                  <a:pt x="0" y="4135697"/>
                </a:lnTo>
                <a:lnTo>
                  <a:pt x="0" y="0"/>
                </a:lnTo>
                <a:close/>
              </a:path>
            </a:pathLst>
          </a:custGeom>
          <a:blipFill>
            <a:blip r:embed="rId3"/>
            <a:stretch>
              <a:fillRect l="-2040" t="0" r="-2040" b="0"/>
            </a:stretch>
          </a:blipFill>
        </p:spPr>
      </p:sp>
      <p:sp>
        <p:nvSpPr>
          <p:cNvPr name="TextBox 11" id="11"/>
          <p:cNvSpPr txBox="true"/>
          <p:nvPr/>
        </p:nvSpPr>
        <p:spPr>
          <a:xfrm rot="0">
            <a:off x="2423621" y="7435215"/>
            <a:ext cx="4909874" cy="1823085"/>
          </a:xfrm>
          <a:prstGeom prst="rect">
            <a:avLst/>
          </a:prstGeom>
        </p:spPr>
        <p:txBody>
          <a:bodyPr anchor="t" rtlCol="false" tIns="0" lIns="0" bIns="0" rIns="0">
            <a:spAutoFit/>
          </a:bodyPr>
          <a:lstStyle/>
          <a:p>
            <a:pPr algn="l" marL="0" indent="0" lvl="0">
              <a:lnSpc>
                <a:spcPts val="3600"/>
              </a:lnSpc>
              <a:spcBef>
                <a:spcPct val="0"/>
              </a:spcBef>
            </a:pPr>
            <a:r>
              <a:rPr lang="en-US" sz="2400">
                <a:solidFill>
                  <a:srgbClr val="FFFFFF"/>
                </a:solidFill>
                <a:latin typeface="Quicksand"/>
                <a:ea typeface="Quicksand"/>
                <a:cs typeface="Quicksand"/>
                <a:sym typeface="Quicksand"/>
              </a:rPr>
              <a:t>Red global que interconecta redes WAN a nivel mundial, usando infraestructuras como cables submarinos.</a:t>
            </a:r>
          </a:p>
        </p:txBody>
      </p:sp>
      <p:sp>
        <p:nvSpPr>
          <p:cNvPr name="TextBox 12" id="12"/>
          <p:cNvSpPr txBox="true"/>
          <p:nvPr/>
        </p:nvSpPr>
        <p:spPr>
          <a:xfrm rot="0">
            <a:off x="11203203" y="7435215"/>
            <a:ext cx="4909874" cy="1823085"/>
          </a:xfrm>
          <a:prstGeom prst="rect">
            <a:avLst/>
          </a:prstGeom>
        </p:spPr>
        <p:txBody>
          <a:bodyPr anchor="t" rtlCol="false" tIns="0" lIns="0" bIns="0" rIns="0">
            <a:spAutoFit/>
          </a:bodyPr>
          <a:lstStyle/>
          <a:p>
            <a:pPr algn="l">
              <a:lnSpc>
                <a:spcPts val="3600"/>
              </a:lnSpc>
              <a:spcBef>
                <a:spcPct val="0"/>
              </a:spcBef>
            </a:pPr>
            <a:r>
              <a:rPr lang="en-US" sz="2400">
                <a:solidFill>
                  <a:srgbClr val="FFFFFF"/>
                </a:solidFill>
                <a:latin typeface="Quicksand"/>
                <a:ea typeface="Quicksand"/>
                <a:cs typeface="Quicksand"/>
                <a:sym typeface="Quicksand"/>
              </a:rPr>
              <a:t>Red privada virtual que usa Internet para conectar de forma segura redes LAN o dispositivos remotos.</a:t>
            </a:r>
          </a:p>
        </p:txBody>
      </p:sp>
      <p:sp>
        <p:nvSpPr>
          <p:cNvPr name="TextBox 13" id="13"/>
          <p:cNvSpPr txBox="true"/>
          <p:nvPr/>
        </p:nvSpPr>
        <p:spPr>
          <a:xfrm rot="0">
            <a:off x="1582714" y="1860271"/>
            <a:ext cx="6877936" cy="552450"/>
          </a:xfrm>
          <a:prstGeom prst="rect">
            <a:avLst/>
          </a:prstGeom>
        </p:spPr>
        <p:txBody>
          <a:bodyPr anchor="t" rtlCol="false" tIns="0" lIns="0" bIns="0" rIns="0">
            <a:spAutoFit/>
          </a:bodyPr>
          <a:lstStyle/>
          <a:p>
            <a:pPr algn="ctr" marL="0" indent="0" lvl="0">
              <a:lnSpc>
                <a:spcPts val="4500"/>
              </a:lnSpc>
              <a:spcBef>
                <a:spcPct val="0"/>
              </a:spcBef>
            </a:pPr>
            <a:r>
              <a:rPr lang="en-US" b="true" sz="3000">
                <a:solidFill>
                  <a:srgbClr val="FFFFFF"/>
                </a:solidFill>
                <a:latin typeface="Quicksand Bold"/>
                <a:ea typeface="Quicksand Bold"/>
                <a:cs typeface="Quicksand Bold"/>
                <a:sym typeface="Quicksand Bold"/>
              </a:rPr>
              <a:t>Global Area Network (GAN)</a:t>
            </a:r>
          </a:p>
        </p:txBody>
      </p:sp>
      <p:sp>
        <p:nvSpPr>
          <p:cNvPr name="TextBox 14" id="14"/>
          <p:cNvSpPr txBox="true"/>
          <p:nvPr/>
        </p:nvSpPr>
        <p:spPr>
          <a:xfrm rot="0">
            <a:off x="10610994" y="1869796"/>
            <a:ext cx="6094292" cy="558014"/>
          </a:xfrm>
          <a:prstGeom prst="rect">
            <a:avLst/>
          </a:prstGeom>
        </p:spPr>
        <p:txBody>
          <a:bodyPr anchor="t" rtlCol="false" tIns="0" lIns="0" bIns="0" rIns="0">
            <a:spAutoFit/>
          </a:bodyPr>
          <a:lstStyle/>
          <a:p>
            <a:pPr algn="ctr">
              <a:lnSpc>
                <a:spcPts val="4655"/>
              </a:lnSpc>
            </a:pPr>
            <a:r>
              <a:rPr lang="en-US" b="true" sz="3103">
                <a:solidFill>
                  <a:srgbClr val="FFFFFF"/>
                </a:solidFill>
                <a:latin typeface="Quicksand Bold"/>
                <a:ea typeface="Quicksand Bold"/>
                <a:cs typeface="Quicksand Bold"/>
                <a:sym typeface="Quicksand Bold"/>
              </a:rPr>
              <a:t>Virtual Private Network (VPN)</a:t>
            </a:r>
          </a:p>
        </p:txBody>
      </p:sp>
    </p:spTree>
  </p:cSld>
  <p:clrMapOvr>
    <a:masterClrMapping/>
  </p:clrMapOvr>
  <p:transition spd="fast">
    <p:push dir="l"/>
  </p:transition>
</p:sld>
</file>

<file path=ppt/slides/slide40.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Estándar IEEE 802.3</a:t>
            </a:r>
          </a:p>
        </p:txBody>
      </p:sp>
      <p:grpSp>
        <p:nvGrpSpPr>
          <p:cNvPr name="Group 3" id="3"/>
          <p:cNvGrpSpPr/>
          <p:nvPr/>
        </p:nvGrpSpPr>
        <p:grpSpPr>
          <a:xfrm rot="0">
            <a:off x="1818827" y="2267045"/>
            <a:ext cx="14106449" cy="2716856"/>
            <a:chOff x="0" y="0"/>
            <a:chExt cx="4624057" cy="890578"/>
          </a:xfrm>
        </p:grpSpPr>
        <p:sp>
          <p:nvSpPr>
            <p:cNvPr name="Freeform 4" id="4"/>
            <p:cNvSpPr/>
            <p:nvPr/>
          </p:nvSpPr>
          <p:spPr>
            <a:xfrm flipH="false" flipV="false" rot="0">
              <a:off x="0" y="0"/>
              <a:ext cx="4624057" cy="890578"/>
            </a:xfrm>
            <a:custGeom>
              <a:avLst/>
              <a:gdLst/>
              <a:ahLst/>
              <a:cxnLst/>
              <a:rect r="r" b="b" t="t" l="l"/>
              <a:pathLst>
                <a:path h="890578" w="4624057">
                  <a:moveTo>
                    <a:pt x="0" y="0"/>
                  </a:moveTo>
                  <a:lnTo>
                    <a:pt x="4624057" y="0"/>
                  </a:lnTo>
                  <a:lnTo>
                    <a:pt x="4624057" y="890578"/>
                  </a:lnTo>
                  <a:lnTo>
                    <a:pt x="0" y="890578"/>
                  </a:lnTo>
                  <a:close/>
                </a:path>
              </a:pathLst>
            </a:custGeom>
            <a:solidFill>
              <a:srgbClr val="1C0140">
                <a:alpha val="37647"/>
              </a:srgbClr>
            </a:solidFill>
          </p:spPr>
        </p:sp>
        <p:sp>
          <p:nvSpPr>
            <p:cNvPr name="TextBox 5" id="5"/>
            <p:cNvSpPr txBox="true"/>
            <p:nvPr/>
          </p:nvSpPr>
          <p:spPr>
            <a:xfrm>
              <a:off x="0" y="-38100"/>
              <a:ext cx="4624057" cy="92867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187654" y="1964274"/>
            <a:ext cx="14502643" cy="2719511"/>
            <a:chOff x="0" y="0"/>
            <a:chExt cx="3819626" cy="716250"/>
          </a:xfrm>
        </p:grpSpPr>
        <p:sp>
          <p:nvSpPr>
            <p:cNvPr name="Freeform 7" id="7"/>
            <p:cNvSpPr/>
            <p:nvPr/>
          </p:nvSpPr>
          <p:spPr>
            <a:xfrm flipH="false" flipV="false" rot="0">
              <a:off x="0" y="0"/>
              <a:ext cx="3819626" cy="716250"/>
            </a:xfrm>
            <a:custGeom>
              <a:avLst/>
              <a:gdLst/>
              <a:ahLst/>
              <a:cxnLst/>
              <a:rect r="r" b="b" t="t" l="l"/>
              <a:pathLst>
                <a:path h="716250" w="3819626">
                  <a:moveTo>
                    <a:pt x="0" y="0"/>
                  </a:moveTo>
                  <a:lnTo>
                    <a:pt x="3819626" y="0"/>
                  </a:lnTo>
                  <a:lnTo>
                    <a:pt x="3819626" y="716250"/>
                  </a:lnTo>
                  <a:lnTo>
                    <a:pt x="0" y="716250"/>
                  </a:lnTo>
                  <a:close/>
                </a:path>
              </a:pathLst>
            </a:custGeom>
            <a:solidFill>
              <a:srgbClr val="FFFFFF"/>
            </a:solidFill>
          </p:spPr>
        </p:sp>
        <p:sp>
          <p:nvSpPr>
            <p:cNvPr name="TextBox 8" id="8"/>
            <p:cNvSpPr txBox="true"/>
            <p:nvPr/>
          </p:nvSpPr>
          <p:spPr>
            <a:xfrm>
              <a:off x="0" y="-38100"/>
              <a:ext cx="3819626" cy="75435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499305" y="2190845"/>
            <a:ext cx="13823769" cy="2103092"/>
          </a:xfrm>
          <a:prstGeom prst="rect">
            <a:avLst/>
          </a:prstGeom>
        </p:spPr>
        <p:txBody>
          <a:bodyPr anchor="t" rtlCol="false" tIns="0" lIns="0" bIns="0" rIns="0">
            <a:spAutoFit/>
          </a:bodyPr>
          <a:lstStyle/>
          <a:p>
            <a:pPr algn="l">
              <a:lnSpc>
                <a:spcPts val="4201"/>
              </a:lnSpc>
            </a:pPr>
            <a:r>
              <a:rPr lang="en-US" sz="2800">
                <a:solidFill>
                  <a:srgbClr val="000000"/>
                </a:solidFill>
                <a:latin typeface="Quicksand"/>
                <a:ea typeface="Quicksand"/>
                <a:cs typeface="Quicksand"/>
                <a:sym typeface="Quicksand"/>
              </a:rPr>
              <a:t>El estándar</a:t>
            </a:r>
            <a:r>
              <a:rPr lang="en-US" b="true" sz="2800">
                <a:solidFill>
                  <a:srgbClr val="000000"/>
                </a:solidFill>
                <a:latin typeface="Quicksand Bold"/>
                <a:ea typeface="Quicksand Bold"/>
                <a:cs typeface="Quicksand Bold"/>
                <a:sym typeface="Quicksand Bold"/>
              </a:rPr>
              <a:t> IEEE 802.3</a:t>
            </a:r>
            <a:r>
              <a:rPr lang="en-US" sz="2800">
                <a:solidFill>
                  <a:srgbClr val="000000"/>
                </a:solidFill>
                <a:latin typeface="Quicksand"/>
                <a:ea typeface="Quicksand"/>
                <a:cs typeface="Quicksand"/>
                <a:sym typeface="Quicksand"/>
              </a:rPr>
              <a:t>, conocido como </a:t>
            </a:r>
            <a:r>
              <a:rPr lang="en-US" b="true" sz="2800">
                <a:solidFill>
                  <a:srgbClr val="000000"/>
                </a:solidFill>
                <a:latin typeface="Quicksand Bold"/>
                <a:ea typeface="Quicksand Bold"/>
                <a:cs typeface="Quicksand Bold"/>
                <a:sym typeface="Quicksand Bold"/>
              </a:rPr>
              <a:t>Ethernet</a:t>
            </a:r>
            <a:r>
              <a:rPr lang="en-US" sz="2800">
                <a:solidFill>
                  <a:srgbClr val="000000"/>
                </a:solidFill>
                <a:latin typeface="Quicksand"/>
                <a:ea typeface="Quicksand"/>
                <a:cs typeface="Quicksand"/>
                <a:sym typeface="Quicksand"/>
              </a:rPr>
              <a:t>, regula la transferencia de datos en redes locales, definiendo la capa física y el acceso a la red. Utiliza el método </a:t>
            </a:r>
            <a:r>
              <a:rPr lang="en-US" b="true" sz="2800">
                <a:solidFill>
                  <a:srgbClr val="000000"/>
                </a:solidFill>
                <a:latin typeface="Quicksand Bold"/>
                <a:ea typeface="Quicksand Bold"/>
                <a:cs typeface="Quicksand Bold"/>
                <a:sym typeface="Quicksand Bold"/>
              </a:rPr>
              <a:t>CSMA/CD</a:t>
            </a:r>
            <a:r>
              <a:rPr lang="en-US" sz="2800">
                <a:solidFill>
                  <a:srgbClr val="000000"/>
                </a:solidFill>
                <a:latin typeface="Quicksand"/>
                <a:ea typeface="Quicksand"/>
                <a:cs typeface="Quicksand"/>
                <a:sym typeface="Quicksand"/>
              </a:rPr>
              <a:t> para evitar colisiones y permite la conexión de múltiples dispositivos en una red compartida.</a:t>
            </a:r>
          </a:p>
        </p:txBody>
      </p:sp>
      <p:grpSp>
        <p:nvGrpSpPr>
          <p:cNvPr name="Group 10" id="10"/>
          <p:cNvGrpSpPr/>
          <p:nvPr/>
        </p:nvGrpSpPr>
        <p:grpSpPr>
          <a:xfrm rot="0">
            <a:off x="713949" y="5593969"/>
            <a:ext cx="7576482" cy="3677897"/>
            <a:chOff x="0" y="0"/>
            <a:chExt cx="2483551" cy="1205605"/>
          </a:xfrm>
        </p:grpSpPr>
        <p:sp>
          <p:nvSpPr>
            <p:cNvPr name="Freeform 11" id="11"/>
            <p:cNvSpPr/>
            <p:nvPr/>
          </p:nvSpPr>
          <p:spPr>
            <a:xfrm flipH="false" flipV="false" rot="0">
              <a:off x="0" y="0"/>
              <a:ext cx="2483551" cy="1205605"/>
            </a:xfrm>
            <a:custGeom>
              <a:avLst/>
              <a:gdLst/>
              <a:ahLst/>
              <a:cxnLst/>
              <a:rect r="r" b="b" t="t" l="l"/>
              <a:pathLst>
                <a:path h="1205605" w="2483551">
                  <a:moveTo>
                    <a:pt x="0" y="0"/>
                  </a:moveTo>
                  <a:lnTo>
                    <a:pt x="2483551" y="0"/>
                  </a:lnTo>
                  <a:lnTo>
                    <a:pt x="2483551" y="1205605"/>
                  </a:lnTo>
                  <a:lnTo>
                    <a:pt x="0" y="1205605"/>
                  </a:lnTo>
                  <a:close/>
                </a:path>
              </a:pathLst>
            </a:custGeom>
            <a:solidFill>
              <a:srgbClr val="1C0140">
                <a:alpha val="37647"/>
              </a:srgbClr>
            </a:solidFill>
          </p:spPr>
        </p:sp>
        <p:sp>
          <p:nvSpPr>
            <p:cNvPr name="TextBox 12" id="12"/>
            <p:cNvSpPr txBox="true"/>
            <p:nvPr/>
          </p:nvSpPr>
          <p:spPr>
            <a:xfrm>
              <a:off x="0" y="-38100"/>
              <a:ext cx="2483551" cy="124370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82776" y="5341886"/>
            <a:ext cx="7789276" cy="3654224"/>
            <a:chOff x="0" y="0"/>
            <a:chExt cx="2051496" cy="962429"/>
          </a:xfrm>
        </p:grpSpPr>
        <p:sp>
          <p:nvSpPr>
            <p:cNvPr name="Freeform 14" id="14"/>
            <p:cNvSpPr/>
            <p:nvPr/>
          </p:nvSpPr>
          <p:spPr>
            <a:xfrm flipH="false" flipV="false" rot="0">
              <a:off x="0" y="0"/>
              <a:ext cx="2051496" cy="962429"/>
            </a:xfrm>
            <a:custGeom>
              <a:avLst/>
              <a:gdLst/>
              <a:ahLst/>
              <a:cxnLst/>
              <a:rect r="r" b="b" t="t" l="l"/>
              <a:pathLst>
                <a:path h="962429" w="2051496">
                  <a:moveTo>
                    <a:pt x="0" y="0"/>
                  </a:moveTo>
                  <a:lnTo>
                    <a:pt x="2051496" y="0"/>
                  </a:lnTo>
                  <a:lnTo>
                    <a:pt x="2051496" y="962429"/>
                  </a:lnTo>
                  <a:lnTo>
                    <a:pt x="0" y="962429"/>
                  </a:lnTo>
                  <a:close/>
                </a:path>
              </a:pathLst>
            </a:custGeom>
            <a:solidFill>
              <a:srgbClr val="FFFFFF"/>
            </a:solidFill>
          </p:spPr>
        </p:sp>
        <p:sp>
          <p:nvSpPr>
            <p:cNvPr name="TextBox 15" id="15"/>
            <p:cNvSpPr txBox="true"/>
            <p:nvPr/>
          </p:nvSpPr>
          <p:spPr>
            <a:xfrm>
              <a:off x="0" y="-38100"/>
              <a:ext cx="2051496" cy="1000529"/>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337860" y="5383637"/>
            <a:ext cx="7279107" cy="3169892"/>
          </a:xfrm>
          <a:prstGeom prst="rect">
            <a:avLst/>
          </a:prstGeom>
        </p:spPr>
        <p:txBody>
          <a:bodyPr anchor="t" rtlCol="false" tIns="0" lIns="0" bIns="0" rIns="0">
            <a:spAutoFit/>
          </a:bodyPr>
          <a:lstStyle/>
          <a:p>
            <a:pPr algn="ctr">
              <a:lnSpc>
                <a:spcPts val="4201"/>
              </a:lnSpc>
            </a:pPr>
            <a:r>
              <a:rPr lang="en-US" b="true" sz="2800">
                <a:solidFill>
                  <a:srgbClr val="000000"/>
                </a:solidFill>
                <a:latin typeface="Quicksand Bold"/>
                <a:ea typeface="Quicksand Bold"/>
                <a:cs typeface="Quicksand Bold"/>
                <a:sym typeface="Quicksand Bold"/>
              </a:rPr>
              <a:t>Ventajas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Amplia interoperabilidad</a:t>
            </a:r>
            <a:r>
              <a:rPr lang="en-US" sz="2800">
                <a:solidFill>
                  <a:srgbClr val="000000"/>
                </a:solidFill>
                <a:latin typeface="Quicksand"/>
                <a:ea typeface="Quicksand"/>
                <a:cs typeface="Quicksand"/>
                <a:sym typeface="Quicksand"/>
              </a:rPr>
              <a:t> entre dispositivos.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Escalable</a:t>
            </a:r>
            <a:r>
              <a:rPr lang="en-US" sz="2800">
                <a:solidFill>
                  <a:srgbClr val="000000"/>
                </a:solidFill>
                <a:latin typeface="Quicksand"/>
                <a:ea typeface="Quicksand"/>
                <a:cs typeface="Quicksand"/>
                <a:sym typeface="Quicksand"/>
              </a:rPr>
              <a:t> desde pequeñas redes a grandes.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Bajo costo </a:t>
            </a:r>
            <a:r>
              <a:rPr lang="en-US" sz="2800">
                <a:solidFill>
                  <a:srgbClr val="000000"/>
                </a:solidFill>
                <a:latin typeface="Quicksand"/>
                <a:ea typeface="Quicksand"/>
                <a:cs typeface="Quicksand"/>
                <a:sym typeface="Quicksand"/>
              </a:rPr>
              <a:t>de implementación.</a:t>
            </a:r>
          </a:p>
        </p:txBody>
      </p:sp>
      <p:grpSp>
        <p:nvGrpSpPr>
          <p:cNvPr name="Group 17" id="17"/>
          <p:cNvGrpSpPr/>
          <p:nvPr/>
        </p:nvGrpSpPr>
        <p:grpSpPr>
          <a:xfrm rot="0">
            <a:off x="9438975" y="5580403"/>
            <a:ext cx="7576482" cy="3677897"/>
            <a:chOff x="0" y="0"/>
            <a:chExt cx="2483551" cy="1205605"/>
          </a:xfrm>
        </p:grpSpPr>
        <p:sp>
          <p:nvSpPr>
            <p:cNvPr name="Freeform 18" id="18"/>
            <p:cNvSpPr/>
            <p:nvPr/>
          </p:nvSpPr>
          <p:spPr>
            <a:xfrm flipH="false" flipV="false" rot="0">
              <a:off x="0" y="0"/>
              <a:ext cx="2483551" cy="1205605"/>
            </a:xfrm>
            <a:custGeom>
              <a:avLst/>
              <a:gdLst/>
              <a:ahLst/>
              <a:cxnLst/>
              <a:rect r="r" b="b" t="t" l="l"/>
              <a:pathLst>
                <a:path h="1205605" w="2483551">
                  <a:moveTo>
                    <a:pt x="0" y="0"/>
                  </a:moveTo>
                  <a:lnTo>
                    <a:pt x="2483551" y="0"/>
                  </a:lnTo>
                  <a:lnTo>
                    <a:pt x="2483551" y="1205605"/>
                  </a:lnTo>
                  <a:lnTo>
                    <a:pt x="0" y="1205605"/>
                  </a:lnTo>
                  <a:close/>
                </a:path>
              </a:pathLst>
            </a:custGeom>
            <a:solidFill>
              <a:srgbClr val="1C0140">
                <a:alpha val="37647"/>
              </a:srgbClr>
            </a:solidFill>
          </p:spPr>
        </p:sp>
        <p:sp>
          <p:nvSpPr>
            <p:cNvPr name="TextBox 19" id="19"/>
            <p:cNvSpPr txBox="true"/>
            <p:nvPr/>
          </p:nvSpPr>
          <p:spPr>
            <a:xfrm>
              <a:off x="0" y="-38100"/>
              <a:ext cx="2483551" cy="124370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807802" y="5328320"/>
            <a:ext cx="7789276" cy="3654224"/>
            <a:chOff x="0" y="0"/>
            <a:chExt cx="2051496" cy="962429"/>
          </a:xfrm>
        </p:grpSpPr>
        <p:sp>
          <p:nvSpPr>
            <p:cNvPr name="Freeform 21" id="21"/>
            <p:cNvSpPr/>
            <p:nvPr/>
          </p:nvSpPr>
          <p:spPr>
            <a:xfrm flipH="false" flipV="false" rot="0">
              <a:off x="0" y="0"/>
              <a:ext cx="2051496" cy="962429"/>
            </a:xfrm>
            <a:custGeom>
              <a:avLst/>
              <a:gdLst/>
              <a:ahLst/>
              <a:cxnLst/>
              <a:rect r="r" b="b" t="t" l="l"/>
              <a:pathLst>
                <a:path h="962429" w="2051496">
                  <a:moveTo>
                    <a:pt x="0" y="0"/>
                  </a:moveTo>
                  <a:lnTo>
                    <a:pt x="2051496" y="0"/>
                  </a:lnTo>
                  <a:lnTo>
                    <a:pt x="2051496" y="962429"/>
                  </a:lnTo>
                  <a:lnTo>
                    <a:pt x="0" y="962429"/>
                  </a:lnTo>
                  <a:close/>
                </a:path>
              </a:pathLst>
            </a:custGeom>
            <a:solidFill>
              <a:srgbClr val="FFFFFF"/>
            </a:solidFill>
          </p:spPr>
        </p:sp>
        <p:sp>
          <p:nvSpPr>
            <p:cNvPr name="TextBox 22" id="22"/>
            <p:cNvSpPr txBox="true"/>
            <p:nvPr/>
          </p:nvSpPr>
          <p:spPr>
            <a:xfrm>
              <a:off x="0" y="-38100"/>
              <a:ext cx="2051496" cy="1000529"/>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062886" y="5265686"/>
            <a:ext cx="7279107" cy="37032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Desventajas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Limitaciones de distancia</a:t>
            </a:r>
            <a:r>
              <a:rPr lang="en-US" sz="2800">
                <a:solidFill>
                  <a:srgbClr val="000000"/>
                </a:solidFill>
                <a:latin typeface="Quicksand"/>
                <a:ea typeface="Quicksand"/>
                <a:cs typeface="Quicksand"/>
                <a:sym typeface="Quicksand"/>
              </a:rPr>
              <a:t> (100 metros en cables de cobre).</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Ineficiencia </a:t>
            </a:r>
            <a:r>
              <a:rPr lang="en-US" sz="2800">
                <a:solidFill>
                  <a:srgbClr val="000000"/>
                </a:solidFill>
                <a:latin typeface="Quicksand"/>
                <a:ea typeface="Quicksand"/>
                <a:cs typeface="Quicksand"/>
                <a:sym typeface="Quicksand"/>
              </a:rPr>
              <a:t>del control de colisiones en redes con switches.</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Latencia </a:t>
            </a:r>
            <a:r>
              <a:rPr lang="en-US" sz="2800">
                <a:solidFill>
                  <a:srgbClr val="000000"/>
                </a:solidFill>
                <a:latin typeface="Quicksand"/>
                <a:ea typeface="Quicksand"/>
                <a:cs typeface="Quicksand"/>
                <a:sym typeface="Quicksand"/>
              </a:rPr>
              <a:t>en redes grandes si no se gestiona bien.</a:t>
            </a:r>
          </a:p>
        </p:txBody>
      </p:sp>
    </p:spTree>
  </p:cSld>
  <p:clrMapOvr>
    <a:masterClrMapping/>
  </p:clrMapOvr>
  <p:transition spd="fast">
    <p:push dir="l"/>
  </p:transition>
</p:sld>
</file>

<file path=ppt/slides/slide41.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Estándar IEEE 802.4</a:t>
            </a:r>
          </a:p>
        </p:txBody>
      </p:sp>
      <p:grpSp>
        <p:nvGrpSpPr>
          <p:cNvPr name="Group 3" id="3"/>
          <p:cNvGrpSpPr/>
          <p:nvPr/>
        </p:nvGrpSpPr>
        <p:grpSpPr>
          <a:xfrm rot="0">
            <a:off x="1818827" y="2267045"/>
            <a:ext cx="14106449" cy="2716856"/>
            <a:chOff x="0" y="0"/>
            <a:chExt cx="4624057" cy="890578"/>
          </a:xfrm>
        </p:grpSpPr>
        <p:sp>
          <p:nvSpPr>
            <p:cNvPr name="Freeform 4" id="4"/>
            <p:cNvSpPr/>
            <p:nvPr/>
          </p:nvSpPr>
          <p:spPr>
            <a:xfrm flipH="false" flipV="false" rot="0">
              <a:off x="0" y="0"/>
              <a:ext cx="4624057" cy="890578"/>
            </a:xfrm>
            <a:custGeom>
              <a:avLst/>
              <a:gdLst/>
              <a:ahLst/>
              <a:cxnLst/>
              <a:rect r="r" b="b" t="t" l="l"/>
              <a:pathLst>
                <a:path h="890578" w="4624057">
                  <a:moveTo>
                    <a:pt x="0" y="0"/>
                  </a:moveTo>
                  <a:lnTo>
                    <a:pt x="4624057" y="0"/>
                  </a:lnTo>
                  <a:lnTo>
                    <a:pt x="4624057" y="890578"/>
                  </a:lnTo>
                  <a:lnTo>
                    <a:pt x="0" y="890578"/>
                  </a:lnTo>
                  <a:close/>
                </a:path>
              </a:pathLst>
            </a:custGeom>
            <a:solidFill>
              <a:srgbClr val="1C0140">
                <a:alpha val="37647"/>
              </a:srgbClr>
            </a:solidFill>
          </p:spPr>
        </p:sp>
        <p:sp>
          <p:nvSpPr>
            <p:cNvPr name="TextBox 5" id="5"/>
            <p:cNvSpPr txBox="true"/>
            <p:nvPr/>
          </p:nvSpPr>
          <p:spPr>
            <a:xfrm>
              <a:off x="0" y="-38100"/>
              <a:ext cx="4624057" cy="92867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187654" y="1964274"/>
            <a:ext cx="14502643" cy="2719511"/>
            <a:chOff x="0" y="0"/>
            <a:chExt cx="3819626" cy="716250"/>
          </a:xfrm>
        </p:grpSpPr>
        <p:sp>
          <p:nvSpPr>
            <p:cNvPr name="Freeform 7" id="7"/>
            <p:cNvSpPr/>
            <p:nvPr/>
          </p:nvSpPr>
          <p:spPr>
            <a:xfrm flipH="false" flipV="false" rot="0">
              <a:off x="0" y="0"/>
              <a:ext cx="3819626" cy="716250"/>
            </a:xfrm>
            <a:custGeom>
              <a:avLst/>
              <a:gdLst/>
              <a:ahLst/>
              <a:cxnLst/>
              <a:rect r="r" b="b" t="t" l="l"/>
              <a:pathLst>
                <a:path h="716250" w="3819626">
                  <a:moveTo>
                    <a:pt x="0" y="0"/>
                  </a:moveTo>
                  <a:lnTo>
                    <a:pt x="3819626" y="0"/>
                  </a:lnTo>
                  <a:lnTo>
                    <a:pt x="3819626" y="716250"/>
                  </a:lnTo>
                  <a:lnTo>
                    <a:pt x="0" y="716250"/>
                  </a:lnTo>
                  <a:close/>
                </a:path>
              </a:pathLst>
            </a:custGeom>
            <a:solidFill>
              <a:srgbClr val="FFFFFF"/>
            </a:solidFill>
          </p:spPr>
        </p:sp>
        <p:sp>
          <p:nvSpPr>
            <p:cNvPr name="TextBox 8" id="8"/>
            <p:cNvSpPr txBox="true"/>
            <p:nvPr/>
          </p:nvSpPr>
          <p:spPr>
            <a:xfrm>
              <a:off x="0" y="-38100"/>
              <a:ext cx="3819626" cy="75435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499305" y="2190845"/>
            <a:ext cx="13823769" cy="2103092"/>
          </a:xfrm>
          <a:prstGeom prst="rect">
            <a:avLst/>
          </a:prstGeom>
        </p:spPr>
        <p:txBody>
          <a:bodyPr anchor="t" rtlCol="false" tIns="0" lIns="0" bIns="0" rIns="0">
            <a:spAutoFit/>
          </a:bodyPr>
          <a:lstStyle/>
          <a:p>
            <a:pPr algn="l">
              <a:lnSpc>
                <a:spcPts val="4201"/>
              </a:lnSpc>
            </a:pPr>
            <a:r>
              <a:rPr lang="en-US" sz="2800">
                <a:solidFill>
                  <a:srgbClr val="000000"/>
                </a:solidFill>
                <a:latin typeface="Quicksand"/>
                <a:ea typeface="Quicksand"/>
                <a:cs typeface="Quicksand"/>
                <a:sym typeface="Quicksand"/>
              </a:rPr>
              <a:t>I</a:t>
            </a:r>
            <a:r>
              <a:rPr lang="en-US" b="true" sz="2800">
                <a:solidFill>
                  <a:srgbClr val="000000"/>
                </a:solidFill>
                <a:latin typeface="Quicksand Bold"/>
                <a:ea typeface="Quicksand Bold"/>
                <a:cs typeface="Quicksand Bold"/>
                <a:sym typeface="Quicksand Bold"/>
              </a:rPr>
              <a:t>EEE 802.4</a:t>
            </a:r>
            <a:r>
              <a:rPr lang="en-US" sz="2800">
                <a:solidFill>
                  <a:srgbClr val="000000"/>
                </a:solidFill>
                <a:latin typeface="Quicksand"/>
                <a:ea typeface="Quicksand"/>
                <a:cs typeface="Quicksand"/>
                <a:sym typeface="Quicksand"/>
              </a:rPr>
              <a:t> define la red </a:t>
            </a:r>
            <a:r>
              <a:rPr lang="en-US" b="true" sz="2800">
                <a:solidFill>
                  <a:srgbClr val="000000"/>
                </a:solidFill>
                <a:latin typeface="Quicksand Bold"/>
                <a:ea typeface="Quicksand Bold"/>
                <a:cs typeface="Quicksand Bold"/>
                <a:sym typeface="Quicksand Bold"/>
              </a:rPr>
              <a:t>Token Bus</a:t>
            </a:r>
            <a:r>
              <a:rPr lang="en-US" sz="2800">
                <a:solidFill>
                  <a:srgbClr val="000000"/>
                </a:solidFill>
                <a:latin typeface="Quicksand"/>
                <a:ea typeface="Quicksand"/>
                <a:cs typeface="Quicksand"/>
                <a:sym typeface="Quicksand"/>
              </a:rPr>
              <a:t>, utilizada principalmente en automatización industrial. Las estaciones están conectadas a un medio compartido y organizadas en un anillo lógico, donde un token viaja entre estaciones, permitiendo que solo una estación transmita datos a la vez.</a:t>
            </a:r>
          </a:p>
        </p:txBody>
      </p:sp>
      <p:grpSp>
        <p:nvGrpSpPr>
          <p:cNvPr name="Group 10" id="10"/>
          <p:cNvGrpSpPr/>
          <p:nvPr/>
        </p:nvGrpSpPr>
        <p:grpSpPr>
          <a:xfrm rot="0">
            <a:off x="250781" y="5631601"/>
            <a:ext cx="7576482" cy="4424875"/>
            <a:chOff x="0" y="0"/>
            <a:chExt cx="2483551" cy="1450462"/>
          </a:xfrm>
        </p:grpSpPr>
        <p:sp>
          <p:nvSpPr>
            <p:cNvPr name="Freeform 11" id="11"/>
            <p:cNvSpPr/>
            <p:nvPr/>
          </p:nvSpPr>
          <p:spPr>
            <a:xfrm flipH="false" flipV="false" rot="0">
              <a:off x="0" y="0"/>
              <a:ext cx="2483551" cy="1450462"/>
            </a:xfrm>
            <a:custGeom>
              <a:avLst/>
              <a:gdLst/>
              <a:ahLst/>
              <a:cxnLst/>
              <a:rect r="r" b="b" t="t" l="l"/>
              <a:pathLst>
                <a:path h="1450462" w="2483551">
                  <a:moveTo>
                    <a:pt x="0" y="0"/>
                  </a:moveTo>
                  <a:lnTo>
                    <a:pt x="2483551" y="0"/>
                  </a:lnTo>
                  <a:lnTo>
                    <a:pt x="2483551" y="1450462"/>
                  </a:lnTo>
                  <a:lnTo>
                    <a:pt x="0" y="1450462"/>
                  </a:lnTo>
                  <a:close/>
                </a:path>
              </a:pathLst>
            </a:custGeom>
            <a:solidFill>
              <a:srgbClr val="1C0140">
                <a:alpha val="37647"/>
              </a:srgbClr>
            </a:solidFill>
          </p:spPr>
        </p:sp>
        <p:sp>
          <p:nvSpPr>
            <p:cNvPr name="TextBox 12" id="12"/>
            <p:cNvSpPr txBox="true"/>
            <p:nvPr/>
          </p:nvSpPr>
          <p:spPr>
            <a:xfrm>
              <a:off x="0" y="-38100"/>
              <a:ext cx="2483551" cy="148856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19608" y="5328320"/>
            <a:ext cx="7789276" cy="4396394"/>
            <a:chOff x="0" y="0"/>
            <a:chExt cx="2051496" cy="1157898"/>
          </a:xfrm>
        </p:grpSpPr>
        <p:sp>
          <p:nvSpPr>
            <p:cNvPr name="Freeform 14" id="14"/>
            <p:cNvSpPr/>
            <p:nvPr/>
          </p:nvSpPr>
          <p:spPr>
            <a:xfrm flipH="false" flipV="false" rot="0">
              <a:off x="0" y="0"/>
              <a:ext cx="2051496" cy="1157898"/>
            </a:xfrm>
            <a:custGeom>
              <a:avLst/>
              <a:gdLst/>
              <a:ahLst/>
              <a:cxnLst/>
              <a:rect r="r" b="b" t="t" l="l"/>
              <a:pathLst>
                <a:path h="1157898" w="2051496">
                  <a:moveTo>
                    <a:pt x="0" y="0"/>
                  </a:moveTo>
                  <a:lnTo>
                    <a:pt x="2051496" y="0"/>
                  </a:lnTo>
                  <a:lnTo>
                    <a:pt x="2051496" y="1157898"/>
                  </a:lnTo>
                  <a:lnTo>
                    <a:pt x="0" y="1157898"/>
                  </a:lnTo>
                  <a:close/>
                </a:path>
              </a:pathLst>
            </a:custGeom>
            <a:solidFill>
              <a:srgbClr val="FFFFFF"/>
            </a:solidFill>
          </p:spPr>
        </p:sp>
        <p:sp>
          <p:nvSpPr>
            <p:cNvPr name="TextBox 15" id="15"/>
            <p:cNvSpPr txBox="true"/>
            <p:nvPr/>
          </p:nvSpPr>
          <p:spPr>
            <a:xfrm>
              <a:off x="0" y="-38100"/>
              <a:ext cx="2051496" cy="1195998"/>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874692" y="5370071"/>
            <a:ext cx="7279107" cy="4236692"/>
          </a:xfrm>
          <a:prstGeom prst="rect">
            <a:avLst/>
          </a:prstGeom>
        </p:spPr>
        <p:txBody>
          <a:bodyPr anchor="t" rtlCol="false" tIns="0" lIns="0" bIns="0" rIns="0">
            <a:spAutoFit/>
          </a:bodyPr>
          <a:lstStyle/>
          <a:p>
            <a:pPr algn="ctr">
              <a:lnSpc>
                <a:spcPts val="4201"/>
              </a:lnSpc>
            </a:pPr>
            <a:r>
              <a:rPr lang="en-US" b="true" sz="2800">
                <a:solidFill>
                  <a:srgbClr val="000000"/>
                </a:solidFill>
                <a:latin typeface="Quicksand Bold"/>
                <a:ea typeface="Quicksand Bold"/>
                <a:cs typeface="Quicksand Bold"/>
                <a:sym typeface="Quicksand Bold"/>
              </a:rPr>
              <a:t>Ventajas</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Elimina colisiones en la red al usar el método de token-passing.</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Proporciona comunicaciones confiables en entornos industriales con alta demanda de datos.</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Ideal para aplicaciones en tiempo real por su orden de transmisión.</a:t>
            </a:r>
          </a:p>
        </p:txBody>
      </p:sp>
      <p:grpSp>
        <p:nvGrpSpPr>
          <p:cNvPr name="Group 17" id="17"/>
          <p:cNvGrpSpPr/>
          <p:nvPr/>
        </p:nvGrpSpPr>
        <p:grpSpPr>
          <a:xfrm rot="0">
            <a:off x="9737954" y="5631601"/>
            <a:ext cx="7576482" cy="4424875"/>
            <a:chOff x="0" y="0"/>
            <a:chExt cx="2483551" cy="1450462"/>
          </a:xfrm>
        </p:grpSpPr>
        <p:sp>
          <p:nvSpPr>
            <p:cNvPr name="Freeform 18" id="18"/>
            <p:cNvSpPr/>
            <p:nvPr/>
          </p:nvSpPr>
          <p:spPr>
            <a:xfrm flipH="false" flipV="false" rot="0">
              <a:off x="0" y="0"/>
              <a:ext cx="2483551" cy="1450462"/>
            </a:xfrm>
            <a:custGeom>
              <a:avLst/>
              <a:gdLst/>
              <a:ahLst/>
              <a:cxnLst/>
              <a:rect r="r" b="b" t="t" l="l"/>
              <a:pathLst>
                <a:path h="1450462" w="2483551">
                  <a:moveTo>
                    <a:pt x="0" y="0"/>
                  </a:moveTo>
                  <a:lnTo>
                    <a:pt x="2483551" y="0"/>
                  </a:lnTo>
                  <a:lnTo>
                    <a:pt x="2483551" y="1450462"/>
                  </a:lnTo>
                  <a:lnTo>
                    <a:pt x="0" y="1450462"/>
                  </a:lnTo>
                  <a:close/>
                </a:path>
              </a:pathLst>
            </a:custGeom>
            <a:solidFill>
              <a:srgbClr val="1C0140">
                <a:alpha val="37647"/>
              </a:srgbClr>
            </a:solidFill>
          </p:spPr>
        </p:sp>
        <p:sp>
          <p:nvSpPr>
            <p:cNvPr name="TextBox 19" id="19"/>
            <p:cNvSpPr txBox="true"/>
            <p:nvPr/>
          </p:nvSpPr>
          <p:spPr>
            <a:xfrm>
              <a:off x="0" y="-38100"/>
              <a:ext cx="2483551" cy="1488562"/>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106781" y="5328320"/>
            <a:ext cx="7789276" cy="4396394"/>
            <a:chOff x="0" y="0"/>
            <a:chExt cx="2051496" cy="1157898"/>
          </a:xfrm>
        </p:grpSpPr>
        <p:sp>
          <p:nvSpPr>
            <p:cNvPr name="Freeform 21" id="21"/>
            <p:cNvSpPr/>
            <p:nvPr/>
          </p:nvSpPr>
          <p:spPr>
            <a:xfrm flipH="false" flipV="false" rot="0">
              <a:off x="0" y="0"/>
              <a:ext cx="2051496" cy="1157898"/>
            </a:xfrm>
            <a:custGeom>
              <a:avLst/>
              <a:gdLst/>
              <a:ahLst/>
              <a:cxnLst/>
              <a:rect r="r" b="b" t="t" l="l"/>
              <a:pathLst>
                <a:path h="1157898" w="2051496">
                  <a:moveTo>
                    <a:pt x="0" y="0"/>
                  </a:moveTo>
                  <a:lnTo>
                    <a:pt x="2051496" y="0"/>
                  </a:lnTo>
                  <a:lnTo>
                    <a:pt x="2051496" y="1157898"/>
                  </a:lnTo>
                  <a:lnTo>
                    <a:pt x="0" y="1157898"/>
                  </a:lnTo>
                  <a:close/>
                </a:path>
              </a:pathLst>
            </a:custGeom>
            <a:solidFill>
              <a:srgbClr val="FFFFFF"/>
            </a:solidFill>
          </p:spPr>
        </p:sp>
        <p:sp>
          <p:nvSpPr>
            <p:cNvPr name="TextBox 22" id="22"/>
            <p:cNvSpPr txBox="true"/>
            <p:nvPr/>
          </p:nvSpPr>
          <p:spPr>
            <a:xfrm>
              <a:off x="0" y="-38100"/>
              <a:ext cx="2051496" cy="1195998"/>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361866" y="5370071"/>
            <a:ext cx="7279107" cy="37032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Desventajas</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Complejidad en la inicialización y mantenimiento del anillo lógico.</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Menos flexible que Ethernet en términos de escalabilidad.</a:t>
            </a:r>
          </a:p>
          <a:p>
            <a:pPr algn="l" marL="604681" indent="-302341" lvl="1">
              <a:lnSpc>
                <a:spcPts val="4201"/>
              </a:lnSpc>
              <a:buFont typeface="Arial"/>
              <a:buChar char="•"/>
            </a:pPr>
            <a:r>
              <a:rPr lang="en-US" sz="2800">
                <a:solidFill>
                  <a:srgbClr val="000000"/>
                </a:solidFill>
                <a:latin typeface="Quicksand"/>
                <a:ea typeface="Quicksand"/>
                <a:cs typeface="Quicksand"/>
                <a:sym typeface="Quicksand"/>
              </a:rPr>
              <a:t>Si una estación falla, puede interrumpir el flujo del token y la comunicación.</a:t>
            </a:r>
          </a:p>
        </p:txBody>
      </p:sp>
    </p:spTree>
  </p:cSld>
  <p:clrMapOvr>
    <a:masterClrMapping/>
  </p:clrMapOvr>
  <p:transition spd="fast">
    <p:push dir="l"/>
  </p:transition>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1028700" y="3356665"/>
            <a:ext cx="17995376" cy="6334125"/>
          </a:xfrm>
          <a:prstGeom prst="rect">
            <a:avLst/>
          </a:prstGeom>
        </p:spPr>
        <p:txBody>
          <a:bodyPr anchor="t" rtlCol="false" tIns="0" lIns="0" bIns="0" rIns="0">
            <a:spAutoFit/>
          </a:bodyPr>
          <a:lstStyle/>
          <a:p>
            <a:pPr algn="l">
              <a:lnSpc>
                <a:spcPts val="16800"/>
              </a:lnSpc>
            </a:pPr>
            <a:r>
              <a:rPr lang="en-US" sz="12000">
                <a:solidFill>
                  <a:srgbClr val="FFFFFF"/>
                </a:solidFill>
                <a:latin typeface="Fredoka"/>
                <a:ea typeface="Fredoka"/>
                <a:cs typeface="Fredoka"/>
                <a:sym typeface="Fredoka"/>
              </a:rPr>
              <a:t>CORREO Y COMUNICACIÓN A NIVEL DE APLICACIÓN</a:t>
            </a:r>
          </a:p>
        </p:txBody>
      </p:sp>
      <p:sp>
        <p:nvSpPr>
          <p:cNvPr name="Freeform 3" id="3"/>
          <p:cNvSpPr/>
          <p:nvPr/>
        </p:nvSpPr>
        <p:spPr>
          <a:xfrm flipH="false" flipV="false" rot="0">
            <a:off x="14400205" y="1028700"/>
            <a:ext cx="2551176" cy="4114800"/>
          </a:xfrm>
          <a:custGeom>
            <a:avLst/>
            <a:gdLst/>
            <a:ahLst/>
            <a:cxnLst/>
            <a:rect r="r" b="b" t="t" l="l"/>
            <a:pathLst>
              <a:path h="4114800" w="2551176">
                <a:moveTo>
                  <a:pt x="0" y="0"/>
                </a:moveTo>
                <a:lnTo>
                  <a:pt x="2551176" y="0"/>
                </a:lnTo>
                <a:lnTo>
                  <a:pt x="25511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push dir="l"/>
  </p:transition>
</p:sld>
</file>

<file path=ppt/slides/slide43.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Protocolos para Enviar y Recibir Correo</a:t>
            </a:r>
          </a:p>
        </p:txBody>
      </p:sp>
      <p:grpSp>
        <p:nvGrpSpPr>
          <p:cNvPr name="Group 3" id="3"/>
          <p:cNvGrpSpPr/>
          <p:nvPr/>
        </p:nvGrpSpPr>
        <p:grpSpPr>
          <a:xfrm rot="0">
            <a:off x="772399" y="6682903"/>
            <a:ext cx="7598235" cy="3315675"/>
            <a:chOff x="0" y="0"/>
            <a:chExt cx="2490682" cy="1086870"/>
          </a:xfrm>
        </p:grpSpPr>
        <p:sp>
          <p:nvSpPr>
            <p:cNvPr name="Freeform 4" id="4"/>
            <p:cNvSpPr/>
            <p:nvPr/>
          </p:nvSpPr>
          <p:spPr>
            <a:xfrm flipH="false" flipV="false" rot="0">
              <a:off x="0" y="0"/>
              <a:ext cx="2490682" cy="1086870"/>
            </a:xfrm>
            <a:custGeom>
              <a:avLst/>
              <a:gdLst/>
              <a:ahLst/>
              <a:cxnLst/>
              <a:rect r="r" b="b" t="t" l="l"/>
              <a:pathLst>
                <a:path h="1086870" w="2490682">
                  <a:moveTo>
                    <a:pt x="0" y="0"/>
                  </a:moveTo>
                  <a:lnTo>
                    <a:pt x="2490682" y="0"/>
                  </a:lnTo>
                  <a:lnTo>
                    <a:pt x="2490682" y="1086870"/>
                  </a:lnTo>
                  <a:lnTo>
                    <a:pt x="0" y="1086870"/>
                  </a:lnTo>
                  <a:close/>
                </a:path>
              </a:pathLst>
            </a:custGeom>
            <a:solidFill>
              <a:srgbClr val="1C0140">
                <a:alpha val="37647"/>
              </a:srgbClr>
            </a:solidFill>
          </p:spPr>
        </p:sp>
        <p:sp>
          <p:nvSpPr>
            <p:cNvPr name="TextBox 5" id="5"/>
            <p:cNvSpPr txBox="true"/>
            <p:nvPr/>
          </p:nvSpPr>
          <p:spPr>
            <a:xfrm>
              <a:off x="0" y="-38100"/>
              <a:ext cx="2490682" cy="112497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64350" y="6315567"/>
            <a:ext cx="7713156" cy="3299438"/>
            <a:chOff x="0" y="0"/>
            <a:chExt cx="2031448" cy="868988"/>
          </a:xfrm>
        </p:grpSpPr>
        <p:sp>
          <p:nvSpPr>
            <p:cNvPr name="Freeform 7" id="7"/>
            <p:cNvSpPr/>
            <p:nvPr/>
          </p:nvSpPr>
          <p:spPr>
            <a:xfrm flipH="false" flipV="false" rot="0">
              <a:off x="0" y="0"/>
              <a:ext cx="2031448" cy="868988"/>
            </a:xfrm>
            <a:custGeom>
              <a:avLst/>
              <a:gdLst/>
              <a:ahLst/>
              <a:cxnLst/>
              <a:rect r="r" b="b" t="t" l="l"/>
              <a:pathLst>
                <a:path h="868988" w="2031448">
                  <a:moveTo>
                    <a:pt x="0" y="0"/>
                  </a:moveTo>
                  <a:lnTo>
                    <a:pt x="2031448" y="0"/>
                  </a:lnTo>
                  <a:lnTo>
                    <a:pt x="2031448" y="868988"/>
                  </a:lnTo>
                  <a:lnTo>
                    <a:pt x="0" y="868988"/>
                  </a:lnTo>
                  <a:close/>
                </a:path>
              </a:pathLst>
            </a:custGeom>
            <a:solidFill>
              <a:srgbClr val="FFFFFF"/>
            </a:solidFill>
          </p:spPr>
        </p:sp>
        <p:sp>
          <p:nvSpPr>
            <p:cNvPr name="TextBox 8" id="8"/>
            <p:cNvSpPr txBox="true"/>
            <p:nvPr/>
          </p:nvSpPr>
          <p:spPr>
            <a:xfrm>
              <a:off x="0" y="-38100"/>
              <a:ext cx="2031448" cy="90708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245961" y="6608940"/>
            <a:ext cx="7349935" cy="26364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SMTP (Simple Mail Transfer Protocol)</a:t>
            </a:r>
          </a:p>
          <a:p>
            <a:pPr algn="just">
              <a:lnSpc>
                <a:spcPts val="4201"/>
              </a:lnSpc>
            </a:pPr>
            <a:r>
              <a:rPr lang="en-US" sz="2800" b="true">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Enviar correos electrónicos.</a:t>
            </a:r>
          </a:p>
          <a:p>
            <a:pPr algn="just">
              <a:lnSpc>
                <a:spcPts val="4201"/>
              </a:lnSpc>
            </a:pPr>
            <a:r>
              <a:rPr lang="en-US" sz="2800" b="true">
                <a:solidFill>
                  <a:srgbClr val="000000"/>
                </a:solidFill>
                <a:latin typeface="Quicksand Bold"/>
                <a:ea typeface="Quicksand Bold"/>
                <a:cs typeface="Quicksand Bold"/>
                <a:sym typeface="Quicksand Bold"/>
              </a:rPr>
              <a:t>Uso</a:t>
            </a:r>
            <a:r>
              <a:rPr lang="en-US" sz="2800">
                <a:solidFill>
                  <a:srgbClr val="000000"/>
                </a:solidFill>
                <a:latin typeface="Quicksand"/>
                <a:ea typeface="Quicksand"/>
                <a:cs typeface="Quicksand"/>
                <a:sym typeface="Quicksand"/>
              </a:rPr>
              <a:t>: Envío desde el cliente al servidor y entre servidores.</a:t>
            </a:r>
          </a:p>
          <a:p>
            <a:pPr algn="just">
              <a:lnSpc>
                <a:spcPts val="4201"/>
              </a:lnSpc>
            </a:pPr>
            <a:r>
              <a:rPr lang="en-US" b="true" sz="2800">
                <a:solidFill>
                  <a:srgbClr val="000000"/>
                </a:solidFill>
                <a:latin typeface="Quicksand Bold"/>
                <a:ea typeface="Quicksand Bold"/>
                <a:cs typeface="Quicksand Bold"/>
                <a:sym typeface="Quicksand Bold"/>
              </a:rPr>
              <a:t>Limitación</a:t>
            </a:r>
            <a:r>
              <a:rPr lang="en-US" sz="2800">
                <a:solidFill>
                  <a:srgbClr val="000000"/>
                </a:solidFill>
                <a:latin typeface="Quicksand"/>
                <a:ea typeface="Quicksand"/>
                <a:cs typeface="Quicksand"/>
                <a:sym typeface="Quicksand"/>
              </a:rPr>
              <a:t>: No recibe correos.</a:t>
            </a:r>
          </a:p>
        </p:txBody>
      </p:sp>
      <p:grpSp>
        <p:nvGrpSpPr>
          <p:cNvPr name="Group 10" id="10"/>
          <p:cNvGrpSpPr/>
          <p:nvPr/>
        </p:nvGrpSpPr>
        <p:grpSpPr>
          <a:xfrm rot="0">
            <a:off x="5141446" y="2003003"/>
            <a:ext cx="7598235" cy="3998239"/>
            <a:chOff x="0" y="0"/>
            <a:chExt cx="2490682" cy="1310612"/>
          </a:xfrm>
        </p:grpSpPr>
        <p:sp>
          <p:nvSpPr>
            <p:cNvPr name="Freeform 11" id="11"/>
            <p:cNvSpPr/>
            <p:nvPr/>
          </p:nvSpPr>
          <p:spPr>
            <a:xfrm flipH="false" flipV="false" rot="0">
              <a:off x="0" y="0"/>
              <a:ext cx="2490682" cy="1310612"/>
            </a:xfrm>
            <a:custGeom>
              <a:avLst/>
              <a:gdLst/>
              <a:ahLst/>
              <a:cxnLst/>
              <a:rect r="r" b="b" t="t" l="l"/>
              <a:pathLst>
                <a:path h="1310612" w="2490682">
                  <a:moveTo>
                    <a:pt x="0" y="0"/>
                  </a:moveTo>
                  <a:lnTo>
                    <a:pt x="2490682" y="0"/>
                  </a:lnTo>
                  <a:lnTo>
                    <a:pt x="2490682" y="1310612"/>
                  </a:lnTo>
                  <a:lnTo>
                    <a:pt x="0" y="1310612"/>
                  </a:lnTo>
                  <a:close/>
                </a:path>
              </a:pathLst>
            </a:custGeom>
            <a:solidFill>
              <a:srgbClr val="1C0140">
                <a:alpha val="37647"/>
              </a:srgbClr>
            </a:solidFill>
          </p:spPr>
        </p:sp>
        <p:sp>
          <p:nvSpPr>
            <p:cNvPr name="TextBox 12" id="12"/>
            <p:cNvSpPr txBox="true"/>
            <p:nvPr/>
          </p:nvSpPr>
          <p:spPr>
            <a:xfrm>
              <a:off x="0" y="-38100"/>
              <a:ext cx="2490682" cy="134871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433398" y="1635666"/>
            <a:ext cx="7713156" cy="3996665"/>
            <a:chOff x="0" y="0"/>
            <a:chExt cx="2031448" cy="1052619"/>
          </a:xfrm>
        </p:grpSpPr>
        <p:sp>
          <p:nvSpPr>
            <p:cNvPr name="Freeform 14" id="14"/>
            <p:cNvSpPr/>
            <p:nvPr/>
          </p:nvSpPr>
          <p:spPr>
            <a:xfrm flipH="false" flipV="false" rot="0">
              <a:off x="0" y="0"/>
              <a:ext cx="2031448" cy="1052619"/>
            </a:xfrm>
            <a:custGeom>
              <a:avLst/>
              <a:gdLst/>
              <a:ahLst/>
              <a:cxnLst/>
              <a:rect r="r" b="b" t="t" l="l"/>
              <a:pathLst>
                <a:path h="1052619" w="2031448">
                  <a:moveTo>
                    <a:pt x="0" y="0"/>
                  </a:moveTo>
                  <a:lnTo>
                    <a:pt x="2031448" y="0"/>
                  </a:lnTo>
                  <a:lnTo>
                    <a:pt x="2031448" y="1052619"/>
                  </a:lnTo>
                  <a:lnTo>
                    <a:pt x="0" y="1052619"/>
                  </a:lnTo>
                  <a:close/>
                </a:path>
              </a:pathLst>
            </a:custGeom>
            <a:solidFill>
              <a:srgbClr val="FFFFFF"/>
            </a:solidFill>
          </p:spPr>
        </p:sp>
        <p:sp>
          <p:nvSpPr>
            <p:cNvPr name="TextBox 15" id="15"/>
            <p:cNvSpPr txBox="true"/>
            <p:nvPr/>
          </p:nvSpPr>
          <p:spPr>
            <a:xfrm>
              <a:off x="0" y="-38100"/>
              <a:ext cx="2031448" cy="1090719"/>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615008" y="1929039"/>
            <a:ext cx="7349935" cy="37032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POP3 (Post Office Protocol 3)</a:t>
            </a:r>
          </a:p>
          <a:p>
            <a:pPr algn="l">
              <a:lnSpc>
                <a:spcPts val="4201"/>
              </a:lnSpc>
            </a:pPr>
            <a:r>
              <a:rPr lang="en-US" sz="2800" b="true">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Recibir y descargar correos del servidor.</a:t>
            </a:r>
          </a:p>
          <a:p>
            <a:pPr algn="l">
              <a:lnSpc>
                <a:spcPts val="4201"/>
              </a:lnSpc>
            </a:pPr>
            <a:r>
              <a:rPr lang="en-US" sz="2800" b="true">
                <a:solidFill>
                  <a:srgbClr val="000000"/>
                </a:solidFill>
                <a:latin typeface="Quicksand Bold"/>
                <a:ea typeface="Quicksand Bold"/>
                <a:cs typeface="Quicksand Bold"/>
                <a:sym typeface="Quicksand Bold"/>
              </a:rPr>
              <a:t>Ventaja</a:t>
            </a:r>
            <a:r>
              <a:rPr lang="en-US" sz="2800">
                <a:solidFill>
                  <a:srgbClr val="000000"/>
                </a:solidFill>
                <a:latin typeface="Quicksand"/>
                <a:ea typeface="Quicksand"/>
                <a:cs typeface="Quicksand"/>
                <a:sym typeface="Quicksand"/>
              </a:rPr>
              <a:t>: Almacena correos localmente para leer sin conexión.</a:t>
            </a:r>
          </a:p>
          <a:p>
            <a:pPr algn="l">
              <a:lnSpc>
                <a:spcPts val="4201"/>
              </a:lnSpc>
            </a:pPr>
            <a:r>
              <a:rPr lang="en-US" b="true" sz="2800">
                <a:solidFill>
                  <a:srgbClr val="000000"/>
                </a:solidFill>
                <a:latin typeface="Quicksand Bold"/>
                <a:ea typeface="Quicksand Bold"/>
                <a:cs typeface="Quicksand Bold"/>
                <a:sym typeface="Quicksand Bold"/>
              </a:rPr>
              <a:t>Desventaja</a:t>
            </a:r>
            <a:r>
              <a:rPr lang="en-US" sz="2800">
                <a:solidFill>
                  <a:srgbClr val="000000"/>
                </a:solidFill>
                <a:latin typeface="Quicksand"/>
                <a:ea typeface="Quicksand"/>
                <a:cs typeface="Quicksand"/>
                <a:sym typeface="Quicksand"/>
              </a:rPr>
              <a:t>: No sincroniza entre dispositivos.</a:t>
            </a:r>
          </a:p>
        </p:txBody>
      </p:sp>
      <p:grpSp>
        <p:nvGrpSpPr>
          <p:cNvPr name="Group 17" id="17"/>
          <p:cNvGrpSpPr/>
          <p:nvPr/>
        </p:nvGrpSpPr>
        <p:grpSpPr>
          <a:xfrm rot="0">
            <a:off x="9510494" y="6682903"/>
            <a:ext cx="7598235" cy="3315675"/>
            <a:chOff x="0" y="0"/>
            <a:chExt cx="2490682" cy="1086870"/>
          </a:xfrm>
        </p:grpSpPr>
        <p:sp>
          <p:nvSpPr>
            <p:cNvPr name="Freeform 18" id="18"/>
            <p:cNvSpPr/>
            <p:nvPr/>
          </p:nvSpPr>
          <p:spPr>
            <a:xfrm flipH="false" flipV="false" rot="0">
              <a:off x="0" y="0"/>
              <a:ext cx="2490682" cy="1086870"/>
            </a:xfrm>
            <a:custGeom>
              <a:avLst/>
              <a:gdLst/>
              <a:ahLst/>
              <a:cxnLst/>
              <a:rect r="r" b="b" t="t" l="l"/>
              <a:pathLst>
                <a:path h="1086870" w="2490682">
                  <a:moveTo>
                    <a:pt x="0" y="0"/>
                  </a:moveTo>
                  <a:lnTo>
                    <a:pt x="2490682" y="0"/>
                  </a:lnTo>
                  <a:lnTo>
                    <a:pt x="2490682" y="1086870"/>
                  </a:lnTo>
                  <a:lnTo>
                    <a:pt x="0" y="1086870"/>
                  </a:lnTo>
                  <a:close/>
                </a:path>
              </a:pathLst>
            </a:custGeom>
            <a:solidFill>
              <a:srgbClr val="1C0140">
                <a:alpha val="37647"/>
              </a:srgbClr>
            </a:solidFill>
          </p:spPr>
        </p:sp>
        <p:sp>
          <p:nvSpPr>
            <p:cNvPr name="TextBox 19" id="19"/>
            <p:cNvSpPr txBox="true"/>
            <p:nvPr/>
          </p:nvSpPr>
          <p:spPr>
            <a:xfrm>
              <a:off x="0" y="-38100"/>
              <a:ext cx="2490682" cy="112497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802445" y="6315567"/>
            <a:ext cx="7713156" cy="3299438"/>
            <a:chOff x="0" y="0"/>
            <a:chExt cx="2031448" cy="868988"/>
          </a:xfrm>
        </p:grpSpPr>
        <p:sp>
          <p:nvSpPr>
            <p:cNvPr name="Freeform 21" id="21"/>
            <p:cNvSpPr/>
            <p:nvPr/>
          </p:nvSpPr>
          <p:spPr>
            <a:xfrm flipH="false" flipV="false" rot="0">
              <a:off x="0" y="0"/>
              <a:ext cx="2031448" cy="868988"/>
            </a:xfrm>
            <a:custGeom>
              <a:avLst/>
              <a:gdLst/>
              <a:ahLst/>
              <a:cxnLst/>
              <a:rect r="r" b="b" t="t" l="l"/>
              <a:pathLst>
                <a:path h="868988" w="2031448">
                  <a:moveTo>
                    <a:pt x="0" y="0"/>
                  </a:moveTo>
                  <a:lnTo>
                    <a:pt x="2031448" y="0"/>
                  </a:lnTo>
                  <a:lnTo>
                    <a:pt x="2031448" y="868988"/>
                  </a:lnTo>
                  <a:lnTo>
                    <a:pt x="0" y="868988"/>
                  </a:lnTo>
                  <a:close/>
                </a:path>
              </a:pathLst>
            </a:custGeom>
            <a:solidFill>
              <a:srgbClr val="FFFFFF"/>
            </a:solidFill>
          </p:spPr>
        </p:sp>
        <p:sp>
          <p:nvSpPr>
            <p:cNvPr name="TextBox 22" id="22"/>
            <p:cNvSpPr txBox="true"/>
            <p:nvPr/>
          </p:nvSpPr>
          <p:spPr>
            <a:xfrm>
              <a:off x="0" y="-38100"/>
              <a:ext cx="2031448" cy="907088"/>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9984055" y="6608940"/>
            <a:ext cx="7349935" cy="26364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IMAP (Internet Message Access Protocol)</a:t>
            </a:r>
          </a:p>
          <a:p>
            <a:pPr algn="l">
              <a:lnSpc>
                <a:spcPts val="4201"/>
              </a:lnSpc>
            </a:pPr>
            <a:r>
              <a:rPr lang="en-US" sz="2800" b="true">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Recibir correos y mantenerlos en el servidor.</a:t>
            </a:r>
          </a:p>
          <a:p>
            <a:pPr algn="l">
              <a:lnSpc>
                <a:spcPts val="4201"/>
              </a:lnSpc>
            </a:pPr>
            <a:r>
              <a:rPr lang="en-US" b="true" sz="2800">
                <a:solidFill>
                  <a:srgbClr val="000000"/>
                </a:solidFill>
                <a:latin typeface="Quicksand Bold"/>
                <a:ea typeface="Quicksand Bold"/>
                <a:cs typeface="Quicksand Bold"/>
                <a:sym typeface="Quicksand Bold"/>
              </a:rPr>
              <a:t>Ventaja</a:t>
            </a:r>
            <a:r>
              <a:rPr lang="en-US" sz="2800">
                <a:solidFill>
                  <a:srgbClr val="000000"/>
                </a:solidFill>
                <a:latin typeface="Quicksand"/>
                <a:ea typeface="Quicksand"/>
                <a:cs typeface="Quicksand"/>
                <a:sym typeface="Quicksand"/>
              </a:rPr>
              <a:t>: Sincroniza correos entre múltiples dispositivos.</a:t>
            </a:r>
          </a:p>
        </p:txBody>
      </p:sp>
    </p:spTree>
  </p:cSld>
  <p:clrMapOvr>
    <a:masterClrMapping/>
  </p:clrMapOvr>
  <p:transition spd="fast">
    <p:push dir="l"/>
  </p:transition>
</p:sld>
</file>

<file path=ppt/slides/slide44.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Protocolos para Leer Correo Recibido</a:t>
            </a:r>
          </a:p>
        </p:txBody>
      </p:sp>
      <p:grpSp>
        <p:nvGrpSpPr>
          <p:cNvPr name="Group 3" id="3"/>
          <p:cNvGrpSpPr/>
          <p:nvPr/>
        </p:nvGrpSpPr>
        <p:grpSpPr>
          <a:xfrm rot="0">
            <a:off x="1986375" y="2548130"/>
            <a:ext cx="6097399" cy="5715884"/>
            <a:chOff x="0" y="0"/>
            <a:chExt cx="1998712" cy="1873652"/>
          </a:xfrm>
        </p:grpSpPr>
        <p:sp>
          <p:nvSpPr>
            <p:cNvPr name="Freeform 4" id="4"/>
            <p:cNvSpPr/>
            <p:nvPr/>
          </p:nvSpPr>
          <p:spPr>
            <a:xfrm flipH="false" flipV="false" rot="0">
              <a:off x="0" y="0"/>
              <a:ext cx="1998712" cy="1873652"/>
            </a:xfrm>
            <a:custGeom>
              <a:avLst/>
              <a:gdLst/>
              <a:ahLst/>
              <a:cxnLst/>
              <a:rect r="r" b="b" t="t" l="l"/>
              <a:pathLst>
                <a:path h="1873652" w="1998712">
                  <a:moveTo>
                    <a:pt x="0" y="0"/>
                  </a:moveTo>
                  <a:lnTo>
                    <a:pt x="1998712" y="0"/>
                  </a:lnTo>
                  <a:lnTo>
                    <a:pt x="1998712" y="1873652"/>
                  </a:lnTo>
                  <a:lnTo>
                    <a:pt x="0" y="1873652"/>
                  </a:lnTo>
                  <a:close/>
                </a:path>
              </a:pathLst>
            </a:custGeom>
            <a:solidFill>
              <a:srgbClr val="1C0140">
                <a:alpha val="37647"/>
              </a:srgbClr>
            </a:solidFill>
          </p:spPr>
        </p:sp>
        <p:sp>
          <p:nvSpPr>
            <p:cNvPr name="TextBox 5" id="5"/>
            <p:cNvSpPr txBox="true"/>
            <p:nvPr/>
          </p:nvSpPr>
          <p:spPr>
            <a:xfrm>
              <a:off x="0" y="-38100"/>
              <a:ext cx="1998712" cy="191175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220659" y="2022986"/>
            <a:ext cx="6189621" cy="5713633"/>
            <a:chOff x="0" y="0"/>
            <a:chExt cx="1630188" cy="1504825"/>
          </a:xfrm>
        </p:grpSpPr>
        <p:sp>
          <p:nvSpPr>
            <p:cNvPr name="Freeform 7" id="7"/>
            <p:cNvSpPr/>
            <p:nvPr/>
          </p:nvSpPr>
          <p:spPr>
            <a:xfrm flipH="false" flipV="false" rot="0">
              <a:off x="0" y="0"/>
              <a:ext cx="1630188" cy="1504825"/>
            </a:xfrm>
            <a:custGeom>
              <a:avLst/>
              <a:gdLst/>
              <a:ahLst/>
              <a:cxnLst/>
              <a:rect r="r" b="b" t="t" l="l"/>
              <a:pathLst>
                <a:path h="1504825" w="1630188">
                  <a:moveTo>
                    <a:pt x="0" y="0"/>
                  </a:moveTo>
                  <a:lnTo>
                    <a:pt x="1630188" y="0"/>
                  </a:lnTo>
                  <a:lnTo>
                    <a:pt x="1630188" y="1504825"/>
                  </a:lnTo>
                  <a:lnTo>
                    <a:pt x="0" y="1504825"/>
                  </a:lnTo>
                  <a:close/>
                </a:path>
              </a:pathLst>
            </a:custGeom>
            <a:solidFill>
              <a:srgbClr val="FFFFFF"/>
            </a:solidFill>
          </p:spPr>
        </p:sp>
        <p:sp>
          <p:nvSpPr>
            <p:cNvPr name="TextBox 8" id="8"/>
            <p:cNvSpPr txBox="true"/>
            <p:nvPr/>
          </p:nvSpPr>
          <p:spPr>
            <a:xfrm>
              <a:off x="0" y="-38100"/>
              <a:ext cx="1630188" cy="15429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366397" y="2189957"/>
            <a:ext cx="5898145" cy="5303492"/>
          </a:xfrm>
          <a:prstGeom prst="rect">
            <a:avLst/>
          </a:prstGeom>
        </p:spPr>
        <p:txBody>
          <a:bodyPr anchor="t" rtlCol="false" tIns="0" lIns="0" bIns="0" rIns="0">
            <a:spAutoFit/>
          </a:bodyPr>
          <a:lstStyle/>
          <a:p>
            <a:pPr algn="ctr">
              <a:lnSpc>
                <a:spcPts val="4201"/>
              </a:lnSpc>
            </a:pPr>
            <a:r>
              <a:rPr lang="en-US" sz="2800" b="true">
                <a:solidFill>
                  <a:srgbClr val="000000"/>
                </a:solidFill>
                <a:latin typeface="Quicksand Bold"/>
                <a:ea typeface="Quicksand Bold"/>
                <a:cs typeface="Quicksand Bold"/>
                <a:sym typeface="Quicksand Bold"/>
              </a:rPr>
              <a:t>IMAP (Internet Message Access Protocol)</a:t>
            </a:r>
          </a:p>
          <a:p>
            <a:pPr algn="l">
              <a:lnSpc>
                <a:spcPts val="4201"/>
              </a:lnSpc>
            </a:pPr>
            <a:r>
              <a:rPr lang="en-US" sz="2800" b="true">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Permite leer y gestionar correos manteniéndolos en el servidor.</a:t>
            </a:r>
          </a:p>
          <a:p>
            <a:pPr algn="l">
              <a:lnSpc>
                <a:spcPts val="4201"/>
              </a:lnSpc>
            </a:pPr>
            <a:r>
              <a:rPr lang="en-US" sz="2800" b="true">
                <a:solidFill>
                  <a:srgbClr val="000000"/>
                </a:solidFill>
                <a:latin typeface="Quicksand Bold"/>
                <a:ea typeface="Quicksand Bold"/>
                <a:cs typeface="Quicksand Bold"/>
                <a:sym typeface="Quicksand Bold"/>
              </a:rPr>
              <a:t>Ventaja</a:t>
            </a:r>
            <a:r>
              <a:rPr lang="en-US" sz="2800">
                <a:solidFill>
                  <a:srgbClr val="000000"/>
                </a:solidFill>
                <a:latin typeface="Quicksand"/>
                <a:ea typeface="Quicksand"/>
                <a:cs typeface="Quicksand"/>
                <a:sym typeface="Quicksand"/>
              </a:rPr>
              <a:t>: Sincroniza correos entre múltiples dispositivos, ideal para acceder desde varios lugares.</a:t>
            </a:r>
          </a:p>
          <a:p>
            <a:pPr algn="l">
              <a:lnSpc>
                <a:spcPts val="4201"/>
              </a:lnSpc>
            </a:pPr>
            <a:r>
              <a:rPr lang="en-US" b="true" sz="2800">
                <a:solidFill>
                  <a:srgbClr val="000000"/>
                </a:solidFill>
                <a:latin typeface="Quicksand Bold"/>
                <a:ea typeface="Quicksand Bold"/>
                <a:cs typeface="Quicksand Bold"/>
                <a:sym typeface="Quicksand Bold"/>
              </a:rPr>
              <a:t>Puerto</a:t>
            </a:r>
            <a:r>
              <a:rPr lang="en-US" sz="2800">
                <a:solidFill>
                  <a:srgbClr val="000000"/>
                </a:solidFill>
                <a:latin typeface="Quicksand"/>
                <a:ea typeface="Quicksand"/>
                <a:cs typeface="Quicksand"/>
                <a:sym typeface="Quicksand"/>
              </a:rPr>
              <a:t>: 143 (estándar), 993 (seguro con SSL/TLS).</a:t>
            </a:r>
          </a:p>
        </p:txBody>
      </p:sp>
      <p:grpSp>
        <p:nvGrpSpPr>
          <p:cNvPr name="Group 10" id="10"/>
          <p:cNvGrpSpPr/>
          <p:nvPr/>
        </p:nvGrpSpPr>
        <p:grpSpPr>
          <a:xfrm rot="0">
            <a:off x="9877720" y="2548130"/>
            <a:ext cx="6097399" cy="5715884"/>
            <a:chOff x="0" y="0"/>
            <a:chExt cx="1998712" cy="1873652"/>
          </a:xfrm>
        </p:grpSpPr>
        <p:sp>
          <p:nvSpPr>
            <p:cNvPr name="Freeform 11" id="11"/>
            <p:cNvSpPr/>
            <p:nvPr/>
          </p:nvSpPr>
          <p:spPr>
            <a:xfrm flipH="false" flipV="false" rot="0">
              <a:off x="0" y="0"/>
              <a:ext cx="1998712" cy="1873652"/>
            </a:xfrm>
            <a:custGeom>
              <a:avLst/>
              <a:gdLst/>
              <a:ahLst/>
              <a:cxnLst/>
              <a:rect r="r" b="b" t="t" l="l"/>
              <a:pathLst>
                <a:path h="1873652" w="1998712">
                  <a:moveTo>
                    <a:pt x="0" y="0"/>
                  </a:moveTo>
                  <a:lnTo>
                    <a:pt x="1998712" y="0"/>
                  </a:lnTo>
                  <a:lnTo>
                    <a:pt x="1998712" y="1873652"/>
                  </a:lnTo>
                  <a:lnTo>
                    <a:pt x="0" y="1873652"/>
                  </a:lnTo>
                  <a:close/>
                </a:path>
              </a:pathLst>
            </a:custGeom>
            <a:solidFill>
              <a:srgbClr val="1C0140">
                <a:alpha val="37647"/>
              </a:srgbClr>
            </a:solidFill>
          </p:spPr>
        </p:sp>
        <p:sp>
          <p:nvSpPr>
            <p:cNvPr name="TextBox 12" id="12"/>
            <p:cNvSpPr txBox="true"/>
            <p:nvPr/>
          </p:nvSpPr>
          <p:spPr>
            <a:xfrm>
              <a:off x="0" y="-38100"/>
              <a:ext cx="1998712" cy="191175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112004" y="2022986"/>
            <a:ext cx="6189621" cy="5713633"/>
            <a:chOff x="0" y="0"/>
            <a:chExt cx="1630188" cy="1504825"/>
          </a:xfrm>
        </p:grpSpPr>
        <p:sp>
          <p:nvSpPr>
            <p:cNvPr name="Freeform 14" id="14"/>
            <p:cNvSpPr/>
            <p:nvPr/>
          </p:nvSpPr>
          <p:spPr>
            <a:xfrm flipH="false" flipV="false" rot="0">
              <a:off x="0" y="0"/>
              <a:ext cx="1630188" cy="1504825"/>
            </a:xfrm>
            <a:custGeom>
              <a:avLst/>
              <a:gdLst/>
              <a:ahLst/>
              <a:cxnLst/>
              <a:rect r="r" b="b" t="t" l="l"/>
              <a:pathLst>
                <a:path h="1504825" w="1630188">
                  <a:moveTo>
                    <a:pt x="0" y="0"/>
                  </a:moveTo>
                  <a:lnTo>
                    <a:pt x="1630188" y="0"/>
                  </a:lnTo>
                  <a:lnTo>
                    <a:pt x="1630188" y="1504825"/>
                  </a:lnTo>
                  <a:lnTo>
                    <a:pt x="0" y="1504825"/>
                  </a:lnTo>
                  <a:close/>
                </a:path>
              </a:pathLst>
            </a:custGeom>
            <a:solidFill>
              <a:srgbClr val="FFFFFF"/>
            </a:solidFill>
          </p:spPr>
        </p:sp>
        <p:sp>
          <p:nvSpPr>
            <p:cNvPr name="TextBox 15" id="15"/>
            <p:cNvSpPr txBox="true"/>
            <p:nvPr/>
          </p:nvSpPr>
          <p:spPr>
            <a:xfrm>
              <a:off x="0" y="-38100"/>
              <a:ext cx="1630188" cy="15429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0257742" y="2189957"/>
            <a:ext cx="5898145" cy="42366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POP3 (Post Office Protocol 3)</a:t>
            </a:r>
          </a:p>
          <a:p>
            <a:pPr algn="l">
              <a:lnSpc>
                <a:spcPts val="4201"/>
              </a:lnSpc>
            </a:pPr>
            <a:r>
              <a:rPr lang="en-US" sz="2800" b="true">
                <a:solidFill>
                  <a:srgbClr val="000000"/>
                </a:solidFill>
                <a:latin typeface="Quicksand Bold"/>
                <a:ea typeface="Quicksand Bold"/>
                <a:cs typeface="Quicksand Bold"/>
                <a:sym typeface="Quicksand Bold"/>
              </a:rPr>
              <a:t>Función</a:t>
            </a:r>
            <a:r>
              <a:rPr lang="en-US" sz="2800">
                <a:solidFill>
                  <a:srgbClr val="000000"/>
                </a:solidFill>
                <a:latin typeface="Quicksand"/>
                <a:ea typeface="Quicksand"/>
                <a:cs typeface="Quicksand"/>
                <a:sym typeface="Quicksand"/>
              </a:rPr>
              <a:t>: Descarga correos al dispositivo y los elimina del servidor (por defecto).</a:t>
            </a:r>
          </a:p>
          <a:p>
            <a:pPr algn="l">
              <a:lnSpc>
                <a:spcPts val="4201"/>
              </a:lnSpc>
            </a:pPr>
            <a:r>
              <a:rPr lang="en-US" sz="2800" b="true">
                <a:solidFill>
                  <a:srgbClr val="000000"/>
                </a:solidFill>
                <a:latin typeface="Quicksand Bold"/>
                <a:ea typeface="Quicksand Bold"/>
                <a:cs typeface="Quicksand Bold"/>
                <a:sym typeface="Quicksand Bold"/>
              </a:rPr>
              <a:t>Ventaja</a:t>
            </a:r>
            <a:r>
              <a:rPr lang="en-US" sz="2800">
                <a:solidFill>
                  <a:srgbClr val="000000"/>
                </a:solidFill>
                <a:latin typeface="Quicksand"/>
                <a:ea typeface="Quicksand"/>
                <a:cs typeface="Quicksand"/>
                <a:sym typeface="Quicksand"/>
              </a:rPr>
              <a:t>: Permite leer correos sin conexión una vez descargados.</a:t>
            </a:r>
          </a:p>
          <a:p>
            <a:pPr algn="l">
              <a:lnSpc>
                <a:spcPts val="4201"/>
              </a:lnSpc>
            </a:pPr>
            <a:r>
              <a:rPr lang="en-US" b="true" sz="2800">
                <a:solidFill>
                  <a:srgbClr val="000000"/>
                </a:solidFill>
                <a:latin typeface="Quicksand Bold"/>
                <a:ea typeface="Quicksand Bold"/>
                <a:cs typeface="Quicksand Bold"/>
                <a:sym typeface="Quicksand Bold"/>
              </a:rPr>
              <a:t>Puerto</a:t>
            </a:r>
            <a:r>
              <a:rPr lang="en-US" sz="2800">
                <a:solidFill>
                  <a:srgbClr val="000000"/>
                </a:solidFill>
                <a:latin typeface="Quicksand"/>
                <a:ea typeface="Quicksand"/>
                <a:cs typeface="Quicksand"/>
                <a:sym typeface="Quicksand"/>
              </a:rPr>
              <a:t>: 110 (estándar), 995 (seguro con SSL).</a:t>
            </a:r>
          </a:p>
        </p:txBody>
      </p:sp>
    </p:spTree>
  </p:cSld>
  <p:clrMapOvr>
    <a:masterClrMapping/>
  </p:clrMapOvr>
  <p:transition spd="fast">
    <p:push dir="l"/>
  </p:transition>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226182" y="229420"/>
            <a:ext cx="17995376" cy="6334125"/>
          </a:xfrm>
          <a:prstGeom prst="rect">
            <a:avLst/>
          </a:prstGeom>
        </p:spPr>
        <p:txBody>
          <a:bodyPr anchor="t" rtlCol="false" tIns="0" lIns="0" bIns="0" rIns="0">
            <a:spAutoFit/>
          </a:bodyPr>
          <a:lstStyle/>
          <a:p>
            <a:pPr algn="ctr">
              <a:lnSpc>
                <a:spcPts val="16800"/>
              </a:lnSpc>
            </a:pPr>
            <a:r>
              <a:rPr lang="en-US" sz="12000">
                <a:solidFill>
                  <a:srgbClr val="FFFFFF"/>
                </a:solidFill>
                <a:latin typeface="Fredoka"/>
                <a:ea typeface="Fredoka"/>
                <a:cs typeface="Fredoka"/>
                <a:sym typeface="Fredoka"/>
              </a:rPr>
              <a:t>COMPARACIONES Y DIFERENCIAS ENTRE TECNOLOGÍAS</a:t>
            </a:r>
          </a:p>
        </p:txBody>
      </p:sp>
      <p:sp>
        <p:nvSpPr>
          <p:cNvPr name="Freeform 3" id="3"/>
          <p:cNvSpPr/>
          <p:nvPr/>
        </p:nvSpPr>
        <p:spPr>
          <a:xfrm flipH="false" flipV="false" rot="0">
            <a:off x="7895684" y="7068854"/>
            <a:ext cx="2496632" cy="2779651"/>
          </a:xfrm>
          <a:custGeom>
            <a:avLst/>
            <a:gdLst/>
            <a:ahLst/>
            <a:cxnLst/>
            <a:rect r="r" b="b" t="t" l="l"/>
            <a:pathLst>
              <a:path h="2779651" w="2496632">
                <a:moveTo>
                  <a:pt x="0" y="0"/>
                </a:moveTo>
                <a:lnTo>
                  <a:pt x="2496632" y="0"/>
                </a:lnTo>
                <a:lnTo>
                  <a:pt x="2496632" y="2779652"/>
                </a:lnTo>
                <a:lnTo>
                  <a:pt x="0" y="2779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push dir="l"/>
  </p:transition>
</p:sld>
</file>

<file path=ppt/slides/slide46.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458641" y="1740407"/>
            <a:ext cx="15025794" cy="3063706"/>
            <a:chOff x="0" y="0"/>
            <a:chExt cx="4925416" cy="1004275"/>
          </a:xfrm>
        </p:grpSpPr>
        <p:sp>
          <p:nvSpPr>
            <p:cNvPr name="Freeform 3" id="3"/>
            <p:cNvSpPr/>
            <p:nvPr/>
          </p:nvSpPr>
          <p:spPr>
            <a:xfrm flipH="false" flipV="false" rot="0">
              <a:off x="0" y="0"/>
              <a:ext cx="4925416" cy="1004275"/>
            </a:xfrm>
            <a:custGeom>
              <a:avLst/>
              <a:gdLst/>
              <a:ahLst/>
              <a:cxnLst/>
              <a:rect r="r" b="b" t="t" l="l"/>
              <a:pathLst>
                <a:path h="1004275" w="4925416">
                  <a:moveTo>
                    <a:pt x="0" y="0"/>
                  </a:moveTo>
                  <a:lnTo>
                    <a:pt x="4925416" y="0"/>
                  </a:lnTo>
                  <a:lnTo>
                    <a:pt x="4925416" y="1004275"/>
                  </a:lnTo>
                  <a:lnTo>
                    <a:pt x="0" y="1004275"/>
                  </a:lnTo>
                  <a:close/>
                </a:path>
              </a:pathLst>
            </a:custGeom>
            <a:solidFill>
              <a:srgbClr val="1C0140">
                <a:alpha val="37647"/>
              </a:srgbClr>
            </a:solidFill>
          </p:spPr>
        </p:sp>
        <p:sp>
          <p:nvSpPr>
            <p:cNvPr name="TextBox 4" id="4"/>
            <p:cNvSpPr txBox="true"/>
            <p:nvPr/>
          </p:nvSpPr>
          <p:spPr>
            <a:xfrm>
              <a:off x="0" y="-38100"/>
              <a:ext cx="4925416" cy="10423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925" y="1628487"/>
            <a:ext cx="15506375" cy="2814456"/>
            <a:chOff x="0" y="0"/>
            <a:chExt cx="4083984" cy="741256"/>
          </a:xfrm>
        </p:grpSpPr>
        <p:sp>
          <p:nvSpPr>
            <p:cNvPr name="Freeform 6" id="6"/>
            <p:cNvSpPr/>
            <p:nvPr/>
          </p:nvSpPr>
          <p:spPr>
            <a:xfrm flipH="false" flipV="false" rot="0">
              <a:off x="0" y="0"/>
              <a:ext cx="4083984" cy="741256"/>
            </a:xfrm>
            <a:custGeom>
              <a:avLst/>
              <a:gdLst/>
              <a:ahLst/>
              <a:cxnLst/>
              <a:rect r="r" b="b" t="t" l="l"/>
              <a:pathLst>
                <a:path h="741256" w="4083984">
                  <a:moveTo>
                    <a:pt x="0" y="0"/>
                  </a:moveTo>
                  <a:lnTo>
                    <a:pt x="4083984" y="0"/>
                  </a:lnTo>
                  <a:lnTo>
                    <a:pt x="4083984" y="741256"/>
                  </a:lnTo>
                  <a:lnTo>
                    <a:pt x="0" y="741256"/>
                  </a:lnTo>
                  <a:close/>
                </a:path>
              </a:pathLst>
            </a:custGeom>
            <a:solidFill>
              <a:srgbClr val="FFFFFF"/>
            </a:solidFill>
          </p:spPr>
        </p:sp>
        <p:sp>
          <p:nvSpPr>
            <p:cNvPr name="TextBox 7" id="7"/>
            <p:cNvSpPr txBox="true"/>
            <p:nvPr/>
          </p:nvSpPr>
          <p:spPr>
            <a:xfrm>
              <a:off x="0" y="-38100"/>
              <a:ext cx="4083984" cy="77935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Diferencias entre IPv4 e IPv6</a:t>
            </a:r>
          </a:p>
        </p:txBody>
      </p:sp>
      <p:sp>
        <p:nvSpPr>
          <p:cNvPr name="TextBox 9" id="9"/>
          <p:cNvSpPr txBox="true"/>
          <p:nvPr/>
        </p:nvSpPr>
        <p:spPr>
          <a:xfrm rot="0">
            <a:off x="2117962" y="1683929"/>
            <a:ext cx="14776301" cy="26364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Espacio de Direcciones</a:t>
            </a:r>
          </a:p>
          <a:p>
            <a:pPr algn="l">
              <a:lnSpc>
                <a:spcPts val="4201"/>
              </a:lnSpc>
            </a:pPr>
            <a:r>
              <a:rPr lang="en-US" sz="2800" b="true">
                <a:solidFill>
                  <a:srgbClr val="000000"/>
                </a:solidFill>
                <a:latin typeface="Quicksand Bold"/>
                <a:ea typeface="Quicksand Bold"/>
                <a:cs typeface="Quicksand Bold"/>
                <a:sym typeface="Quicksand Bold"/>
              </a:rPr>
              <a:t>IPv4</a:t>
            </a:r>
            <a:r>
              <a:rPr lang="en-US" sz="2800">
                <a:solidFill>
                  <a:srgbClr val="000000"/>
                </a:solidFill>
                <a:latin typeface="Quicksand"/>
                <a:ea typeface="Quicksand"/>
                <a:cs typeface="Quicksand"/>
                <a:sym typeface="Quicksand"/>
              </a:rPr>
              <a:t>: Direcciones de 32 bits, ≈ 4.3 mil millones de direcciones. Su espacio está agotado y usa NAT para extender direcciones.</a:t>
            </a:r>
          </a:p>
          <a:p>
            <a:pPr algn="l">
              <a:lnSpc>
                <a:spcPts val="4201"/>
              </a:lnSpc>
            </a:pPr>
            <a:r>
              <a:rPr lang="en-US" b="true" sz="2800">
                <a:solidFill>
                  <a:srgbClr val="000000"/>
                </a:solidFill>
                <a:latin typeface="Quicksand Bold"/>
                <a:ea typeface="Quicksand Bold"/>
                <a:cs typeface="Quicksand Bold"/>
                <a:sym typeface="Quicksand Bold"/>
              </a:rPr>
              <a:t>IPv6</a:t>
            </a:r>
            <a:r>
              <a:rPr lang="en-US" sz="2800">
                <a:solidFill>
                  <a:srgbClr val="000000"/>
                </a:solidFill>
                <a:latin typeface="Quicksand"/>
                <a:ea typeface="Quicksand"/>
                <a:cs typeface="Quicksand"/>
                <a:sym typeface="Quicksand"/>
              </a:rPr>
              <a:t>: Direcciones de 128 bits, ≈ 340 undecillones de direcciones, eliminando la necesidad de NAT y permitiendo asignación directa.</a:t>
            </a:r>
          </a:p>
        </p:txBody>
      </p:sp>
      <p:grpSp>
        <p:nvGrpSpPr>
          <p:cNvPr name="Group 10" id="10"/>
          <p:cNvGrpSpPr/>
          <p:nvPr/>
        </p:nvGrpSpPr>
        <p:grpSpPr>
          <a:xfrm rot="0">
            <a:off x="1458641" y="5534152"/>
            <a:ext cx="7453967" cy="3692209"/>
            <a:chOff x="0" y="0"/>
            <a:chExt cx="2443391" cy="1210297"/>
          </a:xfrm>
        </p:grpSpPr>
        <p:sp>
          <p:nvSpPr>
            <p:cNvPr name="Freeform 11" id="11"/>
            <p:cNvSpPr/>
            <p:nvPr/>
          </p:nvSpPr>
          <p:spPr>
            <a:xfrm flipH="false" flipV="false" rot="0">
              <a:off x="0" y="0"/>
              <a:ext cx="2443391" cy="1210297"/>
            </a:xfrm>
            <a:custGeom>
              <a:avLst/>
              <a:gdLst/>
              <a:ahLst/>
              <a:cxnLst/>
              <a:rect r="r" b="b" t="t" l="l"/>
              <a:pathLst>
                <a:path h="1210297" w="2443391">
                  <a:moveTo>
                    <a:pt x="0" y="0"/>
                  </a:moveTo>
                  <a:lnTo>
                    <a:pt x="2443391" y="0"/>
                  </a:lnTo>
                  <a:lnTo>
                    <a:pt x="2443391" y="1210297"/>
                  </a:lnTo>
                  <a:lnTo>
                    <a:pt x="0" y="1210297"/>
                  </a:lnTo>
                  <a:close/>
                </a:path>
              </a:pathLst>
            </a:custGeom>
            <a:solidFill>
              <a:srgbClr val="1C0140">
                <a:alpha val="37647"/>
              </a:srgbClr>
            </a:solidFill>
          </p:spPr>
        </p:sp>
        <p:sp>
          <p:nvSpPr>
            <p:cNvPr name="TextBox 12" id="12"/>
            <p:cNvSpPr txBox="true"/>
            <p:nvPr/>
          </p:nvSpPr>
          <p:spPr>
            <a:xfrm>
              <a:off x="0" y="-38100"/>
              <a:ext cx="2443391" cy="124839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752925" y="5242263"/>
            <a:ext cx="7581344" cy="3677469"/>
            <a:chOff x="0" y="0"/>
            <a:chExt cx="1996733" cy="968551"/>
          </a:xfrm>
        </p:grpSpPr>
        <p:sp>
          <p:nvSpPr>
            <p:cNvPr name="Freeform 14" id="14"/>
            <p:cNvSpPr/>
            <p:nvPr/>
          </p:nvSpPr>
          <p:spPr>
            <a:xfrm flipH="false" flipV="false" rot="0">
              <a:off x="0" y="0"/>
              <a:ext cx="1996733" cy="968551"/>
            </a:xfrm>
            <a:custGeom>
              <a:avLst/>
              <a:gdLst/>
              <a:ahLst/>
              <a:cxnLst/>
              <a:rect r="r" b="b" t="t" l="l"/>
              <a:pathLst>
                <a:path h="968551" w="1996733">
                  <a:moveTo>
                    <a:pt x="0" y="0"/>
                  </a:moveTo>
                  <a:lnTo>
                    <a:pt x="1996733" y="0"/>
                  </a:lnTo>
                  <a:lnTo>
                    <a:pt x="1996733" y="968551"/>
                  </a:lnTo>
                  <a:lnTo>
                    <a:pt x="0" y="968551"/>
                  </a:lnTo>
                  <a:close/>
                </a:path>
              </a:pathLst>
            </a:custGeom>
            <a:solidFill>
              <a:srgbClr val="FFFFFF"/>
            </a:solidFill>
          </p:spPr>
        </p:sp>
        <p:sp>
          <p:nvSpPr>
            <p:cNvPr name="TextBox 15" id="15"/>
            <p:cNvSpPr txBox="true"/>
            <p:nvPr/>
          </p:nvSpPr>
          <p:spPr>
            <a:xfrm>
              <a:off x="0" y="-38100"/>
              <a:ext cx="1996733" cy="1006651"/>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931398" y="5457952"/>
            <a:ext cx="7224398" cy="31698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Nomenclatura</a:t>
            </a:r>
          </a:p>
          <a:p>
            <a:pPr algn="l">
              <a:lnSpc>
                <a:spcPts val="4201"/>
              </a:lnSpc>
            </a:pPr>
            <a:r>
              <a:rPr lang="en-US" sz="2800" b="true">
                <a:solidFill>
                  <a:srgbClr val="000000"/>
                </a:solidFill>
                <a:latin typeface="Quicksand Bold"/>
                <a:ea typeface="Quicksand Bold"/>
                <a:cs typeface="Quicksand Bold"/>
                <a:sym typeface="Quicksand Bold"/>
              </a:rPr>
              <a:t>IPv4</a:t>
            </a:r>
            <a:r>
              <a:rPr lang="en-US" sz="2800">
                <a:solidFill>
                  <a:srgbClr val="000000"/>
                </a:solidFill>
                <a:latin typeface="Quicksand"/>
                <a:ea typeface="Quicksand"/>
                <a:cs typeface="Quicksand"/>
                <a:sym typeface="Quicksand"/>
              </a:rPr>
              <a:t>: Notación decimal punteada (ej. 192.168.1.1).</a:t>
            </a:r>
          </a:p>
          <a:p>
            <a:pPr algn="l">
              <a:lnSpc>
                <a:spcPts val="4201"/>
              </a:lnSpc>
            </a:pPr>
            <a:r>
              <a:rPr lang="en-US" b="true" sz="2800">
                <a:solidFill>
                  <a:srgbClr val="000000"/>
                </a:solidFill>
                <a:latin typeface="Quicksand Bold"/>
                <a:ea typeface="Quicksand Bold"/>
                <a:cs typeface="Quicksand Bold"/>
                <a:sym typeface="Quicksand Bold"/>
              </a:rPr>
              <a:t>IPv6</a:t>
            </a:r>
            <a:r>
              <a:rPr lang="en-US" sz="2800">
                <a:solidFill>
                  <a:srgbClr val="000000"/>
                </a:solidFill>
                <a:latin typeface="Quicksand"/>
                <a:ea typeface="Quicksand"/>
                <a:cs typeface="Quicksand"/>
                <a:sym typeface="Quicksand"/>
              </a:rPr>
              <a:t>: Notación hexadecimal con dos puntos (ej. 2600:1400:d:5a3::3bd4), que permite comprimir ceros consecutivos con "::".</a:t>
            </a:r>
          </a:p>
        </p:txBody>
      </p:sp>
      <p:grpSp>
        <p:nvGrpSpPr>
          <p:cNvPr name="Group 17" id="17"/>
          <p:cNvGrpSpPr/>
          <p:nvPr/>
        </p:nvGrpSpPr>
        <p:grpSpPr>
          <a:xfrm rot="0">
            <a:off x="9506112" y="5534152"/>
            <a:ext cx="7453967" cy="3692209"/>
            <a:chOff x="0" y="0"/>
            <a:chExt cx="2443391" cy="1210297"/>
          </a:xfrm>
        </p:grpSpPr>
        <p:sp>
          <p:nvSpPr>
            <p:cNvPr name="Freeform 18" id="18"/>
            <p:cNvSpPr/>
            <p:nvPr/>
          </p:nvSpPr>
          <p:spPr>
            <a:xfrm flipH="false" flipV="false" rot="0">
              <a:off x="0" y="0"/>
              <a:ext cx="2443391" cy="1210297"/>
            </a:xfrm>
            <a:custGeom>
              <a:avLst/>
              <a:gdLst/>
              <a:ahLst/>
              <a:cxnLst/>
              <a:rect r="r" b="b" t="t" l="l"/>
              <a:pathLst>
                <a:path h="1210297" w="2443391">
                  <a:moveTo>
                    <a:pt x="0" y="0"/>
                  </a:moveTo>
                  <a:lnTo>
                    <a:pt x="2443391" y="0"/>
                  </a:lnTo>
                  <a:lnTo>
                    <a:pt x="2443391" y="1210297"/>
                  </a:lnTo>
                  <a:lnTo>
                    <a:pt x="0" y="1210297"/>
                  </a:lnTo>
                  <a:close/>
                </a:path>
              </a:pathLst>
            </a:custGeom>
            <a:solidFill>
              <a:srgbClr val="1C0140">
                <a:alpha val="37647"/>
              </a:srgbClr>
            </a:solidFill>
          </p:spPr>
        </p:sp>
        <p:sp>
          <p:nvSpPr>
            <p:cNvPr name="TextBox 19" id="19"/>
            <p:cNvSpPr txBox="true"/>
            <p:nvPr/>
          </p:nvSpPr>
          <p:spPr>
            <a:xfrm>
              <a:off x="0" y="-38100"/>
              <a:ext cx="2443391" cy="1248397"/>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825667" y="5242263"/>
            <a:ext cx="7581344" cy="3677469"/>
            <a:chOff x="0" y="0"/>
            <a:chExt cx="1996733" cy="968551"/>
          </a:xfrm>
        </p:grpSpPr>
        <p:sp>
          <p:nvSpPr>
            <p:cNvPr name="Freeform 21" id="21"/>
            <p:cNvSpPr/>
            <p:nvPr/>
          </p:nvSpPr>
          <p:spPr>
            <a:xfrm flipH="false" flipV="false" rot="0">
              <a:off x="0" y="0"/>
              <a:ext cx="1996733" cy="968551"/>
            </a:xfrm>
            <a:custGeom>
              <a:avLst/>
              <a:gdLst/>
              <a:ahLst/>
              <a:cxnLst/>
              <a:rect r="r" b="b" t="t" l="l"/>
              <a:pathLst>
                <a:path h="968551" w="1996733">
                  <a:moveTo>
                    <a:pt x="0" y="0"/>
                  </a:moveTo>
                  <a:lnTo>
                    <a:pt x="1996733" y="0"/>
                  </a:lnTo>
                  <a:lnTo>
                    <a:pt x="1996733" y="968551"/>
                  </a:lnTo>
                  <a:lnTo>
                    <a:pt x="0" y="968551"/>
                  </a:lnTo>
                  <a:close/>
                </a:path>
              </a:pathLst>
            </a:custGeom>
            <a:solidFill>
              <a:srgbClr val="FFFFFF"/>
            </a:solidFill>
          </p:spPr>
        </p:sp>
        <p:sp>
          <p:nvSpPr>
            <p:cNvPr name="TextBox 22" id="22"/>
            <p:cNvSpPr txBox="true"/>
            <p:nvPr/>
          </p:nvSpPr>
          <p:spPr>
            <a:xfrm>
              <a:off x="0" y="-38100"/>
              <a:ext cx="1996733" cy="1006651"/>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004140" y="5457952"/>
            <a:ext cx="7224398" cy="26364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Tipos de comunicación</a:t>
            </a:r>
          </a:p>
          <a:p>
            <a:pPr algn="l">
              <a:lnSpc>
                <a:spcPts val="4201"/>
              </a:lnSpc>
            </a:pPr>
            <a:r>
              <a:rPr lang="en-US" sz="2800" b="true">
                <a:solidFill>
                  <a:srgbClr val="000000"/>
                </a:solidFill>
                <a:latin typeface="Quicksand Bold"/>
                <a:ea typeface="Quicksand Bold"/>
                <a:cs typeface="Quicksand Bold"/>
                <a:sym typeface="Quicksand Bold"/>
              </a:rPr>
              <a:t>IPv4</a:t>
            </a:r>
            <a:r>
              <a:rPr lang="en-US" sz="2800">
                <a:solidFill>
                  <a:srgbClr val="000000"/>
                </a:solidFill>
                <a:latin typeface="Quicksand"/>
                <a:ea typeface="Quicksand"/>
                <a:cs typeface="Quicksand"/>
                <a:sym typeface="Quicksand"/>
              </a:rPr>
              <a:t>: Unicast, broadcast, multicast.</a:t>
            </a:r>
          </a:p>
          <a:p>
            <a:pPr algn="l">
              <a:lnSpc>
                <a:spcPts val="4201"/>
              </a:lnSpc>
            </a:pPr>
            <a:r>
              <a:rPr lang="en-US" b="true" sz="2800">
                <a:solidFill>
                  <a:srgbClr val="000000"/>
                </a:solidFill>
                <a:latin typeface="Quicksand Bold"/>
                <a:ea typeface="Quicksand Bold"/>
                <a:cs typeface="Quicksand Bold"/>
                <a:sym typeface="Quicksand Bold"/>
              </a:rPr>
              <a:t>IPv6</a:t>
            </a:r>
            <a:r>
              <a:rPr lang="en-US" sz="2800">
                <a:solidFill>
                  <a:srgbClr val="000000"/>
                </a:solidFill>
                <a:latin typeface="Quicksand"/>
                <a:ea typeface="Quicksand"/>
                <a:cs typeface="Quicksand"/>
                <a:sym typeface="Quicksand"/>
              </a:rPr>
              <a:t>: Unicast, multicast, anycast (elimina el broadcast, usando anycast como alternativa).</a:t>
            </a:r>
          </a:p>
        </p:txBody>
      </p:sp>
    </p:spTree>
  </p:cSld>
  <p:clrMapOvr>
    <a:masterClrMapping/>
  </p:clrMapOvr>
  <p:transition spd="fast">
    <p:push dir="l"/>
  </p:transition>
</p:sld>
</file>

<file path=ppt/slides/slide47.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458641" y="1740407"/>
            <a:ext cx="15025794" cy="3063706"/>
            <a:chOff x="0" y="0"/>
            <a:chExt cx="4925416" cy="1004275"/>
          </a:xfrm>
        </p:grpSpPr>
        <p:sp>
          <p:nvSpPr>
            <p:cNvPr name="Freeform 3" id="3"/>
            <p:cNvSpPr/>
            <p:nvPr/>
          </p:nvSpPr>
          <p:spPr>
            <a:xfrm flipH="false" flipV="false" rot="0">
              <a:off x="0" y="0"/>
              <a:ext cx="4925416" cy="1004275"/>
            </a:xfrm>
            <a:custGeom>
              <a:avLst/>
              <a:gdLst/>
              <a:ahLst/>
              <a:cxnLst/>
              <a:rect r="r" b="b" t="t" l="l"/>
              <a:pathLst>
                <a:path h="1004275" w="4925416">
                  <a:moveTo>
                    <a:pt x="0" y="0"/>
                  </a:moveTo>
                  <a:lnTo>
                    <a:pt x="4925416" y="0"/>
                  </a:lnTo>
                  <a:lnTo>
                    <a:pt x="4925416" y="1004275"/>
                  </a:lnTo>
                  <a:lnTo>
                    <a:pt x="0" y="1004275"/>
                  </a:lnTo>
                  <a:close/>
                </a:path>
              </a:pathLst>
            </a:custGeom>
            <a:solidFill>
              <a:srgbClr val="1C0140">
                <a:alpha val="37647"/>
              </a:srgbClr>
            </a:solidFill>
          </p:spPr>
        </p:sp>
        <p:sp>
          <p:nvSpPr>
            <p:cNvPr name="TextBox 4" id="4"/>
            <p:cNvSpPr txBox="true"/>
            <p:nvPr/>
          </p:nvSpPr>
          <p:spPr>
            <a:xfrm>
              <a:off x="0" y="-38100"/>
              <a:ext cx="4925416" cy="10423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925" y="1628487"/>
            <a:ext cx="15506375" cy="2814456"/>
            <a:chOff x="0" y="0"/>
            <a:chExt cx="4083984" cy="741256"/>
          </a:xfrm>
        </p:grpSpPr>
        <p:sp>
          <p:nvSpPr>
            <p:cNvPr name="Freeform 6" id="6"/>
            <p:cNvSpPr/>
            <p:nvPr/>
          </p:nvSpPr>
          <p:spPr>
            <a:xfrm flipH="false" flipV="false" rot="0">
              <a:off x="0" y="0"/>
              <a:ext cx="4083984" cy="741256"/>
            </a:xfrm>
            <a:custGeom>
              <a:avLst/>
              <a:gdLst/>
              <a:ahLst/>
              <a:cxnLst/>
              <a:rect r="r" b="b" t="t" l="l"/>
              <a:pathLst>
                <a:path h="741256" w="4083984">
                  <a:moveTo>
                    <a:pt x="0" y="0"/>
                  </a:moveTo>
                  <a:lnTo>
                    <a:pt x="4083984" y="0"/>
                  </a:lnTo>
                  <a:lnTo>
                    <a:pt x="4083984" y="741256"/>
                  </a:lnTo>
                  <a:lnTo>
                    <a:pt x="0" y="741256"/>
                  </a:lnTo>
                  <a:close/>
                </a:path>
              </a:pathLst>
            </a:custGeom>
            <a:solidFill>
              <a:srgbClr val="FFFFFF"/>
            </a:solidFill>
          </p:spPr>
        </p:sp>
        <p:sp>
          <p:nvSpPr>
            <p:cNvPr name="TextBox 7" id="7"/>
            <p:cNvSpPr txBox="true"/>
            <p:nvPr/>
          </p:nvSpPr>
          <p:spPr>
            <a:xfrm>
              <a:off x="0" y="-38100"/>
              <a:ext cx="4083984" cy="77935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Diferencias entre Conexión Coaxial, UTP y Fibra Óptica</a:t>
            </a:r>
          </a:p>
        </p:txBody>
      </p:sp>
      <p:sp>
        <p:nvSpPr>
          <p:cNvPr name="TextBox 9" id="9"/>
          <p:cNvSpPr txBox="true"/>
          <p:nvPr/>
        </p:nvSpPr>
        <p:spPr>
          <a:xfrm rot="0">
            <a:off x="2117962" y="1683929"/>
            <a:ext cx="14776301" cy="26364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Velocidad, Ancho de Banda y Distancia</a:t>
            </a:r>
          </a:p>
          <a:p>
            <a:pPr algn="l">
              <a:lnSpc>
                <a:spcPts val="4201"/>
              </a:lnSpc>
            </a:pPr>
            <a:r>
              <a:rPr lang="en-US" sz="2800" b="true">
                <a:solidFill>
                  <a:srgbClr val="000000"/>
                </a:solidFill>
                <a:latin typeface="Quicksand Bold"/>
                <a:ea typeface="Quicksand Bold"/>
                <a:cs typeface="Quicksand Bold"/>
                <a:sym typeface="Quicksand Bold"/>
              </a:rPr>
              <a:t>Coaxial y UTP</a:t>
            </a:r>
            <a:r>
              <a:rPr lang="en-US" sz="2800">
                <a:solidFill>
                  <a:srgbClr val="000000"/>
                </a:solidFill>
                <a:latin typeface="Quicksand"/>
                <a:ea typeface="Quicksand"/>
                <a:cs typeface="Quicksand"/>
                <a:sym typeface="Quicksand"/>
              </a:rPr>
              <a:t>: Basados en cobre, transmiten datos a través de señales eléctricas, con menor ancho de banda y alcance limitado.</a:t>
            </a:r>
          </a:p>
          <a:p>
            <a:pPr algn="l">
              <a:lnSpc>
                <a:spcPts val="4201"/>
              </a:lnSpc>
            </a:pPr>
            <a:r>
              <a:rPr lang="en-US" b="true" sz="2800">
                <a:solidFill>
                  <a:srgbClr val="000000"/>
                </a:solidFill>
                <a:latin typeface="Quicksand Bold"/>
                <a:ea typeface="Quicksand Bold"/>
                <a:cs typeface="Quicksand Bold"/>
                <a:sym typeface="Quicksand Bold"/>
              </a:rPr>
              <a:t>Fibra Óptica</a:t>
            </a:r>
            <a:r>
              <a:rPr lang="en-US" sz="2800">
                <a:solidFill>
                  <a:srgbClr val="000000"/>
                </a:solidFill>
                <a:latin typeface="Quicksand"/>
                <a:ea typeface="Quicksand"/>
                <a:cs typeface="Quicksand"/>
                <a:sym typeface="Quicksand"/>
              </a:rPr>
              <a:t>: Mucho mayor ancho de banda y velocidad. Transmite señales con luz, cubriendo distancias más largas sin pérdida de señal.</a:t>
            </a:r>
          </a:p>
        </p:txBody>
      </p:sp>
      <p:grpSp>
        <p:nvGrpSpPr>
          <p:cNvPr name="Group 10" id="10"/>
          <p:cNvGrpSpPr/>
          <p:nvPr/>
        </p:nvGrpSpPr>
        <p:grpSpPr>
          <a:xfrm rot="0">
            <a:off x="1458641" y="5534152"/>
            <a:ext cx="7453967" cy="4100413"/>
            <a:chOff x="0" y="0"/>
            <a:chExt cx="2443391" cy="1344105"/>
          </a:xfrm>
        </p:grpSpPr>
        <p:sp>
          <p:nvSpPr>
            <p:cNvPr name="Freeform 11" id="11"/>
            <p:cNvSpPr/>
            <p:nvPr/>
          </p:nvSpPr>
          <p:spPr>
            <a:xfrm flipH="false" flipV="false" rot="0">
              <a:off x="0" y="0"/>
              <a:ext cx="2443391" cy="1344105"/>
            </a:xfrm>
            <a:custGeom>
              <a:avLst/>
              <a:gdLst/>
              <a:ahLst/>
              <a:cxnLst/>
              <a:rect r="r" b="b" t="t" l="l"/>
              <a:pathLst>
                <a:path h="1344105" w="2443391">
                  <a:moveTo>
                    <a:pt x="0" y="0"/>
                  </a:moveTo>
                  <a:lnTo>
                    <a:pt x="2443391" y="0"/>
                  </a:lnTo>
                  <a:lnTo>
                    <a:pt x="2443391" y="1344105"/>
                  </a:lnTo>
                  <a:lnTo>
                    <a:pt x="0" y="1344105"/>
                  </a:lnTo>
                  <a:close/>
                </a:path>
              </a:pathLst>
            </a:custGeom>
            <a:solidFill>
              <a:srgbClr val="1C0140">
                <a:alpha val="37647"/>
              </a:srgbClr>
            </a:solidFill>
          </p:spPr>
        </p:sp>
        <p:sp>
          <p:nvSpPr>
            <p:cNvPr name="TextBox 12" id="12"/>
            <p:cNvSpPr txBox="true"/>
            <p:nvPr/>
          </p:nvSpPr>
          <p:spPr>
            <a:xfrm>
              <a:off x="0" y="-38100"/>
              <a:ext cx="2443391" cy="138220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752925" y="5242263"/>
            <a:ext cx="7581344" cy="4054256"/>
            <a:chOff x="0" y="0"/>
            <a:chExt cx="1996733" cy="1067787"/>
          </a:xfrm>
        </p:grpSpPr>
        <p:sp>
          <p:nvSpPr>
            <p:cNvPr name="Freeform 14" id="14"/>
            <p:cNvSpPr/>
            <p:nvPr/>
          </p:nvSpPr>
          <p:spPr>
            <a:xfrm flipH="false" flipV="false" rot="0">
              <a:off x="0" y="0"/>
              <a:ext cx="1996733" cy="1067787"/>
            </a:xfrm>
            <a:custGeom>
              <a:avLst/>
              <a:gdLst/>
              <a:ahLst/>
              <a:cxnLst/>
              <a:rect r="r" b="b" t="t" l="l"/>
              <a:pathLst>
                <a:path h="1067787" w="1996733">
                  <a:moveTo>
                    <a:pt x="0" y="0"/>
                  </a:moveTo>
                  <a:lnTo>
                    <a:pt x="1996733" y="0"/>
                  </a:lnTo>
                  <a:lnTo>
                    <a:pt x="1996733" y="1067787"/>
                  </a:lnTo>
                  <a:lnTo>
                    <a:pt x="0" y="1067787"/>
                  </a:lnTo>
                  <a:close/>
                </a:path>
              </a:pathLst>
            </a:custGeom>
            <a:solidFill>
              <a:srgbClr val="FFFFFF"/>
            </a:solidFill>
          </p:spPr>
        </p:sp>
        <p:sp>
          <p:nvSpPr>
            <p:cNvPr name="TextBox 15" id="15"/>
            <p:cNvSpPr txBox="true"/>
            <p:nvPr/>
          </p:nvSpPr>
          <p:spPr>
            <a:xfrm>
              <a:off x="0" y="-38100"/>
              <a:ext cx="1996733" cy="1105887"/>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931398" y="5457952"/>
            <a:ext cx="7224398" cy="31698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Instalación</a:t>
            </a:r>
          </a:p>
          <a:p>
            <a:pPr algn="l">
              <a:lnSpc>
                <a:spcPts val="4201"/>
              </a:lnSpc>
            </a:pPr>
            <a:r>
              <a:rPr lang="en-US" sz="2800" b="true">
                <a:solidFill>
                  <a:srgbClr val="000000"/>
                </a:solidFill>
                <a:latin typeface="Quicksand Bold"/>
                <a:ea typeface="Quicksand Bold"/>
                <a:cs typeface="Quicksand Bold"/>
                <a:sym typeface="Quicksand Bold"/>
              </a:rPr>
              <a:t>Coaxial</a:t>
            </a:r>
            <a:r>
              <a:rPr lang="en-US" sz="2800">
                <a:solidFill>
                  <a:srgbClr val="000000"/>
                </a:solidFill>
                <a:latin typeface="Quicksand"/>
                <a:ea typeface="Quicksand"/>
                <a:cs typeface="Quicksand"/>
                <a:sym typeface="Quicksand"/>
              </a:rPr>
              <a:t>: Mayor distancia que UTP pero más complejo de instalar y mantener.</a:t>
            </a:r>
          </a:p>
          <a:p>
            <a:pPr algn="l">
              <a:lnSpc>
                <a:spcPts val="4201"/>
              </a:lnSpc>
            </a:pPr>
            <a:r>
              <a:rPr lang="en-US" sz="2800" b="true">
                <a:solidFill>
                  <a:srgbClr val="000000"/>
                </a:solidFill>
                <a:latin typeface="Quicksand Bold"/>
                <a:ea typeface="Quicksand Bold"/>
                <a:cs typeface="Quicksand Bold"/>
                <a:sym typeface="Quicksand Bold"/>
              </a:rPr>
              <a:t>UTP</a:t>
            </a:r>
            <a:r>
              <a:rPr lang="en-US" sz="2800">
                <a:solidFill>
                  <a:srgbClr val="000000"/>
                </a:solidFill>
                <a:latin typeface="Quicksand"/>
                <a:ea typeface="Quicksand"/>
                <a:cs typeface="Quicksand"/>
                <a:sym typeface="Quicksand"/>
              </a:rPr>
              <a:t>: Fácil instalación y mantenimiento.</a:t>
            </a:r>
          </a:p>
          <a:p>
            <a:pPr algn="l">
              <a:lnSpc>
                <a:spcPts val="4201"/>
              </a:lnSpc>
            </a:pPr>
            <a:r>
              <a:rPr lang="en-US" b="true" sz="2800">
                <a:solidFill>
                  <a:srgbClr val="000000"/>
                </a:solidFill>
                <a:latin typeface="Quicksand Bold"/>
                <a:ea typeface="Quicksand Bold"/>
                <a:cs typeface="Quicksand Bold"/>
                <a:sym typeface="Quicksand Bold"/>
              </a:rPr>
              <a:t>Fibra Óptica</a:t>
            </a:r>
            <a:r>
              <a:rPr lang="en-US" sz="2800">
                <a:solidFill>
                  <a:srgbClr val="000000"/>
                </a:solidFill>
                <a:latin typeface="Quicksand"/>
                <a:ea typeface="Quicksand"/>
                <a:cs typeface="Quicksand"/>
                <a:sym typeface="Quicksand"/>
              </a:rPr>
              <a:t>: Más frágil y requiere mayor cuidado en la instalación.</a:t>
            </a:r>
          </a:p>
        </p:txBody>
      </p:sp>
      <p:grpSp>
        <p:nvGrpSpPr>
          <p:cNvPr name="Group 17" id="17"/>
          <p:cNvGrpSpPr/>
          <p:nvPr/>
        </p:nvGrpSpPr>
        <p:grpSpPr>
          <a:xfrm rot="0">
            <a:off x="9506112" y="5564058"/>
            <a:ext cx="7453967" cy="4070506"/>
            <a:chOff x="0" y="0"/>
            <a:chExt cx="2443391" cy="1334301"/>
          </a:xfrm>
        </p:grpSpPr>
        <p:sp>
          <p:nvSpPr>
            <p:cNvPr name="Freeform 18" id="18"/>
            <p:cNvSpPr/>
            <p:nvPr/>
          </p:nvSpPr>
          <p:spPr>
            <a:xfrm flipH="false" flipV="false" rot="0">
              <a:off x="0" y="0"/>
              <a:ext cx="2443391" cy="1334301"/>
            </a:xfrm>
            <a:custGeom>
              <a:avLst/>
              <a:gdLst/>
              <a:ahLst/>
              <a:cxnLst/>
              <a:rect r="r" b="b" t="t" l="l"/>
              <a:pathLst>
                <a:path h="1334301" w="2443391">
                  <a:moveTo>
                    <a:pt x="0" y="0"/>
                  </a:moveTo>
                  <a:lnTo>
                    <a:pt x="2443391" y="0"/>
                  </a:lnTo>
                  <a:lnTo>
                    <a:pt x="2443391" y="1334301"/>
                  </a:lnTo>
                  <a:lnTo>
                    <a:pt x="0" y="1334301"/>
                  </a:lnTo>
                  <a:close/>
                </a:path>
              </a:pathLst>
            </a:custGeom>
            <a:solidFill>
              <a:srgbClr val="1C0140">
                <a:alpha val="37647"/>
              </a:srgbClr>
            </a:solidFill>
          </p:spPr>
        </p:sp>
        <p:sp>
          <p:nvSpPr>
            <p:cNvPr name="TextBox 19" id="19"/>
            <p:cNvSpPr txBox="true"/>
            <p:nvPr/>
          </p:nvSpPr>
          <p:spPr>
            <a:xfrm>
              <a:off x="0" y="-38100"/>
              <a:ext cx="2443391" cy="1372401"/>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825667" y="5242263"/>
            <a:ext cx="7581344" cy="4054256"/>
            <a:chOff x="0" y="0"/>
            <a:chExt cx="1996733" cy="1067787"/>
          </a:xfrm>
        </p:grpSpPr>
        <p:sp>
          <p:nvSpPr>
            <p:cNvPr name="Freeform 21" id="21"/>
            <p:cNvSpPr/>
            <p:nvPr/>
          </p:nvSpPr>
          <p:spPr>
            <a:xfrm flipH="false" flipV="false" rot="0">
              <a:off x="0" y="0"/>
              <a:ext cx="1996733" cy="1067787"/>
            </a:xfrm>
            <a:custGeom>
              <a:avLst/>
              <a:gdLst/>
              <a:ahLst/>
              <a:cxnLst/>
              <a:rect r="r" b="b" t="t" l="l"/>
              <a:pathLst>
                <a:path h="1067787" w="1996733">
                  <a:moveTo>
                    <a:pt x="0" y="0"/>
                  </a:moveTo>
                  <a:lnTo>
                    <a:pt x="1996733" y="0"/>
                  </a:lnTo>
                  <a:lnTo>
                    <a:pt x="1996733" y="1067787"/>
                  </a:lnTo>
                  <a:lnTo>
                    <a:pt x="0" y="1067787"/>
                  </a:lnTo>
                  <a:close/>
                </a:path>
              </a:pathLst>
            </a:custGeom>
            <a:solidFill>
              <a:srgbClr val="FFFFFF"/>
            </a:solidFill>
          </p:spPr>
        </p:sp>
        <p:sp>
          <p:nvSpPr>
            <p:cNvPr name="TextBox 22" id="22"/>
            <p:cNvSpPr txBox="true"/>
            <p:nvPr/>
          </p:nvSpPr>
          <p:spPr>
            <a:xfrm>
              <a:off x="0" y="-38100"/>
              <a:ext cx="1996733" cy="1105887"/>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004140" y="5457952"/>
            <a:ext cx="7255160" cy="3703292"/>
          </a:xfrm>
          <a:prstGeom prst="rect">
            <a:avLst/>
          </a:prstGeom>
        </p:spPr>
        <p:txBody>
          <a:bodyPr anchor="t" rtlCol="false" tIns="0" lIns="0" bIns="0" rIns="0">
            <a:spAutoFit/>
          </a:bodyPr>
          <a:lstStyle/>
          <a:p>
            <a:pPr algn="ctr">
              <a:lnSpc>
                <a:spcPts val="4201"/>
              </a:lnSpc>
            </a:pPr>
            <a:r>
              <a:rPr lang="en-US" b="true" sz="2800" u="sng">
                <a:solidFill>
                  <a:srgbClr val="000000"/>
                </a:solidFill>
                <a:latin typeface="Quicksand Bold"/>
                <a:ea typeface="Quicksand Bold"/>
                <a:cs typeface="Quicksand Bold"/>
                <a:sym typeface="Quicksand Bold"/>
              </a:rPr>
              <a:t>Aplicación</a:t>
            </a:r>
          </a:p>
          <a:p>
            <a:pPr algn="l">
              <a:lnSpc>
                <a:spcPts val="4201"/>
              </a:lnSpc>
            </a:pPr>
            <a:r>
              <a:rPr lang="en-US" sz="2800" b="true">
                <a:solidFill>
                  <a:srgbClr val="000000"/>
                </a:solidFill>
                <a:latin typeface="Quicksand Bold"/>
                <a:ea typeface="Quicksand Bold"/>
                <a:cs typeface="Quicksand Bold"/>
                <a:sym typeface="Quicksand Bold"/>
              </a:rPr>
              <a:t>Coaxial</a:t>
            </a:r>
            <a:r>
              <a:rPr lang="en-US" sz="2800">
                <a:solidFill>
                  <a:srgbClr val="000000"/>
                </a:solidFill>
                <a:latin typeface="Quicksand"/>
                <a:ea typeface="Quicksand"/>
                <a:cs typeface="Quicksand"/>
                <a:sym typeface="Quicksand"/>
              </a:rPr>
              <a:t>: TV por cable, Internet, transmisiones de radio.</a:t>
            </a:r>
          </a:p>
          <a:p>
            <a:pPr algn="l">
              <a:lnSpc>
                <a:spcPts val="4201"/>
              </a:lnSpc>
            </a:pPr>
            <a:r>
              <a:rPr lang="en-US" sz="2800" b="true">
                <a:solidFill>
                  <a:srgbClr val="000000"/>
                </a:solidFill>
                <a:latin typeface="Quicksand Bold"/>
                <a:ea typeface="Quicksand Bold"/>
                <a:cs typeface="Quicksand Bold"/>
                <a:sym typeface="Quicksand Bold"/>
              </a:rPr>
              <a:t>UTP</a:t>
            </a:r>
            <a:r>
              <a:rPr lang="en-US" sz="2800">
                <a:solidFill>
                  <a:srgbClr val="000000"/>
                </a:solidFill>
                <a:latin typeface="Quicksand"/>
                <a:ea typeface="Quicksand"/>
                <a:cs typeface="Quicksand"/>
                <a:sym typeface="Quicksand"/>
              </a:rPr>
              <a:t>: Redes telefónicas y de datos.</a:t>
            </a:r>
          </a:p>
          <a:p>
            <a:pPr algn="l">
              <a:lnSpc>
                <a:spcPts val="4201"/>
              </a:lnSpc>
            </a:pPr>
            <a:r>
              <a:rPr lang="en-US" b="true" sz="2800">
                <a:solidFill>
                  <a:srgbClr val="000000"/>
                </a:solidFill>
                <a:latin typeface="Quicksand Bold"/>
                <a:ea typeface="Quicksand Bold"/>
                <a:cs typeface="Quicksand Bold"/>
                <a:sym typeface="Quicksand Bold"/>
              </a:rPr>
              <a:t>Fibra Óptica</a:t>
            </a:r>
            <a:r>
              <a:rPr lang="en-US" sz="2800">
                <a:solidFill>
                  <a:srgbClr val="000000"/>
                </a:solidFill>
                <a:latin typeface="Quicksand"/>
                <a:ea typeface="Quicksand"/>
                <a:cs typeface="Quicksand"/>
                <a:sym typeface="Quicksand"/>
              </a:rPr>
              <a:t>: Larga distancia (ciudades/países), centros de datos, "última milla" (FTTH, FTTP).</a:t>
            </a:r>
          </a:p>
        </p:txBody>
      </p:sp>
    </p:spTree>
  </p:cSld>
  <p:clrMapOvr>
    <a:masterClrMapping/>
  </p:clrMapOvr>
  <p:transition spd="fast">
    <p:push dir="l"/>
  </p:transition>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sp>
        <p:nvSpPr>
          <p:cNvPr name="Freeform 2" id="2"/>
          <p:cNvSpPr/>
          <p:nvPr/>
        </p:nvSpPr>
        <p:spPr>
          <a:xfrm flipH="false" flipV="false" rot="0">
            <a:off x="7097935" y="7106196"/>
            <a:ext cx="4092131" cy="2842171"/>
          </a:xfrm>
          <a:custGeom>
            <a:avLst/>
            <a:gdLst/>
            <a:ahLst/>
            <a:cxnLst/>
            <a:rect r="r" b="b" t="t" l="l"/>
            <a:pathLst>
              <a:path h="2842171" w="4092131">
                <a:moveTo>
                  <a:pt x="0" y="0"/>
                </a:moveTo>
                <a:lnTo>
                  <a:pt x="4092130" y="0"/>
                </a:lnTo>
                <a:lnTo>
                  <a:pt x="4092130" y="2842171"/>
                </a:lnTo>
                <a:lnTo>
                  <a:pt x="0" y="28421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6182" y="229420"/>
            <a:ext cx="17995376" cy="6334125"/>
          </a:xfrm>
          <a:prstGeom prst="rect">
            <a:avLst/>
          </a:prstGeom>
        </p:spPr>
        <p:txBody>
          <a:bodyPr anchor="t" rtlCol="false" tIns="0" lIns="0" bIns="0" rIns="0">
            <a:spAutoFit/>
          </a:bodyPr>
          <a:lstStyle/>
          <a:p>
            <a:pPr algn="ctr">
              <a:lnSpc>
                <a:spcPts val="16800"/>
              </a:lnSpc>
            </a:pPr>
            <a:r>
              <a:rPr lang="en-US" sz="12000">
                <a:solidFill>
                  <a:srgbClr val="FFFFFF"/>
                </a:solidFill>
                <a:latin typeface="Fredoka"/>
                <a:ea typeface="Fredoka"/>
                <a:cs typeface="Fredoka"/>
                <a:sym typeface="Fredoka"/>
              </a:rPr>
              <a:t>SOLUCIONES EMPRESARIALES Y CERTIFICACIONES</a:t>
            </a:r>
          </a:p>
        </p:txBody>
      </p:sp>
    </p:spTree>
  </p:cSld>
  <p:clrMapOvr>
    <a:masterClrMapping/>
  </p:clrMapOvr>
  <p:transition spd="fast">
    <p:push dir="l"/>
  </p:transition>
</p:sld>
</file>

<file path=ppt/slides/slide49.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234718" y="2053218"/>
            <a:ext cx="15004216" cy="2242655"/>
            <a:chOff x="0" y="0"/>
            <a:chExt cx="4918343" cy="735137"/>
          </a:xfrm>
        </p:grpSpPr>
        <p:sp>
          <p:nvSpPr>
            <p:cNvPr name="Freeform 3" id="3"/>
            <p:cNvSpPr/>
            <p:nvPr/>
          </p:nvSpPr>
          <p:spPr>
            <a:xfrm flipH="false" flipV="false" rot="0">
              <a:off x="0" y="0"/>
              <a:ext cx="4918343" cy="735137"/>
            </a:xfrm>
            <a:custGeom>
              <a:avLst/>
              <a:gdLst/>
              <a:ahLst/>
              <a:cxnLst/>
              <a:rect r="r" b="b" t="t" l="l"/>
              <a:pathLst>
                <a:path h="735137" w="4918343">
                  <a:moveTo>
                    <a:pt x="0" y="0"/>
                  </a:moveTo>
                  <a:lnTo>
                    <a:pt x="4918343" y="0"/>
                  </a:lnTo>
                  <a:lnTo>
                    <a:pt x="4918343" y="735137"/>
                  </a:lnTo>
                  <a:lnTo>
                    <a:pt x="0" y="735137"/>
                  </a:lnTo>
                  <a:close/>
                </a:path>
              </a:pathLst>
            </a:custGeom>
            <a:solidFill>
              <a:srgbClr val="1C0140">
                <a:alpha val="37647"/>
              </a:srgbClr>
            </a:solidFill>
          </p:spPr>
        </p:sp>
        <p:sp>
          <p:nvSpPr>
            <p:cNvPr name="TextBox 4" id="4"/>
            <p:cNvSpPr txBox="true"/>
            <p:nvPr/>
          </p:nvSpPr>
          <p:spPr>
            <a:xfrm>
              <a:off x="0" y="-38100"/>
              <a:ext cx="4918343" cy="77323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15558" y="1853407"/>
            <a:ext cx="15437723" cy="2173967"/>
            <a:chOff x="0" y="0"/>
            <a:chExt cx="4065902" cy="572568"/>
          </a:xfrm>
        </p:grpSpPr>
        <p:sp>
          <p:nvSpPr>
            <p:cNvPr name="Freeform 6" id="6"/>
            <p:cNvSpPr/>
            <p:nvPr/>
          </p:nvSpPr>
          <p:spPr>
            <a:xfrm flipH="false" flipV="false" rot="0">
              <a:off x="0" y="0"/>
              <a:ext cx="4065902" cy="572568"/>
            </a:xfrm>
            <a:custGeom>
              <a:avLst/>
              <a:gdLst/>
              <a:ahLst/>
              <a:cxnLst/>
              <a:rect r="r" b="b" t="t" l="l"/>
              <a:pathLst>
                <a:path h="572568" w="4065902">
                  <a:moveTo>
                    <a:pt x="0" y="0"/>
                  </a:moveTo>
                  <a:lnTo>
                    <a:pt x="4065902" y="0"/>
                  </a:lnTo>
                  <a:lnTo>
                    <a:pt x="4065902" y="572568"/>
                  </a:lnTo>
                  <a:lnTo>
                    <a:pt x="0" y="572568"/>
                  </a:lnTo>
                  <a:close/>
                </a:path>
              </a:pathLst>
            </a:custGeom>
            <a:solidFill>
              <a:srgbClr val="FFFFFF"/>
            </a:solidFill>
          </p:spPr>
        </p:sp>
        <p:sp>
          <p:nvSpPr>
            <p:cNvPr name="TextBox 7" id="7"/>
            <p:cNvSpPr txBox="true"/>
            <p:nvPr/>
          </p:nvSpPr>
          <p:spPr>
            <a:xfrm>
              <a:off x="0" y="-38100"/>
              <a:ext cx="4065902" cy="61066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34718" y="5191599"/>
            <a:ext cx="15004216" cy="4066701"/>
            <a:chOff x="0" y="0"/>
            <a:chExt cx="4918343" cy="1333054"/>
          </a:xfrm>
        </p:grpSpPr>
        <p:sp>
          <p:nvSpPr>
            <p:cNvPr name="Freeform 9" id="9"/>
            <p:cNvSpPr/>
            <p:nvPr/>
          </p:nvSpPr>
          <p:spPr>
            <a:xfrm flipH="false" flipV="false" rot="0">
              <a:off x="0" y="0"/>
              <a:ext cx="4918343" cy="1333054"/>
            </a:xfrm>
            <a:custGeom>
              <a:avLst/>
              <a:gdLst/>
              <a:ahLst/>
              <a:cxnLst/>
              <a:rect r="r" b="b" t="t" l="l"/>
              <a:pathLst>
                <a:path h="1333054" w="4918343">
                  <a:moveTo>
                    <a:pt x="0" y="0"/>
                  </a:moveTo>
                  <a:lnTo>
                    <a:pt x="4918343" y="0"/>
                  </a:lnTo>
                  <a:lnTo>
                    <a:pt x="4918343" y="1333054"/>
                  </a:lnTo>
                  <a:lnTo>
                    <a:pt x="0" y="1333054"/>
                  </a:lnTo>
                  <a:close/>
                </a:path>
              </a:pathLst>
            </a:custGeom>
            <a:solidFill>
              <a:srgbClr val="1C0140">
                <a:alpha val="37647"/>
              </a:srgbClr>
            </a:solidFill>
          </p:spPr>
        </p:sp>
        <p:sp>
          <p:nvSpPr>
            <p:cNvPr name="TextBox 10" id="10"/>
            <p:cNvSpPr txBox="true"/>
            <p:nvPr/>
          </p:nvSpPr>
          <p:spPr>
            <a:xfrm>
              <a:off x="0" y="-38100"/>
              <a:ext cx="4918343" cy="137115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15558" y="4829273"/>
            <a:ext cx="15437723" cy="3942147"/>
            <a:chOff x="0" y="0"/>
            <a:chExt cx="4065902" cy="1038261"/>
          </a:xfrm>
        </p:grpSpPr>
        <p:sp>
          <p:nvSpPr>
            <p:cNvPr name="Freeform 12" id="12"/>
            <p:cNvSpPr/>
            <p:nvPr/>
          </p:nvSpPr>
          <p:spPr>
            <a:xfrm flipH="false" flipV="false" rot="0">
              <a:off x="0" y="0"/>
              <a:ext cx="4065902" cy="1038261"/>
            </a:xfrm>
            <a:custGeom>
              <a:avLst/>
              <a:gdLst/>
              <a:ahLst/>
              <a:cxnLst/>
              <a:rect r="r" b="b" t="t" l="l"/>
              <a:pathLst>
                <a:path h="1038261" w="4065902">
                  <a:moveTo>
                    <a:pt x="0" y="0"/>
                  </a:moveTo>
                  <a:lnTo>
                    <a:pt x="4065902" y="0"/>
                  </a:lnTo>
                  <a:lnTo>
                    <a:pt x="4065902" y="1038261"/>
                  </a:lnTo>
                  <a:lnTo>
                    <a:pt x="0" y="1038261"/>
                  </a:lnTo>
                  <a:close/>
                </a:path>
              </a:pathLst>
            </a:custGeom>
            <a:solidFill>
              <a:srgbClr val="FFFFFF"/>
            </a:solidFill>
          </p:spPr>
        </p:sp>
        <p:sp>
          <p:nvSpPr>
            <p:cNvPr name="TextBox 13" id="13"/>
            <p:cNvSpPr txBox="true"/>
            <p:nvPr/>
          </p:nvSpPr>
          <p:spPr>
            <a:xfrm>
              <a:off x="0" y="-38100"/>
              <a:ext cx="4065902" cy="1076361"/>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Microsoft Teams: Solución de Colaboración en Línea</a:t>
            </a:r>
          </a:p>
        </p:txBody>
      </p:sp>
      <p:sp>
        <p:nvSpPr>
          <p:cNvPr name="TextBox 15" id="15"/>
          <p:cNvSpPr txBox="true"/>
          <p:nvPr/>
        </p:nvSpPr>
        <p:spPr>
          <a:xfrm rot="0">
            <a:off x="1979048" y="2117445"/>
            <a:ext cx="14710744" cy="1569692"/>
          </a:xfrm>
          <a:prstGeom prst="rect">
            <a:avLst/>
          </a:prstGeom>
        </p:spPr>
        <p:txBody>
          <a:bodyPr anchor="t" rtlCol="false" tIns="0" lIns="0" bIns="0" rIns="0">
            <a:spAutoFit/>
          </a:bodyPr>
          <a:lstStyle/>
          <a:p>
            <a:pPr algn="l">
              <a:lnSpc>
                <a:spcPts val="4201"/>
              </a:lnSpc>
            </a:pPr>
            <a:r>
              <a:rPr lang="en-US" b="true" sz="2800">
                <a:solidFill>
                  <a:srgbClr val="000000"/>
                </a:solidFill>
                <a:latin typeface="Quicksand Bold"/>
                <a:ea typeface="Quicksand Bold"/>
                <a:cs typeface="Quicksand Bold"/>
                <a:sym typeface="Quicksand Bold"/>
              </a:rPr>
              <a:t>Microsoft Teams</a:t>
            </a:r>
            <a:r>
              <a:rPr lang="en-US" sz="2800">
                <a:solidFill>
                  <a:srgbClr val="000000"/>
                </a:solidFill>
                <a:latin typeface="Quicksand"/>
                <a:ea typeface="Quicksand"/>
                <a:cs typeface="Quicksand"/>
                <a:sym typeface="Quicksand"/>
              </a:rPr>
              <a:t> es una plataforma de colaboración que facilita la comunicación y el trabajo en equipo a través de redes de datos, permitiendo mensajería, videollamadas y colaboración en archivos en tiempo real.</a:t>
            </a:r>
          </a:p>
        </p:txBody>
      </p:sp>
      <p:sp>
        <p:nvSpPr>
          <p:cNvPr name="TextBox 16" id="16"/>
          <p:cNvSpPr txBox="true"/>
          <p:nvPr/>
        </p:nvSpPr>
        <p:spPr>
          <a:xfrm rot="0">
            <a:off x="1979048" y="4953098"/>
            <a:ext cx="14667060" cy="37032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Características</a:t>
            </a:r>
            <a:r>
              <a:rPr lang="en-US" sz="2800">
                <a:solidFill>
                  <a:srgbClr val="000000"/>
                </a:solidFill>
                <a:latin typeface="Quicksand"/>
                <a:ea typeface="Quicksand"/>
                <a:cs typeface="Quicksand"/>
                <a:sym typeface="Quicksand"/>
              </a:rPr>
              <a:t>:</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Dependencia de la red</a:t>
            </a:r>
            <a:r>
              <a:rPr lang="en-US" sz="2800">
                <a:solidFill>
                  <a:srgbClr val="000000"/>
                </a:solidFill>
                <a:latin typeface="Quicksand"/>
                <a:ea typeface="Quicksand"/>
                <a:cs typeface="Quicksand"/>
                <a:sym typeface="Quicksand"/>
              </a:rPr>
              <a:t>: Utiliza protocolos TCP/IP y UDP para comunicaciones y videollamadas, ajustándose al ancho de banda disponible.</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Optimización de red</a:t>
            </a:r>
            <a:r>
              <a:rPr lang="en-US" sz="2800">
                <a:solidFill>
                  <a:srgbClr val="000000"/>
                </a:solidFill>
                <a:latin typeface="Quicksand"/>
                <a:ea typeface="Quicksand"/>
                <a:cs typeface="Quicksand"/>
                <a:sym typeface="Quicksand"/>
              </a:rPr>
              <a:t>: Implementa QoS (Calidad de Servicio) para priorizar tráfico crítico y CDNs para mejorar velocidad y reducir latencia.</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Seguridad</a:t>
            </a:r>
            <a:r>
              <a:rPr lang="en-US" sz="2800">
                <a:solidFill>
                  <a:srgbClr val="000000"/>
                </a:solidFill>
                <a:latin typeface="Quicksand"/>
                <a:ea typeface="Quicksand"/>
                <a:cs typeface="Quicksand"/>
                <a:sym typeface="Quicksand"/>
              </a:rPr>
              <a:t>: Cifra todas las comunicaciones y emplea VPN para proteger datos en redes inseguras.</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2721424" y="2600663"/>
            <a:ext cx="11726781" cy="7042029"/>
            <a:chOff x="0" y="0"/>
            <a:chExt cx="4142420" cy="2487557"/>
          </a:xfrm>
        </p:grpSpPr>
        <p:sp>
          <p:nvSpPr>
            <p:cNvPr name="Freeform 3" id="3"/>
            <p:cNvSpPr/>
            <p:nvPr/>
          </p:nvSpPr>
          <p:spPr>
            <a:xfrm flipH="false" flipV="false" rot="0">
              <a:off x="0" y="0"/>
              <a:ext cx="4142420" cy="2487557"/>
            </a:xfrm>
            <a:custGeom>
              <a:avLst/>
              <a:gdLst/>
              <a:ahLst/>
              <a:cxnLst/>
              <a:rect r="r" b="b" t="t" l="l"/>
              <a:pathLst>
                <a:path h="2487557" w="4142420">
                  <a:moveTo>
                    <a:pt x="0" y="0"/>
                  </a:moveTo>
                  <a:lnTo>
                    <a:pt x="4142420" y="0"/>
                  </a:lnTo>
                  <a:lnTo>
                    <a:pt x="4142420" y="2487557"/>
                  </a:lnTo>
                  <a:lnTo>
                    <a:pt x="0" y="2487557"/>
                  </a:lnTo>
                  <a:close/>
                </a:path>
              </a:pathLst>
            </a:custGeom>
            <a:solidFill>
              <a:srgbClr val="1C0140">
                <a:alpha val="37647"/>
              </a:srgbClr>
            </a:solidFill>
          </p:spPr>
        </p:sp>
        <p:sp>
          <p:nvSpPr>
            <p:cNvPr name="TextBox 4" id="4"/>
            <p:cNvSpPr txBox="true"/>
            <p:nvPr/>
          </p:nvSpPr>
          <p:spPr>
            <a:xfrm>
              <a:off x="0" y="-38100"/>
              <a:ext cx="4142420" cy="25256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113624" y="1890124"/>
            <a:ext cx="12452953" cy="7359480"/>
          </a:xfrm>
          <a:custGeom>
            <a:avLst/>
            <a:gdLst/>
            <a:ahLst/>
            <a:cxnLst/>
            <a:rect r="r" b="b" t="t" l="l"/>
            <a:pathLst>
              <a:path h="7359480" w="12452953">
                <a:moveTo>
                  <a:pt x="0" y="0"/>
                </a:moveTo>
                <a:lnTo>
                  <a:pt x="12452952" y="0"/>
                </a:lnTo>
                <a:lnTo>
                  <a:pt x="12452952" y="7359479"/>
                </a:lnTo>
                <a:lnTo>
                  <a:pt x="0" y="7359479"/>
                </a:lnTo>
                <a:lnTo>
                  <a:pt x="0" y="0"/>
                </a:lnTo>
                <a:close/>
              </a:path>
            </a:pathLst>
          </a:custGeom>
          <a:blipFill>
            <a:blip r:embed="rId2"/>
            <a:stretch>
              <a:fillRect l="0" t="-69" r="-1681" b="-846"/>
            </a:stretch>
          </a:blipFill>
        </p:spPr>
      </p:sp>
      <p:sp>
        <p:nvSpPr>
          <p:cNvPr name="TextBox 6" id="6"/>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Redes Según su Tipología y sus Variantes</a:t>
            </a:r>
          </a:p>
        </p:txBody>
      </p:sp>
    </p:spTree>
  </p:cSld>
  <p:clrMapOvr>
    <a:masterClrMapping/>
  </p:clrMapOvr>
  <p:transition spd="fast">
    <p:push dir="l"/>
  </p:transition>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2790903" y="2465113"/>
            <a:ext cx="5377341" cy="4870025"/>
            <a:chOff x="0" y="0"/>
            <a:chExt cx="1762679" cy="1596382"/>
          </a:xfrm>
        </p:grpSpPr>
        <p:sp>
          <p:nvSpPr>
            <p:cNvPr name="Freeform 3" id="3"/>
            <p:cNvSpPr/>
            <p:nvPr/>
          </p:nvSpPr>
          <p:spPr>
            <a:xfrm flipH="false" flipV="false" rot="0">
              <a:off x="0" y="0"/>
              <a:ext cx="1762678" cy="1596382"/>
            </a:xfrm>
            <a:custGeom>
              <a:avLst/>
              <a:gdLst/>
              <a:ahLst/>
              <a:cxnLst/>
              <a:rect r="r" b="b" t="t" l="l"/>
              <a:pathLst>
                <a:path h="1596382" w="1762678">
                  <a:moveTo>
                    <a:pt x="0" y="0"/>
                  </a:moveTo>
                  <a:lnTo>
                    <a:pt x="1762678" y="0"/>
                  </a:lnTo>
                  <a:lnTo>
                    <a:pt x="1762678" y="1596382"/>
                  </a:lnTo>
                  <a:lnTo>
                    <a:pt x="0" y="1596382"/>
                  </a:lnTo>
                  <a:close/>
                </a:path>
              </a:pathLst>
            </a:custGeom>
            <a:solidFill>
              <a:srgbClr val="1C0140">
                <a:alpha val="37647"/>
              </a:srgbClr>
            </a:solidFill>
          </p:spPr>
        </p:sp>
        <p:sp>
          <p:nvSpPr>
            <p:cNvPr name="TextBox 4" id="4"/>
            <p:cNvSpPr txBox="true"/>
            <p:nvPr/>
          </p:nvSpPr>
          <p:spPr>
            <a:xfrm>
              <a:off x="0" y="-38100"/>
              <a:ext cx="1762679" cy="16344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049307" y="2068311"/>
            <a:ext cx="5532705" cy="4720866"/>
            <a:chOff x="0" y="0"/>
            <a:chExt cx="1457173" cy="1243356"/>
          </a:xfrm>
        </p:grpSpPr>
        <p:sp>
          <p:nvSpPr>
            <p:cNvPr name="Freeform 6" id="6"/>
            <p:cNvSpPr/>
            <p:nvPr/>
          </p:nvSpPr>
          <p:spPr>
            <a:xfrm flipH="false" flipV="false" rot="0">
              <a:off x="0" y="0"/>
              <a:ext cx="1457173" cy="1243356"/>
            </a:xfrm>
            <a:custGeom>
              <a:avLst/>
              <a:gdLst/>
              <a:ahLst/>
              <a:cxnLst/>
              <a:rect r="r" b="b" t="t" l="l"/>
              <a:pathLst>
                <a:path h="1243356" w="1457173">
                  <a:moveTo>
                    <a:pt x="0" y="0"/>
                  </a:moveTo>
                  <a:lnTo>
                    <a:pt x="1457173" y="0"/>
                  </a:lnTo>
                  <a:lnTo>
                    <a:pt x="1457173" y="1243356"/>
                  </a:lnTo>
                  <a:lnTo>
                    <a:pt x="0" y="1243356"/>
                  </a:lnTo>
                  <a:close/>
                </a:path>
              </a:pathLst>
            </a:custGeom>
            <a:solidFill>
              <a:srgbClr val="FFFFFF"/>
            </a:solidFill>
          </p:spPr>
        </p:sp>
        <p:sp>
          <p:nvSpPr>
            <p:cNvPr name="TextBox 7" id="7"/>
            <p:cNvSpPr txBox="true"/>
            <p:nvPr/>
          </p:nvSpPr>
          <p:spPr>
            <a:xfrm>
              <a:off x="0" y="-38100"/>
              <a:ext cx="1457173" cy="128145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704968" y="2795225"/>
            <a:ext cx="3714603" cy="3556863"/>
            <a:chOff x="0" y="0"/>
            <a:chExt cx="1217637" cy="1165930"/>
          </a:xfrm>
        </p:grpSpPr>
        <p:sp>
          <p:nvSpPr>
            <p:cNvPr name="Freeform 9" id="9"/>
            <p:cNvSpPr/>
            <p:nvPr/>
          </p:nvSpPr>
          <p:spPr>
            <a:xfrm flipH="false" flipV="false" rot="0">
              <a:off x="0" y="0"/>
              <a:ext cx="1217637" cy="1165930"/>
            </a:xfrm>
            <a:custGeom>
              <a:avLst/>
              <a:gdLst/>
              <a:ahLst/>
              <a:cxnLst/>
              <a:rect r="r" b="b" t="t" l="l"/>
              <a:pathLst>
                <a:path h="1165930" w="1217637">
                  <a:moveTo>
                    <a:pt x="0" y="0"/>
                  </a:moveTo>
                  <a:lnTo>
                    <a:pt x="1217637" y="0"/>
                  </a:lnTo>
                  <a:lnTo>
                    <a:pt x="1217637" y="1165930"/>
                  </a:lnTo>
                  <a:lnTo>
                    <a:pt x="0" y="1165930"/>
                  </a:lnTo>
                  <a:close/>
                </a:path>
              </a:pathLst>
            </a:custGeom>
            <a:solidFill>
              <a:srgbClr val="1C0140">
                <a:alpha val="37647"/>
              </a:srgbClr>
            </a:solidFill>
          </p:spPr>
        </p:sp>
        <p:sp>
          <p:nvSpPr>
            <p:cNvPr name="TextBox 10" id="10"/>
            <p:cNvSpPr txBox="true"/>
            <p:nvPr/>
          </p:nvSpPr>
          <p:spPr>
            <a:xfrm>
              <a:off x="0" y="-38100"/>
              <a:ext cx="1217637" cy="120403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074461" y="2511825"/>
            <a:ext cx="3733292" cy="3460906"/>
          </a:xfrm>
          <a:custGeom>
            <a:avLst/>
            <a:gdLst/>
            <a:ahLst/>
            <a:cxnLst/>
            <a:rect r="r" b="b" t="t" l="l"/>
            <a:pathLst>
              <a:path h="3460906" w="3733292">
                <a:moveTo>
                  <a:pt x="0" y="0"/>
                </a:moveTo>
                <a:lnTo>
                  <a:pt x="3733292" y="0"/>
                </a:lnTo>
                <a:lnTo>
                  <a:pt x="3733292" y="3460906"/>
                </a:lnTo>
                <a:lnTo>
                  <a:pt x="0" y="3460906"/>
                </a:lnTo>
                <a:lnTo>
                  <a:pt x="0" y="0"/>
                </a:lnTo>
                <a:close/>
              </a:path>
            </a:pathLst>
          </a:custGeom>
          <a:blipFill>
            <a:blip r:embed="rId2"/>
            <a:stretch>
              <a:fillRect l="0" t="0" r="0" b="0"/>
            </a:stretch>
          </a:blipFill>
        </p:spPr>
      </p:sp>
      <p:sp>
        <p:nvSpPr>
          <p:cNvPr name="TextBox 12" id="12"/>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Microsoft Teams: Solución de Colaboración en Línea</a:t>
            </a:r>
          </a:p>
        </p:txBody>
      </p:sp>
      <p:sp>
        <p:nvSpPr>
          <p:cNvPr name="TextBox 13" id="13"/>
          <p:cNvSpPr txBox="true"/>
          <p:nvPr/>
        </p:nvSpPr>
        <p:spPr>
          <a:xfrm rot="0">
            <a:off x="3495592" y="2275510"/>
            <a:ext cx="4092308" cy="4236692"/>
          </a:xfrm>
          <a:prstGeom prst="rect">
            <a:avLst/>
          </a:prstGeom>
        </p:spPr>
        <p:txBody>
          <a:bodyPr anchor="t" rtlCol="false" tIns="0" lIns="0" bIns="0" rIns="0">
            <a:spAutoFit/>
          </a:bodyPr>
          <a:lstStyle/>
          <a:p>
            <a:pPr algn="l">
              <a:lnSpc>
                <a:spcPts val="4201"/>
              </a:lnSpc>
            </a:pPr>
            <a:r>
              <a:rPr lang="en-US" b="true" sz="2800">
                <a:solidFill>
                  <a:srgbClr val="000000"/>
                </a:solidFill>
                <a:latin typeface="Quicksand Bold"/>
                <a:ea typeface="Quicksand Bold"/>
                <a:cs typeface="Quicksand Bold"/>
                <a:sym typeface="Quicksand Bold"/>
              </a:rPr>
              <a:t>Escalabilidad</a:t>
            </a:r>
            <a:r>
              <a:rPr lang="en-US" sz="2800">
                <a:solidFill>
                  <a:srgbClr val="000000"/>
                </a:solidFill>
                <a:latin typeface="Quicksand"/>
                <a:ea typeface="Quicksand"/>
                <a:cs typeface="Quicksand"/>
                <a:sym typeface="Quicksand"/>
              </a:rPr>
              <a:t>: Adecuado para grandes organizaciones, facilitando la comunicación distribuida en redes complejas como WAN y MPLS.</a:t>
            </a:r>
          </a:p>
        </p:txBody>
      </p:sp>
    </p:spTree>
  </p:cSld>
  <p:clrMapOvr>
    <a:masterClrMapping/>
  </p:clrMapOvr>
  <p:transition spd="fast">
    <p:push dir="l"/>
  </p:transition>
</p:sld>
</file>

<file path=ppt/slides/slide51.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238589" y="2052037"/>
            <a:ext cx="15245847" cy="7665435"/>
            <a:chOff x="0" y="0"/>
            <a:chExt cx="4997549" cy="2512710"/>
          </a:xfrm>
        </p:grpSpPr>
        <p:sp>
          <p:nvSpPr>
            <p:cNvPr name="Freeform 3" id="3"/>
            <p:cNvSpPr/>
            <p:nvPr/>
          </p:nvSpPr>
          <p:spPr>
            <a:xfrm flipH="false" flipV="false" rot="0">
              <a:off x="0" y="0"/>
              <a:ext cx="4997549" cy="2512710"/>
            </a:xfrm>
            <a:custGeom>
              <a:avLst/>
              <a:gdLst/>
              <a:ahLst/>
              <a:cxnLst/>
              <a:rect r="r" b="b" t="t" l="l"/>
              <a:pathLst>
                <a:path h="2512710" w="4997549">
                  <a:moveTo>
                    <a:pt x="0" y="0"/>
                  </a:moveTo>
                  <a:lnTo>
                    <a:pt x="4997549" y="0"/>
                  </a:lnTo>
                  <a:lnTo>
                    <a:pt x="4997549" y="2512710"/>
                  </a:lnTo>
                  <a:lnTo>
                    <a:pt x="0" y="2512710"/>
                  </a:lnTo>
                  <a:close/>
                </a:path>
              </a:pathLst>
            </a:custGeom>
            <a:solidFill>
              <a:srgbClr val="1C0140">
                <a:alpha val="37647"/>
              </a:srgbClr>
            </a:solidFill>
          </p:spPr>
        </p:sp>
        <p:sp>
          <p:nvSpPr>
            <p:cNvPr name="TextBox 4" id="4"/>
            <p:cNvSpPr txBox="true"/>
            <p:nvPr/>
          </p:nvSpPr>
          <p:spPr>
            <a:xfrm>
              <a:off x="0" y="-38100"/>
              <a:ext cx="4997549" cy="255081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925" y="1757074"/>
            <a:ext cx="15506375" cy="7417417"/>
            <a:chOff x="0" y="0"/>
            <a:chExt cx="4083984" cy="1953558"/>
          </a:xfrm>
        </p:grpSpPr>
        <p:sp>
          <p:nvSpPr>
            <p:cNvPr name="Freeform 6" id="6"/>
            <p:cNvSpPr/>
            <p:nvPr/>
          </p:nvSpPr>
          <p:spPr>
            <a:xfrm flipH="false" flipV="false" rot="0">
              <a:off x="0" y="0"/>
              <a:ext cx="4083984" cy="1953558"/>
            </a:xfrm>
            <a:custGeom>
              <a:avLst/>
              <a:gdLst/>
              <a:ahLst/>
              <a:cxnLst/>
              <a:rect r="r" b="b" t="t" l="l"/>
              <a:pathLst>
                <a:path h="1953558" w="4083984">
                  <a:moveTo>
                    <a:pt x="0" y="0"/>
                  </a:moveTo>
                  <a:lnTo>
                    <a:pt x="4083984" y="0"/>
                  </a:lnTo>
                  <a:lnTo>
                    <a:pt x="4083984" y="1953558"/>
                  </a:lnTo>
                  <a:lnTo>
                    <a:pt x="0" y="1953558"/>
                  </a:lnTo>
                  <a:close/>
                </a:path>
              </a:pathLst>
            </a:custGeom>
            <a:solidFill>
              <a:srgbClr val="FFFFFF"/>
            </a:solidFill>
          </p:spPr>
        </p:sp>
        <p:sp>
          <p:nvSpPr>
            <p:cNvPr name="TextBox 7" id="7"/>
            <p:cNvSpPr txBox="true"/>
            <p:nvPr/>
          </p:nvSpPr>
          <p:spPr>
            <a:xfrm>
              <a:off x="0" y="-38100"/>
              <a:ext cx="4083984" cy="199165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NLB (Network Load Balancing) de Microsoft</a:t>
            </a:r>
          </a:p>
        </p:txBody>
      </p:sp>
      <p:sp>
        <p:nvSpPr>
          <p:cNvPr name="TextBox 9" id="9"/>
          <p:cNvSpPr txBox="true"/>
          <p:nvPr/>
        </p:nvSpPr>
        <p:spPr>
          <a:xfrm rot="0">
            <a:off x="2117962" y="1975837"/>
            <a:ext cx="14776301" cy="69036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NLB </a:t>
            </a:r>
            <a:r>
              <a:rPr lang="en-US" sz="2800">
                <a:solidFill>
                  <a:srgbClr val="000000"/>
                </a:solidFill>
                <a:latin typeface="Quicksand"/>
                <a:ea typeface="Quicksand"/>
                <a:cs typeface="Quicksand"/>
                <a:sym typeface="Quicksand"/>
              </a:rPr>
              <a:t>en Windows Server distribuye el tráfico de red TCP/IP entre varios servidores, creando una granja o clúster de servidores para ofrecer redundancia y tolerancia a fallos.</a:t>
            </a:r>
          </a:p>
          <a:p>
            <a:pPr algn="l">
              <a:lnSpc>
                <a:spcPts val="4201"/>
              </a:lnSpc>
            </a:pPr>
          </a:p>
          <a:p>
            <a:pPr algn="l">
              <a:lnSpc>
                <a:spcPts val="4201"/>
              </a:lnSpc>
            </a:pPr>
            <a:r>
              <a:rPr lang="en-US" sz="2800" b="true">
                <a:solidFill>
                  <a:srgbClr val="000000"/>
                </a:solidFill>
                <a:latin typeface="Quicksand Bold"/>
                <a:ea typeface="Quicksand Bold"/>
                <a:cs typeface="Quicksand Bold"/>
                <a:sym typeface="Quicksand Bold"/>
              </a:rPr>
              <a:t>Características</a:t>
            </a:r>
            <a:r>
              <a:rPr lang="en-US" sz="2800">
                <a:solidFill>
                  <a:srgbClr val="000000"/>
                </a:solidFill>
                <a:latin typeface="Quicksand"/>
                <a:ea typeface="Quicksand"/>
                <a:cs typeface="Quicksand"/>
                <a:sym typeface="Quicksand"/>
              </a:rPr>
              <a:t>:</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Equilibrio de tráfico</a:t>
            </a:r>
            <a:r>
              <a:rPr lang="en-US" sz="2800">
                <a:solidFill>
                  <a:srgbClr val="000000"/>
                </a:solidFill>
                <a:latin typeface="Quicksand"/>
                <a:ea typeface="Quicksand"/>
                <a:cs typeface="Quicksand"/>
                <a:sym typeface="Quicksand"/>
              </a:rPr>
              <a:t>: Redistribuye la carga entre los nodos del clúster, ajustando automáticamente si un servidor falla.</a:t>
            </a:r>
          </a:p>
          <a:p>
            <a:pPr algn="l" marL="604681" indent="-302341" lvl="1">
              <a:lnSpc>
                <a:spcPts val="4201"/>
              </a:lnSpc>
              <a:buFont typeface="Arial"/>
              <a:buChar char="•"/>
            </a:pPr>
            <a:r>
              <a:rPr lang="en-US" b="true" sz="2800">
                <a:solidFill>
                  <a:srgbClr val="000000"/>
                </a:solidFill>
                <a:latin typeface="Quicksand Bold"/>
                <a:ea typeface="Quicksand Bold"/>
                <a:cs typeface="Quicksand Bold"/>
                <a:sym typeface="Quicksand Bold"/>
              </a:rPr>
              <a:t>Monitoreo del estado</a:t>
            </a:r>
            <a:r>
              <a:rPr lang="en-US" sz="2800">
                <a:solidFill>
                  <a:srgbClr val="000000"/>
                </a:solidFill>
                <a:latin typeface="Quicksand"/>
                <a:ea typeface="Quicksand"/>
                <a:cs typeface="Quicksand"/>
                <a:sym typeface="Quicksand"/>
              </a:rPr>
              <a:t>: NLB no supervisa aplicaciones directamente, pero permite a los desarrolladores integrar herramientas como WMI para rastrear el estado y la carga de la aplicación.</a:t>
            </a:r>
          </a:p>
          <a:p>
            <a:pPr algn="l">
              <a:lnSpc>
                <a:spcPts val="4201"/>
              </a:lnSpc>
            </a:pPr>
          </a:p>
          <a:p>
            <a:pPr algn="l">
              <a:lnSpc>
                <a:spcPts val="4201"/>
              </a:lnSpc>
            </a:pPr>
            <a:r>
              <a:rPr lang="en-US" b="true" sz="2800">
                <a:solidFill>
                  <a:srgbClr val="000000"/>
                </a:solidFill>
                <a:latin typeface="Quicksand Bold"/>
                <a:ea typeface="Quicksand Bold"/>
                <a:cs typeface="Quicksand Bold"/>
                <a:sym typeface="Quicksand Bold"/>
              </a:rPr>
              <a:t>Ventaja</a:t>
            </a:r>
            <a:r>
              <a:rPr lang="en-US" sz="2800">
                <a:solidFill>
                  <a:srgbClr val="000000"/>
                </a:solidFill>
                <a:latin typeface="Quicksand"/>
                <a:ea typeface="Quicksand"/>
                <a:cs typeface="Quicksand"/>
                <a:sym typeface="Quicksand"/>
              </a:rPr>
              <a:t>: Ofrece alta disponibilidad y redundancia sin necesidad de hardware especializado.</a:t>
            </a:r>
          </a:p>
        </p:txBody>
      </p:sp>
    </p:spTree>
  </p:cSld>
  <p:clrMapOvr>
    <a:masterClrMapping/>
  </p:clrMapOvr>
  <p:transition spd="fast">
    <p:push dir="l"/>
  </p:transition>
</p:sld>
</file>

<file path=ppt/slides/slide52.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238589" y="2203212"/>
            <a:ext cx="15245847" cy="6115914"/>
            <a:chOff x="0" y="0"/>
            <a:chExt cx="4997549" cy="2004781"/>
          </a:xfrm>
        </p:grpSpPr>
        <p:sp>
          <p:nvSpPr>
            <p:cNvPr name="Freeform 3" id="3"/>
            <p:cNvSpPr/>
            <p:nvPr/>
          </p:nvSpPr>
          <p:spPr>
            <a:xfrm flipH="false" flipV="false" rot="0">
              <a:off x="0" y="0"/>
              <a:ext cx="4997549" cy="2004781"/>
            </a:xfrm>
            <a:custGeom>
              <a:avLst/>
              <a:gdLst/>
              <a:ahLst/>
              <a:cxnLst/>
              <a:rect r="r" b="b" t="t" l="l"/>
              <a:pathLst>
                <a:path h="2004781" w="4997549">
                  <a:moveTo>
                    <a:pt x="0" y="0"/>
                  </a:moveTo>
                  <a:lnTo>
                    <a:pt x="4997549" y="0"/>
                  </a:lnTo>
                  <a:lnTo>
                    <a:pt x="4997549" y="2004781"/>
                  </a:lnTo>
                  <a:lnTo>
                    <a:pt x="0" y="2004781"/>
                  </a:lnTo>
                  <a:close/>
                </a:path>
              </a:pathLst>
            </a:custGeom>
            <a:solidFill>
              <a:srgbClr val="1C0140">
                <a:alpha val="37647"/>
              </a:srgbClr>
            </a:solidFill>
          </p:spPr>
        </p:sp>
        <p:sp>
          <p:nvSpPr>
            <p:cNvPr name="TextBox 4" id="4"/>
            <p:cNvSpPr txBox="true"/>
            <p:nvPr/>
          </p:nvSpPr>
          <p:spPr>
            <a:xfrm>
              <a:off x="0" y="-38100"/>
              <a:ext cx="4997549" cy="20428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925" y="1967874"/>
            <a:ext cx="15506375" cy="5918032"/>
            <a:chOff x="0" y="0"/>
            <a:chExt cx="4083984" cy="1558659"/>
          </a:xfrm>
        </p:grpSpPr>
        <p:sp>
          <p:nvSpPr>
            <p:cNvPr name="Freeform 6" id="6"/>
            <p:cNvSpPr/>
            <p:nvPr/>
          </p:nvSpPr>
          <p:spPr>
            <a:xfrm flipH="false" flipV="false" rot="0">
              <a:off x="0" y="0"/>
              <a:ext cx="4083984" cy="1558659"/>
            </a:xfrm>
            <a:custGeom>
              <a:avLst/>
              <a:gdLst/>
              <a:ahLst/>
              <a:cxnLst/>
              <a:rect r="r" b="b" t="t" l="l"/>
              <a:pathLst>
                <a:path h="1558659" w="4083984">
                  <a:moveTo>
                    <a:pt x="0" y="0"/>
                  </a:moveTo>
                  <a:lnTo>
                    <a:pt x="4083984" y="0"/>
                  </a:lnTo>
                  <a:lnTo>
                    <a:pt x="4083984" y="1558659"/>
                  </a:lnTo>
                  <a:lnTo>
                    <a:pt x="0" y="1558659"/>
                  </a:lnTo>
                  <a:close/>
                </a:path>
              </a:pathLst>
            </a:custGeom>
            <a:solidFill>
              <a:srgbClr val="FFFFFF"/>
            </a:solidFill>
          </p:spPr>
        </p:sp>
        <p:sp>
          <p:nvSpPr>
            <p:cNvPr name="TextBox 7" id="7"/>
            <p:cNvSpPr txBox="true"/>
            <p:nvPr/>
          </p:nvSpPr>
          <p:spPr>
            <a:xfrm>
              <a:off x="0" y="-38100"/>
              <a:ext cx="4083984" cy="1596759"/>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Certificaciones Cisco: CCENT, CCNA y CCNP</a:t>
            </a:r>
          </a:p>
        </p:txBody>
      </p:sp>
      <p:sp>
        <p:nvSpPr>
          <p:cNvPr name="TextBox 9" id="9"/>
          <p:cNvSpPr txBox="true"/>
          <p:nvPr/>
        </p:nvSpPr>
        <p:spPr>
          <a:xfrm rot="0">
            <a:off x="2117962" y="2186637"/>
            <a:ext cx="14776301" cy="53034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CCENT (Cisco Certified Entry Networking Technician)</a:t>
            </a:r>
            <a:r>
              <a:rPr lang="en-US" sz="2800">
                <a:solidFill>
                  <a:srgbClr val="000000"/>
                </a:solidFill>
                <a:latin typeface="Quicksand"/>
                <a:ea typeface="Quicksand"/>
                <a:cs typeface="Quicksand"/>
                <a:sym typeface="Quicksand"/>
              </a:rPr>
              <a:t>: Certificación básica que valida habilidades para instalar, operar y solucionar problemas en redes pequeñas. Primer paso hacia niveles más avanzados.</a:t>
            </a:r>
          </a:p>
          <a:p>
            <a:pPr algn="l">
              <a:lnSpc>
                <a:spcPts val="4201"/>
              </a:lnSpc>
            </a:pPr>
          </a:p>
          <a:p>
            <a:pPr algn="l">
              <a:lnSpc>
                <a:spcPts val="4201"/>
              </a:lnSpc>
            </a:pPr>
            <a:r>
              <a:rPr lang="en-US" sz="2800" b="true">
                <a:solidFill>
                  <a:srgbClr val="000000"/>
                </a:solidFill>
                <a:latin typeface="Quicksand Bold"/>
                <a:ea typeface="Quicksand Bold"/>
                <a:cs typeface="Quicksand Bold"/>
                <a:sym typeface="Quicksand Bold"/>
              </a:rPr>
              <a:t>CCNA (Cisco Certified Network Associate)</a:t>
            </a:r>
            <a:r>
              <a:rPr lang="en-US" sz="2800">
                <a:solidFill>
                  <a:srgbClr val="000000"/>
                </a:solidFill>
                <a:latin typeface="Quicksand"/>
                <a:ea typeface="Quicksand"/>
                <a:cs typeface="Quicksand"/>
                <a:sym typeface="Quicksand"/>
              </a:rPr>
              <a:t>: Nivel intermedio, cubre redes de tamaño medio, enfocándose en switches, routers y conectividad WAN.</a:t>
            </a:r>
          </a:p>
          <a:p>
            <a:pPr algn="l">
              <a:lnSpc>
                <a:spcPts val="4201"/>
              </a:lnSpc>
            </a:pPr>
          </a:p>
          <a:p>
            <a:pPr algn="l">
              <a:lnSpc>
                <a:spcPts val="4201"/>
              </a:lnSpc>
            </a:pPr>
            <a:r>
              <a:rPr lang="en-US" b="true" sz="2800">
                <a:solidFill>
                  <a:srgbClr val="000000"/>
                </a:solidFill>
                <a:latin typeface="Quicksand Bold"/>
                <a:ea typeface="Quicksand Bold"/>
                <a:cs typeface="Quicksand Bold"/>
                <a:sym typeface="Quicksand Bold"/>
              </a:rPr>
              <a:t>CCNP (Cisco Certified Network Professional)</a:t>
            </a:r>
            <a:r>
              <a:rPr lang="en-US" sz="2800">
                <a:solidFill>
                  <a:srgbClr val="000000"/>
                </a:solidFill>
                <a:latin typeface="Quicksand"/>
                <a:ea typeface="Quicksand"/>
                <a:cs typeface="Quicksand"/>
                <a:sym typeface="Quicksand"/>
              </a:rPr>
              <a:t>: Certificación avanzada para redes complejas, con especialización en implementación, configuración y resolución de problemas en redes LAN y WAN.</a:t>
            </a:r>
          </a:p>
        </p:txBody>
      </p:sp>
    </p:spTree>
  </p:cSld>
  <p:clrMapOvr>
    <a:masterClrMapping/>
  </p:clrMapOvr>
  <p:transition spd="fast">
    <p:push dir="l"/>
  </p:transition>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238589" y="2099516"/>
            <a:ext cx="15245847" cy="3603576"/>
            <a:chOff x="0" y="0"/>
            <a:chExt cx="4997549" cy="1181243"/>
          </a:xfrm>
        </p:grpSpPr>
        <p:sp>
          <p:nvSpPr>
            <p:cNvPr name="Freeform 3" id="3"/>
            <p:cNvSpPr/>
            <p:nvPr/>
          </p:nvSpPr>
          <p:spPr>
            <a:xfrm flipH="false" flipV="false" rot="0">
              <a:off x="0" y="0"/>
              <a:ext cx="4997549" cy="1181243"/>
            </a:xfrm>
            <a:custGeom>
              <a:avLst/>
              <a:gdLst/>
              <a:ahLst/>
              <a:cxnLst/>
              <a:rect r="r" b="b" t="t" l="l"/>
              <a:pathLst>
                <a:path h="1181243" w="4997549">
                  <a:moveTo>
                    <a:pt x="0" y="0"/>
                  </a:moveTo>
                  <a:lnTo>
                    <a:pt x="4997549" y="0"/>
                  </a:lnTo>
                  <a:lnTo>
                    <a:pt x="4997549" y="1181243"/>
                  </a:lnTo>
                  <a:lnTo>
                    <a:pt x="0" y="1181243"/>
                  </a:lnTo>
                  <a:close/>
                </a:path>
              </a:pathLst>
            </a:custGeom>
            <a:solidFill>
              <a:srgbClr val="1C0140">
                <a:alpha val="37647"/>
              </a:srgbClr>
            </a:solidFill>
          </p:spPr>
        </p:sp>
        <p:sp>
          <p:nvSpPr>
            <p:cNvPr name="TextBox 4" id="4"/>
            <p:cNvSpPr txBox="true"/>
            <p:nvPr/>
          </p:nvSpPr>
          <p:spPr>
            <a:xfrm>
              <a:off x="0" y="-38100"/>
              <a:ext cx="4997549" cy="12193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925" y="1967874"/>
            <a:ext cx="15506375" cy="3310405"/>
            <a:chOff x="0" y="0"/>
            <a:chExt cx="4083984" cy="871876"/>
          </a:xfrm>
        </p:grpSpPr>
        <p:sp>
          <p:nvSpPr>
            <p:cNvPr name="Freeform 6" id="6"/>
            <p:cNvSpPr/>
            <p:nvPr/>
          </p:nvSpPr>
          <p:spPr>
            <a:xfrm flipH="false" flipV="false" rot="0">
              <a:off x="0" y="0"/>
              <a:ext cx="4083984" cy="871876"/>
            </a:xfrm>
            <a:custGeom>
              <a:avLst/>
              <a:gdLst/>
              <a:ahLst/>
              <a:cxnLst/>
              <a:rect r="r" b="b" t="t" l="l"/>
              <a:pathLst>
                <a:path h="871876" w="4083984">
                  <a:moveTo>
                    <a:pt x="0" y="0"/>
                  </a:moveTo>
                  <a:lnTo>
                    <a:pt x="4083984" y="0"/>
                  </a:lnTo>
                  <a:lnTo>
                    <a:pt x="4083984" y="871876"/>
                  </a:lnTo>
                  <a:lnTo>
                    <a:pt x="0" y="871876"/>
                  </a:lnTo>
                  <a:close/>
                </a:path>
              </a:pathLst>
            </a:custGeom>
            <a:solidFill>
              <a:srgbClr val="FFFFFF"/>
            </a:solidFill>
          </p:spPr>
        </p:sp>
        <p:sp>
          <p:nvSpPr>
            <p:cNvPr name="TextBox 7" id="7"/>
            <p:cNvSpPr txBox="true"/>
            <p:nvPr/>
          </p:nvSpPr>
          <p:spPr>
            <a:xfrm>
              <a:off x="0" y="-38100"/>
              <a:ext cx="4083984" cy="90997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135490" y="6484143"/>
            <a:ext cx="5072541" cy="3218876"/>
            <a:chOff x="0" y="0"/>
            <a:chExt cx="1662766" cy="1055139"/>
          </a:xfrm>
        </p:grpSpPr>
        <p:sp>
          <p:nvSpPr>
            <p:cNvPr name="Freeform 9" id="9"/>
            <p:cNvSpPr/>
            <p:nvPr/>
          </p:nvSpPr>
          <p:spPr>
            <a:xfrm flipH="false" flipV="false" rot="0">
              <a:off x="0" y="0"/>
              <a:ext cx="1662766" cy="1055139"/>
            </a:xfrm>
            <a:custGeom>
              <a:avLst/>
              <a:gdLst/>
              <a:ahLst/>
              <a:cxnLst/>
              <a:rect r="r" b="b" t="t" l="l"/>
              <a:pathLst>
                <a:path h="1055139" w="1662766">
                  <a:moveTo>
                    <a:pt x="0" y="0"/>
                  </a:moveTo>
                  <a:lnTo>
                    <a:pt x="1662766" y="0"/>
                  </a:lnTo>
                  <a:lnTo>
                    <a:pt x="1662766" y="1055139"/>
                  </a:lnTo>
                  <a:lnTo>
                    <a:pt x="0" y="1055139"/>
                  </a:lnTo>
                  <a:close/>
                </a:path>
              </a:pathLst>
            </a:custGeom>
            <a:solidFill>
              <a:srgbClr val="1C0140">
                <a:alpha val="37647"/>
              </a:srgbClr>
            </a:solidFill>
          </p:spPr>
        </p:sp>
        <p:sp>
          <p:nvSpPr>
            <p:cNvPr name="TextBox 10" id="10"/>
            <p:cNvSpPr txBox="true"/>
            <p:nvPr/>
          </p:nvSpPr>
          <p:spPr>
            <a:xfrm>
              <a:off x="0" y="-38100"/>
              <a:ext cx="1662766" cy="1093239"/>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6629342" y="6099442"/>
            <a:ext cx="5029317" cy="3158858"/>
          </a:xfrm>
          <a:custGeom>
            <a:avLst/>
            <a:gdLst/>
            <a:ahLst/>
            <a:cxnLst/>
            <a:rect r="r" b="b" t="t" l="l"/>
            <a:pathLst>
              <a:path h="3158858" w="5029317">
                <a:moveTo>
                  <a:pt x="0" y="0"/>
                </a:moveTo>
                <a:lnTo>
                  <a:pt x="5029316" y="0"/>
                </a:lnTo>
                <a:lnTo>
                  <a:pt x="5029316" y="3158858"/>
                </a:lnTo>
                <a:lnTo>
                  <a:pt x="0" y="3158858"/>
                </a:lnTo>
                <a:lnTo>
                  <a:pt x="0" y="0"/>
                </a:lnTo>
                <a:close/>
              </a:path>
            </a:pathLst>
          </a:custGeom>
          <a:blipFill>
            <a:blip r:embed="rId2"/>
            <a:stretch>
              <a:fillRect l="0" t="-33217" r="0" b="-25995"/>
            </a:stretch>
          </a:blipFill>
        </p:spPr>
      </p:sp>
      <p:sp>
        <p:nvSpPr>
          <p:cNvPr name="TextBox 12" id="12"/>
          <p:cNvSpPr txBox="true"/>
          <p:nvPr/>
        </p:nvSpPr>
        <p:spPr>
          <a:xfrm rot="0">
            <a:off x="880989" y="566737"/>
            <a:ext cx="16526022" cy="754381"/>
          </a:xfrm>
          <a:prstGeom prst="rect">
            <a:avLst/>
          </a:prstGeom>
        </p:spPr>
        <p:txBody>
          <a:bodyPr anchor="t" rtlCol="false" tIns="0" lIns="0" bIns="0" rIns="0">
            <a:spAutoFit/>
          </a:bodyPr>
          <a:lstStyle/>
          <a:p>
            <a:pPr algn="ctr" marL="0" indent="0" lvl="0">
              <a:lnSpc>
                <a:spcPts val="6299"/>
              </a:lnSpc>
              <a:spcBef>
                <a:spcPct val="0"/>
              </a:spcBef>
            </a:pPr>
            <a:r>
              <a:rPr lang="en-US" b="true" sz="4199">
                <a:solidFill>
                  <a:srgbClr val="FFFFFF"/>
                </a:solidFill>
                <a:latin typeface="Quicksand Bold"/>
                <a:ea typeface="Quicksand Bold"/>
                <a:cs typeface="Quicksand Bold"/>
                <a:sym typeface="Quicksand Bold"/>
              </a:rPr>
              <a:t>Certificaciones Cisco: CCENT, CCNA y CCNP</a:t>
            </a:r>
          </a:p>
        </p:txBody>
      </p:sp>
      <p:sp>
        <p:nvSpPr>
          <p:cNvPr name="TextBox 13" id="13"/>
          <p:cNvSpPr txBox="true"/>
          <p:nvPr/>
        </p:nvSpPr>
        <p:spPr>
          <a:xfrm rot="0">
            <a:off x="2117962" y="2266731"/>
            <a:ext cx="14776301" cy="2636492"/>
          </a:xfrm>
          <a:prstGeom prst="rect">
            <a:avLst/>
          </a:prstGeom>
        </p:spPr>
        <p:txBody>
          <a:bodyPr anchor="t" rtlCol="false" tIns="0" lIns="0" bIns="0" rIns="0">
            <a:spAutoFit/>
          </a:bodyPr>
          <a:lstStyle/>
          <a:p>
            <a:pPr algn="l">
              <a:lnSpc>
                <a:spcPts val="4201"/>
              </a:lnSpc>
            </a:pPr>
            <a:r>
              <a:rPr lang="en-US" sz="2800" b="true">
                <a:solidFill>
                  <a:srgbClr val="000000"/>
                </a:solidFill>
                <a:latin typeface="Quicksand Bold"/>
                <a:ea typeface="Quicksand Bold"/>
                <a:cs typeface="Quicksand Bold"/>
                <a:sym typeface="Quicksand Bold"/>
              </a:rPr>
              <a:t>Track Routing &amp; Switching</a:t>
            </a:r>
            <a:r>
              <a:rPr lang="en-US" sz="2800">
                <a:solidFill>
                  <a:srgbClr val="000000"/>
                </a:solidFill>
                <a:latin typeface="Quicksand"/>
                <a:ea typeface="Quicksand"/>
                <a:cs typeface="Quicksand"/>
                <a:sym typeface="Quicksand"/>
              </a:rPr>
              <a:t>: Se centra en la instalación y gestión de redes empresariales con routers y switches, optimización de tráfico y seguridad básica.</a:t>
            </a:r>
          </a:p>
          <a:p>
            <a:pPr algn="l">
              <a:lnSpc>
                <a:spcPts val="4201"/>
              </a:lnSpc>
            </a:pPr>
          </a:p>
          <a:p>
            <a:pPr algn="l">
              <a:lnSpc>
                <a:spcPts val="4201"/>
              </a:lnSpc>
            </a:pPr>
            <a:r>
              <a:rPr lang="en-US" b="true" sz="2800">
                <a:solidFill>
                  <a:srgbClr val="000000"/>
                </a:solidFill>
                <a:latin typeface="Quicksand Bold"/>
                <a:ea typeface="Quicksand Bold"/>
                <a:cs typeface="Quicksand Bold"/>
                <a:sym typeface="Quicksand Bold"/>
              </a:rPr>
              <a:t>Track Security</a:t>
            </a:r>
            <a:r>
              <a:rPr lang="en-US" sz="2800">
                <a:solidFill>
                  <a:srgbClr val="000000"/>
                </a:solidFill>
                <a:latin typeface="Quicksand"/>
                <a:ea typeface="Quicksand"/>
                <a:cs typeface="Quicksand"/>
                <a:sym typeface="Quicksand"/>
              </a:rPr>
              <a:t>: Se enfoca en la protección de redes mediante firewalls, VPNs y políticas de seguridad para garantizar la integridad y confidencialidad de los datos.</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¿Qué es una VLAN (Red de Área Local Virtual)?</a:t>
            </a:r>
          </a:p>
        </p:txBody>
      </p:sp>
      <p:grpSp>
        <p:nvGrpSpPr>
          <p:cNvPr name="Group 3" id="3"/>
          <p:cNvGrpSpPr/>
          <p:nvPr/>
        </p:nvGrpSpPr>
        <p:grpSpPr>
          <a:xfrm rot="0">
            <a:off x="880989" y="2114228"/>
            <a:ext cx="15790648" cy="7588704"/>
            <a:chOff x="0" y="0"/>
            <a:chExt cx="5176134" cy="2487557"/>
          </a:xfrm>
        </p:grpSpPr>
        <p:sp>
          <p:nvSpPr>
            <p:cNvPr name="Freeform 4" id="4"/>
            <p:cNvSpPr/>
            <p:nvPr/>
          </p:nvSpPr>
          <p:spPr>
            <a:xfrm flipH="false" flipV="false" rot="0">
              <a:off x="0" y="0"/>
              <a:ext cx="5176134" cy="2487557"/>
            </a:xfrm>
            <a:custGeom>
              <a:avLst/>
              <a:gdLst/>
              <a:ahLst/>
              <a:cxnLst/>
              <a:rect r="r" b="b" t="t" l="l"/>
              <a:pathLst>
                <a:path h="2487557" w="5176134">
                  <a:moveTo>
                    <a:pt x="0" y="0"/>
                  </a:moveTo>
                  <a:lnTo>
                    <a:pt x="5176134" y="0"/>
                  </a:lnTo>
                  <a:lnTo>
                    <a:pt x="5176134" y="2487557"/>
                  </a:lnTo>
                  <a:lnTo>
                    <a:pt x="0" y="2487557"/>
                  </a:lnTo>
                  <a:close/>
                </a:path>
              </a:pathLst>
            </a:custGeom>
            <a:solidFill>
              <a:srgbClr val="1C0140">
                <a:alpha val="37647"/>
              </a:srgbClr>
            </a:solidFill>
          </p:spPr>
        </p:sp>
        <p:sp>
          <p:nvSpPr>
            <p:cNvPr name="TextBox 5" id="5"/>
            <p:cNvSpPr txBox="true"/>
            <p:nvPr/>
          </p:nvSpPr>
          <p:spPr>
            <a:xfrm>
              <a:off x="0" y="-38100"/>
              <a:ext cx="5176134" cy="252565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18011" y="1821064"/>
            <a:ext cx="15651977" cy="7437236"/>
            <a:chOff x="0" y="0"/>
            <a:chExt cx="4122331" cy="1958778"/>
          </a:xfrm>
        </p:grpSpPr>
        <p:sp>
          <p:nvSpPr>
            <p:cNvPr name="Freeform 7" id="7"/>
            <p:cNvSpPr/>
            <p:nvPr/>
          </p:nvSpPr>
          <p:spPr>
            <a:xfrm flipH="false" flipV="false" rot="0">
              <a:off x="0" y="0"/>
              <a:ext cx="4122331" cy="1958778"/>
            </a:xfrm>
            <a:custGeom>
              <a:avLst/>
              <a:gdLst/>
              <a:ahLst/>
              <a:cxnLst/>
              <a:rect r="r" b="b" t="t" l="l"/>
              <a:pathLst>
                <a:path h="1958778" w="4122331">
                  <a:moveTo>
                    <a:pt x="0" y="0"/>
                  </a:moveTo>
                  <a:lnTo>
                    <a:pt x="4122331" y="0"/>
                  </a:lnTo>
                  <a:lnTo>
                    <a:pt x="4122331" y="1958778"/>
                  </a:lnTo>
                  <a:lnTo>
                    <a:pt x="0" y="1958778"/>
                  </a:lnTo>
                  <a:close/>
                </a:path>
              </a:pathLst>
            </a:custGeom>
            <a:solidFill>
              <a:srgbClr val="FFFFFF"/>
            </a:solidFill>
          </p:spPr>
        </p:sp>
        <p:sp>
          <p:nvSpPr>
            <p:cNvPr name="TextBox 8" id="8"/>
            <p:cNvSpPr txBox="true"/>
            <p:nvPr/>
          </p:nvSpPr>
          <p:spPr>
            <a:xfrm>
              <a:off x="0" y="-38100"/>
              <a:ext cx="4122331" cy="199687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40163" y="2018978"/>
            <a:ext cx="15131475" cy="6831859"/>
          </a:xfrm>
          <a:prstGeom prst="rect">
            <a:avLst/>
          </a:prstGeom>
        </p:spPr>
        <p:txBody>
          <a:bodyPr anchor="t" rtlCol="false" tIns="0" lIns="0" bIns="0" rIns="0">
            <a:spAutoFit/>
          </a:bodyPr>
          <a:lstStyle/>
          <a:p>
            <a:pPr algn="l">
              <a:lnSpc>
                <a:spcPts val="4501"/>
              </a:lnSpc>
            </a:pPr>
            <a:r>
              <a:rPr lang="en-US" sz="3000">
                <a:solidFill>
                  <a:srgbClr val="000000"/>
                </a:solidFill>
                <a:latin typeface="Quicksand"/>
                <a:ea typeface="Quicksand"/>
                <a:cs typeface="Quicksand"/>
                <a:sym typeface="Quicksand"/>
              </a:rPr>
              <a:t>Una </a:t>
            </a:r>
            <a:r>
              <a:rPr lang="en-US" sz="3000" b="true">
                <a:solidFill>
                  <a:srgbClr val="000000"/>
                </a:solidFill>
                <a:latin typeface="Quicksand Bold"/>
                <a:ea typeface="Quicksand Bold"/>
                <a:cs typeface="Quicksand Bold"/>
                <a:sym typeface="Quicksand Bold"/>
              </a:rPr>
              <a:t>VLAN</a:t>
            </a:r>
            <a:r>
              <a:rPr lang="en-US" sz="3000">
                <a:solidFill>
                  <a:srgbClr val="000000"/>
                </a:solidFill>
                <a:latin typeface="Quicksand"/>
                <a:ea typeface="Quicksand"/>
                <a:cs typeface="Quicksand"/>
                <a:sym typeface="Quicksand"/>
              </a:rPr>
              <a:t> crea redes lógicas independientes dentro de una red física, permitiendo segmentar la red en grupos separados. Esto reduce el tráfico innecesario, mejora la seguridad y facilita la gestión.</a:t>
            </a:r>
          </a:p>
          <a:p>
            <a:pPr algn="l">
              <a:lnSpc>
                <a:spcPts val="4501"/>
              </a:lnSpc>
            </a:pPr>
          </a:p>
          <a:p>
            <a:pPr algn="l">
              <a:lnSpc>
                <a:spcPts val="4501"/>
              </a:lnSpc>
            </a:pPr>
            <a:r>
              <a:rPr lang="en-US" sz="3000" b="true">
                <a:solidFill>
                  <a:srgbClr val="000000"/>
                </a:solidFill>
                <a:latin typeface="Quicksand Bold"/>
                <a:ea typeface="Quicksand Bold"/>
                <a:cs typeface="Quicksand Bold"/>
                <a:sym typeface="Quicksand Bold"/>
              </a:rPr>
              <a:t>Ventajas</a:t>
            </a:r>
            <a:r>
              <a:rPr lang="en-US" sz="3000">
                <a:solidFill>
                  <a:srgbClr val="000000"/>
                </a:solidFill>
                <a:latin typeface="Quicksand"/>
                <a:ea typeface="Quicksand"/>
                <a:cs typeface="Quicksand"/>
                <a:sym typeface="Quicksand"/>
              </a:rPr>
              <a:t>:</a:t>
            </a:r>
          </a:p>
          <a:p>
            <a:pPr algn="l" marL="647861" indent="-323930" lvl="1">
              <a:lnSpc>
                <a:spcPts val="4501"/>
              </a:lnSpc>
              <a:buFont typeface="Arial"/>
              <a:buChar char="•"/>
            </a:pPr>
            <a:r>
              <a:rPr lang="en-US" sz="3000">
                <a:solidFill>
                  <a:srgbClr val="000000"/>
                </a:solidFill>
                <a:latin typeface="Quicksand"/>
                <a:ea typeface="Quicksand"/>
                <a:cs typeface="Quicksand"/>
                <a:sym typeface="Quicksand"/>
              </a:rPr>
              <a:t>Optimiza el rendimiento al reducir el dominio de difusión.</a:t>
            </a:r>
          </a:p>
          <a:p>
            <a:pPr algn="l" marL="647861" indent="-323930" lvl="1">
              <a:lnSpc>
                <a:spcPts val="4501"/>
              </a:lnSpc>
              <a:buFont typeface="Arial"/>
              <a:buChar char="•"/>
            </a:pPr>
            <a:r>
              <a:rPr lang="en-US" sz="3000">
                <a:solidFill>
                  <a:srgbClr val="000000"/>
                </a:solidFill>
                <a:latin typeface="Quicksand"/>
                <a:ea typeface="Quicksand"/>
                <a:cs typeface="Quicksand"/>
                <a:sym typeface="Quicksand"/>
              </a:rPr>
              <a:t>Mejora la seguridad al separar lógicamente diferentes departamentos o segmentos.</a:t>
            </a:r>
          </a:p>
          <a:p>
            <a:pPr algn="l" marL="647861" indent="-323930" lvl="1">
              <a:lnSpc>
                <a:spcPts val="4501"/>
              </a:lnSpc>
              <a:buFont typeface="Arial"/>
              <a:buChar char="•"/>
            </a:pPr>
            <a:r>
              <a:rPr lang="en-US" sz="3000">
                <a:solidFill>
                  <a:srgbClr val="000000"/>
                </a:solidFill>
                <a:latin typeface="Quicksand"/>
                <a:ea typeface="Quicksand"/>
                <a:cs typeface="Quicksand"/>
                <a:sym typeface="Quicksand"/>
              </a:rPr>
              <a:t>Facilita la administración de la red.</a:t>
            </a:r>
          </a:p>
          <a:p>
            <a:pPr algn="l">
              <a:lnSpc>
                <a:spcPts val="4501"/>
              </a:lnSpc>
            </a:pPr>
          </a:p>
          <a:p>
            <a:pPr algn="l">
              <a:lnSpc>
                <a:spcPts val="4501"/>
              </a:lnSpc>
              <a:spcBef>
                <a:spcPct val="0"/>
              </a:spcBef>
            </a:pPr>
            <a:r>
              <a:rPr lang="en-US" b="true" sz="3000">
                <a:solidFill>
                  <a:srgbClr val="000000"/>
                </a:solidFill>
                <a:latin typeface="Quicksand Bold"/>
                <a:ea typeface="Quicksand Bold"/>
                <a:cs typeface="Quicksand Bold"/>
                <a:sym typeface="Quicksand Bold"/>
              </a:rPr>
              <a:t>Ejemplo</a:t>
            </a:r>
            <a:r>
              <a:rPr lang="en-US" sz="3000">
                <a:solidFill>
                  <a:srgbClr val="000000"/>
                </a:solidFill>
                <a:latin typeface="Quicksand"/>
                <a:ea typeface="Quicksand"/>
                <a:cs typeface="Quicksand"/>
                <a:sym typeface="Quicksand"/>
              </a:rPr>
              <a:t>: Varias oficinas de una empresa, conectadas a un mismo conmutador físico, pueden actuar como redes separadas.</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¿Qué es una VPN (Red Virtual Privada)?</a:t>
            </a:r>
          </a:p>
        </p:txBody>
      </p:sp>
      <p:grpSp>
        <p:nvGrpSpPr>
          <p:cNvPr name="Group 3" id="3"/>
          <p:cNvGrpSpPr/>
          <p:nvPr/>
        </p:nvGrpSpPr>
        <p:grpSpPr>
          <a:xfrm rot="0">
            <a:off x="880989" y="2114228"/>
            <a:ext cx="15790648" cy="7144072"/>
            <a:chOff x="0" y="0"/>
            <a:chExt cx="5176134" cy="2341808"/>
          </a:xfrm>
        </p:grpSpPr>
        <p:sp>
          <p:nvSpPr>
            <p:cNvPr name="Freeform 4" id="4"/>
            <p:cNvSpPr/>
            <p:nvPr/>
          </p:nvSpPr>
          <p:spPr>
            <a:xfrm flipH="false" flipV="false" rot="0">
              <a:off x="0" y="0"/>
              <a:ext cx="5176134" cy="2341808"/>
            </a:xfrm>
            <a:custGeom>
              <a:avLst/>
              <a:gdLst/>
              <a:ahLst/>
              <a:cxnLst/>
              <a:rect r="r" b="b" t="t" l="l"/>
              <a:pathLst>
                <a:path h="2341808" w="5176134">
                  <a:moveTo>
                    <a:pt x="0" y="0"/>
                  </a:moveTo>
                  <a:lnTo>
                    <a:pt x="5176134" y="0"/>
                  </a:lnTo>
                  <a:lnTo>
                    <a:pt x="5176134" y="2341808"/>
                  </a:lnTo>
                  <a:lnTo>
                    <a:pt x="0" y="2341808"/>
                  </a:lnTo>
                  <a:close/>
                </a:path>
              </a:pathLst>
            </a:custGeom>
            <a:solidFill>
              <a:srgbClr val="1C0140">
                <a:alpha val="37647"/>
              </a:srgbClr>
            </a:solidFill>
          </p:spPr>
        </p:sp>
        <p:sp>
          <p:nvSpPr>
            <p:cNvPr name="TextBox 5" id="5"/>
            <p:cNvSpPr txBox="true"/>
            <p:nvPr/>
          </p:nvSpPr>
          <p:spPr>
            <a:xfrm>
              <a:off x="0" y="-38100"/>
              <a:ext cx="5176134" cy="237990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18011" y="1821064"/>
            <a:ext cx="15651977" cy="6836277"/>
            <a:chOff x="0" y="0"/>
            <a:chExt cx="4122331" cy="1800501"/>
          </a:xfrm>
        </p:grpSpPr>
        <p:sp>
          <p:nvSpPr>
            <p:cNvPr name="Freeform 7" id="7"/>
            <p:cNvSpPr/>
            <p:nvPr/>
          </p:nvSpPr>
          <p:spPr>
            <a:xfrm flipH="false" flipV="false" rot="0">
              <a:off x="0" y="0"/>
              <a:ext cx="4122331" cy="1800501"/>
            </a:xfrm>
            <a:custGeom>
              <a:avLst/>
              <a:gdLst/>
              <a:ahLst/>
              <a:cxnLst/>
              <a:rect r="r" b="b" t="t" l="l"/>
              <a:pathLst>
                <a:path h="1800501" w="4122331">
                  <a:moveTo>
                    <a:pt x="0" y="0"/>
                  </a:moveTo>
                  <a:lnTo>
                    <a:pt x="4122331" y="0"/>
                  </a:lnTo>
                  <a:lnTo>
                    <a:pt x="4122331" y="1800501"/>
                  </a:lnTo>
                  <a:lnTo>
                    <a:pt x="0" y="1800501"/>
                  </a:lnTo>
                  <a:close/>
                </a:path>
              </a:pathLst>
            </a:custGeom>
            <a:solidFill>
              <a:srgbClr val="FFFFFF"/>
            </a:solidFill>
          </p:spPr>
        </p:sp>
        <p:sp>
          <p:nvSpPr>
            <p:cNvPr name="TextBox 8" id="8"/>
            <p:cNvSpPr txBox="true"/>
            <p:nvPr/>
          </p:nvSpPr>
          <p:spPr>
            <a:xfrm>
              <a:off x="0" y="-38100"/>
              <a:ext cx="4122331" cy="183860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78263" y="2247914"/>
            <a:ext cx="15131475" cy="5695922"/>
          </a:xfrm>
          <a:prstGeom prst="rect">
            <a:avLst/>
          </a:prstGeom>
        </p:spPr>
        <p:txBody>
          <a:bodyPr anchor="t" rtlCol="false" tIns="0" lIns="0" bIns="0" rIns="0">
            <a:spAutoFit/>
          </a:bodyPr>
          <a:lstStyle/>
          <a:p>
            <a:pPr algn="l">
              <a:lnSpc>
                <a:spcPts val="4501"/>
              </a:lnSpc>
            </a:pPr>
            <a:r>
              <a:rPr lang="en-US" sz="3000">
                <a:solidFill>
                  <a:srgbClr val="000000"/>
                </a:solidFill>
                <a:latin typeface="Quicksand"/>
                <a:ea typeface="Quicksand"/>
                <a:cs typeface="Quicksand"/>
                <a:sym typeface="Quicksand"/>
              </a:rPr>
              <a:t>Una </a:t>
            </a:r>
            <a:r>
              <a:rPr lang="en-US" sz="3000" b="true">
                <a:solidFill>
                  <a:srgbClr val="000000"/>
                </a:solidFill>
                <a:latin typeface="Quicksand Bold"/>
                <a:ea typeface="Quicksand Bold"/>
                <a:cs typeface="Quicksand Bold"/>
                <a:sym typeface="Quicksand Bold"/>
              </a:rPr>
              <a:t>VPN </a:t>
            </a:r>
            <a:r>
              <a:rPr lang="en-US" sz="3000">
                <a:solidFill>
                  <a:srgbClr val="000000"/>
                </a:solidFill>
                <a:latin typeface="Quicksand"/>
                <a:ea typeface="Quicksand"/>
                <a:cs typeface="Quicksand"/>
                <a:sym typeface="Quicksand"/>
              </a:rPr>
              <a:t>crea una conexión privada y segura a través de Internet.</a:t>
            </a:r>
          </a:p>
          <a:p>
            <a:pPr algn="l">
              <a:lnSpc>
                <a:spcPts val="4501"/>
              </a:lnSpc>
            </a:pPr>
          </a:p>
          <a:p>
            <a:pPr algn="l">
              <a:lnSpc>
                <a:spcPts val="4501"/>
              </a:lnSpc>
            </a:pPr>
            <a:r>
              <a:rPr lang="en-US" sz="3000" b="true">
                <a:solidFill>
                  <a:srgbClr val="000000"/>
                </a:solidFill>
                <a:latin typeface="Quicksand Bold"/>
                <a:ea typeface="Quicksand Bold"/>
                <a:cs typeface="Quicksand Bold"/>
                <a:sym typeface="Quicksand Bold"/>
              </a:rPr>
              <a:t>Funciones principales</a:t>
            </a:r>
            <a:r>
              <a:rPr lang="en-US" sz="3000">
                <a:solidFill>
                  <a:srgbClr val="000000"/>
                </a:solidFill>
                <a:latin typeface="Quicksand"/>
                <a:ea typeface="Quicksand"/>
                <a:cs typeface="Quicksand"/>
                <a:sym typeface="Quicksand"/>
              </a:rPr>
              <a:t>:</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Cifrado: Protege datos como contraseñas e historial de navegación.</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Anonimato: Oculta la dirección IP del usuario.</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Seguridad: Evita accesos no autorizados, incluso en redes públicas.</a:t>
            </a:r>
          </a:p>
          <a:p>
            <a:pPr algn="l">
              <a:lnSpc>
                <a:spcPts val="4501"/>
              </a:lnSpc>
            </a:pPr>
          </a:p>
          <a:p>
            <a:pPr algn="l">
              <a:lnSpc>
                <a:spcPts val="4501"/>
              </a:lnSpc>
            </a:pPr>
            <a:r>
              <a:rPr lang="en-US" sz="3000" b="true">
                <a:solidFill>
                  <a:srgbClr val="000000"/>
                </a:solidFill>
                <a:latin typeface="Quicksand Bold"/>
                <a:ea typeface="Quicksand Bold"/>
                <a:cs typeface="Quicksand Bold"/>
                <a:sym typeface="Quicksand Bold"/>
              </a:rPr>
              <a:t>Usos</a:t>
            </a:r>
            <a:r>
              <a:rPr lang="en-US" sz="3000">
                <a:solidFill>
                  <a:srgbClr val="000000"/>
                </a:solidFill>
                <a:latin typeface="Quicksand"/>
                <a:ea typeface="Quicksand"/>
                <a:cs typeface="Quicksand"/>
                <a:sym typeface="Quicksand"/>
              </a:rPr>
              <a:t>:</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Proteger la privacidad y la seguridad en redes públicas.</a:t>
            </a:r>
          </a:p>
          <a:p>
            <a:pPr algn="l" marL="647860" indent="-323930" lvl="1">
              <a:lnSpc>
                <a:spcPts val="4501"/>
              </a:lnSpc>
              <a:spcBef>
                <a:spcPct val="0"/>
              </a:spcBef>
              <a:buFont typeface="Arial"/>
              <a:buChar char="•"/>
            </a:pPr>
            <a:r>
              <a:rPr lang="en-US" sz="3000">
                <a:solidFill>
                  <a:srgbClr val="000000"/>
                </a:solidFill>
                <a:latin typeface="Quicksand"/>
                <a:ea typeface="Quicksand"/>
                <a:cs typeface="Quicksand"/>
                <a:sym typeface="Quicksand"/>
              </a:rPr>
              <a:t>Permitir acceso remoto seguro a redes corporativas, facilitando el teletrabajo.</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¿Qué es una SAN (Red de Área Almacenamiento)?</a:t>
            </a:r>
          </a:p>
        </p:txBody>
      </p:sp>
      <p:grpSp>
        <p:nvGrpSpPr>
          <p:cNvPr name="Group 3" id="3"/>
          <p:cNvGrpSpPr/>
          <p:nvPr/>
        </p:nvGrpSpPr>
        <p:grpSpPr>
          <a:xfrm rot="0">
            <a:off x="880989" y="2114228"/>
            <a:ext cx="15790648" cy="7144072"/>
            <a:chOff x="0" y="0"/>
            <a:chExt cx="5176134" cy="2341808"/>
          </a:xfrm>
        </p:grpSpPr>
        <p:sp>
          <p:nvSpPr>
            <p:cNvPr name="Freeform 4" id="4"/>
            <p:cNvSpPr/>
            <p:nvPr/>
          </p:nvSpPr>
          <p:spPr>
            <a:xfrm flipH="false" flipV="false" rot="0">
              <a:off x="0" y="0"/>
              <a:ext cx="5176134" cy="2341808"/>
            </a:xfrm>
            <a:custGeom>
              <a:avLst/>
              <a:gdLst/>
              <a:ahLst/>
              <a:cxnLst/>
              <a:rect r="r" b="b" t="t" l="l"/>
              <a:pathLst>
                <a:path h="2341808" w="5176134">
                  <a:moveTo>
                    <a:pt x="0" y="0"/>
                  </a:moveTo>
                  <a:lnTo>
                    <a:pt x="5176134" y="0"/>
                  </a:lnTo>
                  <a:lnTo>
                    <a:pt x="5176134" y="2341808"/>
                  </a:lnTo>
                  <a:lnTo>
                    <a:pt x="0" y="2341808"/>
                  </a:lnTo>
                  <a:close/>
                </a:path>
              </a:pathLst>
            </a:custGeom>
            <a:solidFill>
              <a:srgbClr val="1C0140">
                <a:alpha val="37647"/>
              </a:srgbClr>
            </a:solidFill>
          </p:spPr>
        </p:sp>
        <p:sp>
          <p:nvSpPr>
            <p:cNvPr name="TextBox 5" id="5"/>
            <p:cNvSpPr txBox="true"/>
            <p:nvPr/>
          </p:nvSpPr>
          <p:spPr>
            <a:xfrm>
              <a:off x="0" y="-38100"/>
              <a:ext cx="5176134" cy="237990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18011" y="1821064"/>
            <a:ext cx="15651977" cy="6836277"/>
            <a:chOff x="0" y="0"/>
            <a:chExt cx="4122331" cy="1800501"/>
          </a:xfrm>
        </p:grpSpPr>
        <p:sp>
          <p:nvSpPr>
            <p:cNvPr name="Freeform 7" id="7"/>
            <p:cNvSpPr/>
            <p:nvPr/>
          </p:nvSpPr>
          <p:spPr>
            <a:xfrm flipH="false" flipV="false" rot="0">
              <a:off x="0" y="0"/>
              <a:ext cx="4122331" cy="1800501"/>
            </a:xfrm>
            <a:custGeom>
              <a:avLst/>
              <a:gdLst/>
              <a:ahLst/>
              <a:cxnLst/>
              <a:rect r="r" b="b" t="t" l="l"/>
              <a:pathLst>
                <a:path h="1800501" w="4122331">
                  <a:moveTo>
                    <a:pt x="0" y="0"/>
                  </a:moveTo>
                  <a:lnTo>
                    <a:pt x="4122331" y="0"/>
                  </a:lnTo>
                  <a:lnTo>
                    <a:pt x="4122331" y="1800501"/>
                  </a:lnTo>
                  <a:lnTo>
                    <a:pt x="0" y="1800501"/>
                  </a:lnTo>
                  <a:close/>
                </a:path>
              </a:pathLst>
            </a:custGeom>
            <a:solidFill>
              <a:srgbClr val="FFFFFF"/>
            </a:solidFill>
          </p:spPr>
        </p:sp>
        <p:sp>
          <p:nvSpPr>
            <p:cNvPr name="TextBox 8" id="8"/>
            <p:cNvSpPr txBox="true"/>
            <p:nvPr/>
          </p:nvSpPr>
          <p:spPr>
            <a:xfrm>
              <a:off x="0" y="-38100"/>
              <a:ext cx="4122331" cy="183860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78263" y="1962164"/>
            <a:ext cx="15131475" cy="6267422"/>
          </a:xfrm>
          <a:prstGeom prst="rect">
            <a:avLst/>
          </a:prstGeom>
        </p:spPr>
        <p:txBody>
          <a:bodyPr anchor="t" rtlCol="false" tIns="0" lIns="0" bIns="0" rIns="0">
            <a:spAutoFit/>
          </a:bodyPr>
          <a:lstStyle/>
          <a:p>
            <a:pPr algn="l">
              <a:lnSpc>
                <a:spcPts val="4501"/>
              </a:lnSpc>
            </a:pPr>
            <a:r>
              <a:rPr lang="en-US" sz="3000">
                <a:solidFill>
                  <a:srgbClr val="000000"/>
                </a:solidFill>
                <a:latin typeface="Quicksand"/>
                <a:ea typeface="Quicksand"/>
                <a:cs typeface="Quicksand"/>
                <a:sym typeface="Quicksand"/>
              </a:rPr>
              <a:t>Una </a:t>
            </a:r>
            <a:r>
              <a:rPr lang="en-US" sz="3000" b="true">
                <a:solidFill>
                  <a:srgbClr val="000000"/>
                </a:solidFill>
                <a:latin typeface="Quicksand Bold"/>
                <a:ea typeface="Quicksand Bold"/>
                <a:cs typeface="Quicksand Bold"/>
                <a:sym typeface="Quicksand Bold"/>
              </a:rPr>
              <a:t>SAN</a:t>
            </a:r>
            <a:r>
              <a:rPr lang="en-US" sz="3000">
                <a:solidFill>
                  <a:srgbClr val="000000"/>
                </a:solidFill>
                <a:latin typeface="Quicksand"/>
                <a:ea typeface="Quicksand"/>
                <a:cs typeface="Quicksand"/>
                <a:sym typeface="Quicksand"/>
              </a:rPr>
              <a:t> conecta servidores a almacenamiento centralizado para mejorar el rendimiento y la gestión de datos.</a:t>
            </a:r>
          </a:p>
          <a:p>
            <a:pPr algn="l">
              <a:lnSpc>
                <a:spcPts val="4501"/>
              </a:lnSpc>
            </a:pPr>
          </a:p>
          <a:p>
            <a:pPr algn="l">
              <a:lnSpc>
                <a:spcPts val="4501"/>
              </a:lnSpc>
            </a:pPr>
            <a:r>
              <a:rPr lang="en-US" sz="3000" b="true">
                <a:solidFill>
                  <a:srgbClr val="000000"/>
                </a:solidFill>
                <a:latin typeface="Quicksand Bold"/>
                <a:ea typeface="Quicksand Bold"/>
                <a:cs typeface="Quicksand Bold"/>
                <a:sym typeface="Quicksand Bold"/>
              </a:rPr>
              <a:t>Características principales</a:t>
            </a:r>
            <a:r>
              <a:rPr lang="en-US" sz="3000">
                <a:solidFill>
                  <a:srgbClr val="000000"/>
                </a:solidFill>
                <a:latin typeface="Quicksand"/>
                <a:ea typeface="Quicksand"/>
                <a:cs typeface="Quicksand"/>
                <a:sym typeface="Quicksand"/>
              </a:rPr>
              <a:t>:</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Alto rendimiento y baja latencia: Ideal para almacenamiento all-flash.</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Seguridad y recuperación de desastres: Implementación uniforme.</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Alta disponibilidad: Resistente a fallos múltiples.</a:t>
            </a:r>
          </a:p>
          <a:p>
            <a:pPr algn="l">
              <a:lnSpc>
                <a:spcPts val="4501"/>
              </a:lnSpc>
            </a:pPr>
          </a:p>
          <a:p>
            <a:pPr algn="l">
              <a:lnSpc>
                <a:spcPts val="4501"/>
              </a:lnSpc>
            </a:pPr>
            <a:r>
              <a:rPr lang="en-US" sz="3000" b="true">
                <a:solidFill>
                  <a:srgbClr val="000000"/>
                </a:solidFill>
                <a:latin typeface="Quicksand Bold"/>
                <a:ea typeface="Quicksand Bold"/>
                <a:cs typeface="Quicksand Bold"/>
                <a:sym typeface="Quicksand Bold"/>
              </a:rPr>
              <a:t>Usos</a:t>
            </a:r>
            <a:r>
              <a:rPr lang="en-US" sz="3000">
                <a:solidFill>
                  <a:srgbClr val="000000"/>
                </a:solidFill>
                <a:latin typeface="Quicksand"/>
                <a:ea typeface="Quicksand"/>
                <a:cs typeface="Quicksand"/>
                <a:sym typeface="Quicksand"/>
              </a:rPr>
              <a:t>:</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Manejo eficiente de grandes volúmenes de datos.</a:t>
            </a:r>
          </a:p>
          <a:p>
            <a:pPr algn="l" marL="647860" indent="-323930" lvl="1">
              <a:lnSpc>
                <a:spcPts val="4501"/>
              </a:lnSpc>
              <a:spcBef>
                <a:spcPct val="0"/>
              </a:spcBef>
              <a:buFont typeface="Arial"/>
              <a:buChar char="•"/>
            </a:pPr>
            <a:r>
              <a:rPr lang="en-US" sz="3000">
                <a:solidFill>
                  <a:srgbClr val="000000"/>
                </a:solidFill>
                <a:latin typeface="Quicksand"/>
                <a:ea typeface="Quicksand"/>
                <a:cs typeface="Quicksand"/>
                <a:sym typeface="Quicksand"/>
              </a:rPr>
              <a:t>Recuperación rápida ante desastres.</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p:cSld>
    <p:bg>
      <p:bgPr>
        <a:solidFill>
          <a:srgbClr val="4C5270"/>
        </a:solidFill>
      </p:bgPr>
    </p:bg>
    <p:spTree>
      <p:nvGrpSpPr>
        <p:cNvPr id="1" name=""/>
        <p:cNvGrpSpPr/>
        <p:nvPr/>
      </p:nvGrpSpPr>
      <p:grpSpPr>
        <a:xfrm>
          <a:off x="0" y="0"/>
          <a:ext cx="0" cy="0"/>
          <a:chOff x="0" y="0"/>
          <a:chExt cx="0" cy="0"/>
        </a:xfrm>
      </p:grpSpPr>
      <p:sp>
        <p:nvSpPr>
          <p:cNvPr name="TextBox 2" id="2"/>
          <p:cNvSpPr txBox="true"/>
          <p:nvPr/>
        </p:nvSpPr>
        <p:spPr>
          <a:xfrm rot="0">
            <a:off x="880989" y="557212"/>
            <a:ext cx="16526022" cy="809626"/>
          </a:xfrm>
          <a:prstGeom prst="rect">
            <a:avLst/>
          </a:prstGeom>
        </p:spPr>
        <p:txBody>
          <a:bodyPr anchor="t" rtlCol="false" tIns="0" lIns="0" bIns="0" rIns="0">
            <a:spAutoFit/>
          </a:bodyPr>
          <a:lstStyle/>
          <a:p>
            <a:pPr algn="ctr" marL="0" indent="0" lvl="0">
              <a:lnSpc>
                <a:spcPts val="6749"/>
              </a:lnSpc>
              <a:spcBef>
                <a:spcPct val="0"/>
              </a:spcBef>
            </a:pPr>
            <a:r>
              <a:rPr lang="en-US" b="true" sz="4499">
                <a:solidFill>
                  <a:srgbClr val="FFFFFF"/>
                </a:solidFill>
                <a:latin typeface="Quicksand Bold"/>
                <a:ea typeface="Quicksand Bold"/>
                <a:cs typeface="Quicksand Bold"/>
                <a:sym typeface="Quicksand Bold"/>
              </a:rPr>
              <a:t>¿Qué es un protocolo de comunicaciones?</a:t>
            </a:r>
          </a:p>
        </p:txBody>
      </p:sp>
      <p:grpSp>
        <p:nvGrpSpPr>
          <p:cNvPr name="Group 3" id="3"/>
          <p:cNvGrpSpPr/>
          <p:nvPr/>
        </p:nvGrpSpPr>
        <p:grpSpPr>
          <a:xfrm rot="0">
            <a:off x="880989" y="2114228"/>
            <a:ext cx="15790648" cy="7144072"/>
            <a:chOff x="0" y="0"/>
            <a:chExt cx="5176134" cy="2341808"/>
          </a:xfrm>
        </p:grpSpPr>
        <p:sp>
          <p:nvSpPr>
            <p:cNvPr name="Freeform 4" id="4"/>
            <p:cNvSpPr/>
            <p:nvPr/>
          </p:nvSpPr>
          <p:spPr>
            <a:xfrm flipH="false" flipV="false" rot="0">
              <a:off x="0" y="0"/>
              <a:ext cx="5176134" cy="2341808"/>
            </a:xfrm>
            <a:custGeom>
              <a:avLst/>
              <a:gdLst/>
              <a:ahLst/>
              <a:cxnLst/>
              <a:rect r="r" b="b" t="t" l="l"/>
              <a:pathLst>
                <a:path h="2341808" w="5176134">
                  <a:moveTo>
                    <a:pt x="0" y="0"/>
                  </a:moveTo>
                  <a:lnTo>
                    <a:pt x="5176134" y="0"/>
                  </a:lnTo>
                  <a:lnTo>
                    <a:pt x="5176134" y="2341808"/>
                  </a:lnTo>
                  <a:lnTo>
                    <a:pt x="0" y="2341808"/>
                  </a:lnTo>
                  <a:close/>
                </a:path>
              </a:pathLst>
            </a:custGeom>
            <a:solidFill>
              <a:srgbClr val="1C0140">
                <a:alpha val="37647"/>
              </a:srgbClr>
            </a:solidFill>
          </p:spPr>
        </p:sp>
        <p:sp>
          <p:nvSpPr>
            <p:cNvPr name="TextBox 5" id="5"/>
            <p:cNvSpPr txBox="true"/>
            <p:nvPr/>
          </p:nvSpPr>
          <p:spPr>
            <a:xfrm>
              <a:off x="0" y="-38100"/>
              <a:ext cx="5176134" cy="237990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18011" y="1821064"/>
            <a:ext cx="15651977" cy="6836277"/>
            <a:chOff x="0" y="0"/>
            <a:chExt cx="4122331" cy="1800501"/>
          </a:xfrm>
        </p:grpSpPr>
        <p:sp>
          <p:nvSpPr>
            <p:cNvPr name="Freeform 7" id="7"/>
            <p:cNvSpPr/>
            <p:nvPr/>
          </p:nvSpPr>
          <p:spPr>
            <a:xfrm flipH="false" flipV="false" rot="0">
              <a:off x="0" y="0"/>
              <a:ext cx="4122331" cy="1800501"/>
            </a:xfrm>
            <a:custGeom>
              <a:avLst/>
              <a:gdLst/>
              <a:ahLst/>
              <a:cxnLst/>
              <a:rect r="r" b="b" t="t" l="l"/>
              <a:pathLst>
                <a:path h="1800501" w="4122331">
                  <a:moveTo>
                    <a:pt x="0" y="0"/>
                  </a:moveTo>
                  <a:lnTo>
                    <a:pt x="4122331" y="0"/>
                  </a:lnTo>
                  <a:lnTo>
                    <a:pt x="4122331" y="1800501"/>
                  </a:lnTo>
                  <a:lnTo>
                    <a:pt x="0" y="1800501"/>
                  </a:lnTo>
                  <a:close/>
                </a:path>
              </a:pathLst>
            </a:custGeom>
            <a:solidFill>
              <a:srgbClr val="FFFFFF"/>
            </a:solidFill>
          </p:spPr>
        </p:sp>
        <p:sp>
          <p:nvSpPr>
            <p:cNvPr name="TextBox 8" id="8"/>
            <p:cNvSpPr txBox="true"/>
            <p:nvPr/>
          </p:nvSpPr>
          <p:spPr>
            <a:xfrm>
              <a:off x="0" y="-38100"/>
              <a:ext cx="4122331" cy="183860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78263" y="2057867"/>
            <a:ext cx="15131475" cy="6267422"/>
          </a:xfrm>
          <a:prstGeom prst="rect">
            <a:avLst/>
          </a:prstGeom>
        </p:spPr>
        <p:txBody>
          <a:bodyPr anchor="t" rtlCol="false" tIns="0" lIns="0" bIns="0" rIns="0">
            <a:spAutoFit/>
          </a:bodyPr>
          <a:lstStyle/>
          <a:p>
            <a:pPr algn="l">
              <a:lnSpc>
                <a:spcPts val="4501"/>
              </a:lnSpc>
            </a:pPr>
            <a:r>
              <a:rPr lang="en-US" sz="3000">
                <a:solidFill>
                  <a:srgbClr val="000000"/>
                </a:solidFill>
                <a:latin typeface="Quicksand"/>
                <a:ea typeface="Quicksand"/>
                <a:cs typeface="Quicksand"/>
                <a:sym typeface="Quicksand"/>
              </a:rPr>
              <a:t>Un </a:t>
            </a:r>
            <a:r>
              <a:rPr lang="en-US" sz="3000" b="true">
                <a:solidFill>
                  <a:srgbClr val="000000"/>
                </a:solidFill>
                <a:latin typeface="Quicksand Bold"/>
                <a:ea typeface="Quicksand Bold"/>
                <a:cs typeface="Quicksand Bold"/>
                <a:sym typeface="Quicksand Bold"/>
              </a:rPr>
              <a:t>protocolo de comunicaciones</a:t>
            </a:r>
            <a:r>
              <a:rPr lang="en-US" sz="3000">
                <a:solidFill>
                  <a:srgbClr val="000000"/>
                </a:solidFill>
                <a:latin typeface="Quicksand"/>
                <a:ea typeface="Quicksand"/>
                <a:cs typeface="Quicksand"/>
                <a:sym typeface="Quicksand"/>
              </a:rPr>
              <a:t> es un conjunto de reglas que permite la comunicación entre dispositivos (computadoras, celulares, etc.).</a:t>
            </a:r>
          </a:p>
          <a:p>
            <a:pPr algn="l">
              <a:lnSpc>
                <a:spcPts val="4501"/>
              </a:lnSpc>
            </a:pPr>
          </a:p>
          <a:p>
            <a:pPr algn="l">
              <a:lnSpc>
                <a:spcPts val="4501"/>
              </a:lnSpc>
            </a:pPr>
            <a:r>
              <a:rPr lang="en-US" sz="3000" b="true">
                <a:solidFill>
                  <a:srgbClr val="000000"/>
                </a:solidFill>
                <a:latin typeface="Quicksand Bold"/>
                <a:ea typeface="Quicksand Bold"/>
                <a:cs typeface="Quicksand Bold"/>
                <a:sym typeface="Quicksand Bold"/>
              </a:rPr>
              <a:t>Funciones clave</a:t>
            </a:r>
            <a:r>
              <a:rPr lang="en-US" sz="3000">
                <a:solidFill>
                  <a:srgbClr val="000000"/>
                </a:solidFill>
                <a:latin typeface="Quicksand"/>
                <a:ea typeface="Quicksand"/>
                <a:cs typeface="Quicksand"/>
                <a:sym typeface="Quicksand"/>
              </a:rPr>
              <a:t>:</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Definen la sintaxis, semántica y sincronización en la transmisión de datos.</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Establecen cómo se manejan el control de flujo y control de errores.</a:t>
            </a:r>
          </a:p>
          <a:p>
            <a:pPr algn="l" marL="647860" indent="-323930" lvl="1">
              <a:lnSpc>
                <a:spcPts val="4501"/>
              </a:lnSpc>
              <a:buFont typeface="Arial"/>
              <a:buChar char="•"/>
            </a:pPr>
            <a:r>
              <a:rPr lang="en-US" sz="3000">
                <a:solidFill>
                  <a:srgbClr val="000000"/>
                </a:solidFill>
                <a:latin typeface="Quicksand"/>
                <a:ea typeface="Quicksand"/>
                <a:cs typeface="Quicksand"/>
                <a:sym typeface="Quicksand"/>
              </a:rPr>
              <a:t>Pueden ser implementados en hardware, software o ambos.</a:t>
            </a:r>
          </a:p>
          <a:p>
            <a:pPr algn="l">
              <a:lnSpc>
                <a:spcPts val="4501"/>
              </a:lnSpc>
            </a:pPr>
          </a:p>
          <a:p>
            <a:pPr algn="l">
              <a:lnSpc>
                <a:spcPts val="4501"/>
              </a:lnSpc>
              <a:spcBef>
                <a:spcPct val="0"/>
              </a:spcBef>
            </a:pPr>
            <a:r>
              <a:rPr lang="en-US" sz="3000">
                <a:solidFill>
                  <a:srgbClr val="000000"/>
                </a:solidFill>
                <a:latin typeface="Quicksand"/>
                <a:ea typeface="Quicksand"/>
                <a:cs typeface="Quicksand"/>
                <a:sym typeface="Quicksand"/>
              </a:rPr>
              <a:t>Permiten la identificación de dispositivos en la red, la transmisión de datos en paquetes y garantizan una correcta comunicación y procesamiento de la información.</a:t>
            </a: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DAGQ2siG6K8</dc:identifier>
  <dcterms:modified xsi:type="dcterms:W3CDTF">2011-08-01T06:04:30Z</dcterms:modified>
  <cp:revision>1</cp:revision>
  <dc:title>Copia de Programación de redes</dc:title>
</cp:coreProperties>
</file>