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650" autoAdjust="0"/>
  </p:normalViewPr>
  <p:slideViewPr>
    <p:cSldViewPr snapToGrid="0">
      <p:cViewPr varScale="1">
        <p:scale>
          <a:sx n="121" d="100"/>
          <a:sy n="121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DFD6B-4636-45AD-88EC-478D0E7D119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8ECD-015F-4540-8B41-19F14419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Explanation</a:t>
            </a:r>
            <a:r>
              <a:rPr lang="sk-SK" dirty="0"/>
              <a:t>:</a:t>
            </a:r>
          </a:p>
          <a:p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are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sorts</a:t>
            </a:r>
            <a:r>
              <a:rPr lang="sk-SK" dirty="0"/>
              <a:t> of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made</a:t>
            </a:r>
            <a:r>
              <a:rPr lang="sk-SK" dirty="0"/>
              <a:t>. </a:t>
            </a:r>
            <a:r>
              <a:rPr lang="sk-SK" dirty="0" err="1"/>
              <a:t>Among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are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directly</a:t>
            </a:r>
            <a:r>
              <a:rPr lang="sk-SK" dirty="0"/>
              <a:t> </a:t>
            </a:r>
            <a:r>
              <a:rPr lang="sk-SK" dirty="0" err="1"/>
              <a:t>effect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.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sortiment,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organization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, </a:t>
            </a:r>
            <a:r>
              <a:rPr lang="sk-SK" dirty="0" err="1"/>
              <a:t>prices</a:t>
            </a:r>
            <a:r>
              <a:rPr lang="sk-SK" dirty="0"/>
              <a:t>. So </a:t>
            </a:r>
            <a:r>
              <a:rPr lang="sk-SK" dirty="0" err="1"/>
              <a:t>far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measure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good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are in </a:t>
            </a:r>
            <a:r>
              <a:rPr lang="sk-SK" dirty="0" err="1"/>
              <a:t>doing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monthly</a:t>
            </a:r>
            <a:r>
              <a:rPr lang="sk-SK" dirty="0"/>
              <a:t> </a:t>
            </a:r>
            <a:r>
              <a:rPr lang="sk-SK" dirty="0" err="1"/>
              <a:t>revenue</a:t>
            </a:r>
            <a:r>
              <a:rPr lang="sk-SK" dirty="0"/>
              <a:t>.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mission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stable</a:t>
            </a:r>
            <a:r>
              <a:rPr lang="sk-SK" dirty="0"/>
              <a:t> and happy </a:t>
            </a:r>
            <a:r>
              <a:rPr lang="sk-SK" dirty="0" err="1"/>
              <a:t>customer</a:t>
            </a:r>
            <a:r>
              <a:rPr lang="sk-SK" dirty="0"/>
              <a:t> base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great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among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reasons</a:t>
            </a:r>
            <a:r>
              <a:rPr lang="sk-SK" dirty="0"/>
              <a:t> of </a:t>
            </a:r>
            <a:r>
              <a:rPr lang="sk-SK" dirty="0" err="1"/>
              <a:t>providing</a:t>
            </a:r>
            <a:r>
              <a:rPr lang="sk-SK" dirty="0"/>
              <a:t> </a:t>
            </a:r>
            <a:r>
              <a:rPr lang="sk-SK" dirty="0" err="1"/>
              <a:t>membership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place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don‘t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who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are,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currently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general</a:t>
            </a:r>
            <a:r>
              <a:rPr lang="sk-SK" dirty="0"/>
              <a:t> marketing. </a:t>
            </a:r>
            <a:r>
              <a:rPr lang="sk-SK" dirty="0" err="1"/>
              <a:t>Everybody</a:t>
            </a:r>
            <a:r>
              <a:rPr lang="sk-SK" dirty="0"/>
              <a:t> are </a:t>
            </a:r>
            <a:r>
              <a:rPr lang="sk-SK" dirty="0" err="1"/>
              <a:t>getting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emails</a:t>
            </a:r>
            <a:r>
              <a:rPr lang="sk-SK" dirty="0"/>
              <a:t> and </a:t>
            </a:r>
            <a:r>
              <a:rPr lang="sk-SK" dirty="0" err="1"/>
              <a:t>flyers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discounts</a:t>
            </a:r>
            <a:r>
              <a:rPr lang="sk-SK" dirty="0"/>
              <a:t> or </a:t>
            </a:r>
            <a:r>
              <a:rPr lang="sk-SK" dirty="0" err="1"/>
              <a:t>seasonal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etc.</a:t>
            </a:r>
          </a:p>
          <a:p>
            <a:r>
              <a:rPr lang="sk-SK" dirty="0" err="1"/>
              <a:t>Our</a:t>
            </a:r>
            <a:r>
              <a:rPr lang="sk-SK" dirty="0"/>
              <a:t> marketing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personalized</a:t>
            </a:r>
            <a:r>
              <a:rPr lang="sk-SK" dirty="0"/>
              <a:t> 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</a:t>
            </a:r>
            <a:r>
              <a:rPr lang="sk-SK" dirty="0" err="1"/>
              <a:t>deparment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in </a:t>
            </a:r>
            <a:r>
              <a:rPr lang="sk-SK" dirty="0" err="1"/>
              <a:t>close</a:t>
            </a:r>
            <a:r>
              <a:rPr lang="sk-SK" dirty="0"/>
              <a:t> </a:t>
            </a:r>
            <a:r>
              <a:rPr lang="sk-SK" dirty="0" err="1"/>
              <a:t>collaboration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marketing department and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supposed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of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finds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 </a:t>
            </a:r>
            <a:r>
              <a:rPr lang="sk-SK" dirty="0" err="1"/>
              <a:t>almost</a:t>
            </a:r>
            <a:r>
              <a:rPr lang="sk-SK" dirty="0"/>
              <a:t> </a:t>
            </a:r>
            <a:r>
              <a:rPr lang="sk-SK" dirty="0" err="1"/>
              <a:t>everything</a:t>
            </a:r>
            <a:r>
              <a:rPr lang="sk-SK" dirty="0"/>
              <a:t>, </a:t>
            </a:r>
          </a:p>
          <a:p>
            <a:r>
              <a:rPr lang="sk-SK" dirty="0"/>
              <a:t>he/</a:t>
            </a:r>
            <a:r>
              <a:rPr lang="sk-SK" dirty="0" err="1"/>
              <a:t>she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desire</a:t>
            </a:r>
            <a:r>
              <a:rPr lang="sk-SK" dirty="0"/>
              <a:t> and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as </a:t>
            </a:r>
            <a:r>
              <a:rPr lang="sk-SK" dirty="0" err="1"/>
              <a:t>pleasant</a:t>
            </a:r>
            <a:r>
              <a:rPr lang="sk-SK" dirty="0"/>
              <a:t> as </a:t>
            </a:r>
            <a:r>
              <a:rPr lang="sk-SK" dirty="0" err="1"/>
              <a:t>possible</a:t>
            </a:r>
            <a:r>
              <a:rPr lang="sk-SK" dirty="0"/>
              <a:t>.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knowing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base,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treat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.</a:t>
            </a:r>
          </a:p>
          <a:p>
            <a:r>
              <a:rPr lang="sk-SK" dirty="0" err="1"/>
              <a:t>Now</a:t>
            </a:r>
            <a:r>
              <a:rPr lang="sk-SK" dirty="0"/>
              <a:t> I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sk-SK" dirty="0" err="1"/>
              <a:t>talking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online </a:t>
            </a:r>
            <a:r>
              <a:rPr lang="sk-SK" dirty="0" err="1"/>
              <a:t>questionaries</a:t>
            </a:r>
            <a:r>
              <a:rPr lang="sk-SK" dirty="0"/>
              <a:t>, </a:t>
            </a:r>
            <a:r>
              <a:rPr lang="sk-SK" dirty="0" err="1"/>
              <a:t>content</a:t>
            </a:r>
            <a:r>
              <a:rPr lang="sk-SK" dirty="0"/>
              <a:t> and </a:t>
            </a:r>
            <a:r>
              <a:rPr lang="sk-SK" dirty="0" err="1"/>
              <a:t>frequency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emails</a:t>
            </a:r>
            <a:r>
              <a:rPr lang="sk-SK" dirty="0"/>
              <a:t> etc.</a:t>
            </a:r>
          </a:p>
          <a:p>
            <a:endParaRPr lang="sk-SK" dirty="0"/>
          </a:p>
          <a:p>
            <a:r>
              <a:rPr lang="sk-SK" dirty="0" err="1"/>
              <a:t>One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metrices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came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to </a:t>
            </a:r>
            <a:r>
              <a:rPr lang="sk-SK" dirty="0" err="1"/>
              <a:t>measure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„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success</a:t>
            </a:r>
            <a:r>
              <a:rPr lang="sk-SK" dirty="0"/>
              <a:t>“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.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did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 to </a:t>
            </a:r>
            <a:r>
              <a:rPr lang="sk-SK" dirty="0" err="1"/>
              <a:t>implement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calculation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play</a:t>
            </a:r>
            <a:endParaRPr lang="sk-SK" dirty="0"/>
          </a:p>
          <a:p>
            <a:r>
              <a:rPr lang="sk-SK" dirty="0"/>
              <a:t>a role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behaviour</a:t>
            </a:r>
            <a:r>
              <a:rPr lang="sk-SK" dirty="0"/>
              <a:t>, so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 40K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expected</a:t>
            </a:r>
            <a:r>
              <a:rPr lang="sk-SK" dirty="0"/>
              <a:t> to </a:t>
            </a:r>
            <a:r>
              <a:rPr lang="sk-SK" dirty="0" err="1"/>
              <a:t>spend</a:t>
            </a:r>
            <a:r>
              <a:rPr lang="sk-SK" dirty="0"/>
              <a:t> as </a:t>
            </a:r>
            <a:r>
              <a:rPr lang="sk-SK" dirty="0" err="1"/>
              <a:t>much</a:t>
            </a:r>
            <a:r>
              <a:rPr lang="sk-SK" dirty="0"/>
              <a:t> as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 80K etc.</a:t>
            </a:r>
          </a:p>
          <a:p>
            <a:endParaRPr lang="sk-SK" dirty="0"/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differs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to </a:t>
            </a:r>
            <a:r>
              <a:rPr lang="sk-SK" dirty="0" err="1"/>
              <a:t>customer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help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to </a:t>
            </a:r>
            <a:r>
              <a:rPr lang="sk-SK" dirty="0" err="1"/>
              <a:t>group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, </a:t>
            </a:r>
            <a:r>
              <a:rPr lang="sk-SK" dirty="0" err="1"/>
              <a:t>understand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endParaRPr lang="sk-SK" dirty="0"/>
          </a:p>
          <a:p>
            <a:r>
              <a:rPr lang="sk-SK" dirty="0"/>
              <a:t>and </a:t>
            </a:r>
            <a:r>
              <a:rPr lang="sk-SK" dirty="0" err="1"/>
              <a:t>features</a:t>
            </a:r>
            <a:r>
              <a:rPr lang="sk-SK" dirty="0"/>
              <a:t> of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imply</a:t>
            </a:r>
            <a:r>
              <a:rPr lang="sk-SK" dirty="0"/>
              <a:t>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</a:t>
            </a:r>
            <a:r>
              <a:rPr lang="sk-SK" dirty="0" err="1"/>
              <a:t>improvements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satisfied</a:t>
            </a:r>
            <a:r>
              <a:rPr lang="sk-SK" dirty="0"/>
              <a:t> and </a:t>
            </a:r>
            <a:r>
              <a:rPr lang="sk-SK" dirty="0" err="1"/>
              <a:t>loyal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Explanation</a:t>
            </a:r>
            <a:r>
              <a:rPr lang="sk-SK" dirty="0"/>
              <a:t>: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chosen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clustering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popular</a:t>
            </a:r>
            <a:r>
              <a:rPr lang="sk-SK" dirty="0"/>
              <a:t> </a:t>
            </a:r>
            <a:r>
              <a:rPr lang="sk-SK" dirty="0" err="1"/>
              <a:t>Kmeans</a:t>
            </a:r>
            <a:r>
              <a:rPr lang="sk-SK" dirty="0"/>
              <a:t> </a:t>
            </a:r>
            <a:r>
              <a:rPr lang="sk-SK" dirty="0" err="1"/>
              <a:t>clustering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option</a:t>
            </a:r>
            <a:r>
              <a:rPr lang="sk-SK" dirty="0"/>
              <a:t> </a:t>
            </a:r>
            <a:r>
              <a:rPr lang="sk-SK" dirty="0" err="1"/>
              <a:t>Kmeans</a:t>
            </a:r>
            <a:r>
              <a:rPr lang="sk-SK" dirty="0"/>
              <a:t>++ </a:t>
            </a:r>
            <a:r>
              <a:rPr lang="sk-SK" dirty="0" err="1"/>
              <a:t>was</a:t>
            </a:r>
            <a:r>
              <a:rPr lang="sk-SK" dirty="0"/>
              <a:t> chosen,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are </a:t>
            </a:r>
            <a:r>
              <a:rPr lang="sk-SK" dirty="0" err="1"/>
              <a:t>initialized</a:t>
            </a:r>
            <a:r>
              <a:rPr lang="sk-SK" dirty="0"/>
              <a:t> </a:t>
            </a:r>
            <a:r>
              <a:rPr lang="sk-SK" dirty="0" err="1"/>
              <a:t>properly</a:t>
            </a:r>
            <a:r>
              <a:rPr lang="sk-SK" dirty="0"/>
              <a:t> and most </a:t>
            </a:r>
            <a:r>
              <a:rPr lang="sk-SK" dirty="0" err="1"/>
              <a:t>optimal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are </a:t>
            </a:r>
            <a:r>
              <a:rPr lang="sk-SK" dirty="0" err="1"/>
              <a:t>found</a:t>
            </a:r>
            <a:r>
              <a:rPr lang="sk-SK" dirty="0"/>
              <a:t>.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 </a:t>
            </a:r>
            <a:r>
              <a:rPr lang="sk-SK" dirty="0" err="1"/>
              <a:t>measure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chosen </a:t>
            </a:r>
            <a:r>
              <a:rPr lang="sk-SK" dirty="0" err="1"/>
              <a:t>Euclidean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most </a:t>
            </a:r>
            <a:r>
              <a:rPr lang="sk-SK" dirty="0" err="1"/>
              <a:t>popular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. </a:t>
            </a:r>
            <a:r>
              <a:rPr lang="sk-SK" dirty="0" err="1"/>
              <a:t>Euclidean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 </a:t>
            </a:r>
            <a:r>
              <a:rPr lang="sk-SK" dirty="0" err="1"/>
              <a:t>measures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points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shortest</a:t>
            </a:r>
            <a:r>
              <a:rPr lang="sk-SK" dirty="0"/>
              <a:t>, </a:t>
            </a:r>
            <a:r>
              <a:rPr lang="sk-SK" dirty="0" err="1"/>
              <a:t>straight</a:t>
            </a:r>
            <a:r>
              <a:rPr lang="sk-SK" dirty="0"/>
              <a:t> </a:t>
            </a:r>
            <a:r>
              <a:rPr lang="sk-SK" dirty="0" err="1"/>
              <a:t>line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picture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points</a:t>
            </a:r>
            <a:r>
              <a:rPr lang="sk-SK" dirty="0"/>
              <a:t> in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dimensional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– </a:t>
            </a:r>
            <a:r>
              <a:rPr lang="sk-SK" dirty="0" err="1"/>
              <a:t>with</a:t>
            </a:r>
            <a:r>
              <a:rPr lang="sk-SK" dirty="0"/>
              <a:t> X </a:t>
            </a:r>
            <a:r>
              <a:rPr lang="sk-SK" dirty="0" err="1"/>
              <a:t>axis</a:t>
            </a:r>
            <a:r>
              <a:rPr lang="sk-SK" dirty="0"/>
              <a:t> and Y </a:t>
            </a:r>
            <a:r>
              <a:rPr lang="sk-SK" dirty="0" err="1"/>
              <a:t>axis</a:t>
            </a:r>
            <a:r>
              <a:rPr lang="sk-SK" dirty="0"/>
              <a:t>.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case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4 </a:t>
            </a:r>
            <a:r>
              <a:rPr lang="sk-SK" dirty="0" err="1"/>
              <a:t>dimensions</a:t>
            </a:r>
            <a:r>
              <a:rPr lang="sk-SK" dirty="0"/>
              <a:t>.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axis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too</a:t>
            </a:r>
            <a:r>
              <a:rPr lang="sk-SK" dirty="0"/>
              <a:t> big </a:t>
            </a:r>
            <a:r>
              <a:rPr lang="sk-SK" dirty="0" err="1"/>
              <a:t>compared</a:t>
            </a:r>
            <a:r>
              <a:rPr lang="sk-SK" dirty="0"/>
              <a:t> to </a:t>
            </a:r>
            <a:r>
              <a:rPr lang="sk-SK" dirty="0" err="1"/>
              <a:t>other</a:t>
            </a:r>
            <a:r>
              <a:rPr lang="sk-SK" dirty="0"/>
              <a:t> I </a:t>
            </a:r>
            <a:r>
              <a:rPr lang="sk-SK" dirty="0" err="1"/>
              <a:t>needed</a:t>
            </a:r>
            <a:r>
              <a:rPr lang="sk-SK" dirty="0"/>
              <a:t> to </a:t>
            </a:r>
          </a:p>
          <a:p>
            <a:r>
              <a:rPr lang="sk-SK" dirty="0" err="1"/>
              <a:t>scale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so </a:t>
            </a:r>
            <a:r>
              <a:rPr lang="sk-SK" dirty="0" err="1"/>
              <a:t>values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feature are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scale</a:t>
            </a:r>
            <a:r>
              <a:rPr lang="sk-SK" dirty="0"/>
              <a:t>,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mean</a:t>
            </a:r>
            <a:r>
              <a:rPr lang="sk-SK" dirty="0"/>
              <a:t> 0 and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deviation</a:t>
            </a:r>
            <a:r>
              <a:rPr lang="sk-SK" dirty="0"/>
              <a:t> 1.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approach</a:t>
            </a:r>
            <a:r>
              <a:rPr lang="sk-SK" dirty="0"/>
              <a:t> I </a:t>
            </a:r>
            <a:r>
              <a:rPr lang="sk-SK" dirty="0" err="1"/>
              <a:t>assured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feature has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similar</a:t>
            </a:r>
            <a:r>
              <a:rPr lang="sk-SK" dirty="0"/>
              <a:t> </a:t>
            </a:r>
            <a:r>
              <a:rPr lang="sk-SK" dirty="0" err="1"/>
              <a:t>weight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creating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.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effect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scaling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clear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sample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Elbow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probably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most </a:t>
            </a:r>
            <a:r>
              <a:rPr lang="sk-SK" dirty="0" err="1"/>
              <a:t>popular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 to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many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are </a:t>
            </a:r>
            <a:r>
              <a:rPr lang="sk-SK" dirty="0" err="1"/>
              <a:t>optimal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dataset</a:t>
            </a:r>
            <a:r>
              <a:rPr lang="sk-SK" dirty="0"/>
              <a:t>. WCSS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sum</a:t>
            </a:r>
            <a:r>
              <a:rPr lang="sk-SK" dirty="0"/>
              <a:t> of </a:t>
            </a:r>
            <a:r>
              <a:rPr lang="sk-SK" dirty="0" err="1"/>
              <a:t>squares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basically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far</a:t>
            </a:r>
            <a:r>
              <a:rPr lang="sk-SK" dirty="0"/>
              <a:t> 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points</a:t>
            </a:r>
            <a:endParaRPr lang="sk-SK" dirty="0"/>
          </a:p>
          <a:p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centroids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point of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chart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„</a:t>
            </a:r>
            <a:r>
              <a:rPr lang="sk-SK" dirty="0" err="1"/>
              <a:t>elbow</a:t>
            </a:r>
            <a:r>
              <a:rPr lang="sk-SK" dirty="0"/>
              <a:t>“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curve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in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case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4. </a:t>
            </a:r>
            <a:r>
              <a:rPr lang="sk-SK" dirty="0" err="1"/>
              <a:t>Creating</a:t>
            </a:r>
            <a:r>
              <a:rPr lang="sk-SK" dirty="0"/>
              <a:t> 5 or more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lead</a:t>
            </a:r>
            <a:r>
              <a:rPr lang="sk-SK" dirty="0"/>
              <a:t> to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similarity</a:t>
            </a:r>
            <a:r>
              <a:rPr lang="sk-SK" dirty="0"/>
              <a:t> of </a:t>
            </a:r>
            <a:r>
              <a:rPr lang="sk-SK" dirty="0" err="1"/>
              <a:t>points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cluster</a:t>
            </a:r>
            <a:r>
              <a:rPr lang="sk-SK" dirty="0"/>
              <a:t>, 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a </a:t>
            </a:r>
            <a:r>
              <a:rPr lang="sk-SK" dirty="0" err="1"/>
              <a:t>little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Explanation</a:t>
            </a:r>
            <a:r>
              <a:rPr lang="sk-SK" dirty="0"/>
              <a:t>: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to </a:t>
            </a:r>
            <a:r>
              <a:rPr lang="sk-SK" dirty="0" err="1"/>
              <a:t>visually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formed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dimensions</a:t>
            </a:r>
            <a:r>
              <a:rPr lang="sk-SK" dirty="0"/>
              <a:t>,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comes</a:t>
            </a:r>
            <a:r>
              <a:rPr lang="sk-SK" dirty="0"/>
              <a:t> </a:t>
            </a:r>
            <a:r>
              <a:rPr lang="sk-SK" dirty="0" err="1"/>
              <a:t>handy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principal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.</a:t>
            </a:r>
          </a:p>
          <a:p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mathematical</a:t>
            </a:r>
            <a:r>
              <a:rPr lang="sk-SK" dirty="0"/>
              <a:t> </a:t>
            </a:r>
            <a:r>
              <a:rPr lang="sk-SK" dirty="0" err="1"/>
              <a:t>details</a:t>
            </a:r>
            <a:r>
              <a:rPr lang="sk-SK" dirty="0"/>
              <a:t> –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statistical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transforms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high</a:t>
            </a:r>
            <a:r>
              <a:rPr lang="sk-SK" dirty="0"/>
              <a:t> level of </a:t>
            </a:r>
            <a:r>
              <a:rPr lang="sk-SK" dirty="0" err="1"/>
              <a:t>multidimensional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</a:t>
            </a:r>
          </a:p>
          <a:p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dimensions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(2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case</a:t>
            </a:r>
            <a:r>
              <a:rPr lang="sk-SK" dirty="0"/>
              <a:t>)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loosing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. </a:t>
            </a:r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to plot and </a:t>
            </a:r>
            <a:r>
              <a:rPr lang="sk-SK" dirty="0" err="1"/>
              <a:t>convinient</a:t>
            </a:r>
            <a:r>
              <a:rPr lang="sk-SK" dirty="0"/>
              <a:t> to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-&gt;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far</a:t>
            </a:r>
            <a:r>
              <a:rPr lang="sk-SK" dirty="0"/>
              <a:t> (</a:t>
            </a:r>
            <a:r>
              <a:rPr lang="sk-SK" dirty="0" err="1"/>
              <a:t>different</a:t>
            </a:r>
            <a:r>
              <a:rPr lang="sk-SK" dirty="0"/>
              <a:t>)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determined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understand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coming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.</a:t>
            </a:r>
          </a:p>
          <a:p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both</a:t>
            </a:r>
            <a:r>
              <a:rPr lang="sk-SK" dirty="0"/>
              <a:t> man and </a:t>
            </a:r>
            <a:r>
              <a:rPr lang="sk-SK" dirty="0" err="1"/>
              <a:t>women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conclude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both</a:t>
            </a:r>
            <a:r>
              <a:rPr lang="sk-SK" dirty="0"/>
              <a:t> </a:t>
            </a:r>
            <a:r>
              <a:rPr lang="sk-SK" dirty="0" err="1"/>
              <a:t>genders</a:t>
            </a:r>
            <a:r>
              <a:rPr lang="sk-SK" dirty="0"/>
              <a:t>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of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interest</a:t>
            </a:r>
            <a:endParaRPr lang="sk-SK" dirty="0"/>
          </a:p>
          <a:p>
            <a:r>
              <a:rPr lang="sk-SK" dirty="0"/>
              <a:t>and are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pay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–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still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improvements</a:t>
            </a:r>
            <a:r>
              <a:rPr lang="sk-SK" dirty="0"/>
              <a:t>!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scenario</a:t>
            </a:r>
            <a:r>
              <a:rPr lang="sk-SK" dirty="0"/>
              <a:t> </a:t>
            </a:r>
            <a:r>
              <a:rPr lang="sk-SK" dirty="0" err="1"/>
              <a:t>applies</a:t>
            </a:r>
            <a:r>
              <a:rPr lang="sk-SK" dirty="0"/>
              <a:t> to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. </a:t>
            </a:r>
          </a:p>
          <a:p>
            <a:endParaRPr lang="sk-SK" dirty="0"/>
          </a:p>
          <a:p>
            <a:r>
              <a:rPr lang="sk-SK" dirty="0"/>
              <a:t>And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last</a:t>
            </a:r>
            <a:r>
              <a:rPr lang="sk-SK" dirty="0"/>
              <a:t> – </a:t>
            </a:r>
            <a:r>
              <a:rPr lang="sk-SK" dirty="0" err="1"/>
              <a:t>age</a:t>
            </a:r>
            <a:r>
              <a:rPr lang="sk-SK" dirty="0"/>
              <a:t>.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just </a:t>
            </a:r>
            <a:r>
              <a:rPr lang="sk-SK" dirty="0" err="1"/>
              <a:t>group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lower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suspect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broader</a:t>
            </a:r>
            <a:r>
              <a:rPr lang="sk-SK" dirty="0"/>
              <a:t> </a:t>
            </a:r>
            <a:r>
              <a:rPr lang="sk-SK" dirty="0" err="1"/>
              <a:t>interest</a:t>
            </a:r>
            <a:r>
              <a:rPr lang="sk-SK" dirty="0"/>
              <a:t> of </a:t>
            </a:r>
            <a:r>
              <a:rPr lang="sk-SK" dirty="0" err="1"/>
              <a:t>products</a:t>
            </a:r>
            <a:r>
              <a:rPr lang="sk-SK" dirty="0"/>
              <a:t>,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living</a:t>
            </a:r>
            <a:r>
              <a:rPr lang="sk-SK" dirty="0"/>
              <a:t>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„</a:t>
            </a:r>
            <a:r>
              <a:rPr lang="sk-SK" dirty="0" err="1"/>
              <a:t>higher</a:t>
            </a:r>
            <a:r>
              <a:rPr lang="sk-SK" dirty="0"/>
              <a:t>“, so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buy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things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don‘t</a:t>
            </a:r>
            <a:r>
              <a:rPr lang="sk-SK" dirty="0"/>
              <a:t> </a:t>
            </a:r>
            <a:r>
              <a:rPr lang="sk-SK" dirty="0" err="1"/>
              <a:t>necessarily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. 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decided</a:t>
            </a:r>
            <a:r>
              <a:rPr lang="sk-SK" dirty="0"/>
              <a:t> to </a:t>
            </a:r>
            <a:r>
              <a:rPr lang="sk-SK" dirty="0" err="1"/>
              <a:t>spend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extra </a:t>
            </a:r>
            <a:r>
              <a:rPr lang="sk-SK" dirty="0" err="1"/>
              <a:t>money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!</a:t>
            </a:r>
          </a:p>
          <a:p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?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do to </a:t>
            </a:r>
            <a:r>
              <a:rPr lang="sk-SK" dirty="0" err="1"/>
              <a:t>improve</a:t>
            </a:r>
            <a:r>
              <a:rPr lang="sk-SK" dirty="0"/>
              <a:t> </a:t>
            </a:r>
            <a:r>
              <a:rPr lang="sk-SK" dirty="0" err="1"/>
              <a:t>shopping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of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learnt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are </a:t>
            </a:r>
            <a:r>
              <a:rPr lang="sk-SK" dirty="0" err="1"/>
              <a:t>further</a:t>
            </a:r>
            <a:r>
              <a:rPr lang="sk-SK" dirty="0"/>
              <a:t> </a:t>
            </a:r>
            <a:r>
              <a:rPr lang="sk-SK" dirty="0" err="1"/>
              <a:t>questions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investigation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lead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to </a:t>
            </a:r>
            <a:r>
              <a:rPr lang="sk-SK" dirty="0" err="1"/>
              <a:t>proper</a:t>
            </a:r>
            <a:r>
              <a:rPr lang="sk-SK" dirty="0"/>
              <a:t> </a:t>
            </a:r>
            <a:r>
              <a:rPr lang="sk-SK" dirty="0" err="1"/>
              <a:t>solution</a:t>
            </a:r>
            <a:r>
              <a:rPr lang="sk-SK" dirty="0"/>
              <a:t>.</a:t>
            </a:r>
          </a:p>
          <a:p>
            <a:r>
              <a:rPr lang="sk-SK" dirty="0" err="1"/>
              <a:t>Well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of </a:t>
            </a:r>
            <a:r>
              <a:rPr lang="sk-SK" dirty="0" err="1"/>
              <a:t>all</a:t>
            </a:r>
            <a:r>
              <a:rPr lang="sk-SK" dirty="0"/>
              <a:t> –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saw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half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subscribe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membership</a:t>
            </a:r>
            <a:r>
              <a:rPr lang="sk-SK" dirty="0"/>
              <a:t> are </a:t>
            </a:r>
            <a:r>
              <a:rPr lang="sk-SK" dirty="0" err="1"/>
              <a:t>older</a:t>
            </a:r>
            <a:r>
              <a:rPr lang="sk-SK" dirty="0"/>
              <a:t>.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subscribe</a:t>
            </a:r>
            <a:r>
              <a:rPr lang="sk-SK" dirty="0"/>
              <a:t>,</a:t>
            </a:r>
          </a:p>
          <a:p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though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apparently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satisfied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(</a:t>
            </a:r>
            <a:r>
              <a:rPr lang="sk-SK" dirty="0" err="1"/>
              <a:t>maybe</a:t>
            </a:r>
            <a:r>
              <a:rPr lang="sk-SK" dirty="0"/>
              <a:t> </a:t>
            </a:r>
            <a:r>
              <a:rPr lang="sk-SK" dirty="0" err="1"/>
              <a:t>lack</a:t>
            </a:r>
            <a:r>
              <a:rPr lang="sk-SK" dirty="0"/>
              <a:t> of sortiment, </a:t>
            </a:r>
            <a:r>
              <a:rPr lang="sk-SK" dirty="0" err="1"/>
              <a:t>prices</a:t>
            </a:r>
            <a:r>
              <a:rPr lang="sk-SK" dirty="0"/>
              <a:t>, </a:t>
            </a:r>
            <a:r>
              <a:rPr lang="sk-SK" dirty="0" err="1"/>
              <a:t>orientation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don‘t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yet</a:t>
            </a:r>
            <a:r>
              <a:rPr lang="sk-SK" dirty="0"/>
              <a:t>),</a:t>
            </a:r>
          </a:p>
          <a:p>
            <a:r>
              <a:rPr lang="sk-SK" dirty="0"/>
              <a:t>and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expect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subscribe</a:t>
            </a:r>
            <a:r>
              <a:rPr lang="sk-SK" dirty="0"/>
              <a:t> to </a:t>
            </a:r>
            <a:r>
              <a:rPr lang="sk-SK" dirty="0" err="1"/>
              <a:t>everything</a:t>
            </a:r>
            <a:r>
              <a:rPr lang="sk-SK" dirty="0"/>
              <a:t>.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implies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huge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in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area</a:t>
            </a:r>
            <a:r>
              <a:rPr lang="sk-SK" dirty="0"/>
              <a:t>,</a:t>
            </a:r>
          </a:p>
          <a:p>
            <a:r>
              <a:rPr lang="sk-SK" dirty="0" err="1"/>
              <a:t>regarding</a:t>
            </a:r>
            <a:r>
              <a:rPr lang="sk-SK" dirty="0"/>
              <a:t> </a:t>
            </a:r>
            <a:r>
              <a:rPr lang="sk-SK" dirty="0" err="1"/>
              <a:t>attraction</a:t>
            </a:r>
            <a:r>
              <a:rPr lang="sk-SK" dirty="0"/>
              <a:t> of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definitelly</a:t>
            </a:r>
            <a:r>
              <a:rPr lang="sk-SK" dirty="0"/>
              <a:t> </a:t>
            </a:r>
            <a:r>
              <a:rPr lang="sk-SK" dirty="0" err="1"/>
              <a:t>pay</a:t>
            </a:r>
            <a:r>
              <a:rPr lang="sk-SK" dirty="0"/>
              <a:t> </a:t>
            </a:r>
            <a:r>
              <a:rPr lang="sk-SK" dirty="0" err="1"/>
              <a:t>off</a:t>
            </a:r>
            <a:r>
              <a:rPr lang="sk-SK" dirty="0"/>
              <a:t>, to </a:t>
            </a:r>
            <a:r>
              <a:rPr lang="sk-SK" dirty="0" err="1"/>
              <a:t>give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attention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So, do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of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interest</a:t>
            </a:r>
            <a:r>
              <a:rPr lang="sk-SK" dirty="0"/>
              <a:t>?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team of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sortiment, do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have</a:t>
            </a:r>
            <a:endParaRPr lang="sk-SK" dirty="0"/>
          </a:p>
          <a:p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in </a:t>
            </a:r>
            <a:r>
              <a:rPr lang="sk-SK" dirty="0" err="1"/>
              <a:t>mind</a:t>
            </a:r>
            <a:r>
              <a:rPr lang="sk-SK" dirty="0"/>
              <a:t>?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difference</a:t>
            </a:r>
            <a:r>
              <a:rPr lang="sk-SK" dirty="0"/>
              <a:t> in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needs</a:t>
            </a:r>
            <a:r>
              <a:rPr lang="sk-SK" dirty="0"/>
              <a:t>? </a:t>
            </a:r>
            <a:r>
              <a:rPr lang="sk-SK" dirty="0" err="1"/>
              <a:t>Aren‘t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of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</a:t>
            </a:r>
            <a:r>
              <a:rPr lang="sk-SK" dirty="0" err="1"/>
              <a:t>often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of </a:t>
            </a:r>
            <a:r>
              <a:rPr lang="sk-SK" dirty="0" err="1"/>
              <a:t>stock</a:t>
            </a:r>
            <a:r>
              <a:rPr lang="sk-SK" dirty="0"/>
              <a:t>? </a:t>
            </a:r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brainstorm</a:t>
            </a:r>
            <a:r>
              <a:rPr lang="sk-SK" dirty="0"/>
              <a:t> </a:t>
            </a:r>
            <a:r>
              <a:rPr lang="sk-SK" dirty="0" err="1"/>
              <a:t>anything</a:t>
            </a:r>
            <a:r>
              <a:rPr lang="sk-SK" dirty="0"/>
              <a:t> </a:t>
            </a:r>
            <a:r>
              <a:rPr lang="sk-SK" dirty="0" err="1"/>
              <a:t>obvious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still</a:t>
            </a:r>
            <a:r>
              <a:rPr lang="sk-SK" dirty="0"/>
              <a:t> do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basket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maybe</a:t>
            </a:r>
            <a:r>
              <a:rPr lang="sk-SK" dirty="0"/>
              <a:t> </a:t>
            </a:r>
            <a:r>
              <a:rPr lang="sk-SK" dirty="0" err="1"/>
              <a:t>wait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until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explore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– </a:t>
            </a:r>
            <a:r>
              <a:rPr lang="sk-SK" dirty="0" err="1"/>
              <a:t>quicker</a:t>
            </a:r>
            <a:r>
              <a:rPr lang="sk-SK" dirty="0"/>
              <a:t> and </a:t>
            </a:r>
            <a:r>
              <a:rPr lang="sk-SK" dirty="0" err="1"/>
              <a:t>less</a:t>
            </a:r>
            <a:r>
              <a:rPr lang="sk-SK" dirty="0"/>
              <a:t> </a:t>
            </a:r>
            <a:r>
              <a:rPr lang="sk-SK" dirty="0" err="1"/>
              <a:t>costly</a:t>
            </a:r>
            <a:r>
              <a:rPr lang="sk-SK" dirty="0"/>
              <a:t> </a:t>
            </a:r>
            <a:r>
              <a:rPr lang="sk-SK" dirty="0" err="1"/>
              <a:t>options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team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suggests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sortiment </a:t>
            </a:r>
            <a:r>
              <a:rPr lang="sk-SK" dirty="0" err="1"/>
              <a:t>definitelly</a:t>
            </a:r>
            <a:r>
              <a:rPr lang="sk-SK" dirty="0"/>
              <a:t> </a:t>
            </a:r>
            <a:r>
              <a:rPr lang="sk-SK" dirty="0" err="1"/>
              <a:t>knows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of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competitors</a:t>
            </a:r>
            <a:r>
              <a:rPr lang="sk-SK" dirty="0"/>
              <a:t>,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no </a:t>
            </a:r>
          </a:p>
          <a:p>
            <a:r>
              <a:rPr lang="sk-SK" dirty="0" err="1"/>
              <a:t>essential</a:t>
            </a:r>
            <a:r>
              <a:rPr lang="sk-SK" dirty="0"/>
              <a:t> sortiment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overpriced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 err="1"/>
              <a:t>Next</a:t>
            </a:r>
            <a:r>
              <a:rPr lang="sk-SK" dirty="0"/>
              <a:t>, </a:t>
            </a:r>
            <a:r>
              <a:rPr lang="sk-SK" dirty="0" err="1"/>
              <a:t>let‘s</a:t>
            </a:r>
            <a:r>
              <a:rPr lang="sk-SK" dirty="0"/>
              <a:t> </a:t>
            </a:r>
            <a:r>
              <a:rPr lang="sk-SK" dirty="0" err="1"/>
              <a:t>face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harder</a:t>
            </a:r>
            <a:r>
              <a:rPr lang="sk-SK" dirty="0"/>
              <a:t> to run </a:t>
            </a:r>
            <a:r>
              <a:rPr lang="sk-SK" dirty="0" err="1"/>
              <a:t>back</a:t>
            </a:r>
            <a:r>
              <a:rPr lang="sk-SK" dirty="0"/>
              <a:t> and </a:t>
            </a:r>
            <a:r>
              <a:rPr lang="sk-SK" dirty="0" err="1"/>
              <a:t>forth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</a:t>
            </a:r>
            <a:r>
              <a:rPr lang="sk-SK" dirty="0" err="1"/>
              <a:t>getting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as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come</a:t>
            </a:r>
            <a:r>
              <a:rPr lang="sk-SK" dirty="0"/>
              <a:t> to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mind</a:t>
            </a:r>
            <a:r>
              <a:rPr lang="sk-SK" dirty="0"/>
              <a:t>.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check</a:t>
            </a:r>
            <a:endParaRPr lang="sk-SK" dirty="0"/>
          </a:p>
          <a:p>
            <a:r>
              <a:rPr lang="sk-SK" dirty="0" err="1"/>
              <a:t>essential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are </a:t>
            </a:r>
            <a:r>
              <a:rPr lang="sk-SK" dirty="0" err="1"/>
              <a:t>close</a:t>
            </a:r>
            <a:r>
              <a:rPr lang="sk-SK" dirty="0"/>
              <a:t> to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reasonably</a:t>
            </a:r>
            <a:r>
              <a:rPr lang="sk-SK" dirty="0"/>
              <a:t> </a:t>
            </a:r>
            <a:r>
              <a:rPr lang="sk-SK" dirty="0" err="1"/>
              <a:t>organized</a:t>
            </a:r>
            <a:r>
              <a:rPr lang="sk-SK" dirty="0"/>
              <a:t> and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section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properly</a:t>
            </a:r>
            <a:r>
              <a:rPr lang="sk-SK" dirty="0"/>
              <a:t> </a:t>
            </a:r>
            <a:r>
              <a:rPr lang="sk-SK" dirty="0" err="1"/>
              <a:t>labeled</a:t>
            </a:r>
            <a:r>
              <a:rPr lang="sk-SK" dirty="0"/>
              <a:t> so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to </a:t>
            </a:r>
            <a:r>
              <a:rPr lang="sk-SK" dirty="0" err="1"/>
              <a:t>navigate</a:t>
            </a:r>
            <a:r>
              <a:rPr lang="sk-SK" dirty="0"/>
              <a:t>?</a:t>
            </a:r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thing</a:t>
            </a:r>
            <a:r>
              <a:rPr lang="sk-SK" dirty="0"/>
              <a:t> of </a:t>
            </a:r>
            <a:r>
              <a:rPr lang="sk-SK" dirty="0" err="1"/>
              <a:t>anything</a:t>
            </a:r>
            <a:r>
              <a:rPr lang="sk-SK" dirty="0"/>
              <a:t> </a:t>
            </a:r>
            <a:r>
              <a:rPr lang="sk-SK" dirty="0" err="1"/>
              <a:t>obvious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top of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heads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just do a </a:t>
            </a:r>
            <a:r>
              <a:rPr lang="sk-SK" dirty="0" err="1"/>
              <a:t>survery</a:t>
            </a:r>
            <a:r>
              <a:rPr lang="sk-SK" dirty="0"/>
              <a:t> </a:t>
            </a:r>
            <a:r>
              <a:rPr lang="sk-SK" dirty="0" err="1"/>
              <a:t>asking</a:t>
            </a:r>
            <a:r>
              <a:rPr lang="sk-SK" dirty="0"/>
              <a:t> 4 – 5 </a:t>
            </a:r>
            <a:r>
              <a:rPr lang="sk-SK" dirty="0" err="1"/>
              <a:t>simple</a:t>
            </a:r>
            <a:r>
              <a:rPr lang="sk-SK" dirty="0"/>
              <a:t> </a:t>
            </a:r>
            <a:r>
              <a:rPr lang="sk-SK" dirty="0" err="1"/>
              <a:t>questions</a:t>
            </a:r>
            <a:r>
              <a:rPr lang="sk-SK" dirty="0"/>
              <a:t> </a:t>
            </a:r>
            <a:r>
              <a:rPr lang="sk-SK" dirty="0" err="1"/>
              <a:t>regarding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, and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actually</a:t>
            </a:r>
            <a:endParaRPr lang="sk-SK" dirty="0"/>
          </a:p>
          <a:p>
            <a:r>
              <a:rPr lang="sk-SK" dirty="0" err="1"/>
              <a:t>ask</a:t>
            </a:r>
            <a:r>
              <a:rPr lang="sk-SK" dirty="0"/>
              <a:t> </a:t>
            </a:r>
            <a:r>
              <a:rPr lang="sk-SK" dirty="0" err="1"/>
              <a:t>whether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missing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sortiment – and </a:t>
            </a:r>
            <a:r>
              <a:rPr lang="sk-SK" dirty="0" err="1"/>
              <a:t>quess</a:t>
            </a:r>
            <a:r>
              <a:rPr lang="sk-SK" dirty="0"/>
              <a:t> </a:t>
            </a:r>
            <a:r>
              <a:rPr lang="sk-SK" dirty="0" err="1"/>
              <a:t>what</a:t>
            </a:r>
            <a:r>
              <a:rPr lang="sk-SK" dirty="0"/>
              <a:t>? </a:t>
            </a:r>
            <a:r>
              <a:rPr lang="sk-SK" dirty="0" err="1"/>
              <a:t>We</a:t>
            </a:r>
            <a:r>
              <a:rPr lang="sk-SK" dirty="0"/>
              <a:t> are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save</a:t>
            </a:r>
            <a:r>
              <a:rPr lang="sk-SK" dirty="0"/>
              <a:t> </a:t>
            </a:r>
            <a:r>
              <a:rPr lang="sk-SK" dirty="0" err="1"/>
              <a:t>half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costs</a:t>
            </a:r>
            <a:r>
              <a:rPr lang="sk-SK" dirty="0"/>
              <a:t> and </a:t>
            </a:r>
            <a:r>
              <a:rPr lang="sk-SK" dirty="0" err="1"/>
              <a:t>send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survey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to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0 and 1 </a:t>
            </a:r>
            <a:r>
              <a:rPr lang="sk-SK" dirty="0">
                <a:sym typeface="Wingdings" panose="05000000000000000000" pitchFamily="2" charset="2"/>
              </a:rPr>
              <a:t></a:t>
            </a:r>
          </a:p>
          <a:p>
            <a:r>
              <a:rPr lang="sk-SK" dirty="0" err="1">
                <a:sym typeface="Wingdings" panose="05000000000000000000" pitchFamily="2" charset="2"/>
              </a:rPr>
              <a:t>If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navigation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is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problem</a:t>
            </a:r>
            <a:r>
              <a:rPr lang="sk-SK" dirty="0">
                <a:sym typeface="Wingdings" panose="05000000000000000000" pitchFamily="2" charset="2"/>
              </a:rPr>
              <a:t> and </a:t>
            </a:r>
            <a:r>
              <a:rPr lang="sk-SK" dirty="0" err="1">
                <a:sym typeface="Wingdings" panose="05000000000000000000" pitchFamily="2" charset="2"/>
              </a:rPr>
              <a:t>it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is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not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possible</a:t>
            </a:r>
            <a:r>
              <a:rPr lang="sk-SK" dirty="0">
                <a:sym typeface="Wingdings" panose="05000000000000000000" pitchFamily="2" charset="2"/>
              </a:rPr>
              <a:t> or </a:t>
            </a:r>
            <a:r>
              <a:rPr lang="sk-SK" dirty="0" err="1">
                <a:sym typeface="Wingdings" panose="05000000000000000000" pitchFamily="2" charset="2"/>
              </a:rPr>
              <a:t>doesn‘t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make</a:t>
            </a:r>
            <a:r>
              <a:rPr lang="sk-SK" dirty="0">
                <a:sym typeface="Wingdings" panose="05000000000000000000" pitchFamily="2" charset="2"/>
              </a:rPr>
              <a:t> sense to </a:t>
            </a:r>
            <a:r>
              <a:rPr lang="sk-SK" dirty="0" err="1">
                <a:sym typeface="Wingdings" panose="05000000000000000000" pitchFamily="2" charset="2"/>
              </a:rPr>
              <a:t>reorganize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mall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anyway</a:t>
            </a:r>
            <a:r>
              <a:rPr lang="sk-SK" dirty="0">
                <a:sym typeface="Wingdings" panose="05000000000000000000" pitchFamily="2" charset="2"/>
              </a:rPr>
              <a:t>,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can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quickly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from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transactions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determine</a:t>
            </a:r>
            <a:r>
              <a:rPr lang="sk-SK" dirty="0">
                <a:sym typeface="Wingdings" panose="05000000000000000000" pitchFamily="2" charset="2"/>
              </a:rPr>
              <a:t> „</a:t>
            </a:r>
            <a:r>
              <a:rPr lang="sk-SK" dirty="0" err="1">
                <a:sym typeface="Wingdings" panose="05000000000000000000" pitchFamily="2" charset="2"/>
              </a:rPr>
              <a:t>busy</a:t>
            </a:r>
            <a:endParaRPr lang="sk-SK" dirty="0">
              <a:sym typeface="Wingdings" panose="05000000000000000000" pitchFamily="2" charset="2"/>
            </a:endParaRPr>
          </a:p>
          <a:p>
            <a:r>
              <a:rPr lang="sk-SK" dirty="0" err="1">
                <a:sym typeface="Wingdings" panose="05000000000000000000" pitchFamily="2" charset="2"/>
              </a:rPr>
              <a:t>Hours</a:t>
            </a:r>
            <a:r>
              <a:rPr lang="sk-SK" dirty="0">
                <a:sym typeface="Wingdings" panose="05000000000000000000" pitchFamily="2" charset="2"/>
              </a:rPr>
              <a:t>“ </a:t>
            </a:r>
            <a:r>
              <a:rPr lang="sk-SK" dirty="0" err="1">
                <a:sym typeface="Wingdings" panose="05000000000000000000" pitchFamily="2" charset="2"/>
              </a:rPr>
              <a:t>for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these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customers</a:t>
            </a:r>
            <a:r>
              <a:rPr lang="sk-SK" dirty="0">
                <a:sym typeface="Wingdings" panose="05000000000000000000" pitchFamily="2" charset="2"/>
              </a:rPr>
              <a:t> and </a:t>
            </a:r>
            <a:r>
              <a:rPr lang="sk-SK" dirty="0" err="1">
                <a:sym typeface="Wingdings" panose="05000000000000000000" pitchFamily="2" charset="2"/>
              </a:rPr>
              <a:t>have</a:t>
            </a:r>
            <a:r>
              <a:rPr lang="sk-SK" dirty="0">
                <a:sym typeface="Wingdings" panose="05000000000000000000" pitchFamily="2" charset="2"/>
              </a:rPr>
              <a:t> 1-3 extra </a:t>
            </a:r>
            <a:r>
              <a:rPr lang="sk-SK" dirty="0" err="1">
                <a:sym typeface="Wingdings" panose="05000000000000000000" pitchFamily="2" charset="2"/>
              </a:rPr>
              <a:t>workers</a:t>
            </a:r>
            <a:r>
              <a:rPr lang="sk-SK" dirty="0">
                <a:sym typeface="Wingdings" panose="05000000000000000000" pitchFamily="2" charset="2"/>
              </a:rPr>
              <a:t> in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store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making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sure</a:t>
            </a:r>
            <a:r>
              <a:rPr lang="sk-SK" dirty="0">
                <a:sym typeface="Wingdings" panose="05000000000000000000" pitchFamily="2" charset="2"/>
              </a:rPr>
              <a:t>, </a:t>
            </a:r>
            <a:r>
              <a:rPr lang="sk-SK" dirty="0" err="1">
                <a:sym typeface="Wingdings" panose="05000000000000000000" pitchFamily="2" charset="2"/>
              </a:rPr>
              <a:t>that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people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searching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for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products</a:t>
            </a:r>
            <a:r>
              <a:rPr lang="sk-SK" dirty="0">
                <a:sym typeface="Wingdings" panose="05000000000000000000" pitchFamily="2" charset="2"/>
              </a:rPr>
              <a:t> get </a:t>
            </a:r>
            <a:r>
              <a:rPr lang="sk-SK" dirty="0" err="1">
                <a:sym typeface="Wingdings" panose="05000000000000000000" pitchFamily="2" charset="2"/>
              </a:rPr>
              <a:t>help</a:t>
            </a:r>
            <a:r>
              <a:rPr lang="sk-SK" dirty="0">
                <a:sym typeface="Wingdings" panose="05000000000000000000" pitchFamily="2" charset="2"/>
              </a:rPr>
              <a:t>.</a:t>
            </a:r>
          </a:p>
          <a:p>
            <a:endParaRPr lang="sk-SK" dirty="0">
              <a:sym typeface="Wingdings" panose="05000000000000000000" pitchFamily="2" charset="2"/>
            </a:endParaRPr>
          </a:p>
          <a:p>
            <a:r>
              <a:rPr lang="sk-SK" dirty="0" err="1">
                <a:sym typeface="Wingdings" panose="05000000000000000000" pitchFamily="2" charset="2"/>
              </a:rPr>
              <a:t>But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most </a:t>
            </a:r>
            <a:r>
              <a:rPr lang="sk-SK" dirty="0" err="1">
                <a:sym typeface="Wingdings" panose="05000000000000000000" pitchFamily="2" charset="2"/>
              </a:rPr>
              <a:t>inexpensive</a:t>
            </a:r>
            <a:r>
              <a:rPr lang="sk-SK" dirty="0">
                <a:sym typeface="Wingdings" panose="05000000000000000000" pitchFamily="2" charset="2"/>
              </a:rPr>
              <a:t> and </a:t>
            </a:r>
            <a:r>
              <a:rPr lang="sk-SK" dirty="0" err="1">
                <a:sym typeface="Wingdings" panose="05000000000000000000" pitchFamily="2" charset="2"/>
              </a:rPr>
              <a:t>quickest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can</a:t>
            </a:r>
            <a:r>
              <a:rPr lang="sk-SK" dirty="0">
                <a:sym typeface="Wingdings" panose="05000000000000000000" pitchFamily="2" charset="2"/>
              </a:rPr>
              <a:t> do </a:t>
            </a:r>
            <a:r>
              <a:rPr lang="sk-SK" dirty="0" err="1">
                <a:sym typeface="Wingdings" panose="05000000000000000000" pitchFamily="2" charset="2"/>
              </a:rPr>
              <a:t>right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away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is</a:t>
            </a:r>
            <a:r>
              <a:rPr lang="sk-SK" dirty="0">
                <a:sym typeface="Wingdings" panose="05000000000000000000" pitchFamily="2" charset="2"/>
              </a:rPr>
              <a:t> to </a:t>
            </a:r>
            <a:r>
              <a:rPr lang="sk-SK" dirty="0" err="1">
                <a:sym typeface="Wingdings" panose="05000000000000000000" pitchFamily="2" charset="2"/>
              </a:rPr>
              <a:t>actually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talk</a:t>
            </a:r>
            <a:r>
              <a:rPr lang="sk-SK" dirty="0">
                <a:sym typeface="Wingdings" panose="05000000000000000000" pitchFamily="2" charset="2"/>
              </a:rPr>
              <a:t> to marketing and </a:t>
            </a:r>
            <a:r>
              <a:rPr lang="sk-SK" dirty="0" err="1">
                <a:sym typeface="Wingdings" panose="05000000000000000000" pitchFamily="2" charset="2"/>
              </a:rPr>
              <a:t>customer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experience</a:t>
            </a:r>
            <a:r>
              <a:rPr lang="sk-SK" dirty="0">
                <a:sym typeface="Wingdings" panose="05000000000000000000" pitchFamily="2" charset="2"/>
              </a:rPr>
              <a:t> department </a:t>
            </a:r>
            <a:r>
              <a:rPr lang="sk-SK" dirty="0" err="1">
                <a:sym typeface="Wingdings" panose="05000000000000000000" pitchFamily="2" charset="2"/>
              </a:rPr>
              <a:t>about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marketing </a:t>
            </a:r>
            <a:r>
              <a:rPr lang="sk-SK" dirty="0" err="1">
                <a:sym typeface="Wingdings" panose="05000000000000000000" pitchFamily="2" charset="2"/>
              </a:rPr>
              <a:t>activities</a:t>
            </a:r>
            <a:r>
              <a:rPr lang="sk-SK" dirty="0">
                <a:sym typeface="Wingdings" panose="05000000000000000000" pitchFamily="2" charset="2"/>
              </a:rPr>
              <a:t> in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past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months</a:t>
            </a:r>
            <a:r>
              <a:rPr lang="sk-SK" dirty="0">
                <a:sym typeface="Wingdings" panose="05000000000000000000" pitchFamily="2" charset="2"/>
              </a:rPr>
              <a:t>.</a:t>
            </a:r>
          </a:p>
          <a:p>
            <a:r>
              <a:rPr lang="sk-SK" dirty="0" err="1">
                <a:sym typeface="Wingdings" panose="05000000000000000000" pitchFamily="2" charset="2"/>
              </a:rPr>
              <a:t>Can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conclude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that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were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targeting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mainly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younger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audience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which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might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have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lead</a:t>
            </a:r>
            <a:r>
              <a:rPr lang="sk-SK" dirty="0">
                <a:sym typeface="Wingdings" panose="05000000000000000000" pitchFamily="2" charset="2"/>
              </a:rPr>
              <a:t> to </a:t>
            </a:r>
            <a:r>
              <a:rPr lang="sk-SK" dirty="0" err="1">
                <a:sym typeface="Wingdings" panose="05000000000000000000" pitchFamily="2" charset="2"/>
              </a:rPr>
              <a:t>this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development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are </a:t>
            </a:r>
            <a:r>
              <a:rPr lang="sk-SK" dirty="0" err="1">
                <a:sym typeface="Wingdings" panose="05000000000000000000" pitchFamily="2" charset="2"/>
              </a:rPr>
              <a:t>discussing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today</a:t>
            </a:r>
            <a:r>
              <a:rPr lang="sk-SK" dirty="0">
                <a:sym typeface="Wingdings" panose="05000000000000000000" pitchFamily="2" charset="2"/>
              </a:rPr>
              <a:t>?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7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Having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as a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thing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helpful</a:t>
            </a:r>
            <a:r>
              <a:rPr lang="sk-SK" dirty="0"/>
              <a:t> in a </a:t>
            </a:r>
            <a:r>
              <a:rPr lang="sk-SK" dirty="0" err="1"/>
              <a:t>long</a:t>
            </a:r>
            <a:r>
              <a:rPr lang="sk-SK" dirty="0"/>
              <a:t> run, </a:t>
            </a:r>
            <a:r>
              <a:rPr lang="sk-SK" dirty="0" err="1"/>
              <a:t>because</a:t>
            </a:r>
            <a:r>
              <a:rPr lang="sk-SK" dirty="0"/>
              <a:t> in </a:t>
            </a:r>
            <a:r>
              <a:rPr lang="sk-SK" dirty="0" err="1"/>
              <a:t>half</a:t>
            </a:r>
            <a:r>
              <a:rPr lang="sk-SK" dirty="0"/>
              <a:t> a </a:t>
            </a:r>
            <a:r>
              <a:rPr lang="sk-SK" dirty="0" err="1"/>
              <a:t>year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doing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uninformed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as </a:t>
            </a:r>
            <a:r>
              <a:rPr lang="sk-SK" dirty="0" err="1"/>
              <a:t>we</a:t>
            </a:r>
            <a:r>
              <a:rPr lang="sk-SK" dirty="0"/>
              <a:t> are </a:t>
            </a:r>
            <a:r>
              <a:rPr lang="sk-SK" dirty="0" err="1"/>
              <a:t>doing</a:t>
            </a:r>
            <a:r>
              <a:rPr lang="sk-SK" dirty="0"/>
              <a:t> </a:t>
            </a:r>
            <a:r>
              <a:rPr lang="sk-SK" dirty="0" err="1"/>
              <a:t>today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Therefore</a:t>
            </a:r>
            <a:r>
              <a:rPr lang="sk-SK" dirty="0"/>
              <a:t> I </a:t>
            </a:r>
            <a:r>
              <a:rPr lang="sk-SK" dirty="0" err="1"/>
              <a:t>wrote</a:t>
            </a:r>
            <a:r>
              <a:rPr lang="sk-SK" dirty="0"/>
              <a:t> a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new </a:t>
            </a:r>
            <a:r>
              <a:rPr lang="sk-SK" dirty="0" err="1"/>
              <a:t>acustomers</a:t>
            </a:r>
            <a:r>
              <a:rPr lang="sk-SK" dirty="0"/>
              <a:t> and </a:t>
            </a:r>
            <a:r>
              <a:rPr lang="sk-SK" dirty="0" err="1"/>
              <a:t>assign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a segment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those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200 </a:t>
            </a:r>
            <a:r>
              <a:rPr lang="sk-SK" dirty="0" err="1"/>
              <a:t>customers</a:t>
            </a:r>
            <a:r>
              <a:rPr lang="sk-SK" dirty="0"/>
              <a:t>. I </a:t>
            </a:r>
            <a:r>
              <a:rPr lang="sk-SK" dirty="0" err="1"/>
              <a:t>scheduled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on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Airflow</a:t>
            </a:r>
            <a:r>
              <a:rPr lang="sk-SK" dirty="0"/>
              <a:t> server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triggered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night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downloads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table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database</a:t>
            </a:r>
            <a:r>
              <a:rPr lang="sk-SK" dirty="0"/>
              <a:t> and </a:t>
            </a:r>
            <a:r>
              <a:rPr lang="sk-SK" dirty="0" err="1"/>
              <a:t>populate</a:t>
            </a:r>
            <a:r>
              <a:rPr lang="sk-SK" dirty="0"/>
              <a:t> </a:t>
            </a:r>
            <a:r>
              <a:rPr lang="sk-SK" dirty="0" err="1"/>
              <a:t>newly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„segment“ </a:t>
            </a:r>
            <a:r>
              <a:rPr lang="sk-SK" dirty="0" err="1"/>
              <a:t>column</a:t>
            </a:r>
            <a:r>
              <a:rPr lang="sk-SK" dirty="0"/>
              <a:t>. Both </a:t>
            </a:r>
            <a:r>
              <a:rPr lang="sk-SK" dirty="0" err="1"/>
              <a:t>the</a:t>
            </a:r>
            <a:r>
              <a:rPr lang="sk-SK" dirty="0"/>
              <a:t> model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scaler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saved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database</a:t>
            </a:r>
            <a:r>
              <a:rPr lang="sk-SK" dirty="0"/>
              <a:t> as </a:t>
            </a:r>
            <a:r>
              <a:rPr lang="sk-SK" dirty="0" err="1"/>
              <a:t>well</a:t>
            </a:r>
            <a:r>
              <a:rPr lang="sk-SK" dirty="0"/>
              <a:t>,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,</a:t>
            </a:r>
          </a:p>
          <a:p>
            <a:r>
              <a:rPr lang="sk-SK" dirty="0" err="1"/>
              <a:t>that</a:t>
            </a:r>
            <a:r>
              <a:rPr lang="sk-SK" dirty="0"/>
              <a:t> new </a:t>
            </a:r>
            <a:r>
              <a:rPr lang="sk-SK" dirty="0" err="1"/>
              <a:t>customers</a:t>
            </a:r>
            <a:r>
              <a:rPr lang="sk-SK" dirty="0"/>
              <a:t> are </a:t>
            </a:r>
            <a:r>
              <a:rPr lang="sk-SK" dirty="0" err="1"/>
              <a:t>assigned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properly</a:t>
            </a:r>
            <a:r>
              <a:rPr lang="sk-SK" dirty="0"/>
              <a:t>. 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needs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made</a:t>
            </a:r>
            <a:r>
              <a:rPr lang="sk-SK" dirty="0"/>
              <a:t> </a:t>
            </a:r>
            <a:r>
              <a:rPr lang="sk-SK" dirty="0" err="1"/>
              <a:t>during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(</a:t>
            </a:r>
            <a:r>
              <a:rPr lang="sk-SK" dirty="0" err="1"/>
              <a:t>picking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clusters</a:t>
            </a:r>
            <a:r>
              <a:rPr lang="sk-SK" dirty="0"/>
              <a:t>, </a:t>
            </a:r>
            <a:r>
              <a:rPr lang="sk-SK" dirty="0" err="1"/>
              <a:t>visually</a:t>
            </a:r>
            <a:r>
              <a:rPr lang="sk-SK" dirty="0"/>
              <a:t> </a:t>
            </a:r>
            <a:r>
              <a:rPr lang="sk-SK" dirty="0" err="1"/>
              <a:t>checking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picked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)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in </a:t>
            </a:r>
            <a:r>
              <a:rPr lang="sk-SK" dirty="0" err="1"/>
              <a:t>general</a:t>
            </a:r>
            <a:r>
              <a:rPr lang="sk-SK" dirty="0"/>
              <a:t> </a:t>
            </a:r>
            <a:r>
              <a:rPr lang="sk-SK" dirty="0" err="1"/>
              <a:t>maner</a:t>
            </a:r>
            <a:r>
              <a:rPr lang="sk-SK" dirty="0"/>
              <a:t> so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adjustments</a:t>
            </a:r>
            <a:r>
              <a:rPr lang="sk-SK" dirty="0"/>
              <a:t> (</a:t>
            </a:r>
            <a:r>
              <a:rPr lang="sk-SK" dirty="0" err="1"/>
              <a:t>features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, </a:t>
            </a:r>
            <a:r>
              <a:rPr lang="sk-SK" dirty="0" err="1"/>
              <a:t>logic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) are </a:t>
            </a:r>
            <a:r>
              <a:rPr lang="sk-SK" dirty="0" err="1"/>
              <a:t>easily</a:t>
            </a:r>
            <a:r>
              <a:rPr lang="sk-SK" dirty="0"/>
              <a:t> </a:t>
            </a:r>
            <a:r>
              <a:rPr lang="sk-SK" dirty="0" err="1"/>
              <a:t>applicable</a:t>
            </a:r>
            <a:r>
              <a:rPr lang="sk-SK" dirty="0"/>
              <a:t>. And </a:t>
            </a:r>
            <a:r>
              <a:rPr lang="sk-SK" dirty="0" err="1"/>
              <a:t>conducting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and </a:t>
            </a:r>
            <a:r>
              <a:rPr lang="sk-SK" dirty="0" err="1"/>
              <a:t>straightforward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Additionaly</a:t>
            </a:r>
            <a:r>
              <a:rPr lang="sk-SK" dirty="0"/>
              <a:t>,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except</a:t>
            </a:r>
            <a:r>
              <a:rPr lang="sk-SK" dirty="0"/>
              <a:t> „segment“ </a:t>
            </a:r>
            <a:r>
              <a:rPr lang="sk-SK" dirty="0" err="1"/>
              <a:t>value</a:t>
            </a:r>
            <a:r>
              <a:rPr lang="sk-SK" dirty="0"/>
              <a:t> has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column</a:t>
            </a:r>
            <a:r>
              <a:rPr lang="sk-SK" dirty="0"/>
              <a:t> „</a:t>
            </a:r>
            <a:r>
              <a:rPr lang="sk-SK" dirty="0" err="1"/>
              <a:t>segment_origin</a:t>
            </a:r>
            <a:r>
              <a:rPr lang="sk-SK" dirty="0"/>
              <a:t>“.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„</a:t>
            </a:r>
            <a:r>
              <a:rPr lang="sk-SK" dirty="0" err="1"/>
              <a:t>created</a:t>
            </a:r>
            <a:r>
              <a:rPr lang="sk-SK" dirty="0"/>
              <a:t>“ </a:t>
            </a:r>
            <a:r>
              <a:rPr lang="sk-SK" dirty="0" err="1"/>
              <a:t>label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part of </a:t>
            </a:r>
            <a:r>
              <a:rPr lang="sk-SK" dirty="0" err="1"/>
              <a:t>the</a:t>
            </a:r>
            <a:r>
              <a:rPr lang="sk-SK" dirty="0"/>
              <a:t> segment </a:t>
            </a:r>
            <a:r>
              <a:rPr lang="sk-SK" dirty="0" err="1"/>
              <a:t>analysis</a:t>
            </a:r>
            <a:r>
              <a:rPr lang="sk-SK" dirty="0"/>
              <a:t>,</a:t>
            </a:r>
          </a:p>
          <a:p>
            <a:r>
              <a:rPr lang="sk-SK" dirty="0"/>
              <a:t>or „</a:t>
            </a:r>
            <a:r>
              <a:rPr lang="sk-SK" dirty="0" err="1"/>
              <a:t>assigned</a:t>
            </a:r>
            <a:r>
              <a:rPr lang="sk-SK" dirty="0"/>
              <a:t>“ in </a:t>
            </a:r>
            <a:r>
              <a:rPr lang="sk-SK" dirty="0" err="1"/>
              <a:t>case</a:t>
            </a:r>
            <a:r>
              <a:rPr lang="sk-SK" dirty="0"/>
              <a:t> of a new </a:t>
            </a:r>
            <a:r>
              <a:rPr lang="sk-SK" dirty="0" err="1"/>
              <a:t>customer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assigned</a:t>
            </a:r>
            <a:r>
              <a:rPr lang="sk-SK" dirty="0"/>
              <a:t> segment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existing</a:t>
            </a:r>
            <a:r>
              <a:rPr lang="sk-SK" dirty="0"/>
              <a:t>, so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to monitor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ratio</a:t>
            </a:r>
            <a:r>
              <a:rPr lang="sk-SK" dirty="0"/>
              <a:t> of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part </a:t>
            </a:r>
            <a:r>
              <a:rPr lang="sk-SK" dirty="0" err="1"/>
              <a:t>the</a:t>
            </a:r>
            <a:r>
              <a:rPr lang="sk-SK" dirty="0"/>
              <a:t> segment </a:t>
            </a:r>
            <a:r>
              <a:rPr lang="sk-SK" dirty="0" err="1"/>
              <a:t>creation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new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form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, or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of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slightly</a:t>
            </a:r>
            <a:r>
              <a:rPr lang="sk-SK" dirty="0"/>
              <a:t> change.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change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assess</a:t>
            </a:r>
            <a:r>
              <a:rPr lang="sk-SK" dirty="0"/>
              <a:t> </a:t>
            </a:r>
            <a:r>
              <a:rPr lang="sk-SK" dirty="0" err="1"/>
              <a:t>whether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actions</a:t>
            </a:r>
            <a:r>
              <a:rPr lang="sk-SK" dirty="0"/>
              <a:t> </a:t>
            </a:r>
            <a:r>
              <a:rPr lang="sk-SK" dirty="0" err="1"/>
              <a:t>towards</a:t>
            </a:r>
            <a:r>
              <a:rPr lang="sk-SK" dirty="0"/>
              <a:t> </a:t>
            </a:r>
            <a:r>
              <a:rPr lang="sk-SK" dirty="0" err="1"/>
              <a:t>improving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are </a:t>
            </a:r>
            <a:r>
              <a:rPr lang="sk-SK" dirty="0" err="1"/>
              <a:t>fruitful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aHybenova/Customer_Segmentation/blob/master/New_data_segments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aHybenova/Customer_Segmentation/blob/master/Customer_Segmentation.ipynb" TargetMode="External"/><Relationship Id="rId4" Type="http://schemas.openxmlformats.org/officeDocument/2006/relationships/hyperlink" Target="https://github.com/IvanaHybenova/Customer_Segmentation/blob/master/customer_segments_DAG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github.com/IvanaHybenova/Customer_Segmentation/blob/master/Customer_Segmentation-Resul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CCDE0-DE69-4B01-B0E7-D7AD2D9E4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52F53E-0960-4F70-9755-5D0B99B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by Ivana Hybenova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29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659749-B9FB-478A-A56C-B219EDD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Suggestions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investigation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325971-0BD5-417A-8956-65D072DB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of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interest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yes</a:t>
            </a:r>
            <a:r>
              <a:rPr lang="sk-SK" dirty="0"/>
              <a:t>, 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</a:t>
            </a:r>
            <a:r>
              <a:rPr lang="sk-SK" dirty="0" err="1"/>
              <a:t>comparable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competitors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/>
              <a:t>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</a:t>
            </a:r>
            <a:r>
              <a:rPr lang="sk-SK" dirty="0" err="1"/>
              <a:t>reasonably</a:t>
            </a:r>
            <a:r>
              <a:rPr lang="sk-SK" dirty="0"/>
              <a:t> </a:t>
            </a:r>
            <a:r>
              <a:rPr lang="sk-SK" dirty="0" err="1"/>
              <a:t>placed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marketing </a:t>
            </a:r>
            <a:r>
              <a:rPr lang="sk-SK" dirty="0" err="1"/>
              <a:t>appropriate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8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A0F611-914F-46D3-9075-EFB03B72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Deployment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E3EF12-29A1-47CB-82D6-57C18B12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 err="1"/>
              <a:t>Segmenting</a:t>
            </a:r>
            <a:r>
              <a:rPr lang="sk-SK" dirty="0"/>
              <a:t> new </a:t>
            </a:r>
            <a:r>
              <a:rPr lang="sk-SK" dirty="0" err="1"/>
              <a:t>customers</a:t>
            </a:r>
            <a:r>
              <a:rPr lang="sk-SK" dirty="0"/>
              <a:t> on </a:t>
            </a:r>
            <a:r>
              <a:rPr lang="sk-SK" dirty="0" err="1"/>
              <a:t>daily</a:t>
            </a:r>
            <a:r>
              <a:rPr lang="sk-SK" dirty="0"/>
              <a:t> </a:t>
            </a:r>
            <a:r>
              <a:rPr lang="sk-SK" dirty="0" err="1"/>
              <a:t>basis</a:t>
            </a:r>
            <a:r>
              <a:rPr lang="sk-SK" dirty="0"/>
              <a:t> – </a:t>
            </a:r>
            <a:r>
              <a:rPr lang="sk-SK" dirty="0" err="1"/>
              <a:t>fully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(</a:t>
            </a:r>
            <a:r>
              <a:rPr lang="sk-SK" dirty="0" err="1"/>
              <a:t>Airflow</a:t>
            </a:r>
            <a:r>
              <a:rPr lang="sk-SK" dirty="0"/>
              <a:t>)</a:t>
            </a:r>
          </a:p>
          <a:p>
            <a:r>
              <a:rPr lang="en-GB" sz="1400" dirty="0">
                <a:hlinkClick r:id="rId3"/>
              </a:rPr>
              <a:t>Code to segment new customers</a:t>
            </a:r>
            <a:endParaRPr lang="sk-SK" sz="1400" dirty="0"/>
          </a:p>
          <a:p>
            <a:r>
              <a:rPr lang="sk-SK" sz="1400" dirty="0" err="1">
                <a:hlinkClick r:id="rId4"/>
              </a:rPr>
              <a:t>The</a:t>
            </a:r>
            <a:r>
              <a:rPr lang="sk-SK" sz="1400" dirty="0">
                <a:hlinkClick r:id="rId4"/>
              </a:rPr>
              <a:t> DAG </a:t>
            </a:r>
            <a:r>
              <a:rPr lang="sk-SK" sz="1400" dirty="0" err="1">
                <a:hlinkClick r:id="rId4"/>
              </a:rPr>
              <a:t>file</a:t>
            </a:r>
            <a:endParaRPr lang="sk-SK" sz="1400" dirty="0"/>
          </a:p>
          <a:p>
            <a:endParaRPr lang="sk-SK" sz="1400" dirty="0"/>
          </a:p>
          <a:p>
            <a:r>
              <a:rPr lang="sk-SK" dirty="0" err="1"/>
              <a:t>Conducting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on </a:t>
            </a:r>
            <a:r>
              <a:rPr lang="sk-SK" dirty="0" err="1"/>
              <a:t>regular</a:t>
            </a:r>
            <a:r>
              <a:rPr lang="sk-SK" dirty="0"/>
              <a:t> </a:t>
            </a:r>
            <a:r>
              <a:rPr lang="sk-SK" dirty="0" err="1"/>
              <a:t>basis</a:t>
            </a:r>
            <a:r>
              <a:rPr lang="sk-SK" dirty="0"/>
              <a:t> – </a:t>
            </a:r>
            <a:r>
              <a:rPr lang="sk-SK" dirty="0" err="1"/>
              <a:t>manually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</a:t>
            </a:r>
            <a:r>
              <a:rPr lang="sk-SK" sz="1800" dirty="0"/>
              <a:t>-&gt;</a:t>
            </a:r>
            <a:r>
              <a:rPr lang="sk-SK" dirty="0"/>
              <a:t> </a:t>
            </a:r>
            <a:r>
              <a:rPr lang="sk-SK" sz="1800" dirty="0" err="1"/>
              <a:t>again</a:t>
            </a:r>
            <a:r>
              <a:rPr lang="sk-SK" sz="1800" dirty="0"/>
              <a:t> </a:t>
            </a:r>
            <a:r>
              <a:rPr lang="sk-SK" sz="1800" dirty="0" err="1"/>
              <a:t>with</a:t>
            </a:r>
            <a:r>
              <a:rPr lang="sk-SK" sz="1800" dirty="0"/>
              <a:t> 30 – 40 new </a:t>
            </a:r>
            <a:r>
              <a:rPr lang="sk-SK" sz="1800" dirty="0" err="1"/>
              <a:t>customers</a:t>
            </a:r>
            <a:r>
              <a:rPr lang="sk-SK" sz="1800" dirty="0"/>
              <a:t> (</a:t>
            </a:r>
            <a:r>
              <a:rPr lang="sk-SK" sz="1800" dirty="0" err="1"/>
              <a:t>keeping</a:t>
            </a:r>
            <a:r>
              <a:rPr lang="sk-SK" sz="1800" dirty="0"/>
              <a:t> ~15 % </a:t>
            </a:r>
            <a:r>
              <a:rPr lang="sk-SK" sz="1800" dirty="0" err="1"/>
              <a:t>ratio</a:t>
            </a:r>
            <a:r>
              <a:rPr lang="sk-SK" sz="1800" dirty="0"/>
              <a:t>)</a:t>
            </a:r>
          </a:p>
          <a:p>
            <a:pPr marL="0" indent="0">
              <a:buNone/>
            </a:pPr>
            <a:r>
              <a:rPr lang="sk-SK" sz="1800" dirty="0"/>
              <a:t>   -&gt; </a:t>
            </a:r>
            <a:r>
              <a:rPr lang="sk-SK" sz="1800" dirty="0" err="1"/>
              <a:t>several</a:t>
            </a:r>
            <a:r>
              <a:rPr lang="sk-SK" sz="1800" dirty="0"/>
              <a:t> </a:t>
            </a:r>
            <a:r>
              <a:rPr lang="sk-SK" sz="1800" dirty="0" err="1"/>
              <a:t>months</a:t>
            </a:r>
            <a:r>
              <a:rPr lang="sk-SK" sz="1800" dirty="0"/>
              <a:t> </a:t>
            </a:r>
            <a:r>
              <a:rPr lang="sk-SK" sz="1800" dirty="0" err="1"/>
              <a:t>after</a:t>
            </a:r>
            <a:r>
              <a:rPr lang="sk-SK" sz="1800" dirty="0"/>
              <a:t> </a:t>
            </a:r>
            <a:r>
              <a:rPr lang="sk-SK" sz="1800" dirty="0" err="1"/>
              <a:t>applying</a:t>
            </a:r>
            <a:r>
              <a:rPr lang="sk-SK" sz="1800" dirty="0"/>
              <a:t> </a:t>
            </a:r>
            <a:r>
              <a:rPr lang="sk-SK" sz="1800" dirty="0" err="1"/>
              <a:t>any</a:t>
            </a:r>
            <a:r>
              <a:rPr lang="sk-SK" sz="1800" dirty="0"/>
              <a:t> </a:t>
            </a:r>
            <a:r>
              <a:rPr lang="sk-SK" sz="1800" dirty="0" err="1"/>
              <a:t>changes</a:t>
            </a:r>
            <a:r>
              <a:rPr lang="sk-SK" sz="1800" dirty="0"/>
              <a:t> to spot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improvement</a:t>
            </a:r>
            <a:r>
              <a:rPr lang="sk-SK" sz="1800" dirty="0"/>
              <a:t>,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any</a:t>
            </a:r>
            <a:endParaRPr lang="sk-SK" sz="1800" dirty="0"/>
          </a:p>
          <a:p>
            <a:r>
              <a:rPr lang="sk-SK" sz="1400" dirty="0" err="1">
                <a:hlinkClick r:id="rId5"/>
              </a:rPr>
              <a:t>Code</a:t>
            </a:r>
            <a:r>
              <a:rPr lang="sk-SK" sz="1400" dirty="0">
                <a:hlinkClick r:id="rId5"/>
              </a:rPr>
              <a:t> to </a:t>
            </a:r>
            <a:r>
              <a:rPr lang="sk-SK" sz="1400" dirty="0" err="1">
                <a:hlinkClick r:id="rId5"/>
              </a:rPr>
              <a:t>perform</a:t>
            </a:r>
            <a:r>
              <a:rPr lang="sk-SK" sz="1400" dirty="0">
                <a:hlinkClick r:id="rId5"/>
              </a:rPr>
              <a:t> </a:t>
            </a:r>
            <a:r>
              <a:rPr lang="sk-SK" sz="1400" dirty="0" err="1">
                <a:hlinkClick r:id="rId5"/>
              </a:rPr>
              <a:t>cluster</a:t>
            </a:r>
            <a:r>
              <a:rPr lang="sk-SK" sz="1400" dirty="0">
                <a:hlinkClick r:id="rId5"/>
              </a:rPr>
              <a:t> </a:t>
            </a:r>
            <a:r>
              <a:rPr lang="sk-SK" sz="1400" dirty="0" err="1">
                <a:hlinkClick r:id="rId5"/>
              </a:rPr>
              <a:t>analysis</a:t>
            </a:r>
            <a:r>
              <a:rPr lang="sk-SK" sz="1400" dirty="0"/>
              <a:t> </a:t>
            </a:r>
          </a:p>
          <a:p>
            <a:pPr marL="0" indent="0">
              <a:buNone/>
            </a:pP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21903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CCDE0-DE69-4B01-B0E7-D7AD2D9E4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err="1"/>
              <a:t>Thank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3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93D882-EA8B-4D33-9846-629806A1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</a:t>
            </a:r>
            <a:br>
              <a:rPr lang="en-US" dirty="0"/>
            </a:br>
            <a:r>
              <a:rPr lang="en-US" sz="1400" dirty="0"/>
              <a:t>(To get you on the same page with the audience the presentation is built for</a:t>
            </a:r>
            <a:r>
              <a:rPr lang="sk-SK" sz="1400" dirty="0"/>
              <a:t>.</a:t>
            </a:r>
            <a:r>
              <a:rPr lang="en-US" sz="1400" dirty="0"/>
              <a:t>)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39A1E0-D0BB-40CE-BD60-EBC65BE3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Projects is done for a mall that has some clients subscribed to the membership card.</a:t>
            </a:r>
          </a:p>
          <a:p>
            <a:pPr marL="0" indent="0">
              <a:buNone/>
            </a:pPr>
            <a:r>
              <a:rPr lang="en-US" sz="1400" dirty="0"/>
              <a:t>When clients subscribe, they provide information like gender, age</a:t>
            </a:r>
            <a:r>
              <a:rPr lang="sk-SK" sz="1400" dirty="0"/>
              <a:t> and</a:t>
            </a:r>
            <a:r>
              <a:rPr lang="en-US" sz="1400" dirty="0"/>
              <a:t> annual income.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Because they have this card, they use it to </a:t>
            </a:r>
            <a:r>
              <a:rPr lang="sk-SK" sz="1400" dirty="0" err="1"/>
              <a:t>buy</a:t>
            </a:r>
            <a:r>
              <a:rPr lang="sk-SK" sz="1400" dirty="0"/>
              <a:t> </a:t>
            </a:r>
            <a:r>
              <a:rPr lang="en-US" sz="1400" dirty="0"/>
              <a:t>all sorts of things in the mall and therefor</a:t>
            </a:r>
            <a:r>
              <a:rPr lang="sk-SK" sz="1400" dirty="0"/>
              <a:t>e</a:t>
            </a:r>
            <a:r>
              <a:rPr lang="en-US" sz="1400" dirty="0"/>
              <a:t> the mall has the purchase history of each of its client member.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Based on information like </a:t>
            </a:r>
            <a:r>
              <a:rPr lang="sk-SK" sz="1400" dirty="0" err="1"/>
              <a:t>annual</a:t>
            </a:r>
            <a:r>
              <a:rPr lang="en-US" sz="1400" dirty="0"/>
              <a:t> income, the number of times per week they shop in the mall and the amount of money they spend </a:t>
            </a:r>
            <a:r>
              <a:rPr lang="sk-SK" sz="1400" dirty="0"/>
              <a:t>per</a:t>
            </a:r>
            <a:r>
              <a:rPr lang="en-US" sz="1400" dirty="0"/>
              <a:t> year the spending score is computed.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metric takes values between 1 and 100. The closer is the score to 1, the less the client spends and the closer is</a:t>
            </a:r>
            <a:r>
              <a:rPr lang="sk-SK" sz="1400" dirty="0"/>
              <a:t> </a:t>
            </a:r>
            <a:r>
              <a:rPr lang="sk-SK" sz="1400" dirty="0" err="1"/>
              <a:t>the</a:t>
            </a:r>
            <a:r>
              <a:rPr lang="en-US" sz="1400" dirty="0"/>
              <a:t> score to 100, the more client spends.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 far there was no analysis done based on these information.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86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4D668-2704-4E55-B190-212C47BD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C36B5B-012C-49FB-800B-D9195F2D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 based on gut-feeling</a:t>
            </a:r>
            <a:r>
              <a:rPr lang="sk-SK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marketing</a:t>
            </a:r>
          </a:p>
          <a:p>
            <a:endParaRPr lang="en-US" dirty="0"/>
          </a:p>
          <a:p>
            <a:r>
              <a:rPr lang="sk-SK" dirty="0"/>
              <a:t>General </a:t>
            </a:r>
            <a:r>
              <a:rPr lang="sk-SK" dirty="0" err="1"/>
              <a:t>approach</a:t>
            </a:r>
            <a:r>
              <a:rPr lang="sk-SK" dirty="0"/>
              <a:t> of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department</a:t>
            </a:r>
          </a:p>
          <a:p>
            <a:endParaRPr lang="sk-SK" dirty="0"/>
          </a:p>
          <a:p>
            <a:r>
              <a:rPr lang="en-US" dirty="0"/>
              <a:t>No way of </a:t>
            </a:r>
            <a:r>
              <a:rPr lang="sk-SK" dirty="0"/>
              <a:t>monitoring</a:t>
            </a:r>
            <a:r>
              <a:rPr lang="en-US" dirty="0"/>
              <a:t> „customer success“</a:t>
            </a:r>
          </a:p>
        </p:txBody>
      </p:sp>
    </p:spTree>
    <p:extLst>
      <p:ext uri="{BB962C8B-B14F-4D97-AF65-F5344CB8AC3E}">
        <p14:creationId xmlns:p14="http://schemas.microsoft.com/office/powerpoint/2010/main" val="153496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938DBA-FDC9-4F13-A1AF-2417637A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Approach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F0AB42-1CD3-4FF4-941C-55DDB0DD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Input</a:t>
            </a:r>
            <a:r>
              <a:rPr lang="sk-SK" dirty="0"/>
              <a:t>:</a:t>
            </a:r>
          </a:p>
          <a:p>
            <a:r>
              <a:rPr lang="sk-SK" dirty="0"/>
              <a:t>200 </a:t>
            </a:r>
            <a:r>
              <a:rPr lang="sk-SK" dirty="0" err="1"/>
              <a:t>customers</a:t>
            </a:r>
            <a:endParaRPr lang="sk-SK" dirty="0"/>
          </a:p>
          <a:p>
            <a:r>
              <a:rPr lang="sk-SK" dirty="0"/>
              <a:t>4 </a:t>
            </a:r>
            <a:r>
              <a:rPr lang="sk-SK" dirty="0" err="1"/>
              <a:t>features</a:t>
            </a:r>
            <a:r>
              <a:rPr lang="sk-SK" dirty="0"/>
              <a:t>: </a:t>
            </a:r>
            <a:r>
              <a:rPr lang="sk-SK" dirty="0" err="1"/>
              <a:t>Gender</a:t>
            </a:r>
            <a:r>
              <a:rPr lang="sk-SK" dirty="0"/>
              <a:t>, </a:t>
            </a:r>
            <a:r>
              <a:rPr lang="sk-SK" dirty="0" err="1"/>
              <a:t>Age</a:t>
            </a:r>
            <a:r>
              <a:rPr lang="sk-SK" dirty="0"/>
              <a:t>,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,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endParaRPr lang="sk-SK" dirty="0"/>
          </a:p>
          <a:p>
            <a:r>
              <a:rPr lang="sk-SK" dirty="0"/>
              <a:t>No </a:t>
            </a:r>
            <a:r>
              <a:rPr lang="sk-SK" dirty="0" err="1"/>
              <a:t>missing</a:t>
            </a:r>
            <a:r>
              <a:rPr lang="sk-SK" dirty="0"/>
              <a:t>/</a:t>
            </a:r>
            <a:r>
              <a:rPr lang="sk-SK" dirty="0" err="1"/>
              <a:t>incorect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 </a:t>
            </a:r>
            <a:r>
              <a:rPr lang="sk-SK" dirty="0" err="1"/>
              <a:t>thanks</a:t>
            </a:r>
            <a:r>
              <a:rPr lang="sk-SK" dirty="0"/>
              <a:t> to </a:t>
            </a:r>
            <a:r>
              <a:rPr lang="sk-SK" dirty="0" err="1"/>
              <a:t>quality</a:t>
            </a:r>
            <a:r>
              <a:rPr lang="sk-SK" dirty="0"/>
              <a:t> </a:t>
            </a:r>
            <a:r>
              <a:rPr lang="sk-SK" dirty="0" err="1"/>
              <a:t>assurance</a:t>
            </a:r>
            <a:r>
              <a:rPr lang="sk-SK" dirty="0"/>
              <a:t> </a:t>
            </a:r>
            <a:r>
              <a:rPr lang="sk-SK" dirty="0" err="1"/>
              <a:t>procedures</a:t>
            </a:r>
            <a:r>
              <a:rPr lang="sk-SK" dirty="0"/>
              <a:t> </a:t>
            </a:r>
            <a:r>
              <a:rPr lang="sk-SK" dirty="0" err="1"/>
              <a:t>applied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calculating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endParaRPr lang="sk-SK" dirty="0"/>
          </a:p>
          <a:p>
            <a:endParaRPr lang="sk-SK" dirty="0"/>
          </a:p>
          <a:p>
            <a:r>
              <a:rPr lang="sk-SK" dirty="0"/>
              <a:t>Output:</a:t>
            </a:r>
          </a:p>
          <a:p>
            <a:r>
              <a:rPr lang="sk-SK" dirty="0" err="1"/>
              <a:t>Groups</a:t>
            </a:r>
            <a:r>
              <a:rPr lang="sk-SK" dirty="0"/>
              <a:t> of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similar</a:t>
            </a:r>
            <a:r>
              <a:rPr lang="sk-SK" dirty="0"/>
              <a:t> </a:t>
            </a:r>
            <a:r>
              <a:rPr lang="sk-SK" dirty="0" err="1"/>
              <a:t>values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06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62900-76F2-43DB-8EC2-ACE4715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Clustering</a:t>
            </a:r>
            <a:r>
              <a:rPr lang="sk-SK" dirty="0"/>
              <a:t> – </a:t>
            </a:r>
            <a:r>
              <a:rPr lang="sk-SK" dirty="0" err="1"/>
              <a:t>technical</a:t>
            </a:r>
            <a:r>
              <a:rPr lang="sk-SK" dirty="0"/>
              <a:t> part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3AA655-CB2D-49F7-8480-CBAC97DC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Clustering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:</a:t>
            </a:r>
          </a:p>
          <a:p>
            <a:pPr marL="0" indent="0">
              <a:buNone/>
            </a:pPr>
            <a:r>
              <a:rPr lang="sk-SK" dirty="0"/>
              <a:t>  </a:t>
            </a:r>
            <a:r>
              <a:rPr lang="sk-SK" b="1" dirty="0" err="1"/>
              <a:t>Kmeans</a:t>
            </a:r>
            <a:r>
              <a:rPr lang="sk-SK" b="1" dirty="0"/>
              <a:t> </a:t>
            </a:r>
            <a:r>
              <a:rPr lang="sk-SK" b="1" dirty="0" err="1"/>
              <a:t>clustering</a:t>
            </a:r>
            <a:r>
              <a:rPr lang="sk-SK" b="1" dirty="0"/>
              <a:t> (K++)</a:t>
            </a:r>
          </a:p>
          <a:p>
            <a:pPr marL="0" indent="0">
              <a:buNone/>
            </a:pPr>
            <a:r>
              <a:rPr lang="sk-SK" dirty="0"/>
              <a:t>  </a:t>
            </a:r>
            <a:r>
              <a:rPr lang="sk-SK" dirty="0" err="1"/>
              <a:t>based</a:t>
            </a:r>
            <a:r>
              <a:rPr lang="sk-SK" dirty="0"/>
              <a:t> on </a:t>
            </a:r>
          </a:p>
          <a:p>
            <a:pPr marL="0" indent="0">
              <a:buNone/>
            </a:pPr>
            <a:r>
              <a:rPr lang="sk-SK" b="1" dirty="0"/>
              <a:t>  </a:t>
            </a:r>
            <a:r>
              <a:rPr lang="sk-SK" b="1" dirty="0" err="1"/>
              <a:t>Euclidean</a:t>
            </a:r>
            <a:r>
              <a:rPr lang="sk-SK" b="1" dirty="0"/>
              <a:t> </a:t>
            </a:r>
            <a:r>
              <a:rPr lang="sk-SK" b="1" dirty="0" err="1"/>
              <a:t>Distance</a:t>
            </a:r>
            <a:endParaRPr lang="sk-SK" b="1" dirty="0"/>
          </a:p>
          <a:p>
            <a:endParaRPr lang="sk-SK" b="1" dirty="0"/>
          </a:p>
          <a:p>
            <a:r>
              <a:rPr lang="sk-SK" dirty="0" err="1"/>
              <a:t>Asuring</a:t>
            </a:r>
            <a:r>
              <a:rPr lang="sk-SK" dirty="0"/>
              <a:t> </a:t>
            </a:r>
            <a:r>
              <a:rPr lang="sk-SK" dirty="0" err="1"/>
              <a:t>equal</a:t>
            </a:r>
            <a:r>
              <a:rPr lang="sk-SK" dirty="0"/>
              <a:t> </a:t>
            </a:r>
            <a:r>
              <a:rPr lang="sk-SK" dirty="0" err="1"/>
              <a:t>importance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: </a:t>
            </a:r>
          </a:p>
          <a:p>
            <a:pPr marL="0" indent="0">
              <a:buNone/>
            </a:pPr>
            <a:r>
              <a:rPr lang="sk-SK" b="1" dirty="0"/>
              <a:t>  Standard </a:t>
            </a:r>
            <a:r>
              <a:rPr lang="sk-SK" b="1" dirty="0" err="1"/>
              <a:t>Scaler</a:t>
            </a:r>
            <a:endParaRPr lang="sk-SK" b="1" dirty="0"/>
          </a:p>
          <a:p>
            <a:endParaRPr lang="sk-SK" b="1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B6ABD36-029E-4F17-AA86-F533B95E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24" y="2442620"/>
            <a:ext cx="2395052" cy="186791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7EEFCB5C-9EF1-43EA-9E2A-3740031B9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545" y="5075367"/>
            <a:ext cx="3686175" cy="15716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3B080AA-F116-456E-9632-CBB39D51D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704" y="5062927"/>
            <a:ext cx="5153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62900-76F2-43DB-8EC2-ACE4715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Clusering</a:t>
            </a:r>
            <a:r>
              <a:rPr lang="sk-SK" dirty="0"/>
              <a:t> – </a:t>
            </a:r>
            <a:r>
              <a:rPr lang="sk-SK" dirty="0" err="1"/>
              <a:t>technical</a:t>
            </a:r>
            <a:r>
              <a:rPr lang="sk-SK" dirty="0"/>
              <a:t> part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3AA655-CB2D-49F7-8480-CBAC97DC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Selecting</a:t>
            </a:r>
            <a:r>
              <a:rPr lang="sk-SK" dirty="0"/>
              <a:t> </a:t>
            </a:r>
            <a:r>
              <a:rPr lang="sk-SK" dirty="0" err="1"/>
              <a:t>optimal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segments</a:t>
            </a:r>
            <a:r>
              <a:rPr lang="sk-SK" dirty="0"/>
              <a:t>: </a:t>
            </a:r>
            <a:r>
              <a:rPr lang="sk-SK" b="1" dirty="0" err="1"/>
              <a:t>Elbow</a:t>
            </a:r>
            <a:r>
              <a:rPr lang="sk-SK" b="1" dirty="0"/>
              <a:t> </a:t>
            </a:r>
            <a:r>
              <a:rPr lang="sk-SK" b="1" dirty="0" err="1"/>
              <a:t>Method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CA6EDC3-D6D9-4F39-866C-09067E70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01" y="2790436"/>
            <a:ext cx="4936088" cy="32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4EAD65-97F3-4DBE-B632-E5DCB1DF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Clustering</a:t>
            </a:r>
            <a:r>
              <a:rPr lang="sk-SK" dirty="0"/>
              <a:t> – </a:t>
            </a:r>
            <a:r>
              <a:rPr lang="sk-SK" dirty="0" err="1"/>
              <a:t>technical</a:t>
            </a:r>
            <a:r>
              <a:rPr lang="sk-SK" dirty="0"/>
              <a:t> part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5FED95-FD8F-464B-891E-62716518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: </a:t>
            </a:r>
            <a:r>
              <a:rPr lang="sk-SK" b="1" dirty="0"/>
              <a:t>PCA – 2 </a:t>
            </a:r>
            <a:r>
              <a:rPr lang="sk-SK" b="1" dirty="0" err="1"/>
              <a:t>components</a:t>
            </a:r>
            <a:endParaRPr lang="sk-SK" b="1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C086D6-9647-4825-848D-74881B16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80" y="2797690"/>
            <a:ext cx="4891767" cy="33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FF8810-828C-462E-8157-17AC9A7B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described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E0DC1C-A1E5-4083-8C94-89882046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Found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A4225-F5D6-4240-AA54-882C2A3F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Conclusion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4CDAE0-A275-49BC-94A3-E5FDE5F4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1. 2 </a:t>
            </a:r>
            <a:r>
              <a:rPr lang="sk-SK" dirty="0" err="1"/>
              <a:t>clusters</a:t>
            </a:r>
            <a:r>
              <a:rPr lang="sk-SK" dirty="0"/>
              <a:t> has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2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2.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gender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3.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4.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age</a:t>
            </a:r>
            <a:r>
              <a:rPr lang="sk-SK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05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249</TotalTime>
  <Words>2082</Words>
  <Application>Microsoft Office PowerPoint</Application>
  <PresentationFormat>Širokouhlá</PresentationFormat>
  <Paragraphs>161</Paragraphs>
  <Slides>12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Customer Segmentation</vt:lpstr>
      <vt:lpstr>Background info  (To get you on the same page with the audience the presentation is built for.)</vt:lpstr>
      <vt:lpstr>Current situation</vt:lpstr>
      <vt:lpstr>Approach</vt:lpstr>
      <vt:lpstr>Clustering – technical part</vt:lpstr>
      <vt:lpstr>Clusering – technical part</vt:lpstr>
      <vt:lpstr>Clustering – technical part</vt:lpstr>
      <vt:lpstr>4 segments described</vt:lpstr>
      <vt:lpstr>Conclusion</vt:lpstr>
      <vt:lpstr>Suggestions for future investigation</vt:lpstr>
      <vt:lpstr>Deployment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Ivana Hybenova</dc:creator>
  <cp:lastModifiedBy>Ivana Hybenova</cp:lastModifiedBy>
  <cp:revision>27</cp:revision>
  <dcterms:created xsi:type="dcterms:W3CDTF">2020-04-01T19:08:28Z</dcterms:created>
  <dcterms:modified xsi:type="dcterms:W3CDTF">2020-04-02T16:27:10Z</dcterms:modified>
</cp:coreProperties>
</file>