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650" autoAdjust="0"/>
  </p:normalViewPr>
  <p:slideViewPr>
    <p:cSldViewPr snapToGrid="0">
      <p:cViewPr varScale="1">
        <p:scale>
          <a:sx n="121" d="100"/>
          <a:sy n="121" d="100"/>
        </p:scale>
        <p:origin x="1824" y="114"/>
      </p:cViewPr>
      <p:guideLst/>
    </p:cSldViewPr>
  </p:slideViewPr>
  <p:notesTextViewPr>
    <p:cViewPr>
      <p:scale>
        <a:sx n="1" d="1"/>
        <a:sy n="1" d="1"/>
      </p:scale>
      <p:origin x="0" y="-9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DFD6B-4636-45AD-88EC-478D0E7D119F}" type="datetimeFigureOut">
              <a:rPr lang="en-US" smtClean="0"/>
              <a:t>4/5/2020</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B8ECD-015F-4540-8B41-19F14419C6DD}" type="slidenum">
              <a:rPr lang="en-US" smtClean="0"/>
              <a:t>‹#›</a:t>
            </a:fld>
            <a:endParaRPr lang="en-US"/>
          </a:p>
        </p:txBody>
      </p:sp>
    </p:spTree>
    <p:extLst>
      <p:ext uri="{BB962C8B-B14F-4D97-AF65-F5344CB8AC3E}">
        <p14:creationId xmlns:p14="http://schemas.microsoft.com/office/powerpoint/2010/main" val="2182574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In the mall there are all sorts of decisions that have to be made. Among them there are some that directly effect the customer experience.</a:t>
            </a:r>
          </a:p>
          <a:p>
            <a:r>
              <a:rPr lang="en-US" noProof="0" dirty="0"/>
              <a:t>It is for example the product selection, its organization in the mall, prices. So far, the only way we measure how good we are in doing these decisions is monthly revenue.</a:t>
            </a:r>
          </a:p>
          <a:p>
            <a:r>
              <a:rPr lang="en-US" noProof="0" dirty="0"/>
              <a:t>But our mission is to build stable and happy customer base with great customer experience, which were among the main reasons of providing membership in the first place.</a:t>
            </a:r>
          </a:p>
          <a:p>
            <a:endParaRPr lang="en-US" noProof="0" dirty="0"/>
          </a:p>
          <a:p>
            <a:r>
              <a:rPr lang="en-US" noProof="0" dirty="0"/>
              <a:t>Since we don‘t know who our customers are, we currently have general marketing. Everybody are getting the very same emails and flyers about discounts or seasonal products in the mall etc.</a:t>
            </a:r>
          </a:p>
          <a:p>
            <a:r>
              <a:rPr lang="en-US" noProof="0" dirty="0"/>
              <a:t>Our marketing is not personalized in any way.</a:t>
            </a:r>
          </a:p>
          <a:p>
            <a:endParaRPr lang="en-US" noProof="0" dirty="0"/>
          </a:p>
          <a:p>
            <a:r>
              <a:rPr lang="en-US" noProof="0" dirty="0"/>
              <a:t>Customer experience department is in close collaboration with marketing department and they are supposed to make sure that each of our customers finds in our store almost everything, </a:t>
            </a:r>
          </a:p>
          <a:p>
            <a:r>
              <a:rPr lang="en-US" noProof="0" dirty="0"/>
              <a:t>he/she might desire and that the whole experience in our store is as pleasant as possible. Without knowing our customer base, we treat every customer the same way.</a:t>
            </a:r>
          </a:p>
          <a:p>
            <a:r>
              <a:rPr lang="en-US" noProof="0" dirty="0"/>
              <a:t>Now I am talking about the online questionnaires, content and frequency of the emails etc.</a:t>
            </a:r>
          </a:p>
          <a:p>
            <a:endParaRPr lang="en-US" noProof="0" dirty="0"/>
          </a:p>
          <a:p>
            <a:r>
              <a:rPr lang="en-US" noProof="0" dirty="0"/>
              <a:t>One of the main metrices we came up with to measure the „customer success“ was the spending score. We did our best to implement in the calculation all the features that might play</a:t>
            </a:r>
          </a:p>
          <a:p>
            <a:r>
              <a:rPr lang="en-US" noProof="0" dirty="0"/>
              <a:t>a role in the customer behavior, so the customers with annual income 40K are not expected to spend as much as customers with annual income 80K etc.</a:t>
            </a:r>
          </a:p>
          <a:p>
            <a:endParaRPr lang="en-US" noProof="0" dirty="0"/>
          </a:p>
          <a:p>
            <a:r>
              <a:rPr lang="en-US" noProof="0" dirty="0"/>
              <a:t>We know that the spending score differs from customer to customer and the customer segmentation might help us to group the customers, understand which segments have low spending score</a:t>
            </a:r>
          </a:p>
          <a:p>
            <a:r>
              <a:rPr lang="en-US" noProof="0" dirty="0"/>
              <a:t>and features of these segments might imply what could be possible improvements to make the customers satisfied and loyal.</a:t>
            </a:r>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3</a:t>
            </a:fld>
            <a:endParaRPr lang="en-US"/>
          </a:p>
        </p:txBody>
      </p:sp>
    </p:spTree>
    <p:extLst>
      <p:ext uri="{BB962C8B-B14F-4D97-AF65-F5344CB8AC3E}">
        <p14:creationId xmlns:p14="http://schemas.microsoft.com/office/powerpoint/2010/main" val="130181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4</a:t>
            </a:fld>
            <a:endParaRPr lang="en-US"/>
          </a:p>
        </p:txBody>
      </p:sp>
    </p:spTree>
    <p:extLst>
      <p:ext uri="{BB962C8B-B14F-4D97-AF65-F5344CB8AC3E}">
        <p14:creationId xmlns:p14="http://schemas.microsoft.com/office/powerpoint/2010/main" val="314320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The Algorithm chosen for the clustering was very popular </a:t>
            </a:r>
            <a:r>
              <a:rPr lang="en-US" noProof="1"/>
              <a:t>Kmeans</a:t>
            </a:r>
            <a:r>
              <a:rPr lang="en-US" noProof="0" dirty="0"/>
              <a:t> clustering. The option </a:t>
            </a:r>
            <a:r>
              <a:rPr lang="en-US" noProof="1"/>
              <a:t>Kmeans</a:t>
            </a:r>
            <a:r>
              <a:rPr lang="en-US" noProof="0" dirty="0"/>
              <a:t>++ was chosen, to make sure that the clusters are initialized properly and most optimal clusters are found.</a:t>
            </a:r>
          </a:p>
          <a:p>
            <a:r>
              <a:rPr lang="en-US" noProof="0" dirty="0"/>
              <a:t>The distance measure was chosen Euclidean distance, the most popular one. Euclidean distance measures the distance between two points with the shortest, straight line.</a:t>
            </a:r>
          </a:p>
          <a:p>
            <a:endParaRPr lang="en-US" noProof="0" dirty="0"/>
          </a:p>
          <a:p>
            <a:r>
              <a:rPr lang="en-US" noProof="0" dirty="0"/>
              <a:t>On the picture we can see two points in two dimensional space – with X axis and Y axis. In our case we have 4 dimensions. To make sure that one axis is not too big compared to other I needed to </a:t>
            </a:r>
          </a:p>
          <a:p>
            <a:r>
              <a:rPr lang="en-US" noProof="0" dirty="0"/>
              <a:t>scale the data, so values for each feature are on the same scale, with mean 0 and standard deviation 1. With this approach I assured that each feature has the similar weight when creating the clusters.</a:t>
            </a:r>
          </a:p>
          <a:p>
            <a:r>
              <a:rPr lang="en-US" noProof="0" dirty="0"/>
              <a:t>The effect of the standard scaling is clear from the sample.</a:t>
            </a:r>
          </a:p>
          <a:p>
            <a:endParaRPr lang="en-US" noProof="0" dirty="0"/>
          </a:p>
          <a:p>
            <a:r>
              <a:rPr lang="en-US" noProof="0" dirty="0"/>
              <a:t>Besides that I want to point out that gender column taking values female and male, needed to be split into two columns - female and male with zeros and ones, since we need to use numbers</a:t>
            </a:r>
          </a:p>
          <a:p>
            <a:r>
              <a:rPr lang="en-US" noProof="0" dirty="0"/>
              <a:t>In mathematical models. One </a:t>
            </a:r>
            <a:r>
              <a:rPr lang="en-US" noProof="0" dirty="0" err="1"/>
              <a:t>simp</a:t>
            </a:r>
            <a:r>
              <a:rPr lang="sk-SK" noProof="0" dirty="0"/>
              <a:t>l</a:t>
            </a:r>
            <a:r>
              <a:rPr lang="en-US" noProof="0" dirty="0"/>
              <a:t>y means that the customers is a female and 0 that the customer is not a female (in Female column).</a:t>
            </a:r>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5</a:t>
            </a:fld>
            <a:endParaRPr lang="en-US"/>
          </a:p>
        </p:txBody>
      </p:sp>
    </p:spTree>
    <p:extLst>
      <p:ext uri="{BB962C8B-B14F-4D97-AF65-F5344CB8AC3E}">
        <p14:creationId xmlns:p14="http://schemas.microsoft.com/office/powerpoint/2010/main" val="251715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The Elbow Method is probably the most popular way to find out how many clusters are optimal for given dataset. WCSS means within clusters sum of squares, which basically tells us how far are the points</a:t>
            </a:r>
          </a:p>
          <a:p>
            <a:r>
              <a:rPr lang="en-US" noProof="0" dirty="0"/>
              <a:t>clusters from their centroids. The point of this chart is to find the „elbow“ in the curve, which was in this case number 4. Creating 5 or more clusters would lead to higher similarity of points within each cluster, </a:t>
            </a:r>
          </a:p>
          <a:p>
            <a:r>
              <a:rPr lang="en-US" noProof="0" dirty="0"/>
              <a:t>but only a little.</a:t>
            </a:r>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6</a:t>
            </a:fld>
            <a:endParaRPr lang="en-US"/>
          </a:p>
        </p:txBody>
      </p:sp>
    </p:spTree>
    <p:extLst>
      <p:ext uri="{BB962C8B-B14F-4D97-AF65-F5344CB8AC3E}">
        <p14:creationId xmlns:p14="http://schemas.microsoft.com/office/powerpoint/2010/main" val="334679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It is difficult to visually check formed clusters with multiple dimensions, there it comes handy to use principal component analysis.</a:t>
            </a:r>
          </a:p>
          <a:p>
            <a:r>
              <a:rPr lang="en-US" noProof="0" dirty="0"/>
              <a:t>Without going into mathematical details – it is a statistical procedure that transforms the data from high level of multidimensional space </a:t>
            </a:r>
          </a:p>
          <a:p>
            <a:r>
              <a:rPr lang="en-US" noProof="0" dirty="0"/>
              <a:t>into given number of dimensions space (2 in our case) without loosing any information. </a:t>
            </a:r>
          </a:p>
          <a:p>
            <a:r>
              <a:rPr lang="en-US" noProof="0" dirty="0"/>
              <a:t>This is easy to plot and convenient to check our clusters -&gt; how far (different) they are from each other.</a:t>
            </a:r>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7</a:t>
            </a:fld>
            <a:endParaRPr lang="en-US"/>
          </a:p>
        </p:txBody>
      </p:sp>
    </p:spTree>
    <p:extLst>
      <p:ext uri="{BB962C8B-B14F-4D97-AF65-F5344CB8AC3E}">
        <p14:creationId xmlns:p14="http://schemas.microsoft.com/office/powerpoint/2010/main" val="312141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From the determined segments we can now understand where is the low spending score coming from.</a:t>
            </a:r>
          </a:p>
          <a:p>
            <a:r>
              <a:rPr lang="en-US" noProof="0" dirty="0"/>
              <a:t>Since we have both man and women in the clusters with higher spending score, we can conclude that both genders find products of their interest</a:t>
            </a:r>
          </a:p>
          <a:p>
            <a:r>
              <a:rPr lang="en-US" noProof="0" dirty="0"/>
              <a:t>and are willing to pay the prices we have – but there is still space for improvements!</a:t>
            </a:r>
          </a:p>
          <a:p>
            <a:endParaRPr lang="en-US" noProof="0" dirty="0"/>
          </a:p>
          <a:p>
            <a:r>
              <a:rPr lang="en-US" noProof="0" dirty="0"/>
              <a:t>The same scenario applies to annual income. </a:t>
            </a:r>
          </a:p>
          <a:p>
            <a:endParaRPr lang="en-US" noProof="0" dirty="0"/>
          </a:p>
          <a:p>
            <a:r>
              <a:rPr lang="en-US" noProof="0" dirty="0"/>
              <a:t>And for the last – age. If we would just group the customers based on the spending score, we would see that the lower spending score have our older customers.</a:t>
            </a:r>
          </a:p>
          <a:p>
            <a:r>
              <a:rPr lang="en-US" noProof="0" dirty="0"/>
              <a:t>We could suspect that people with higher annual income have broader interest of products, their living standard is „higher“, so they buy also things they don‘t necessarily need. </a:t>
            </a:r>
          </a:p>
          <a:p>
            <a:r>
              <a:rPr lang="en-US" noProof="0" dirty="0"/>
              <a:t>But not even these people decided to spend their extra money in our store!</a:t>
            </a:r>
          </a:p>
          <a:p>
            <a:r>
              <a:rPr lang="en-US" noProof="0" dirty="0"/>
              <a:t>Why is that? What can we do to improve shopping experience of older customers?</a:t>
            </a:r>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9</a:t>
            </a:fld>
            <a:endParaRPr lang="en-US"/>
          </a:p>
        </p:txBody>
      </p:sp>
    </p:spTree>
    <p:extLst>
      <p:ext uri="{BB962C8B-B14F-4D97-AF65-F5344CB8AC3E}">
        <p14:creationId xmlns:p14="http://schemas.microsoft.com/office/powerpoint/2010/main" val="263314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From what we have learnt there are further questions, which investigation might lead us to proper solution.</a:t>
            </a:r>
          </a:p>
          <a:p>
            <a:r>
              <a:rPr lang="en-US" noProof="0" dirty="0"/>
              <a:t>Well first of all – we saw that half of the customers willing to subscribe to the membership are older. They were willing to subscribe,</a:t>
            </a:r>
          </a:p>
          <a:p>
            <a:r>
              <a:rPr lang="en-US" noProof="0" dirty="0"/>
              <a:t>even though they are apparently not that satisfied with the experience in our mall (narrow product selection, prices, orientation in the store, we don‘t know yet),</a:t>
            </a:r>
          </a:p>
          <a:p>
            <a:r>
              <a:rPr lang="en-US" noProof="0" dirty="0"/>
              <a:t>and one would expect that older people are not willing to subscribe to everything. That implies that there is a huge potential in this area,</a:t>
            </a:r>
          </a:p>
          <a:p>
            <a:r>
              <a:rPr lang="en-US" noProof="0" dirty="0"/>
              <a:t>regarding attraction of older customers and it will definitely pay off, to give them our attention.</a:t>
            </a:r>
          </a:p>
          <a:p>
            <a:endParaRPr lang="en-US" noProof="0" dirty="0"/>
          </a:p>
          <a:p>
            <a:r>
              <a:rPr lang="en-US" noProof="0" dirty="0"/>
              <a:t>So, do we have products of their interest? There is a team of people that make decisions about our product selection, do they have</a:t>
            </a:r>
          </a:p>
          <a:p>
            <a:r>
              <a:rPr lang="en-US" noProof="0" dirty="0"/>
              <a:t>older people in mind? Is there difference in their needs? Aren‘t some of these products often out of stock? </a:t>
            </a:r>
          </a:p>
          <a:p>
            <a:r>
              <a:rPr lang="en-US" noProof="0" dirty="0"/>
              <a:t>If we can‘t brainstorm anything obvious we can still do customer basket analysis, which we can maybe wait with until we explore other – quicker and less costly options.</a:t>
            </a:r>
          </a:p>
          <a:p>
            <a:endParaRPr lang="en-US" noProof="0" dirty="0"/>
          </a:p>
          <a:p>
            <a:r>
              <a:rPr lang="en-US" noProof="0" dirty="0"/>
              <a:t>The team that suggests prices for our products definitely knows prices of our competitors</a:t>
            </a:r>
            <a:r>
              <a:rPr lang="sk-SK" noProof="0" dirty="0"/>
              <a:t>.</a:t>
            </a:r>
            <a:r>
              <a:rPr lang="en-US" noProof="0" dirty="0"/>
              <a:t> </a:t>
            </a:r>
            <a:r>
              <a:rPr lang="sk-SK" noProof="0" dirty="0"/>
              <a:t>C</a:t>
            </a:r>
            <a:r>
              <a:rPr lang="en-US" noProof="0" dirty="0"/>
              <a:t>an we double check that there </a:t>
            </a:r>
            <a:r>
              <a:rPr lang="sk-SK" noProof="0" dirty="0"/>
              <a:t>are</a:t>
            </a:r>
            <a:r>
              <a:rPr lang="en-US" noProof="0" dirty="0"/>
              <a:t> no </a:t>
            </a:r>
          </a:p>
          <a:p>
            <a:r>
              <a:rPr lang="en-US" noProof="0" dirty="0"/>
              <a:t>essential products that is overpriced?</a:t>
            </a:r>
          </a:p>
          <a:p>
            <a:endParaRPr lang="en-US" noProof="0" dirty="0"/>
          </a:p>
          <a:p>
            <a:r>
              <a:rPr lang="en-US" noProof="0" dirty="0"/>
              <a:t>Next, let‘s face it, older people might find it harder to run back and forth in the mall getting the products as they come to their mind. Can we double check</a:t>
            </a:r>
          </a:p>
          <a:p>
            <a:r>
              <a:rPr lang="en-US" noProof="0" dirty="0"/>
              <a:t>essential products are close to each other, the whole mall is reasonably organized and each section is properly labeled so it is easy to navigate?</a:t>
            </a:r>
          </a:p>
          <a:p>
            <a:r>
              <a:rPr lang="en-US" noProof="0" dirty="0"/>
              <a:t>If we can‘t thing of anything obvious from the top of our heads, we can just do a survey asking 4 – 5 simple questions regarding navigation in the store, and we can actually</a:t>
            </a:r>
          </a:p>
          <a:p>
            <a:r>
              <a:rPr lang="en-US" noProof="0" dirty="0"/>
              <a:t>ask whether they are missing some products – and guess what? We are going to save half of the costs and send the survey only to customers from segments 0 and 1 </a:t>
            </a:r>
            <a:r>
              <a:rPr lang="en-US" noProof="0" dirty="0">
                <a:sym typeface="Wingdings" panose="05000000000000000000" pitchFamily="2" charset="2"/>
              </a:rPr>
              <a:t></a:t>
            </a:r>
          </a:p>
          <a:p>
            <a:r>
              <a:rPr lang="en-US" noProof="0" dirty="0">
                <a:sym typeface="Wingdings" panose="05000000000000000000" pitchFamily="2" charset="2"/>
              </a:rPr>
              <a:t>If the navigation is the problem and it is not possible or doesn‘t make sense to reorganize the mall anyway, we can quickly from the transactions determine „busy</a:t>
            </a:r>
          </a:p>
          <a:p>
            <a:r>
              <a:rPr lang="en-US" noProof="0" dirty="0">
                <a:sym typeface="Wingdings" panose="05000000000000000000" pitchFamily="2" charset="2"/>
              </a:rPr>
              <a:t>Hours“ for these customers and have 1-3 extra workers in the store making sure, that people searching for products get help.</a:t>
            </a:r>
          </a:p>
          <a:p>
            <a:endParaRPr lang="en-US" noProof="0" dirty="0">
              <a:sym typeface="Wingdings" panose="05000000000000000000" pitchFamily="2" charset="2"/>
            </a:endParaRPr>
          </a:p>
          <a:p>
            <a:r>
              <a:rPr lang="en-US" noProof="0" dirty="0">
                <a:sym typeface="Wingdings" panose="05000000000000000000" pitchFamily="2" charset="2"/>
              </a:rPr>
              <a:t>But the most inexpensive and quickest thing we can do right away is to actually talk to marketing and customer experience department about the marketing activities in the past months.</a:t>
            </a:r>
          </a:p>
          <a:p>
            <a:r>
              <a:rPr lang="en-US" noProof="0" dirty="0">
                <a:sym typeface="Wingdings" panose="05000000000000000000" pitchFamily="2" charset="2"/>
              </a:rPr>
              <a:t>Can we conclude that we were targeting mainly the younger audience which might have lead to this development we are discussing today?</a:t>
            </a:r>
            <a:endParaRPr lang="en-US" noProof="0" dirty="0"/>
          </a:p>
          <a:p>
            <a:endParaRPr lang="en-US" noProof="0" dirty="0"/>
          </a:p>
          <a:p>
            <a:endParaRPr lang="en-US" noProof="0" dirty="0"/>
          </a:p>
          <a:p>
            <a:endParaRPr lang="en-US" noProof="0" dirty="0"/>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10</a:t>
            </a:fld>
            <a:endParaRPr lang="en-US"/>
          </a:p>
        </p:txBody>
      </p:sp>
    </p:spTree>
    <p:extLst>
      <p:ext uri="{BB962C8B-B14F-4D97-AF65-F5344CB8AC3E}">
        <p14:creationId xmlns:p14="http://schemas.microsoft.com/office/powerpoint/2010/main" val="228317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noProof="0" dirty="0"/>
              <a:t>Accompanying talk:</a:t>
            </a:r>
          </a:p>
          <a:p>
            <a:r>
              <a:rPr lang="en-US" noProof="0" dirty="0"/>
              <a:t>Having this segmentation analysis as a one time thing is not helpful in a long run, because in half a year we will be doing the same uninformed decisions as we are doing today.</a:t>
            </a:r>
          </a:p>
          <a:p>
            <a:endParaRPr lang="en-US" noProof="0" dirty="0"/>
          </a:p>
          <a:p>
            <a:r>
              <a:rPr lang="en-US" noProof="0" dirty="0"/>
              <a:t>Therefore I wrote a script that gets the new customers and assign them a segment based on those we have created with these 200 customers. I scheduled it on our Airflow server to be triggered every night.</a:t>
            </a:r>
          </a:p>
          <a:p>
            <a:endParaRPr lang="en-US" noProof="0" dirty="0"/>
          </a:p>
          <a:p>
            <a:r>
              <a:rPr lang="en-US" noProof="0" dirty="0"/>
              <a:t>It downloads the information from the customer table from our database and populate newly created „segment“ column. Both the model and the scaler is saved in the database as well, to make sure,</a:t>
            </a:r>
          </a:p>
          <a:p>
            <a:r>
              <a:rPr lang="en-US" noProof="0" dirty="0"/>
              <a:t>that new customers are assigned to the segments properly. </a:t>
            </a:r>
          </a:p>
          <a:p>
            <a:endParaRPr lang="en-US" noProof="0" dirty="0"/>
          </a:p>
          <a:p>
            <a:r>
              <a:rPr lang="en-US" noProof="0" dirty="0"/>
              <a:t>The script for running the segmentation itself is not automated because decisions needs to be made during running the analysis (picking number of clusters, visually checking the clusters</a:t>
            </a:r>
            <a:r>
              <a:rPr lang="sk-SK" noProof="0" dirty="0"/>
              <a:t>,</a:t>
            </a:r>
            <a:r>
              <a:rPr lang="en-US" noProof="0" dirty="0"/>
              <a:t> checking whether the formed clusters make sense)</a:t>
            </a:r>
          </a:p>
          <a:p>
            <a:r>
              <a:rPr lang="en-US" noProof="0" dirty="0"/>
              <a:t>The code is generic and any adjustments and extensions of the code (features in the analysis, logic of the </a:t>
            </a:r>
            <a:r>
              <a:rPr lang="sk-SK" noProof="0" dirty="0" err="1"/>
              <a:t>functions</a:t>
            </a:r>
            <a:r>
              <a:rPr lang="en-US" noProof="0" dirty="0"/>
              <a:t> </a:t>
            </a:r>
            <a:r>
              <a:rPr lang="sk-SK" noProof="0" dirty="0"/>
              <a:t>as</a:t>
            </a:r>
            <a:r>
              <a:rPr lang="en-US" noProof="0" dirty="0"/>
              <a:t> well) are easily applicable. And conducting analysis itself is very easy and straightforward.</a:t>
            </a:r>
          </a:p>
          <a:p>
            <a:endParaRPr lang="en-US" noProof="0" dirty="0"/>
          </a:p>
          <a:p>
            <a:r>
              <a:rPr lang="en-US" noProof="0" dirty="0"/>
              <a:t>Additional</a:t>
            </a:r>
            <a:r>
              <a:rPr lang="sk-SK" noProof="0" dirty="0"/>
              <a:t>l</a:t>
            </a:r>
            <a:r>
              <a:rPr lang="en-US" noProof="0" dirty="0"/>
              <a:t>y, each customer except „segment“ value has also value for another column „</a:t>
            </a:r>
            <a:r>
              <a:rPr lang="en-US" noProof="0" dirty="0" err="1"/>
              <a:t>segment_origin</a:t>
            </a:r>
            <a:r>
              <a:rPr lang="en-US" noProof="0" dirty="0"/>
              <a:t>“. It is „created“ label if the customer was part of the segment analysis,</a:t>
            </a:r>
          </a:p>
          <a:p>
            <a:r>
              <a:rPr lang="en-US" noProof="0" dirty="0"/>
              <a:t>or „assigned“ in case of a new customer, where assigned segment was already existing, so it is easy to monitor the ratio of customers that were not part the segment creation.</a:t>
            </a:r>
          </a:p>
          <a:p>
            <a:endParaRPr lang="en-US" noProof="0" dirty="0"/>
          </a:p>
          <a:p>
            <a:r>
              <a:rPr lang="en-US" noProof="0" dirty="0"/>
              <a:t>It is important, because we want to pick up any new segments that might form in the future, or that the features of each segments will slightly change.</a:t>
            </a:r>
          </a:p>
          <a:p>
            <a:endParaRPr lang="en-US" noProof="0" dirty="0"/>
          </a:p>
          <a:p>
            <a:r>
              <a:rPr lang="en-US" noProof="0" dirty="0"/>
              <a:t>The change in the segments is especially important, because we want be able to assess whether our actions towards improving customer experience are fruitful.</a:t>
            </a:r>
          </a:p>
          <a:p>
            <a:endParaRPr lang="en-US" noProof="0" dirty="0"/>
          </a:p>
        </p:txBody>
      </p:sp>
      <p:sp>
        <p:nvSpPr>
          <p:cNvPr id="4" name="Zástupný objekt pre číslo snímky 3"/>
          <p:cNvSpPr>
            <a:spLocks noGrp="1"/>
          </p:cNvSpPr>
          <p:nvPr>
            <p:ph type="sldNum" sz="quarter" idx="5"/>
          </p:nvPr>
        </p:nvSpPr>
        <p:spPr/>
        <p:txBody>
          <a:bodyPr/>
          <a:lstStyle/>
          <a:p>
            <a:fld id="{5B1B8ECD-015F-4540-8B41-19F14419C6DD}" type="slidenum">
              <a:rPr lang="en-US" smtClean="0"/>
              <a:t>11</a:t>
            </a:fld>
            <a:endParaRPr lang="en-US"/>
          </a:p>
        </p:txBody>
      </p:sp>
    </p:spTree>
    <p:extLst>
      <p:ext uri="{BB962C8B-B14F-4D97-AF65-F5344CB8AC3E}">
        <p14:creationId xmlns:p14="http://schemas.microsoft.com/office/powerpoint/2010/main" val="3082340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sk-SK"/>
              <a:t>Kliknutím upravte štýl predlohy nadpisu</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446C117F-5CCF-4837-BE5F-2B92066CAFAF}"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sk-SK"/>
              <a:t>Kliknutím upravte štýl predlohy nadpisu</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4EB90BD-B6CE-46B7-997F-7313B992CCDC}"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sk-SK"/>
              <a:t>Kliknutím upravte štýl predlohy nadpisu</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CDB9D11F-B188-461D-B23F-39381795C052}"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sk-SK"/>
              <a:t>Kliknutím upravte štýl predlohy nadpisu</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52E6D8D9-55A2-4063-B0F3-121F44549695}"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sk-SK"/>
              <a:t>Kliknutím upravte štýl predlohy nadpisu</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3" name="Date Placeholder 2"/>
          <p:cNvSpPr>
            <a:spLocks noGrp="1"/>
          </p:cNvSpPr>
          <p:nvPr>
            <p:ph type="dt" sz="half" idx="10"/>
          </p:nvPr>
        </p:nvSpPr>
        <p:spPr/>
        <p:txBody>
          <a:bodyPr/>
          <a:lstStyle/>
          <a:p>
            <a:fld id="{D4B24536-994D-4021-A283-9F449C0DB509}"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sk-SK"/>
              <a:t>Kliknutím upravte štýl predlohy nadpisu</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3" name="Date Placeholder 2"/>
          <p:cNvSpPr>
            <a:spLocks noGrp="1"/>
          </p:cNvSpPr>
          <p:nvPr>
            <p:ph type="dt" sz="half" idx="10"/>
          </p:nvPr>
        </p:nvSpPr>
        <p:spPr/>
        <p:txBody>
          <a:bodyPr/>
          <a:lstStyle/>
          <a:p>
            <a:fld id="{3CBBBB78-C96F-47B7-AB17-D852CA960AC9}"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sk-SK"/>
              <a:t>Kliknutím upravte štýl predlohy nadpisu</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30578ACC-22D6-47C1-A373-4FD133E34F3C}"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680322" y="3030008"/>
            <a:ext cx="4698355" cy="2906179"/>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5594123" y="3030008"/>
            <a:ext cx="4700059" cy="2906179"/>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sk-SK"/>
              <a:t>Kliknutím upravte štýl predlohy nadpisu</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E331444B-B92B-4E27-8C94-BB93EAF5CB18}"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363EFA5E-FA76-400D-B3DC-F0BA90E6D107}"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vanaHybenova/Customer_Segmentation/blob/master/New_data_segments.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IvanaHybenova/Customer_Segmentation/blob/master/Customer_Segmentation.ipynb" TargetMode="External"/><Relationship Id="rId4" Type="http://schemas.openxmlformats.org/officeDocument/2006/relationships/hyperlink" Target="https://github.com/IvanaHybenova/Customer_Segmentation/blob/master/customer_segments_DAG.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tmlpreview.github.io/?https://github.com/IvanaHybenova/Customer_Segmentation/blob/master/Customer_Segmentation-Resul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01CCDE0-DE69-4B01-B0E7-D7AD2D9E4027}"/>
              </a:ext>
            </a:extLst>
          </p:cNvPr>
          <p:cNvSpPr>
            <a:spLocks noGrp="1"/>
          </p:cNvSpPr>
          <p:nvPr>
            <p:ph type="ctrTitle"/>
          </p:nvPr>
        </p:nvSpPr>
        <p:spPr/>
        <p:txBody>
          <a:bodyPr/>
          <a:lstStyle/>
          <a:p>
            <a:pPr algn="ctr"/>
            <a:r>
              <a:rPr lang="sk-SK" noProof="1"/>
              <a:t>Customer Segmentation</a:t>
            </a:r>
          </a:p>
        </p:txBody>
      </p:sp>
      <p:sp>
        <p:nvSpPr>
          <p:cNvPr id="3" name="Podnadpis 2">
            <a:extLst>
              <a:ext uri="{FF2B5EF4-FFF2-40B4-BE49-F238E27FC236}">
                <a16:creationId xmlns:a16="http://schemas.microsoft.com/office/drawing/2014/main" id="{6D52F53E-0960-4F70-9755-5D0B99B376B7}"/>
              </a:ext>
            </a:extLst>
          </p:cNvPr>
          <p:cNvSpPr>
            <a:spLocks noGrp="1"/>
          </p:cNvSpPr>
          <p:nvPr>
            <p:ph type="subTitle" idx="1"/>
          </p:nvPr>
        </p:nvSpPr>
        <p:spPr/>
        <p:txBody>
          <a:bodyPr/>
          <a:lstStyle/>
          <a:p>
            <a:r>
              <a:rPr lang="sk-SK" dirty="0"/>
              <a:t>by Ivana Hybenova</a:t>
            </a:r>
            <a:endParaRPr lang="en-GB" dirty="0"/>
          </a:p>
        </p:txBody>
      </p:sp>
    </p:spTree>
    <p:extLst>
      <p:ext uri="{BB962C8B-B14F-4D97-AF65-F5344CB8AC3E}">
        <p14:creationId xmlns:p14="http://schemas.microsoft.com/office/powerpoint/2010/main" val="78229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8659749-B9FB-478A-A56C-B219EDD27299}"/>
              </a:ext>
            </a:extLst>
          </p:cNvPr>
          <p:cNvSpPr>
            <a:spLocks noGrp="1"/>
          </p:cNvSpPr>
          <p:nvPr>
            <p:ph type="title"/>
          </p:nvPr>
        </p:nvSpPr>
        <p:spPr/>
        <p:txBody>
          <a:bodyPr/>
          <a:lstStyle/>
          <a:p>
            <a:r>
              <a:rPr lang="en-US" dirty="0"/>
              <a:t>Suggestions for future investigation</a:t>
            </a:r>
          </a:p>
        </p:txBody>
      </p:sp>
      <p:sp>
        <p:nvSpPr>
          <p:cNvPr id="3" name="Zástupný objekt pre obsah 2">
            <a:extLst>
              <a:ext uri="{FF2B5EF4-FFF2-40B4-BE49-F238E27FC236}">
                <a16:creationId xmlns:a16="http://schemas.microsoft.com/office/drawing/2014/main" id="{76325971-0BD5-417A-8956-65D072DB7EA1}"/>
              </a:ext>
            </a:extLst>
          </p:cNvPr>
          <p:cNvSpPr>
            <a:spLocks noGrp="1"/>
          </p:cNvSpPr>
          <p:nvPr>
            <p:ph idx="1"/>
          </p:nvPr>
        </p:nvSpPr>
        <p:spPr/>
        <p:txBody>
          <a:bodyPr/>
          <a:lstStyle/>
          <a:p>
            <a:r>
              <a:rPr lang="en-US" dirty="0"/>
              <a:t>Do we have products of their interest?</a:t>
            </a:r>
          </a:p>
          <a:p>
            <a:endParaRPr lang="en-US" dirty="0"/>
          </a:p>
          <a:p>
            <a:r>
              <a:rPr lang="en-US" dirty="0"/>
              <a:t>If yes, are the prices comparable with our local competitors?</a:t>
            </a:r>
          </a:p>
          <a:p>
            <a:endParaRPr lang="en-US" dirty="0"/>
          </a:p>
          <a:p>
            <a:r>
              <a:rPr lang="en-US" dirty="0"/>
              <a:t>Are the products reasonably placed in the mall?</a:t>
            </a:r>
          </a:p>
          <a:p>
            <a:endParaRPr lang="en-US" dirty="0"/>
          </a:p>
          <a:p>
            <a:r>
              <a:rPr lang="en-US" dirty="0"/>
              <a:t>Is our marketing appropriate also for older customers?</a:t>
            </a:r>
          </a:p>
        </p:txBody>
      </p:sp>
    </p:spTree>
    <p:extLst>
      <p:ext uri="{BB962C8B-B14F-4D97-AF65-F5344CB8AC3E}">
        <p14:creationId xmlns:p14="http://schemas.microsoft.com/office/powerpoint/2010/main" val="266858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A0F611-914F-46D3-9075-EFB03B72C63D}"/>
              </a:ext>
            </a:extLst>
          </p:cNvPr>
          <p:cNvSpPr>
            <a:spLocks noGrp="1"/>
          </p:cNvSpPr>
          <p:nvPr>
            <p:ph type="title"/>
          </p:nvPr>
        </p:nvSpPr>
        <p:spPr/>
        <p:txBody>
          <a:bodyPr/>
          <a:lstStyle/>
          <a:p>
            <a:r>
              <a:rPr lang="en-US" dirty="0"/>
              <a:t>Deployment</a:t>
            </a:r>
          </a:p>
        </p:txBody>
      </p:sp>
      <p:sp>
        <p:nvSpPr>
          <p:cNvPr id="3" name="Zástupný objekt pre obsah 2">
            <a:extLst>
              <a:ext uri="{FF2B5EF4-FFF2-40B4-BE49-F238E27FC236}">
                <a16:creationId xmlns:a16="http://schemas.microsoft.com/office/drawing/2014/main" id="{16E3EF12-29A1-47CB-82D6-57C18B121DFF}"/>
              </a:ext>
            </a:extLst>
          </p:cNvPr>
          <p:cNvSpPr>
            <a:spLocks noGrp="1"/>
          </p:cNvSpPr>
          <p:nvPr>
            <p:ph idx="1"/>
          </p:nvPr>
        </p:nvSpPr>
        <p:spPr/>
        <p:txBody>
          <a:bodyPr>
            <a:normAutofit lnSpcReduction="10000"/>
          </a:bodyPr>
          <a:lstStyle/>
          <a:p>
            <a:endParaRPr lang="sk-SK" dirty="0"/>
          </a:p>
          <a:p>
            <a:r>
              <a:rPr lang="en-US" dirty="0"/>
              <a:t>Segmenting new customers on daily basis – fully automated (Airflow)</a:t>
            </a:r>
          </a:p>
          <a:p>
            <a:r>
              <a:rPr lang="en-GB" sz="1400" dirty="0">
                <a:hlinkClick r:id="rId3"/>
              </a:rPr>
              <a:t>Code to segment new customers</a:t>
            </a:r>
            <a:endParaRPr lang="sk-SK" sz="1400" dirty="0"/>
          </a:p>
          <a:p>
            <a:r>
              <a:rPr lang="sk-SK" sz="1400" dirty="0" err="1">
                <a:hlinkClick r:id="rId4"/>
              </a:rPr>
              <a:t>The</a:t>
            </a:r>
            <a:r>
              <a:rPr lang="sk-SK" sz="1400" dirty="0">
                <a:hlinkClick r:id="rId4"/>
              </a:rPr>
              <a:t> DAG </a:t>
            </a:r>
            <a:r>
              <a:rPr lang="sk-SK" sz="1400" dirty="0" err="1">
                <a:hlinkClick r:id="rId4"/>
              </a:rPr>
              <a:t>file</a:t>
            </a:r>
            <a:endParaRPr lang="sk-SK" sz="1400" dirty="0"/>
          </a:p>
          <a:p>
            <a:endParaRPr lang="sk-SK" sz="1400" dirty="0"/>
          </a:p>
          <a:p>
            <a:r>
              <a:rPr lang="en-US" dirty="0"/>
              <a:t>Conducting segmentation on regular basis – manually</a:t>
            </a:r>
          </a:p>
          <a:p>
            <a:pPr marL="0" indent="0">
              <a:buNone/>
            </a:pPr>
            <a:r>
              <a:rPr lang="en-US" dirty="0"/>
              <a:t>  </a:t>
            </a:r>
            <a:r>
              <a:rPr lang="en-US" sz="1800" dirty="0"/>
              <a:t>-&gt;</a:t>
            </a:r>
            <a:r>
              <a:rPr lang="en-US" dirty="0"/>
              <a:t> </a:t>
            </a:r>
            <a:r>
              <a:rPr lang="en-US" sz="1800" dirty="0"/>
              <a:t>again with 30 – 40 new customers (keeping ~15 % ratio)</a:t>
            </a:r>
          </a:p>
          <a:p>
            <a:pPr marL="0" indent="0">
              <a:buNone/>
            </a:pPr>
            <a:r>
              <a:rPr lang="en-US" sz="1800" dirty="0"/>
              <a:t>   -&gt; several months after applying any changes to spot the improvement, if any</a:t>
            </a:r>
          </a:p>
          <a:p>
            <a:r>
              <a:rPr lang="sk-SK" sz="1400" dirty="0" err="1">
                <a:hlinkClick r:id="rId5"/>
              </a:rPr>
              <a:t>Code</a:t>
            </a:r>
            <a:r>
              <a:rPr lang="sk-SK" sz="1400" dirty="0">
                <a:hlinkClick r:id="rId5"/>
              </a:rPr>
              <a:t> to </a:t>
            </a:r>
            <a:r>
              <a:rPr lang="sk-SK" sz="1400" dirty="0" err="1">
                <a:hlinkClick r:id="rId5"/>
              </a:rPr>
              <a:t>perform</a:t>
            </a:r>
            <a:r>
              <a:rPr lang="sk-SK" sz="1400" dirty="0">
                <a:hlinkClick r:id="rId5"/>
              </a:rPr>
              <a:t> </a:t>
            </a:r>
            <a:r>
              <a:rPr lang="sk-SK" sz="1400" dirty="0" err="1">
                <a:hlinkClick r:id="rId5"/>
              </a:rPr>
              <a:t>cluster</a:t>
            </a:r>
            <a:r>
              <a:rPr lang="sk-SK" sz="1400" dirty="0">
                <a:hlinkClick r:id="rId5"/>
              </a:rPr>
              <a:t> </a:t>
            </a:r>
            <a:r>
              <a:rPr lang="sk-SK" sz="1400" dirty="0" err="1">
                <a:hlinkClick r:id="rId5"/>
              </a:rPr>
              <a:t>analysis</a:t>
            </a:r>
            <a:r>
              <a:rPr lang="sk-SK" sz="1400" dirty="0"/>
              <a:t> </a:t>
            </a:r>
          </a:p>
          <a:p>
            <a:pPr marL="0" indent="0">
              <a:buNone/>
            </a:pPr>
            <a:endParaRPr lang="sk-SK" sz="1400" dirty="0"/>
          </a:p>
        </p:txBody>
      </p:sp>
    </p:spTree>
    <p:extLst>
      <p:ext uri="{BB962C8B-B14F-4D97-AF65-F5344CB8AC3E}">
        <p14:creationId xmlns:p14="http://schemas.microsoft.com/office/powerpoint/2010/main" val="321903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01CCDE0-DE69-4B01-B0E7-D7AD2D9E4027}"/>
              </a:ext>
            </a:extLst>
          </p:cNvPr>
          <p:cNvSpPr>
            <a:spLocks noGrp="1"/>
          </p:cNvSpPr>
          <p:nvPr>
            <p:ph type="ctrTitle"/>
          </p:nvPr>
        </p:nvSpPr>
        <p:spPr/>
        <p:txBody>
          <a:bodyPr/>
          <a:lstStyle/>
          <a:p>
            <a:pPr algn="ctr"/>
            <a:r>
              <a:rPr lang="sk-SK" dirty="0" err="1"/>
              <a:t>Thank</a:t>
            </a:r>
            <a:r>
              <a:rPr lang="sk-SK" dirty="0"/>
              <a:t> </a:t>
            </a:r>
            <a:r>
              <a:rPr lang="sk-SK" dirty="0" err="1"/>
              <a:t>you</a:t>
            </a:r>
            <a:r>
              <a:rPr lang="sk-SK" dirty="0"/>
              <a:t>!</a:t>
            </a:r>
            <a:endParaRPr lang="en-GB" dirty="0"/>
          </a:p>
        </p:txBody>
      </p:sp>
    </p:spTree>
    <p:extLst>
      <p:ext uri="{BB962C8B-B14F-4D97-AF65-F5344CB8AC3E}">
        <p14:creationId xmlns:p14="http://schemas.microsoft.com/office/powerpoint/2010/main" val="250835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593D882-EA8B-4D33-9846-629806A1417D}"/>
              </a:ext>
            </a:extLst>
          </p:cNvPr>
          <p:cNvSpPr>
            <a:spLocks noGrp="1"/>
          </p:cNvSpPr>
          <p:nvPr>
            <p:ph type="title"/>
          </p:nvPr>
        </p:nvSpPr>
        <p:spPr/>
        <p:txBody>
          <a:bodyPr/>
          <a:lstStyle/>
          <a:p>
            <a:r>
              <a:rPr lang="en-US" dirty="0"/>
              <a:t>Background info </a:t>
            </a:r>
            <a:br>
              <a:rPr lang="en-US" dirty="0"/>
            </a:br>
            <a:r>
              <a:rPr lang="en-US" sz="1400" dirty="0"/>
              <a:t>(To get you on the same page with the audience the presentation is built for</a:t>
            </a:r>
            <a:r>
              <a:rPr lang="sk-SK" sz="1400" dirty="0"/>
              <a:t>.</a:t>
            </a:r>
            <a:r>
              <a:rPr lang="en-US" sz="1400" dirty="0"/>
              <a:t>)</a:t>
            </a:r>
            <a:endParaRPr lang="en-US" dirty="0"/>
          </a:p>
        </p:txBody>
      </p:sp>
      <p:sp>
        <p:nvSpPr>
          <p:cNvPr id="3" name="Zástupný objekt pre obsah 2">
            <a:extLst>
              <a:ext uri="{FF2B5EF4-FFF2-40B4-BE49-F238E27FC236}">
                <a16:creationId xmlns:a16="http://schemas.microsoft.com/office/drawing/2014/main" id="{9239A1E0-D0BB-40CE-BD60-EBC65BE362BC}"/>
              </a:ext>
            </a:extLst>
          </p:cNvPr>
          <p:cNvSpPr>
            <a:spLocks noGrp="1"/>
          </p:cNvSpPr>
          <p:nvPr>
            <p:ph idx="1"/>
          </p:nvPr>
        </p:nvSpPr>
        <p:spPr/>
        <p:txBody>
          <a:bodyPr>
            <a:normAutofit lnSpcReduction="10000"/>
          </a:bodyPr>
          <a:lstStyle/>
          <a:p>
            <a:pPr marL="0" indent="0">
              <a:buNone/>
            </a:pPr>
            <a:r>
              <a:rPr lang="en-US" sz="1400" dirty="0"/>
              <a:t>Project is done for a mall that has some clients subscribed to the membership card.</a:t>
            </a:r>
          </a:p>
          <a:p>
            <a:pPr marL="0" indent="0">
              <a:buNone/>
            </a:pPr>
            <a:r>
              <a:rPr lang="en-US" sz="1400" dirty="0"/>
              <a:t>When clients subscribe, they provide information like gender, age</a:t>
            </a:r>
            <a:r>
              <a:rPr lang="sk-SK" sz="1400" dirty="0"/>
              <a:t> and</a:t>
            </a:r>
            <a:r>
              <a:rPr lang="en-US" sz="1400" dirty="0"/>
              <a:t> annual income. </a:t>
            </a:r>
          </a:p>
          <a:p>
            <a:pPr marL="0" indent="0">
              <a:buNone/>
            </a:pPr>
            <a:endParaRPr lang="en-US" sz="1400" dirty="0"/>
          </a:p>
          <a:p>
            <a:pPr marL="0" indent="0">
              <a:buNone/>
            </a:pPr>
            <a:r>
              <a:rPr lang="en-US" sz="1400" dirty="0"/>
              <a:t>Because they have this card, they use it to buy</a:t>
            </a:r>
            <a:r>
              <a:rPr lang="sk-SK" sz="1400" dirty="0"/>
              <a:t> </a:t>
            </a:r>
            <a:r>
              <a:rPr lang="en-US" sz="1400" dirty="0"/>
              <a:t>all sorts of things in the mall and therefor</a:t>
            </a:r>
            <a:r>
              <a:rPr lang="sk-SK" sz="1400" dirty="0"/>
              <a:t>e</a:t>
            </a:r>
            <a:r>
              <a:rPr lang="en-US" sz="1400" dirty="0"/>
              <a:t> the mall has the purchase history of each of its client member.</a:t>
            </a:r>
          </a:p>
          <a:p>
            <a:pPr marL="0" indent="0">
              <a:buNone/>
            </a:pPr>
            <a:endParaRPr lang="en-US" sz="1400" dirty="0"/>
          </a:p>
          <a:p>
            <a:pPr marL="0" indent="0">
              <a:buNone/>
            </a:pPr>
            <a:r>
              <a:rPr lang="en-US" sz="1400" dirty="0"/>
              <a:t>Based on information like </a:t>
            </a:r>
            <a:r>
              <a:rPr lang="sk-SK" sz="1400" dirty="0" err="1"/>
              <a:t>annual</a:t>
            </a:r>
            <a:r>
              <a:rPr lang="en-US" sz="1400" dirty="0"/>
              <a:t> income, the number of times per week they shop in the mall and the amount of money they spend </a:t>
            </a:r>
            <a:r>
              <a:rPr lang="sk-SK" sz="1400" dirty="0"/>
              <a:t>per</a:t>
            </a:r>
            <a:r>
              <a:rPr lang="en-US" sz="1400" dirty="0"/>
              <a:t> year the spending score is computed.</a:t>
            </a:r>
          </a:p>
          <a:p>
            <a:pPr marL="0" indent="0">
              <a:buNone/>
            </a:pPr>
            <a:endParaRPr lang="en-US" sz="1400" dirty="0"/>
          </a:p>
          <a:p>
            <a:pPr marL="0" indent="0">
              <a:buNone/>
            </a:pPr>
            <a:r>
              <a:rPr lang="en-US" sz="1400" dirty="0"/>
              <a:t>The metric takes values between 1 and 100. The closer is the score to 1, the less the client spends and the closer is</a:t>
            </a:r>
            <a:r>
              <a:rPr lang="sk-SK" sz="1400" dirty="0"/>
              <a:t> </a:t>
            </a:r>
            <a:r>
              <a:rPr lang="sk-SK" sz="1400" dirty="0" err="1"/>
              <a:t>the</a:t>
            </a:r>
            <a:r>
              <a:rPr lang="en-US" sz="1400" dirty="0"/>
              <a:t> score to 100, the more client spends.</a:t>
            </a:r>
          </a:p>
          <a:p>
            <a:pPr marL="0" indent="0">
              <a:buNone/>
            </a:pPr>
            <a:endParaRPr lang="en-US" sz="1400" dirty="0"/>
          </a:p>
          <a:p>
            <a:pPr marL="0" indent="0">
              <a:buNone/>
            </a:pPr>
            <a:r>
              <a:rPr lang="en-US" sz="1400" dirty="0"/>
              <a:t>So far there was no analysis done based on these information.</a:t>
            </a:r>
          </a:p>
          <a:p>
            <a:pPr marL="0" indent="0">
              <a:buNone/>
            </a:pPr>
            <a:endParaRPr lang="en-US" sz="1400" dirty="0"/>
          </a:p>
        </p:txBody>
      </p:sp>
    </p:spTree>
    <p:extLst>
      <p:ext uri="{BB962C8B-B14F-4D97-AF65-F5344CB8AC3E}">
        <p14:creationId xmlns:p14="http://schemas.microsoft.com/office/powerpoint/2010/main" val="99869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A74D668-2704-4E55-B190-212C47BD1413}"/>
              </a:ext>
            </a:extLst>
          </p:cNvPr>
          <p:cNvSpPr>
            <a:spLocks noGrp="1"/>
          </p:cNvSpPr>
          <p:nvPr>
            <p:ph type="title"/>
          </p:nvPr>
        </p:nvSpPr>
        <p:spPr/>
        <p:txBody>
          <a:bodyPr/>
          <a:lstStyle/>
          <a:p>
            <a:r>
              <a:rPr lang="en-US" dirty="0"/>
              <a:t>Current situation</a:t>
            </a:r>
          </a:p>
        </p:txBody>
      </p:sp>
      <p:sp>
        <p:nvSpPr>
          <p:cNvPr id="3" name="Zástupný objekt pre obsah 2">
            <a:extLst>
              <a:ext uri="{FF2B5EF4-FFF2-40B4-BE49-F238E27FC236}">
                <a16:creationId xmlns:a16="http://schemas.microsoft.com/office/drawing/2014/main" id="{BAC36B5B-012C-49FB-800B-D9195F2D3F88}"/>
              </a:ext>
            </a:extLst>
          </p:cNvPr>
          <p:cNvSpPr>
            <a:spLocks noGrp="1"/>
          </p:cNvSpPr>
          <p:nvPr>
            <p:ph idx="1"/>
          </p:nvPr>
        </p:nvSpPr>
        <p:spPr/>
        <p:txBody>
          <a:bodyPr/>
          <a:lstStyle/>
          <a:p>
            <a:r>
              <a:rPr lang="en-US" dirty="0"/>
              <a:t>Decisions based on gut-feeling</a:t>
            </a:r>
            <a:r>
              <a:rPr lang="sk-SK" dirty="0"/>
              <a:t> </a:t>
            </a:r>
            <a:endParaRPr lang="en-US" dirty="0"/>
          </a:p>
          <a:p>
            <a:endParaRPr lang="en-US" dirty="0"/>
          </a:p>
          <a:p>
            <a:r>
              <a:rPr lang="en-US" dirty="0"/>
              <a:t>General marketing</a:t>
            </a:r>
          </a:p>
          <a:p>
            <a:endParaRPr lang="en-US" dirty="0"/>
          </a:p>
          <a:p>
            <a:r>
              <a:rPr lang="en-US" dirty="0"/>
              <a:t>General approach of customer experience department</a:t>
            </a:r>
          </a:p>
          <a:p>
            <a:endParaRPr lang="sk-SK" dirty="0"/>
          </a:p>
          <a:p>
            <a:r>
              <a:rPr lang="en-US" dirty="0"/>
              <a:t>No way of </a:t>
            </a:r>
            <a:r>
              <a:rPr lang="sk-SK" dirty="0"/>
              <a:t>monitoring</a:t>
            </a:r>
            <a:r>
              <a:rPr lang="en-US" dirty="0"/>
              <a:t> „customer success“</a:t>
            </a:r>
          </a:p>
        </p:txBody>
      </p:sp>
    </p:spTree>
    <p:extLst>
      <p:ext uri="{BB962C8B-B14F-4D97-AF65-F5344CB8AC3E}">
        <p14:creationId xmlns:p14="http://schemas.microsoft.com/office/powerpoint/2010/main" val="153496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938DBA-FDC9-4F13-A1AF-2417637A350C}"/>
              </a:ext>
            </a:extLst>
          </p:cNvPr>
          <p:cNvSpPr>
            <a:spLocks noGrp="1"/>
          </p:cNvSpPr>
          <p:nvPr>
            <p:ph type="title"/>
          </p:nvPr>
        </p:nvSpPr>
        <p:spPr/>
        <p:txBody>
          <a:bodyPr/>
          <a:lstStyle/>
          <a:p>
            <a:r>
              <a:rPr lang="sk-SK" noProof="1"/>
              <a:t>Approach</a:t>
            </a:r>
          </a:p>
        </p:txBody>
      </p:sp>
      <p:sp>
        <p:nvSpPr>
          <p:cNvPr id="3" name="Zástupný objekt pre obsah 2">
            <a:extLst>
              <a:ext uri="{FF2B5EF4-FFF2-40B4-BE49-F238E27FC236}">
                <a16:creationId xmlns:a16="http://schemas.microsoft.com/office/drawing/2014/main" id="{00F0AB42-1CD3-4FF4-941C-55DDB0DD8ACF}"/>
              </a:ext>
            </a:extLst>
          </p:cNvPr>
          <p:cNvSpPr>
            <a:spLocks noGrp="1"/>
          </p:cNvSpPr>
          <p:nvPr>
            <p:ph idx="1"/>
          </p:nvPr>
        </p:nvSpPr>
        <p:spPr/>
        <p:txBody>
          <a:bodyPr/>
          <a:lstStyle/>
          <a:p>
            <a:r>
              <a:rPr lang="en-US" dirty="0"/>
              <a:t>Input:</a:t>
            </a:r>
          </a:p>
          <a:p>
            <a:r>
              <a:rPr lang="en-US" dirty="0"/>
              <a:t>200 customers</a:t>
            </a:r>
          </a:p>
          <a:p>
            <a:r>
              <a:rPr lang="en-US" dirty="0"/>
              <a:t>4 features: Gender, Age, Annual Income, Spending Score</a:t>
            </a:r>
          </a:p>
          <a:p>
            <a:r>
              <a:rPr lang="en-US" dirty="0"/>
              <a:t>No missing/incorrect values thanks to quality assurance procedures applied when calculating spending score</a:t>
            </a:r>
          </a:p>
          <a:p>
            <a:endParaRPr lang="en-US" dirty="0"/>
          </a:p>
          <a:p>
            <a:r>
              <a:rPr lang="en-US" dirty="0"/>
              <a:t>Output:</a:t>
            </a:r>
          </a:p>
          <a:p>
            <a:r>
              <a:rPr lang="en-US" dirty="0"/>
              <a:t>Groups of customers with similar values</a:t>
            </a:r>
          </a:p>
        </p:txBody>
      </p:sp>
    </p:spTree>
    <p:extLst>
      <p:ext uri="{BB962C8B-B14F-4D97-AF65-F5344CB8AC3E}">
        <p14:creationId xmlns:p14="http://schemas.microsoft.com/office/powerpoint/2010/main" val="259063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D62900-76F2-43DB-8EC2-ACE47159E108}"/>
              </a:ext>
            </a:extLst>
          </p:cNvPr>
          <p:cNvSpPr>
            <a:spLocks noGrp="1"/>
          </p:cNvSpPr>
          <p:nvPr>
            <p:ph type="title"/>
          </p:nvPr>
        </p:nvSpPr>
        <p:spPr/>
        <p:txBody>
          <a:bodyPr/>
          <a:lstStyle/>
          <a:p>
            <a:r>
              <a:rPr lang="en-US" dirty="0"/>
              <a:t>Clustering – technical part</a:t>
            </a:r>
          </a:p>
        </p:txBody>
      </p:sp>
      <p:sp>
        <p:nvSpPr>
          <p:cNvPr id="3" name="Zástupný objekt pre obsah 2">
            <a:extLst>
              <a:ext uri="{FF2B5EF4-FFF2-40B4-BE49-F238E27FC236}">
                <a16:creationId xmlns:a16="http://schemas.microsoft.com/office/drawing/2014/main" id="{8E3AA655-CB2D-49F7-8480-CBAC97DC8AF3}"/>
              </a:ext>
            </a:extLst>
          </p:cNvPr>
          <p:cNvSpPr>
            <a:spLocks noGrp="1"/>
          </p:cNvSpPr>
          <p:nvPr>
            <p:ph idx="1"/>
          </p:nvPr>
        </p:nvSpPr>
        <p:spPr/>
        <p:txBody>
          <a:bodyPr>
            <a:normAutofit/>
          </a:bodyPr>
          <a:lstStyle/>
          <a:p>
            <a:r>
              <a:rPr lang="en-US" dirty="0"/>
              <a:t>Clustering method:</a:t>
            </a:r>
          </a:p>
          <a:p>
            <a:pPr marL="0" indent="0">
              <a:buNone/>
            </a:pPr>
            <a:r>
              <a:rPr lang="en-US" dirty="0"/>
              <a:t>  </a:t>
            </a:r>
            <a:r>
              <a:rPr lang="en-US" b="1" noProof="1"/>
              <a:t>Kmeans</a:t>
            </a:r>
            <a:r>
              <a:rPr lang="en-US" b="1" dirty="0"/>
              <a:t> clustering (K++)</a:t>
            </a:r>
          </a:p>
          <a:p>
            <a:pPr marL="0" indent="0">
              <a:buNone/>
            </a:pPr>
            <a:r>
              <a:rPr lang="en-US" dirty="0"/>
              <a:t>  based on </a:t>
            </a:r>
          </a:p>
          <a:p>
            <a:pPr marL="0" indent="0">
              <a:buNone/>
            </a:pPr>
            <a:r>
              <a:rPr lang="en-US" b="1" dirty="0"/>
              <a:t>  Euclidean Distance</a:t>
            </a:r>
          </a:p>
          <a:p>
            <a:endParaRPr lang="en-US" b="1" dirty="0"/>
          </a:p>
          <a:p>
            <a:r>
              <a:rPr lang="en-US" dirty="0"/>
              <a:t>Ensuring</a:t>
            </a:r>
            <a:r>
              <a:rPr lang="sk-SK" dirty="0"/>
              <a:t> </a:t>
            </a:r>
            <a:r>
              <a:rPr lang="en-US" dirty="0"/>
              <a:t>equal importance of the features: </a:t>
            </a:r>
          </a:p>
          <a:p>
            <a:pPr marL="0" indent="0">
              <a:buNone/>
            </a:pPr>
            <a:r>
              <a:rPr lang="en-US" b="1" dirty="0"/>
              <a:t>  Standard Scaler</a:t>
            </a:r>
          </a:p>
          <a:p>
            <a:endParaRPr lang="en-US" b="1" dirty="0"/>
          </a:p>
          <a:p>
            <a:endParaRPr lang="en-US" dirty="0"/>
          </a:p>
        </p:txBody>
      </p:sp>
      <p:pic>
        <p:nvPicPr>
          <p:cNvPr id="4" name="Obrázok 3">
            <a:extLst>
              <a:ext uri="{FF2B5EF4-FFF2-40B4-BE49-F238E27FC236}">
                <a16:creationId xmlns:a16="http://schemas.microsoft.com/office/drawing/2014/main" id="{1B6ABD36-029E-4F17-AA86-F533B95E3E62}"/>
              </a:ext>
            </a:extLst>
          </p:cNvPr>
          <p:cNvPicPr>
            <a:picLocks noChangeAspect="1"/>
          </p:cNvPicPr>
          <p:nvPr/>
        </p:nvPicPr>
        <p:blipFill>
          <a:blip r:embed="rId3"/>
          <a:stretch>
            <a:fillRect/>
          </a:stretch>
        </p:blipFill>
        <p:spPr>
          <a:xfrm>
            <a:off x="4851724" y="2442620"/>
            <a:ext cx="2395052" cy="1867911"/>
          </a:xfrm>
          <a:prstGeom prst="rect">
            <a:avLst/>
          </a:prstGeom>
        </p:spPr>
      </p:pic>
      <p:pic>
        <p:nvPicPr>
          <p:cNvPr id="5" name="Obrázok 4">
            <a:extLst>
              <a:ext uri="{FF2B5EF4-FFF2-40B4-BE49-F238E27FC236}">
                <a16:creationId xmlns:a16="http://schemas.microsoft.com/office/drawing/2014/main" id="{7EEFCB5C-9EF1-43EA-9E2A-3740031B925D}"/>
              </a:ext>
            </a:extLst>
          </p:cNvPr>
          <p:cNvPicPr>
            <a:picLocks noChangeAspect="1"/>
          </p:cNvPicPr>
          <p:nvPr/>
        </p:nvPicPr>
        <p:blipFill>
          <a:blip r:embed="rId4"/>
          <a:stretch>
            <a:fillRect/>
          </a:stretch>
        </p:blipFill>
        <p:spPr>
          <a:xfrm>
            <a:off x="3226545" y="5075367"/>
            <a:ext cx="3686175" cy="1571625"/>
          </a:xfrm>
          <a:prstGeom prst="rect">
            <a:avLst/>
          </a:prstGeom>
        </p:spPr>
      </p:pic>
      <p:pic>
        <p:nvPicPr>
          <p:cNvPr id="6" name="Obrázok 5">
            <a:extLst>
              <a:ext uri="{FF2B5EF4-FFF2-40B4-BE49-F238E27FC236}">
                <a16:creationId xmlns:a16="http://schemas.microsoft.com/office/drawing/2014/main" id="{13B080AA-F116-456E-9632-CBB39D51D4CF}"/>
              </a:ext>
            </a:extLst>
          </p:cNvPr>
          <p:cNvPicPr>
            <a:picLocks noChangeAspect="1"/>
          </p:cNvPicPr>
          <p:nvPr/>
        </p:nvPicPr>
        <p:blipFill>
          <a:blip r:embed="rId5"/>
          <a:stretch>
            <a:fillRect/>
          </a:stretch>
        </p:blipFill>
        <p:spPr>
          <a:xfrm>
            <a:off x="6968704" y="5062927"/>
            <a:ext cx="5153025" cy="1600200"/>
          </a:xfrm>
          <a:prstGeom prst="rect">
            <a:avLst/>
          </a:prstGeom>
        </p:spPr>
      </p:pic>
    </p:spTree>
    <p:extLst>
      <p:ext uri="{BB962C8B-B14F-4D97-AF65-F5344CB8AC3E}">
        <p14:creationId xmlns:p14="http://schemas.microsoft.com/office/powerpoint/2010/main" val="209283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D62900-76F2-43DB-8EC2-ACE47159E108}"/>
              </a:ext>
            </a:extLst>
          </p:cNvPr>
          <p:cNvSpPr>
            <a:spLocks noGrp="1"/>
          </p:cNvSpPr>
          <p:nvPr>
            <p:ph type="title"/>
          </p:nvPr>
        </p:nvSpPr>
        <p:spPr/>
        <p:txBody>
          <a:bodyPr/>
          <a:lstStyle/>
          <a:p>
            <a:r>
              <a:rPr lang="en-US" dirty="0"/>
              <a:t>Clustering</a:t>
            </a:r>
            <a:r>
              <a:rPr lang="sk-SK" dirty="0"/>
              <a:t> </a:t>
            </a:r>
            <a:r>
              <a:rPr lang="en-US" dirty="0"/>
              <a:t>– technical part</a:t>
            </a:r>
          </a:p>
        </p:txBody>
      </p:sp>
      <p:sp>
        <p:nvSpPr>
          <p:cNvPr id="3" name="Zástupný objekt pre obsah 2">
            <a:extLst>
              <a:ext uri="{FF2B5EF4-FFF2-40B4-BE49-F238E27FC236}">
                <a16:creationId xmlns:a16="http://schemas.microsoft.com/office/drawing/2014/main" id="{8E3AA655-CB2D-49F7-8480-CBAC97DC8AF3}"/>
              </a:ext>
            </a:extLst>
          </p:cNvPr>
          <p:cNvSpPr>
            <a:spLocks noGrp="1"/>
          </p:cNvSpPr>
          <p:nvPr>
            <p:ph idx="1"/>
          </p:nvPr>
        </p:nvSpPr>
        <p:spPr/>
        <p:txBody>
          <a:bodyPr/>
          <a:lstStyle/>
          <a:p>
            <a:r>
              <a:rPr lang="en-US" dirty="0"/>
              <a:t>Selecting optimal number of segments: </a:t>
            </a:r>
            <a:r>
              <a:rPr lang="en-US" b="1" dirty="0"/>
              <a:t>Elbow Method</a:t>
            </a:r>
          </a:p>
          <a:p>
            <a:endParaRPr lang="sk-SK" b="1" dirty="0"/>
          </a:p>
          <a:p>
            <a:endParaRPr lang="sk-SK" b="1" dirty="0"/>
          </a:p>
          <a:p>
            <a:endParaRPr lang="sk-SK" b="1" dirty="0"/>
          </a:p>
          <a:p>
            <a:endParaRPr lang="sk-SK" b="1" dirty="0"/>
          </a:p>
          <a:p>
            <a:endParaRPr lang="en-US" dirty="0"/>
          </a:p>
        </p:txBody>
      </p:sp>
      <p:pic>
        <p:nvPicPr>
          <p:cNvPr id="4" name="Obrázok 3">
            <a:extLst>
              <a:ext uri="{FF2B5EF4-FFF2-40B4-BE49-F238E27FC236}">
                <a16:creationId xmlns:a16="http://schemas.microsoft.com/office/drawing/2014/main" id="{2CA6EDC3-D6D9-4F39-866C-09067E702D80}"/>
              </a:ext>
            </a:extLst>
          </p:cNvPr>
          <p:cNvPicPr>
            <a:picLocks noChangeAspect="1"/>
          </p:cNvPicPr>
          <p:nvPr/>
        </p:nvPicPr>
        <p:blipFill>
          <a:blip r:embed="rId3"/>
          <a:stretch>
            <a:fillRect/>
          </a:stretch>
        </p:blipFill>
        <p:spPr>
          <a:xfrm>
            <a:off x="1004401" y="2790436"/>
            <a:ext cx="4936088" cy="3221100"/>
          </a:xfrm>
          <a:prstGeom prst="rect">
            <a:avLst/>
          </a:prstGeom>
        </p:spPr>
      </p:pic>
    </p:spTree>
    <p:extLst>
      <p:ext uri="{BB962C8B-B14F-4D97-AF65-F5344CB8AC3E}">
        <p14:creationId xmlns:p14="http://schemas.microsoft.com/office/powerpoint/2010/main" val="240727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4EAD65-97F3-4DBE-B632-E5DCB1DFCDB1}"/>
              </a:ext>
            </a:extLst>
          </p:cNvPr>
          <p:cNvSpPr>
            <a:spLocks noGrp="1"/>
          </p:cNvSpPr>
          <p:nvPr>
            <p:ph type="title"/>
          </p:nvPr>
        </p:nvSpPr>
        <p:spPr/>
        <p:txBody>
          <a:bodyPr/>
          <a:lstStyle/>
          <a:p>
            <a:r>
              <a:rPr lang="en-US" dirty="0"/>
              <a:t>Clustering – technical part</a:t>
            </a:r>
          </a:p>
        </p:txBody>
      </p:sp>
      <p:sp>
        <p:nvSpPr>
          <p:cNvPr id="3" name="Zástupný objekt pre obsah 2">
            <a:extLst>
              <a:ext uri="{FF2B5EF4-FFF2-40B4-BE49-F238E27FC236}">
                <a16:creationId xmlns:a16="http://schemas.microsoft.com/office/drawing/2014/main" id="{795FED95-FD8F-464B-891E-627165182101}"/>
              </a:ext>
            </a:extLst>
          </p:cNvPr>
          <p:cNvSpPr>
            <a:spLocks noGrp="1"/>
          </p:cNvSpPr>
          <p:nvPr>
            <p:ph idx="1"/>
          </p:nvPr>
        </p:nvSpPr>
        <p:spPr/>
        <p:txBody>
          <a:bodyPr/>
          <a:lstStyle/>
          <a:p>
            <a:r>
              <a:rPr lang="en-US" dirty="0"/>
              <a:t>Visual check: </a:t>
            </a:r>
            <a:r>
              <a:rPr lang="en-US" b="1" dirty="0"/>
              <a:t>PCA – 2 components</a:t>
            </a:r>
          </a:p>
          <a:p>
            <a:endParaRPr lang="en-US" dirty="0"/>
          </a:p>
        </p:txBody>
      </p:sp>
      <p:pic>
        <p:nvPicPr>
          <p:cNvPr id="4" name="Obrázok 3">
            <a:extLst>
              <a:ext uri="{FF2B5EF4-FFF2-40B4-BE49-F238E27FC236}">
                <a16:creationId xmlns:a16="http://schemas.microsoft.com/office/drawing/2014/main" id="{02C086D6-9647-4825-848D-74881B16CB12}"/>
              </a:ext>
            </a:extLst>
          </p:cNvPr>
          <p:cNvPicPr>
            <a:picLocks noChangeAspect="1"/>
          </p:cNvPicPr>
          <p:nvPr/>
        </p:nvPicPr>
        <p:blipFill>
          <a:blip r:embed="rId3"/>
          <a:stretch>
            <a:fillRect/>
          </a:stretch>
        </p:blipFill>
        <p:spPr>
          <a:xfrm>
            <a:off x="1005180" y="2797690"/>
            <a:ext cx="4891767" cy="3308813"/>
          </a:xfrm>
          <a:prstGeom prst="rect">
            <a:avLst/>
          </a:prstGeom>
        </p:spPr>
      </p:pic>
    </p:spTree>
    <p:extLst>
      <p:ext uri="{BB962C8B-B14F-4D97-AF65-F5344CB8AC3E}">
        <p14:creationId xmlns:p14="http://schemas.microsoft.com/office/powerpoint/2010/main" val="278354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BFF8810-828C-462E-8157-17AC9A7B2D34}"/>
              </a:ext>
            </a:extLst>
          </p:cNvPr>
          <p:cNvSpPr>
            <a:spLocks noGrp="1"/>
          </p:cNvSpPr>
          <p:nvPr>
            <p:ph type="title"/>
          </p:nvPr>
        </p:nvSpPr>
        <p:spPr/>
        <p:txBody>
          <a:bodyPr/>
          <a:lstStyle/>
          <a:p>
            <a:r>
              <a:rPr lang="en-US" dirty="0"/>
              <a:t>4 segments described</a:t>
            </a:r>
          </a:p>
        </p:txBody>
      </p:sp>
      <p:sp>
        <p:nvSpPr>
          <p:cNvPr id="3" name="Zástupný objekt pre obsah 2">
            <a:extLst>
              <a:ext uri="{FF2B5EF4-FFF2-40B4-BE49-F238E27FC236}">
                <a16:creationId xmlns:a16="http://schemas.microsoft.com/office/drawing/2014/main" id="{49E0DC1C-A1E5-4083-8C94-89882046FB20}"/>
              </a:ext>
            </a:extLst>
          </p:cNvPr>
          <p:cNvSpPr>
            <a:spLocks noGrp="1"/>
          </p:cNvSpPr>
          <p:nvPr>
            <p:ph idx="1"/>
          </p:nvPr>
        </p:nvSpPr>
        <p:spPr/>
        <p:txBody>
          <a:bodyPr/>
          <a:lstStyle/>
          <a:p>
            <a:r>
              <a:rPr lang="en-US" dirty="0">
                <a:hlinkClick r:id="rId2"/>
              </a:rPr>
              <a:t>Found segments</a:t>
            </a:r>
            <a:endParaRPr lang="en-US" dirty="0"/>
          </a:p>
        </p:txBody>
      </p:sp>
    </p:spTree>
    <p:extLst>
      <p:ext uri="{BB962C8B-B14F-4D97-AF65-F5344CB8AC3E}">
        <p14:creationId xmlns:p14="http://schemas.microsoft.com/office/powerpoint/2010/main" val="11875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0A4225-F5D6-4240-AA54-882C2A3FA619}"/>
              </a:ext>
            </a:extLst>
          </p:cNvPr>
          <p:cNvSpPr>
            <a:spLocks noGrp="1"/>
          </p:cNvSpPr>
          <p:nvPr>
            <p:ph type="title"/>
          </p:nvPr>
        </p:nvSpPr>
        <p:spPr/>
        <p:txBody>
          <a:bodyPr/>
          <a:lstStyle/>
          <a:p>
            <a:r>
              <a:rPr lang="en-US" dirty="0"/>
              <a:t>Conclusion</a:t>
            </a:r>
          </a:p>
        </p:txBody>
      </p:sp>
      <p:sp>
        <p:nvSpPr>
          <p:cNvPr id="3" name="Zástupný objekt pre obsah 2">
            <a:extLst>
              <a:ext uri="{FF2B5EF4-FFF2-40B4-BE49-F238E27FC236}">
                <a16:creationId xmlns:a16="http://schemas.microsoft.com/office/drawing/2014/main" id="{9A4CDAE0-A275-49BC-94A3-E5FDE5F4A103}"/>
              </a:ext>
            </a:extLst>
          </p:cNvPr>
          <p:cNvSpPr>
            <a:spLocks noGrp="1"/>
          </p:cNvSpPr>
          <p:nvPr>
            <p:ph idx="1"/>
          </p:nvPr>
        </p:nvSpPr>
        <p:spPr/>
        <p:txBody>
          <a:bodyPr/>
          <a:lstStyle/>
          <a:p>
            <a:pPr marL="0" indent="0">
              <a:buNone/>
            </a:pPr>
            <a:r>
              <a:rPr lang="en-US" dirty="0"/>
              <a:t>1. 2 clusters has higher spending score than the other 2</a:t>
            </a:r>
          </a:p>
          <a:p>
            <a:pPr marL="0" indent="0">
              <a:buNone/>
            </a:pPr>
            <a:endParaRPr lang="en-US" dirty="0"/>
          </a:p>
          <a:p>
            <a:pPr marL="0" indent="0">
              <a:buNone/>
            </a:pPr>
            <a:r>
              <a:rPr lang="en-US" dirty="0"/>
              <a:t>2. It is not the gender</a:t>
            </a:r>
          </a:p>
          <a:p>
            <a:pPr marL="0" indent="0">
              <a:buNone/>
            </a:pPr>
            <a:endParaRPr lang="en-US" dirty="0"/>
          </a:p>
          <a:p>
            <a:pPr marL="0" indent="0">
              <a:buNone/>
            </a:pPr>
            <a:r>
              <a:rPr lang="en-US" dirty="0"/>
              <a:t>3. It is not the annual income</a:t>
            </a:r>
          </a:p>
          <a:p>
            <a:pPr marL="0" indent="0">
              <a:buNone/>
            </a:pPr>
            <a:endParaRPr lang="en-US" dirty="0"/>
          </a:p>
          <a:p>
            <a:pPr marL="0" indent="0">
              <a:buNone/>
            </a:pPr>
            <a:r>
              <a:rPr lang="en-US" dirty="0"/>
              <a:t>4. It is the age!</a:t>
            </a:r>
          </a:p>
        </p:txBody>
      </p:sp>
    </p:spTree>
    <p:extLst>
      <p:ext uri="{BB962C8B-B14F-4D97-AF65-F5344CB8AC3E}">
        <p14:creationId xmlns:p14="http://schemas.microsoft.com/office/powerpoint/2010/main" val="80160509"/>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316</TotalTime>
  <Words>2175</Words>
  <Application>Microsoft Office PowerPoint</Application>
  <PresentationFormat>Širokouhlá</PresentationFormat>
  <Paragraphs>169</Paragraphs>
  <Slides>12</Slides>
  <Notes>8</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12</vt:i4>
      </vt:variant>
    </vt:vector>
  </HeadingPairs>
  <TitlesOfParts>
    <vt:vector size="16" baseType="lpstr">
      <vt:lpstr>Arial</vt:lpstr>
      <vt:lpstr>Calibri</vt:lpstr>
      <vt:lpstr>Trebuchet MS</vt:lpstr>
      <vt:lpstr>Berlín</vt:lpstr>
      <vt:lpstr>Customer Segmentation</vt:lpstr>
      <vt:lpstr>Background info  (To get you on the same page with the audience the presentation is built for.)</vt:lpstr>
      <vt:lpstr>Current situation</vt:lpstr>
      <vt:lpstr>Approach</vt:lpstr>
      <vt:lpstr>Clustering – technical part</vt:lpstr>
      <vt:lpstr>Clustering – technical part</vt:lpstr>
      <vt:lpstr>Clustering – technical part</vt:lpstr>
      <vt:lpstr>4 segments described</vt:lpstr>
      <vt:lpstr>Conclusion</vt:lpstr>
      <vt:lpstr>Suggestions for future investigation</vt:lpstr>
      <vt:lpstr>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Ivana Hybenova</dc:creator>
  <cp:lastModifiedBy>Ivana Hybenova</cp:lastModifiedBy>
  <cp:revision>39</cp:revision>
  <dcterms:created xsi:type="dcterms:W3CDTF">2020-04-01T19:08:28Z</dcterms:created>
  <dcterms:modified xsi:type="dcterms:W3CDTF">2020-04-05T13:34:59Z</dcterms:modified>
</cp:coreProperties>
</file>