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25CB-2606-40C5-8598-C413A41AA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1153C-0793-44A8-92DB-19B93364B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0CFA4-03DB-4901-A74F-E4117CA1F7C5}"/>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830CDEC4-7FF0-466D-A696-E5D9361F4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2E7B-0537-4E91-A5DC-1A7FFD8A8868}"/>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92745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0C5F-EEDC-4EBC-AEB8-D7A14DECC8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3ABAB-66E8-4EA1-9D9C-C904D697C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565D3-9653-490D-B5AD-3F237796B785}"/>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EE36A493-519D-4AAC-AA76-DA4F48F91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1F112-732A-4663-8D62-1CEF12C88EDB}"/>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103591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E6C3A7-9E62-438E-BCDA-880D7643D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027D9-F199-42CE-A9B7-86D152879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54928-4309-4E98-AB76-123D806E6CCB}"/>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336926BA-65F7-4050-86D3-54846F1CE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C0547-DAE4-442F-B1ED-BB165BAF57E1}"/>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73577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1180-88C1-40A9-B835-C2C06E8DF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17FC-8A47-425F-8EC3-BED34ED703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75848-8636-413C-8FB0-A44CDB72470F}"/>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2A01D086-6526-491D-8238-D98D334D4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531EA-5481-4FBD-BC88-FD26F19F166E}"/>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179244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88E8-5B00-437E-8AED-65C0D9435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2B586-9A0A-4164-B882-59E473AFD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69F61-364B-41C5-A715-3504132CE0FF}"/>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90DE5FDF-9347-48DB-8870-6861A6C31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F83F6-CA9A-42CF-93EE-9C353C2F8799}"/>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11074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78A4-1E7C-4034-8873-EE6AACBF4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38DE4-7498-4CA6-AD5A-4DBF86F5F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DDB5D0-F0AB-445C-95E2-6100C7400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5224D-20B7-4617-9599-5206B9D41BED}"/>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6" name="Footer Placeholder 5">
            <a:extLst>
              <a:ext uri="{FF2B5EF4-FFF2-40B4-BE49-F238E27FC236}">
                <a16:creationId xmlns:a16="http://schemas.microsoft.com/office/drawing/2014/main" id="{2417F89B-D54C-4DFC-8BE3-D7832C7F3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5B6EE-4523-4BA3-A7FE-6990B218DC55}"/>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424673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8CE8-0F1F-4D91-B0D4-972A52ACB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4C7BE-6953-4A97-8929-CF2C1A23E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52285-5A10-4C79-B2B1-78E352417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9CD01-3AEF-45B5-AFAE-C504B366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49DB82-B906-422A-8A34-23C5DE056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1A982-77E6-418C-9BC6-A2F6A8C9FF14}"/>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8" name="Footer Placeholder 7">
            <a:extLst>
              <a:ext uri="{FF2B5EF4-FFF2-40B4-BE49-F238E27FC236}">
                <a16:creationId xmlns:a16="http://schemas.microsoft.com/office/drawing/2014/main" id="{0B71C192-61A4-4FA0-AE07-D132815E9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CFD173-ABB8-4023-B421-3E47FF7AAC81}"/>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143588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3E85-E31A-49EB-9E8C-524F3A756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0E41B-5DD0-432F-A74E-6AA38E3525BD}"/>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4" name="Footer Placeholder 3">
            <a:extLst>
              <a:ext uri="{FF2B5EF4-FFF2-40B4-BE49-F238E27FC236}">
                <a16:creationId xmlns:a16="http://schemas.microsoft.com/office/drawing/2014/main" id="{11E5145D-A008-4BEF-BDB5-8F9B9DF8E4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5B7B3-1C1D-44FB-BD9D-C0164CCB8161}"/>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390602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3E245-5C30-4901-A644-5E85B6C84C83}"/>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3" name="Footer Placeholder 2">
            <a:extLst>
              <a:ext uri="{FF2B5EF4-FFF2-40B4-BE49-F238E27FC236}">
                <a16:creationId xmlns:a16="http://schemas.microsoft.com/office/drawing/2014/main" id="{64C49C66-077E-4006-8C9A-4CE187E590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2CB5E-FA67-4745-BD6D-590221075136}"/>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400323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FBE4-5FF8-4C95-94DA-FCC08B8F0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E03761-99DE-4A09-9553-DB7749ABC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4D45D-720C-4D2E-866D-6A6E9B720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55D51-DCC6-4D1A-B3AA-4EC82832026F}"/>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6" name="Footer Placeholder 5">
            <a:extLst>
              <a:ext uri="{FF2B5EF4-FFF2-40B4-BE49-F238E27FC236}">
                <a16:creationId xmlns:a16="http://schemas.microsoft.com/office/drawing/2014/main" id="{EA4727AA-63BF-40F5-8D00-8A9E59E1D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D5FDB-F7A7-4A9A-9B5A-E6E5986210BE}"/>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237215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DFC1-5E82-499D-AF7E-5BA317C9C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7E9A38-8ECB-4436-B418-713E9EAA4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2B3F1-292D-462B-9C70-E70411141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24668-7ABD-4CAD-8FE1-0A5C31D0F87F}"/>
              </a:ext>
            </a:extLst>
          </p:cNvPr>
          <p:cNvSpPr>
            <a:spLocks noGrp="1"/>
          </p:cNvSpPr>
          <p:nvPr>
            <p:ph type="dt" sz="half" idx="10"/>
          </p:nvPr>
        </p:nvSpPr>
        <p:spPr/>
        <p:txBody>
          <a:bodyPr/>
          <a:lstStyle/>
          <a:p>
            <a:fld id="{4552812B-86C0-497A-9332-FA4D064DAAEF}" type="datetimeFigureOut">
              <a:rPr lang="en-US" smtClean="0"/>
              <a:t>1/28/2021</a:t>
            </a:fld>
            <a:endParaRPr lang="en-US"/>
          </a:p>
        </p:txBody>
      </p:sp>
      <p:sp>
        <p:nvSpPr>
          <p:cNvPr id="6" name="Footer Placeholder 5">
            <a:extLst>
              <a:ext uri="{FF2B5EF4-FFF2-40B4-BE49-F238E27FC236}">
                <a16:creationId xmlns:a16="http://schemas.microsoft.com/office/drawing/2014/main" id="{687492F2-6429-4175-A3BB-FB376CDA5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B14AA-8392-4C9B-8423-09C2827D4B87}"/>
              </a:ext>
            </a:extLst>
          </p:cNvPr>
          <p:cNvSpPr>
            <a:spLocks noGrp="1"/>
          </p:cNvSpPr>
          <p:nvPr>
            <p:ph type="sldNum" sz="quarter" idx="12"/>
          </p:nvPr>
        </p:nvSpPr>
        <p:spPr/>
        <p:txBody>
          <a:bodyPr/>
          <a:lstStyle/>
          <a:p>
            <a:fld id="{415A07F1-D29C-484D-B443-843697C44576}" type="slidenum">
              <a:rPr lang="en-US" smtClean="0"/>
              <a:t>‹#›</a:t>
            </a:fld>
            <a:endParaRPr lang="en-US"/>
          </a:p>
        </p:txBody>
      </p:sp>
    </p:spTree>
    <p:extLst>
      <p:ext uri="{BB962C8B-B14F-4D97-AF65-F5344CB8AC3E}">
        <p14:creationId xmlns:p14="http://schemas.microsoft.com/office/powerpoint/2010/main" val="247149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340-E215-4317-B642-5822272A5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10428-4E97-42E3-94E0-A1DE01D4A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2352C-E0B6-413E-BEEC-56ECF0B9E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2812B-86C0-497A-9332-FA4D064DAAEF}" type="datetimeFigureOut">
              <a:rPr lang="en-US" smtClean="0"/>
              <a:t>1/28/2021</a:t>
            </a:fld>
            <a:endParaRPr lang="en-US"/>
          </a:p>
        </p:txBody>
      </p:sp>
      <p:sp>
        <p:nvSpPr>
          <p:cNvPr id="5" name="Footer Placeholder 4">
            <a:extLst>
              <a:ext uri="{FF2B5EF4-FFF2-40B4-BE49-F238E27FC236}">
                <a16:creationId xmlns:a16="http://schemas.microsoft.com/office/drawing/2014/main" id="{B95501AF-FB87-4E2F-AA4C-A894CB65E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6C1923-A862-4B46-B8FA-5FC5D413A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A07F1-D29C-484D-B443-843697C44576}" type="slidenum">
              <a:rPr lang="en-US" smtClean="0"/>
              <a:t>‹#›</a:t>
            </a:fld>
            <a:endParaRPr lang="en-US"/>
          </a:p>
        </p:txBody>
      </p:sp>
    </p:spTree>
    <p:extLst>
      <p:ext uri="{BB962C8B-B14F-4D97-AF65-F5344CB8AC3E}">
        <p14:creationId xmlns:p14="http://schemas.microsoft.com/office/powerpoint/2010/main" val="382303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11D95E63-6421-4259-9484-FD520E24D223}"/>
              </a:ext>
            </a:extLst>
          </p:cNvPr>
          <p:cNvPicPr>
            <a:picLocks noChangeAspect="1"/>
          </p:cNvPicPr>
          <p:nvPr/>
        </p:nvPicPr>
        <p:blipFill rotWithShape="1">
          <a:blip r:embed="rId2">
            <a:extLst>
              <a:ext uri="{28A0092B-C50C-407E-A947-70E740481C1C}">
                <a14:useLocalDpi xmlns:a14="http://schemas.microsoft.com/office/drawing/2010/main" val="0"/>
              </a:ext>
            </a:extLst>
          </a:blip>
          <a:srcRect l="18811" r="31778" b="9090"/>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08C95-FCEE-49FD-9E39-82ADFC895E88}"/>
              </a:ext>
            </a:extLst>
          </p:cNvPr>
          <p:cNvSpPr>
            <a:spLocks noGrp="1"/>
          </p:cNvSpPr>
          <p:nvPr>
            <p:ph type="ctrTitle"/>
          </p:nvPr>
        </p:nvSpPr>
        <p:spPr>
          <a:xfrm>
            <a:off x="477981" y="1122363"/>
            <a:ext cx="4023360" cy="3204134"/>
          </a:xfrm>
        </p:spPr>
        <p:txBody>
          <a:bodyPr anchor="b">
            <a:normAutofit/>
          </a:bodyPr>
          <a:lstStyle/>
          <a:p>
            <a:pPr algn="l"/>
            <a:r>
              <a:rPr lang="hr-HR" sz="4100" b="1">
                <a:effectLst/>
                <a:latin typeface="Cambria" panose="02040503050406030204" pitchFamily="18" charset="0"/>
                <a:ea typeface="Times New Roman" panose="02020603050405020304" pitchFamily="18" charset="0"/>
                <a:cs typeface="Times New Roman" panose="02020603050405020304" pitchFamily="18" charset="0"/>
              </a:rPr>
              <a:t>Izrada animiranog lika u programu Autodesk Fusion 360 </a:t>
            </a:r>
            <a:endParaRPr lang="en-US" sz="4100"/>
          </a:p>
        </p:txBody>
      </p:sp>
      <p:sp>
        <p:nvSpPr>
          <p:cNvPr id="3" name="Subtitle 2">
            <a:extLst>
              <a:ext uri="{FF2B5EF4-FFF2-40B4-BE49-F238E27FC236}">
                <a16:creationId xmlns:a16="http://schemas.microsoft.com/office/drawing/2014/main" id="{4DD1AAE3-2EBF-4DF6-B534-537A852C1288}"/>
              </a:ext>
            </a:extLst>
          </p:cNvPr>
          <p:cNvSpPr>
            <a:spLocks noGrp="1"/>
          </p:cNvSpPr>
          <p:nvPr>
            <p:ph type="subTitle" idx="1"/>
          </p:nvPr>
        </p:nvSpPr>
        <p:spPr>
          <a:xfrm>
            <a:off x="477980" y="4872922"/>
            <a:ext cx="4023359" cy="1208141"/>
          </a:xfrm>
        </p:spPr>
        <p:txBody>
          <a:bodyPr>
            <a:normAutofit/>
          </a:bodyPr>
          <a:lstStyle/>
          <a:p>
            <a:pPr algn="l"/>
            <a:r>
              <a:rPr lang="hr-HR" sz="2000"/>
              <a:t>Ivana Radić</a:t>
            </a:r>
            <a:endParaRPr lang="en-US" sz="200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2552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ndoor, kitchenware&#10;&#10;Description automatically generated">
            <a:extLst>
              <a:ext uri="{FF2B5EF4-FFF2-40B4-BE49-F238E27FC236}">
                <a16:creationId xmlns:a16="http://schemas.microsoft.com/office/drawing/2014/main" id="{9C06593D-B0EF-447C-8AA5-EE5C98D4F5C4}"/>
              </a:ext>
            </a:extLst>
          </p:cNvPr>
          <p:cNvPicPr>
            <a:picLocks noChangeAspect="1"/>
          </p:cNvPicPr>
          <p:nvPr/>
        </p:nvPicPr>
        <p:blipFill rotWithShape="1">
          <a:blip r:embed="rId2">
            <a:extLst>
              <a:ext uri="{28A0092B-C50C-407E-A947-70E740481C1C}">
                <a14:useLocalDpi xmlns:a14="http://schemas.microsoft.com/office/drawing/2010/main" val="0"/>
              </a:ext>
            </a:extLst>
          </a:blip>
          <a:srcRect t="12791"/>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342B71D-0317-4429-9360-7AE1AD6C37DF}"/>
              </a:ext>
            </a:extLst>
          </p:cNvPr>
          <p:cNvSpPr>
            <a:spLocks noGrp="1"/>
          </p:cNvSpPr>
          <p:nvPr>
            <p:ph type="title"/>
          </p:nvPr>
        </p:nvSpPr>
        <p:spPr>
          <a:xfrm>
            <a:off x="709448" y="1913950"/>
            <a:ext cx="4204137" cy="1342754"/>
          </a:xfrm>
        </p:spPr>
        <p:txBody>
          <a:bodyPr>
            <a:normAutofit/>
          </a:bodyPr>
          <a:lstStyle/>
          <a:p>
            <a:pPr algn="ctr"/>
            <a:r>
              <a:rPr lang="hr-HR" sz="3600" dirty="0"/>
              <a:t>Izrada ruke</a:t>
            </a:r>
            <a:endParaRPr lang="en-US" sz="3600" dirty="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110B43-2E68-4F3E-8E34-4697F7AC4F1A}"/>
              </a:ext>
            </a:extLst>
          </p:cNvPr>
          <p:cNvSpPr>
            <a:spLocks noGrp="1"/>
          </p:cNvSpPr>
          <p:nvPr>
            <p:ph idx="1"/>
          </p:nvPr>
        </p:nvSpPr>
        <p:spPr>
          <a:xfrm>
            <a:off x="525516" y="3417573"/>
            <a:ext cx="4593021" cy="2619839"/>
          </a:xfrm>
        </p:spPr>
        <p:txBody>
          <a:bodyPr anchor="ctr">
            <a:normAutofit/>
          </a:bodyPr>
          <a:lstStyle/>
          <a:p>
            <a:r>
              <a:rPr lang="hr-HR" sz="1800" dirty="0">
                <a:effectLst/>
                <a:latin typeface="Arial" panose="020B0604020202020204" pitchFamily="34" charset="0"/>
                <a:ea typeface="Times New Roman" panose="02020603050405020304" pitchFamily="18" charset="0"/>
                <a:cs typeface="Times New Roman" panose="02020603050405020304" pitchFamily="18" charset="0"/>
              </a:rPr>
              <a:t>Ruka se pomoću opcije Extrude proširi i pretvori u objekt.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hr-HR" sz="1800" dirty="0">
                <a:effectLst/>
                <a:latin typeface="Arial" panose="020B0604020202020204" pitchFamily="34" charset="0"/>
                <a:ea typeface="Times New Roman" panose="02020603050405020304" pitchFamily="18" charset="0"/>
                <a:cs typeface="Times New Roman" panose="02020603050405020304" pitchFamily="18" charset="0"/>
              </a:rPr>
              <a:t>Kako bi ruka izgledala realnije potrebno je sve rubove zaobliti koristeći Filet opciju.</a:t>
            </a:r>
          </a:p>
          <a:p>
            <a:r>
              <a:rPr lang="hr-HR" sz="1800" dirty="0">
                <a:effectLst/>
                <a:latin typeface="Arial" panose="020B0604020202020204" pitchFamily="34" charset="0"/>
                <a:ea typeface="Times New Roman" panose="02020603050405020304" pitchFamily="18" charset="0"/>
                <a:cs typeface="Times New Roman" panose="02020603050405020304" pitchFamily="18" charset="0"/>
              </a:rPr>
              <a:t>Uz opciju Mirror nacrtana ruka se zrcali i na drugu stranu Malca</a:t>
            </a:r>
            <a:r>
              <a:rPr lang="hr-HR" sz="1800" dirty="0">
                <a:latin typeface="Arial" panose="020B0604020202020204" pitchFamily="34" charset="0"/>
                <a:ea typeface="Times New Roman" panose="02020603050405020304" pitchFamily="18" charset="0"/>
                <a:cs typeface="Times New Roman" panose="02020603050405020304" pitchFamily="18" charset="0"/>
              </a:rPr>
              <a:t>.</a:t>
            </a:r>
            <a:endParaRPr lang="en-US" sz="1800"/>
          </a:p>
        </p:txBody>
      </p:sp>
    </p:spTree>
    <p:extLst>
      <p:ext uri="{BB962C8B-B14F-4D97-AF65-F5344CB8AC3E}">
        <p14:creationId xmlns:p14="http://schemas.microsoft.com/office/powerpoint/2010/main" val="19539259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DB767-6CCB-4263-95BE-9C51BB488C8C}"/>
              </a:ext>
            </a:extLst>
          </p:cNvPr>
          <p:cNvSpPr>
            <a:spLocks noGrp="1"/>
          </p:cNvSpPr>
          <p:nvPr>
            <p:ph type="title"/>
          </p:nvPr>
        </p:nvSpPr>
        <p:spPr>
          <a:xfrm>
            <a:off x="8468139" y="489507"/>
            <a:ext cx="3266661" cy="1655483"/>
          </a:xfrm>
        </p:spPr>
        <p:txBody>
          <a:bodyPr anchor="b">
            <a:normAutofit/>
          </a:bodyPr>
          <a:lstStyle/>
          <a:p>
            <a:pPr algn="ctr"/>
            <a:r>
              <a:rPr lang="hr-HR" sz="4000" dirty="0"/>
              <a:t>Izrada naočala i oka</a:t>
            </a:r>
            <a:endParaRPr lang="en-US" sz="4000" dirty="0"/>
          </a:p>
        </p:txBody>
      </p:sp>
      <p:pic>
        <p:nvPicPr>
          <p:cNvPr id="5" name="Picture 4" descr="Graphical user interface, application&#10;&#10;Description automatically generated">
            <a:extLst>
              <a:ext uri="{FF2B5EF4-FFF2-40B4-BE49-F238E27FC236}">
                <a16:creationId xmlns:a16="http://schemas.microsoft.com/office/drawing/2014/main" id="{A95433E9-9AC0-4815-BB39-EB7147123F20}"/>
              </a:ext>
            </a:extLst>
          </p:cNvPr>
          <p:cNvPicPr>
            <a:picLocks noChangeAspect="1"/>
          </p:cNvPicPr>
          <p:nvPr/>
        </p:nvPicPr>
        <p:blipFill rotWithShape="1">
          <a:blip r:embed="rId2">
            <a:extLst>
              <a:ext uri="{28A0092B-C50C-407E-A947-70E740481C1C}">
                <a14:useLocalDpi xmlns:a14="http://schemas.microsoft.com/office/drawing/2010/main" val="0"/>
              </a:ext>
            </a:extLst>
          </a:blip>
          <a:srcRect l="8682" r="11537" b="1"/>
          <a:stretch/>
        </p:blipFill>
        <p:spPr>
          <a:xfrm>
            <a:off x="20" y="431"/>
            <a:ext cx="8115280" cy="6408309"/>
          </a:xfrm>
          <a:prstGeom prst="rect">
            <a:avLst/>
          </a:prstGeom>
        </p:spPr>
      </p:pic>
      <p:sp>
        <p:nvSpPr>
          <p:cNvPr id="3" name="Content Placeholder 2">
            <a:extLst>
              <a:ext uri="{FF2B5EF4-FFF2-40B4-BE49-F238E27FC236}">
                <a16:creationId xmlns:a16="http://schemas.microsoft.com/office/drawing/2014/main" id="{E53163F9-C515-4F38-9F30-E388E58B4902}"/>
              </a:ext>
            </a:extLst>
          </p:cNvPr>
          <p:cNvSpPr>
            <a:spLocks noGrp="1"/>
          </p:cNvSpPr>
          <p:nvPr>
            <p:ph idx="1"/>
          </p:nvPr>
        </p:nvSpPr>
        <p:spPr>
          <a:xfrm>
            <a:off x="8468139" y="2418408"/>
            <a:ext cx="3266661" cy="3540265"/>
          </a:xfrm>
        </p:spPr>
        <p:txBody>
          <a:bodyPr>
            <a:normAutofit/>
          </a:bodyPr>
          <a:lstStyle/>
          <a:p>
            <a:r>
              <a:rPr lang="hr-HR" sz="1600" dirty="0">
                <a:effectLst/>
                <a:latin typeface="Arial" panose="020B0604020202020204" pitchFamily="34" charset="0"/>
                <a:ea typeface="Times New Roman" panose="02020603050405020304" pitchFamily="18" charset="0"/>
                <a:cs typeface="Times New Roman" panose="02020603050405020304" pitchFamily="18" charset="0"/>
              </a:rPr>
              <a:t>Za naočale koristi se valjak. Kako bi se nacrtalo oko koje je zaobljeno unutar naočala potrebno je nacrtati kružnicu na sredini valjka. Nakon što se nacrta kružnica uz opciju Extrude potrebno ju je uvući unutar naočala.</a:t>
            </a:r>
          </a:p>
          <a:p>
            <a:r>
              <a:rPr lang="hr-HR" sz="1600" dirty="0">
                <a:effectLst/>
                <a:latin typeface="Arial" panose="020B0604020202020204" pitchFamily="34" charset="0"/>
                <a:ea typeface="Times New Roman" panose="02020603050405020304" pitchFamily="18" charset="0"/>
                <a:cs typeface="Times New Roman" panose="02020603050405020304" pitchFamily="18" charset="0"/>
              </a:rPr>
              <a:t>Kako bi se napravilo oblo oko unutar naočala potrebno je prvo napraviti os te površinu na tu os kao i kod ruke.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400" dirty="0"/>
          </a:p>
        </p:txBody>
      </p:sp>
      <p:sp>
        <p:nvSpPr>
          <p:cNvPr id="15"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971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EF0-D9CF-4DA6-AAE2-43FFC8BFC200}"/>
              </a:ext>
            </a:extLst>
          </p:cNvPr>
          <p:cNvSpPr>
            <a:spLocks noGrp="1"/>
          </p:cNvSpPr>
          <p:nvPr>
            <p:ph type="title"/>
          </p:nvPr>
        </p:nvSpPr>
        <p:spPr>
          <a:xfrm>
            <a:off x="1601958" y="820738"/>
            <a:ext cx="2678724" cy="1463671"/>
          </a:xfrm>
        </p:spPr>
        <p:txBody>
          <a:bodyPr>
            <a:normAutofit/>
          </a:bodyPr>
          <a:lstStyle/>
          <a:p>
            <a:r>
              <a:rPr lang="hr-HR" dirty="0"/>
              <a:t>Izrada oka</a:t>
            </a:r>
            <a:endParaRPr lang="en-US" dirty="0"/>
          </a:p>
        </p:txBody>
      </p:sp>
      <p:cxnSp>
        <p:nvCxnSpPr>
          <p:cNvPr id="21" name="Straight Arrow Connector 16">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CB6F7E-AB3D-4931-8D08-1D03B3E363E0}"/>
              </a:ext>
            </a:extLst>
          </p:cNvPr>
          <p:cNvSpPr>
            <a:spLocks noGrp="1"/>
          </p:cNvSpPr>
          <p:nvPr>
            <p:ph idx="1"/>
          </p:nvPr>
        </p:nvSpPr>
        <p:spPr>
          <a:xfrm>
            <a:off x="655321" y="2575034"/>
            <a:ext cx="5120113" cy="3462228"/>
          </a:xfrm>
        </p:spPr>
        <p:txBody>
          <a:bodyPr>
            <a:normAutofit/>
          </a:bodyPr>
          <a:lstStyle/>
          <a:p>
            <a:r>
              <a:rPr lang="hr-HR" sz="1800">
                <a:effectLst/>
                <a:latin typeface="Arial" panose="020B0604020202020204" pitchFamily="34" charset="0"/>
                <a:ea typeface="Times New Roman" panose="02020603050405020304" pitchFamily="18" charset="0"/>
                <a:cs typeface="Times New Roman" panose="02020603050405020304" pitchFamily="18" charset="0"/>
              </a:rPr>
              <a:t>Na novonastalu površinu potrebno je nacrtati pravokutnik te koristeći 3-Point Arc napravi se luk u obliku zaobljenosti oka.</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p>
            <a:r>
              <a:rPr lang="hr-HR" sz="1800">
                <a:effectLst/>
                <a:latin typeface="Arial" panose="020B0604020202020204" pitchFamily="34" charset="0"/>
                <a:ea typeface="Times New Roman" panose="02020603050405020304" pitchFamily="18" charset="0"/>
                <a:cs typeface="Times New Roman" panose="02020603050405020304" pitchFamily="18" charset="0"/>
              </a:rPr>
              <a:t>Nacrtani luk se pomoću opcije Revolve zaobli u obliku oka.</a:t>
            </a:r>
          </a:p>
          <a:p>
            <a:r>
              <a:rPr lang="hr-HR" sz="1800">
                <a:latin typeface="Arial" panose="020B0604020202020204" pitchFamily="34" charset="0"/>
                <a:cs typeface="Times New Roman" panose="02020603050405020304" pitchFamily="18" charset="0"/>
              </a:rPr>
              <a:t>Koristeći Filet oko rubovi se zaoble.</a:t>
            </a:r>
          </a:p>
          <a:p>
            <a:r>
              <a:rPr lang="hr-HR" sz="1800">
                <a:effectLst/>
                <a:latin typeface="Arial" panose="020B0604020202020204" pitchFamily="34" charset="0"/>
                <a:ea typeface="Times New Roman" panose="02020603050405020304" pitchFamily="18" charset="0"/>
                <a:cs typeface="Times New Roman" panose="02020603050405020304" pitchFamily="18" charset="0"/>
              </a:rPr>
              <a:t>Malci na naočalama imaju jednu udubljenu liniju te kako bi to ostvarili potrebno je napraviti projekciju na valjak naočala te koristeći Offset povući liniju kružnice prema nazad. Liniju je potrebno proširiti opcijom Extrude s operacijom Cut. </a:t>
            </a:r>
            <a:endParaRPr lang="en-US" sz="1800" dirty="0"/>
          </a:p>
        </p:txBody>
      </p:sp>
      <p:pic>
        <p:nvPicPr>
          <p:cNvPr id="7" name="Picture 6" descr="Graphical user interface&#10;&#10;Description automatically generated">
            <a:extLst>
              <a:ext uri="{FF2B5EF4-FFF2-40B4-BE49-F238E27FC236}">
                <a16:creationId xmlns:a16="http://schemas.microsoft.com/office/drawing/2014/main" id="{01A38D1F-414F-4345-AE81-EF1CD99DEE2C}"/>
              </a:ext>
            </a:extLst>
          </p:cNvPr>
          <p:cNvPicPr>
            <a:picLocks noChangeAspect="1"/>
          </p:cNvPicPr>
          <p:nvPr/>
        </p:nvPicPr>
        <p:blipFill rotWithShape="1">
          <a:blip r:embed="rId2">
            <a:extLst>
              <a:ext uri="{28A0092B-C50C-407E-A947-70E740481C1C}">
                <a14:useLocalDpi xmlns:a14="http://schemas.microsoft.com/office/drawing/2010/main" val="0"/>
              </a:ext>
            </a:extLst>
          </a:blip>
          <a:srcRect l="-171" t="872" r="9496" b="-872"/>
          <a:stretch/>
        </p:blipFill>
        <p:spPr>
          <a:xfrm>
            <a:off x="5878850" y="13"/>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90990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C65CB554-5002-4C78-B46D-6956D4B4E564}"/>
              </a:ext>
            </a:extLst>
          </p:cNvPr>
          <p:cNvPicPr>
            <a:picLocks noChangeAspect="1"/>
          </p:cNvPicPr>
          <p:nvPr/>
        </p:nvPicPr>
        <p:blipFill rotWithShape="1">
          <a:blip r:embed="rId2">
            <a:extLst>
              <a:ext uri="{28A0092B-C50C-407E-A947-70E740481C1C}">
                <a14:useLocalDpi xmlns:a14="http://schemas.microsoft.com/office/drawing/2010/main" val="0"/>
              </a:ext>
            </a:extLst>
          </a:blip>
          <a:srcRect b="21603"/>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A552D85C-ECA3-4EE4-88B9-B5C27281044F}"/>
              </a:ext>
            </a:extLst>
          </p:cNvPr>
          <p:cNvSpPr>
            <a:spLocks noGrp="1"/>
          </p:cNvSpPr>
          <p:nvPr>
            <p:ph type="title"/>
          </p:nvPr>
        </p:nvSpPr>
        <p:spPr>
          <a:xfrm>
            <a:off x="709448" y="1913950"/>
            <a:ext cx="4204137" cy="1342754"/>
          </a:xfrm>
        </p:spPr>
        <p:txBody>
          <a:bodyPr>
            <a:normAutofit/>
          </a:bodyPr>
          <a:lstStyle/>
          <a:p>
            <a:pPr algn="ctr"/>
            <a:r>
              <a:rPr lang="hr-HR" sz="3600"/>
              <a:t>Detalj na naočalama</a:t>
            </a:r>
            <a:endParaRPr lang="en-US" sz="360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E98D47-B942-4455-91A0-863A09F93466}"/>
              </a:ext>
            </a:extLst>
          </p:cNvPr>
          <p:cNvSpPr>
            <a:spLocks noGrp="1"/>
          </p:cNvSpPr>
          <p:nvPr>
            <p:ph idx="1"/>
          </p:nvPr>
        </p:nvSpPr>
        <p:spPr>
          <a:xfrm>
            <a:off x="515005" y="3707214"/>
            <a:ext cx="4593021" cy="2619839"/>
          </a:xfrm>
        </p:spPr>
        <p:txBody>
          <a:bodyPr anchor="ctr">
            <a:noAutofit/>
          </a:bodyPr>
          <a:lstStyle/>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Malci na naočalama imaju okrugle detalje za njih je potrebno napraviti kružnicu.</a:t>
            </a:r>
          </a:p>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Kružnicu je potrebno izdužiti da izviri izvan naočala koristeći Extrude te zaobliti koristeći Filet.</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Nakon što se napravi jedan detalj koristeći Circular Pattern taj detalj se može ponoviti određeni broj puta po kružnici.</a:t>
            </a:r>
            <a:endParaRPr lang="en-US" sz="2000" dirty="0"/>
          </a:p>
        </p:txBody>
      </p:sp>
    </p:spTree>
    <p:extLst>
      <p:ext uri="{BB962C8B-B14F-4D97-AF65-F5344CB8AC3E}">
        <p14:creationId xmlns:p14="http://schemas.microsoft.com/office/powerpoint/2010/main" val="29880691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yellow, outdoor object&#10;&#10;Description automatically generated">
            <a:extLst>
              <a:ext uri="{FF2B5EF4-FFF2-40B4-BE49-F238E27FC236}">
                <a16:creationId xmlns:a16="http://schemas.microsoft.com/office/drawing/2014/main" id="{A862F89D-1E47-4352-88BC-F0882C997F69}"/>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8094" b="10386"/>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F2286-6E80-4B79-9606-C0FE3A9FF770}"/>
              </a:ext>
            </a:extLst>
          </p:cNvPr>
          <p:cNvSpPr>
            <a:spLocks noGrp="1"/>
          </p:cNvSpPr>
          <p:nvPr>
            <p:ph type="title"/>
          </p:nvPr>
        </p:nvSpPr>
        <p:spPr>
          <a:xfrm>
            <a:off x="7851031" y="632990"/>
            <a:ext cx="4062643" cy="1043409"/>
          </a:xfrm>
        </p:spPr>
        <p:txBody>
          <a:bodyPr>
            <a:normAutofit/>
          </a:bodyPr>
          <a:lstStyle/>
          <a:p>
            <a:endParaRPr lang="en-US" sz="3600"/>
          </a:p>
        </p:txBody>
      </p:sp>
      <p:sp>
        <p:nvSpPr>
          <p:cNvPr id="3" name="Content Placeholder 2">
            <a:extLst>
              <a:ext uri="{FF2B5EF4-FFF2-40B4-BE49-F238E27FC236}">
                <a16:creationId xmlns:a16="http://schemas.microsoft.com/office/drawing/2014/main" id="{E516455D-9C88-46E1-9EBD-03C248DBC4BA}"/>
              </a:ext>
            </a:extLst>
          </p:cNvPr>
          <p:cNvSpPr>
            <a:spLocks noGrp="1"/>
          </p:cNvSpPr>
          <p:nvPr>
            <p:ph idx="1"/>
          </p:nvPr>
        </p:nvSpPr>
        <p:spPr>
          <a:xfrm>
            <a:off x="7621031" y="1774372"/>
            <a:ext cx="4062642" cy="2754086"/>
          </a:xfrm>
        </p:spPr>
        <p:txBody>
          <a:bodyPr anchor="t">
            <a:normAutofit/>
          </a:bodyPr>
          <a:lstStyle/>
          <a:p>
            <a:r>
              <a:rPr lang="hr-HR" sz="1500">
                <a:effectLst/>
                <a:latin typeface="Arial" panose="020B0604020202020204" pitchFamily="34" charset="0"/>
                <a:ea typeface="Times New Roman" panose="02020603050405020304" pitchFamily="18" charset="0"/>
                <a:cs typeface="Times New Roman" panose="02020603050405020304" pitchFamily="18" charset="0"/>
              </a:rPr>
              <a:t>Naočale drži guma koja ide oko glave Malca za nju je potrebno napraviti kružnicu koristeći Offset na sredini gornjeg dijela valjka. Kružnica se onda pomoću Extrude proširi te oblikuje Filet-om. Gumu je još potrebno stanjiti na stražnjem dijelu glave Malca koristeći Draft.</a:t>
            </a:r>
          </a:p>
          <a:p>
            <a:r>
              <a:rPr lang="hr-HR" sz="1500">
                <a:effectLst/>
                <a:latin typeface="Arial" panose="020B0604020202020204" pitchFamily="34" charset="0"/>
                <a:ea typeface="Times New Roman" panose="02020603050405020304" pitchFamily="18" charset="0"/>
                <a:cs typeface="Times New Roman" panose="02020603050405020304" pitchFamily="18" charset="0"/>
              </a:rPr>
              <a:t>Oko i jednu stranu naočala je još potrebno zrcaliti kako bi Malac imao dva oka.</a:t>
            </a:r>
            <a:endParaRPr lang="en-US" sz="15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5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500"/>
          </a:p>
        </p:txBody>
      </p:sp>
    </p:spTree>
    <p:extLst>
      <p:ext uri="{BB962C8B-B14F-4D97-AF65-F5344CB8AC3E}">
        <p14:creationId xmlns:p14="http://schemas.microsoft.com/office/powerpoint/2010/main" val="24299668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28ED4012-25C1-4536-8F0D-46E101BE05FA}"/>
              </a:ext>
            </a:extLst>
          </p:cNvPr>
          <p:cNvPicPr>
            <a:picLocks noChangeAspect="1"/>
          </p:cNvPicPr>
          <p:nvPr/>
        </p:nvPicPr>
        <p:blipFill rotWithShape="1">
          <a:blip r:embed="rId2">
            <a:extLst>
              <a:ext uri="{28A0092B-C50C-407E-A947-70E740481C1C}">
                <a14:useLocalDpi xmlns:a14="http://schemas.microsoft.com/office/drawing/2010/main" val="0"/>
              </a:ext>
            </a:extLst>
          </a:blip>
          <a:srcRect l="25949" t="16240" r="660" b="3988"/>
          <a:stretch/>
        </p:blipFill>
        <p:spPr>
          <a:xfrm>
            <a:off x="20" y="10"/>
            <a:ext cx="12191980" cy="6857990"/>
          </a:xfrm>
          <a:prstGeom prst="rect">
            <a:avLst/>
          </a:prstGeom>
        </p:spPr>
      </p:pic>
      <p:sp>
        <p:nvSpPr>
          <p:cNvPr id="17" name="Freeform: Shape 1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342FA3-E494-4A85-A3AC-4475B8D12B89}"/>
              </a:ext>
            </a:extLst>
          </p:cNvPr>
          <p:cNvSpPr>
            <a:spLocks noGrp="1"/>
          </p:cNvSpPr>
          <p:nvPr>
            <p:ph type="title"/>
          </p:nvPr>
        </p:nvSpPr>
        <p:spPr>
          <a:xfrm>
            <a:off x="750242" y="632990"/>
            <a:ext cx="4062643" cy="1043409"/>
          </a:xfrm>
        </p:spPr>
        <p:txBody>
          <a:bodyPr>
            <a:normAutofit/>
          </a:bodyPr>
          <a:lstStyle/>
          <a:p>
            <a:endParaRPr lang="en-US" sz="3600"/>
          </a:p>
        </p:txBody>
      </p:sp>
      <p:sp>
        <p:nvSpPr>
          <p:cNvPr id="3" name="Content Placeholder 2">
            <a:extLst>
              <a:ext uri="{FF2B5EF4-FFF2-40B4-BE49-F238E27FC236}">
                <a16:creationId xmlns:a16="http://schemas.microsoft.com/office/drawing/2014/main" id="{63DDF3F1-8AF1-448B-81A0-70F9112EE156}"/>
              </a:ext>
            </a:extLst>
          </p:cNvPr>
          <p:cNvSpPr>
            <a:spLocks noGrp="1"/>
          </p:cNvSpPr>
          <p:nvPr>
            <p:ph idx="1"/>
          </p:nvPr>
        </p:nvSpPr>
        <p:spPr>
          <a:xfrm>
            <a:off x="520242" y="1774372"/>
            <a:ext cx="4062642" cy="2754086"/>
          </a:xfrm>
        </p:spPr>
        <p:txBody>
          <a:bodyPr anchor="t">
            <a:normAutofit/>
          </a:bodyPr>
          <a:lstStyle/>
          <a:p>
            <a:r>
              <a:rPr lang="hr-HR" sz="1400">
                <a:effectLst/>
                <a:latin typeface="Arial" panose="020B0604020202020204" pitchFamily="34" charset="0"/>
                <a:ea typeface="Times New Roman" panose="02020603050405020304" pitchFamily="18" charset="0"/>
                <a:cs typeface="Times New Roman" panose="02020603050405020304" pitchFamily="18" charset="0"/>
              </a:rPr>
              <a:t>Iduće na redu su usta i zubi Malca. Za početak potrebno je napraviti novu plohu koristeći Offset Plane na udaljenosti od sredine valjka malca. Te na njoj napraviti sljedeću skicu.</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p>
            <a:r>
              <a:rPr lang="hr-HR" sz="1400">
                <a:effectLst/>
                <a:latin typeface="Arial" panose="020B0604020202020204" pitchFamily="34" charset="0"/>
                <a:ea typeface="Times New Roman" panose="02020603050405020304" pitchFamily="18" charset="0"/>
                <a:cs typeface="Times New Roman" panose="02020603050405020304" pitchFamily="18" charset="0"/>
              </a:rPr>
              <a:t>Za crtanje oblika gornjeg dijela usta koristi se 3-Point Arc a za crtanje donjeg dijela usta i zubiju Fit Point Spline. Usta i zubi crtaju se gledajući sliku Malca.</a:t>
            </a:r>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p>
            <a:r>
              <a:rPr lang="hr-HR" sz="1400">
                <a:latin typeface="Arial" panose="020B0604020202020204" pitchFamily="34" charset="0"/>
                <a:ea typeface="Times New Roman" panose="02020603050405020304" pitchFamily="18" charset="0"/>
                <a:cs typeface="Times New Roman" panose="02020603050405020304" pitchFamily="18" charset="0"/>
              </a:rPr>
              <a:t>Pomoću opcije Emboss napravi se udubina za usnu šupljinu i izbočina za zube.</a:t>
            </a:r>
            <a:r>
              <a:rPr lang="hr-HR" sz="1400">
                <a:effectLst/>
                <a:latin typeface="Arial" panose="020B0604020202020204" pitchFamily="34" charset="0"/>
                <a:ea typeface="Times New Roman" panose="02020603050405020304" pitchFamily="18" charset="0"/>
                <a:cs typeface="Times New Roman" panose="02020603050405020304" pitchFamily="18" charset="0"/>
              </a:rPr>
              <a:t> Nakon toga se usne zaoble koristeći Filet.</a:t>
            </a:r>
          </a:p>
          <a:p>
            <a:endParaRPr lang="en-US" sz="1400">
              <a:effectLst/>
              <a:latin typeface="Arial" panose="020B0604020202020204" pitchFamily="34" charset="0"/>
              <a:ea typeface="Times New Roman" panose="02020603050405020304" pitchFamily="18" charset="0"/>
              <a:cs typeface="Times New Roman" panose="02020603050405020304" pitchFamily="18" charset="0"/>
            </a:endParaRPr>
          </a:p>
          <a:p>
            <a:endParaRPr lang="hr-HR" sz="1400"/>
          </a:p>
        </p:txBody>
      </p:sp>
    </p:spTree>
    <p:extLst>
      <p:ext uri="{BB962C8B-B14F-4D97-AF65-F5344CB8AC3E}">
        <p14:creationId xmlns:p14="http://schemas.microsoft.com/office/powerpoint/2010/main" val="13593661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944C-130F-4E43-B674-83E98954A376}"/>
              </a:ext>
            </a:extLst>
          </p:cNvPr>
          <p:cNvSpPr>
            <a:spLocks noGrp="1"/>
          </p:cNvSpPr>
          <p:nvPr>
            <p:ph type="title"/>
          </p:nvPr>
        </p:nvSpPr>
        <p:spPr>
          <a:xfrm>
            <a:off x="6470179" y="667316"/>
            <a:ext cx="3530870" cy="1286160"/>
          </a:xfrm>
        </p:spPr>
        <p:txBody>
          <a:bodyPr anchor="b">
            <a:normAutofit/>
          </a:bodyPr>
          <a:lstStyle/>
          <a:p>
            <a:r>
              <a:rPr lang="hr-HR" dirty="0"/>
              <a:t>Izrada tregera</a:t>
            </a:r>
            <a:endParaRPr lang="en-US" dirty="0"/>
          </a:p>
        </p:txBody>
      </p:sp>
      <p:sp>
        <p:nvSpPr>
          <p:cNvPr id="3" name="Content Placeholder 2">
            <a:extLst>
              <a:ext uri="{FF2B5EF4-FFF2-40B4-BE49-F238E27FC236}">
                <a16:creationId xmlns:a16="http://schemas.microsoft.com/office/drawing/2014/main" id="{639C5490-DB5B-4971-9FD7-9977524202C9}"/>
              </a:ext>
            </a:extLst>
          </p:cNvPr>
          <p:cNvSpPr>
            <a:spLocks noGrp="1"/>
          </p:cNvSpPr>
          <p:nvPr>
            <p:ph idx="1"/>
          </p:nvPr>
        </p:nvSpPr>
        <p:spPr>
          <a:xfrm>
            <a:off x="4965431" y="2438400"/>
            <a:ext cx="6586489" cy="3785419"/>
          </a:xfrm>
        </p:spPr>
        <p:txBody>
          <a:bodyPr>
            <a:normAutofit/>
          </a:bodyPr>
          <a:lstStyle/>
          <a:p>
            <a:r>
              <a:rPr lang="hr-HR" sz="2000">
                <a:effectLst/>
                <a:latin typeface="Arial" panose="020B0604020202020204" pitchFamily="34" charset="0"/>
                <a:ea typeface="Times New Roman" panose="02020603050405020304" pitchFamily="18" charset="0"/>
                <a:cs typeface="Times New Roman" panose="02020603050405020304" pitchFamily="18" charset="0"/>
              </a:rPr>
              <a:t>Za izradu tregera potrebno je napraviti novu plohu koja se nalazi sa strane malca. Na toj plohi uz pomoć slike tregera malca ocrta se oblik istih. Zaobljeni dio tregera crta se pomoću 3-Point Arc-a, a ravne crne pomoću Line. </a:t>
            </a:r>
          </a:p>
          <a:p>
            <a:r>
              <a:rPr lang="hr-HR" sz="2000">
                <a:effectLst/>
                <a:latin typeface="Arial" panose="020B0604020202020204" pitchFamily="34" charset="0"/>
                <a:ea typeface="Times New Roman" panose="02020603050405020304" pitchFamily="18" charset="0"/>
                <a:cs typeface="Times New Roman" panose="02020603050405020304" pitchFamily="18" charset="0"/>
              </a:rPr>
              <a:t>Koristeći Split Face odabire se cijeli donji dio Malca bez nogu i rupa od tregera ispod ruke Malca.</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a:effectLst/>
                <a:latin typeface="Arial" panose="020B0604020202020204" pitchFamily="34" charset="0"/>
                <a:ea typeface="Times New Roman" panose="02020603050405020304" pitchFamily="18" charset="0"/>
                <a:cs typeface="Times New Roman" panose="02020603050405020304" pitchFamily="18" charset="0"/>
              </a:rPr>
              <a:t>Kako bi tregeri bili malo deblji od tijela malca koristi se Press Pull odnosno Offset Face, potrebno je označiti se tregeri i povući za 1mm.</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a:p>
        </p:txBody>
      </p:sp>
      <p:pic>
        <p:nvPicPr>
          <p:cNvPr id="5" name="Picture 4" descr="A picture containing text, outdoor object&#10;&#10;Description automatically generated">
            <a:extLst>
              <a:ext uri="{FF2B5EF4-FFF2-40B4-BE49-F238E27FC236}">
                <a16:creationId xmlns:a16="http://schemas.microsoft.com/office/drawing/2014/main" id="{8C1AC6D4-1872-4FDB-BDE1-746EED953AF2}"/>
              </a:ext>
            </a:extLst>
          </p:cNvPr>
          <p:cNvPicPr>
            <a:picLocks noChangeAspect="1"/>
          </p:cNvPicPr>
          <p:nvPr/>
        </p:nvPicPr>
        <p:blipFill rotWithShape="1">
          <a:blip r:embed="rId2">
            <a:extLst>
              <a:ext uri="{28A0092B-C50C-407E-A947-70E740481C1C}">
                <a14:useLocalDpi xmlns:a14="http://schemas.microsoft.com/office/drawing/2010/main" val="0"/>
              </a:ext>
            </a:extLst>
          </a:blip>
          <a:srcRect l="36793" r="13537" b="-4958"/>
          <a:stretch/>
        </p:blipFill>
        <p:spPr>
          <a:xfrm>
            <a:off x="0" y="0"/>
            <a:ext cx="4965430" cy="714375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6A84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087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9AF43-F12E-47AE-9E81-B54412936532}"/>
              </a:ext>
            </a:extLst>
          </p:cNvPr>
          <p:cNvSpPr>
            <a:spLocks noGrp="1"/>
          </p:cNvSpPr>
          <p:nvPr>
            <p:ph type="title"/>
          </p:nvPr>
        </p:nvSpPr>
        <p:spPr>
          <a:xfrm>
            <a:off x="2502685" y="537287"/>
            <a:ext cx="3468433" cy="1651404"/>
          </a:xfrm>
        </p:spPr>
        <p:txBody>
          <a:bodyPr>
            <a:normAutofit/>
          </a:bodyPr>
          <a:lstStyle/>
          <a:p>
            <a:r>
              <a:rPr lang="hr-HR" sz="4000" dirty="0"/>
              <a:t>Izrada detalja</a:t>
            </a:r>
            <a:endParaRPr lang="en-US" sz="4000" dirty="0"/>
          </a:p>
        </p:txBody>
      </p:sp>
      <p:sp>
        <p:nvSpPr>
          <p:cNvPr id="3" name="Content Placeholder 2">
            <a:extLst>
              <a:ext uri="{FF2B5EF4-FFF2-40B4-BE49-F238E27FC236}">
                <a16:creationId xmlns:a16="http://schemas.microsoft.com/office/drawing/2014/main" id="{99FEFB47-E217-4753-8CD3-645A4EAC7B22}"/>
              </a:ext>
            </a:extLst>
          </p:cNvPr>
          <p:cNvSpPr>
            <a:spLocks noGrp="1"/>
          </p:cNvSpPr>
          <p:nvPr>
            <p:ph idx="1"/>
          </p:nvPr>
        </p:nvSpPr>
        <p:spPr>
          <a:xfrm>
            <a:off x="838200" y="2401330"/>
            <a:ext cx="6797405" cy="3719384"/>
          </a:xfrm>
        </p:spPr>
        <p:txBody>
          <a:bodyPr>
            <a:normAutofit/>
          </a:bodyPr>
          <a:lstStyle/>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Dodatni detalji na tregerima su džep i gumbi. Džep je napravljen od pravokutnika koji je zaobljen na donjim rubovima te je malo izbočen iz tregera. Gumb je napravljen kao kružnica koja je izbočena i zaobljena koristeći Filet te je isti zrcaljen na drugu stranu tregera</a:t>
            </a:r>
          </a:p>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Potrebno je napraviti i zjenicu i šarenicu u oku kao izbočene kružnice na sredini oka, također zrcaljene i na drugo oko.</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dirty="0"/>
          </a:p>
        </p:txBody>
      </p:sp>
      <p:pic>
        <p:nvPicPr>
          <p:cNvPr id="7" name="Picture 6" descr="A picture containing shape&#10;&#10;Description automatically generated">
            <a:extLst>
              <a:ext uri="{FF2B5EF4-FFF2-40B4-BE49-F238E27FC236}">
                <a16:creationId xmlns:a16="http://schemas.microsoft.com/office/drawing/2014/main" id="{2429F835-8537-4C31-A2F5-90D431FED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368" y="133351"/>
            <a:ext cx="4191065" cy="3625272"/>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12E7F739-C817-4D0B-B9D2-5DCA6CDB9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859" y="3786588"/>
            <a:ext cx="4357574" cy="3050302"/>
          </a:xfrm>
          <a:prstGeom prst="rect">
            <a:avLst/>
          </a:prstGeom>
        </p:spPr>
      </p:pic>
    </p:spTree>
    <p:extLst>
      <p:ext uri="{BB962C8B-B14F-4D97-AF65-F5344CB8AC3E}">
        <p14:creationId xmlns:p14="http://schemas.microsoft.com/office/powerpoint/2010/main" val="184286280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8947E-EE91-44CB-84E1-B99522198AAC}"/>
              </a:ext>
            </a:extLst>
          </p:cNvPr>
          <p:cNvSpPr>
            <a:spLocks noGrp="1"/>
          </p:cNvSpPr>
          <p:nvPr>
            <p:ph type="title"/>
          </p:nvPr>
        </p:nvSpPr>
        <p:spPr>
          <a:xfrm>
            <a:off x="838200" y="176214"/>
            <a:ext cx="10515600" cy="1481188"/>
          </a:xfrm>
        </p:spPr>
        <p:txBody>
          <a:bodyPr>
            <a:normAutofit/>
          </a:bodyPr>
          <a:lstStyle/>
          <a:p>
            <a:pPr algn="ctr"/>
            <a:r>
              <a:rPr lang="hr-HR" sz="4000"/>
              <a:t>Bojanje Malca</a:t>
            </a:r>
            <a:endParaRPr lang="en-US" sz="4000"/>
          </a:p>
        </p:txBody>
      </p:sp>
      <p:sp>
        <p:nvSpPr>
          <p:cNvPr id="3" name="Content Placeholder 2">
            <a:extLst>
              <a:ext uri="{FF2B5EF4-FFF2-40B4-BE49-F238E27FC236}">
                <a16:creationId xmlns:a16="http://schemas.microsoft.com/office/drawing/2014/main" id="{DFAAFA64-1E24-48FB-9881-C7DD397B577D}"/>
              </a:ext>
            </a:extLst>
          </p:cNvPr>
          <p:cNvSpPr>
            <a:spLocks noGrp="1"/>
          </p:cNvSpPr>
          <p:nvPr>
            <p:ph idx="1"/>
          </p:nvPr>
        </p:nvSpPr>
        <p:spPr>
          <a:xfrm>
            <a:off x="233364" y="1833616"/>
            <a:ext cx="4724400" cy="4272677"/>
          </a:xfrm>
        </p:spPr>
        <p:txBody>
          <a:bodyPr>
            <a:normAutofit/>
          </a:bodyPr>
          <a:lstStyle/>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Koristeći Appearance koji se nalazi u izborniku Modify Malac je bojan s obzirom na sliku. Za bojanje većine Malca potrebno je označiti Faces.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Ka kraju je još potrebno urediti pozadinu Malca koristeći Scene Settings unutar Rendera.</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dirty="0">
                <a:effectLst/>
                <a:latin typeface="Arial" panose="020B0604020202020204" pitchFamily="34" charset="0"/>
                <a:ea typeface="Times New Roman" panose="02020603050405020304" pitchFamily="18" charset="0"/>
                <a:cs typeface="Times New Roman" panose="02020603050405020304" pitchFamily="18" charset="0"/>
              </a:rPr>
              <a:t>U Scene Settings može se promijeniti boja pozadine, dodati refleksiju Malca, promijeniti svjetlinu Malca i pozadine. Na kraju je još potrebno odraditi In-Canvas render te spremiti dobivenu sliku.</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900" dirty="0"/>
          </a:p>
        </p:txBody>
      </p:sp>
      <p:pic>
        <p:nvPicPr>
          <p:cNvPr id="4" name="Picture 3">
            <a:extLst>
              <a:ext uri="{FF2B5EF4-FFF2-40B4-BE49-F238E27FC236}">
                <a16:creationId xmlns:a16="http://schemas.microsoft.com/office/drawing/2014/main" id="{B72035D4-4DD7-40E8-BE09-E8D341A455D8}"/>
              </a:ext>
            </a:extLst>
          </p:cNvPr>
          <p:cNvPicPr/>
          <p:nvPr/>
        </p:nvPicPr>
        <p:blipFill rotWithShape="1">
          <a:blip r:embed="rId2"/>
          <a:srcRect r="11298" b="2"/>
          <a:stretch/>
        </p:blipFill>
        <p:spPr>
          <a:xfrm>
            <a:off x="5191128" y="1847129"/>
            <a:ext cx="6162670" cy="4272677"/>
          </a:xfrm>
          <a:prstGeom prst="rect">
            <a:avLst/>
          </a:prstGeom>
        </p:spPr>
      </p:pic>
    </p:spTree>
    <p:extLst>
      <p:ext uri="{BB962C8B-B14F-4D97-AF65-F5344CB8AC3E}">
        <p14:creationId xmlns:p14="http://schemas.microsoft.com/office/powerpoint/2010/main" val="29919779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5D24DBE-20B3-4DBB-ADF8-FF149EB003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670" r="10872" b="1"/>
          <a:stretch/>
        </p:blipFill>
        <p:spPr>
          <a:xfrm>
            <a:off x="20" y="1282"/>
            <a:ext cx="12191980" cy="6856718"/>
          </a:xfrm>
          <a:prstGeom prst="rect">
            <a:avLst/>
          </a:prstGeom>
        </p:spPr>
      </p:pic>
    </p:spTree>
    <p:extLst>
      <p:ext uri="{BB962C8B-B14F-4D97-AF65-F5344CB8AC3E}">
        <p14:creationId xmlns:p14="http://schemas.microsoft.com/office/powerpoint/2010/main" val="117690094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timeline&#10;&#10;Description automatically generated with medium confidence">
            <a:extLst>
              <a:ext uri="{FF2B5EF4-FFF2-40B4-BE49-F238E27FC236}">
                <a16:creationId xmlns:a16="http://schemas.microsoft.com/office/drawing/2014/main" id="{DE52AB1D-540C-492F-88EA-6464282E38F2}"/>
              </a:ext>
            </a:extLst>
          </p:cNvPr>
          <p:cNvPicPr>
            <a:picLocks noChangeAspect="1"/>
          </p:cNvPicPr>
          <p:nvPr/>
        </p:nvPicPr>
        <p:blipFill rotWithShape="1">
          <a:blip r:embed="rId2">
            <a:extLst>
              <a:ext uri="{28A0092B-C50C-407E-A947-70E740481C1C}">
                <a14:useLocalDpi xmlns:a14="http://schemas.microsoft.com/office/drawing/2010/main" val="0"/>
              </a:ext>
            </a:extLst>
          </a:blip>
          <a:srcRect t="14088" b="1642"/>
          <a:stretch/>
        </p:blipFill>
        <p:spPr>
          <a:xfrm>
            <a:off x="-1" y="10"/>
            <a:ext cx="12192000" cy="6857990"/>
          </a:xfrm>
          <a:prstGeom prst="rect">
            <a:avLst/>
          </a:prstGeom>
        </p:spPr>
      </p:pic>
      <p:sp>
        <p:nvSpPr>
          <p:cNvPr id="1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E840FA8-38C8-4697-A345-DFA142D4A33A}"/>
              </a:ext>
            </a:extLst>
          </p:cNvPr>
          <p:cNvSpPr>
            <a:spLocks noGrp="1"/>
          </p:cNvSpPr>
          <p:nvPr>
            <p:ph type="title"/>
          </p:nvPr>
        </p:nvSpPr>
        <p:spPr>
          <a:xfrm>
            <a:off x="709448" y="1913950"/>
            <a:ext cx="4204137" cy="1342754"/>
          </a:xfrm>
        </p:spPr>
        <p:txBody>
          <a:bodyPr>
            <a:normAutofit/>
          </a:bodyPr>
          <a:lstStyle/>
          <a:p>
            <a:pPr algn="ctr"/>
            <a:r>
              <a:rPr lang="hr-HR" sz="3600"/>
              <a:t>Učitavanje slike</a:t>
            </a:r>
            <a:endParaRPr lang="en-US" sz="3600"/>
          </a:p>
        </p:txBody>
      </p:sp>
      <p:cxnSp>
        <p:nvCxnSpPr>
          <p:cNvPr id="17" name="Straight Connector 1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56F3E6-E65C-4D12-A87D-8CF7CA1E96C4}"/>
              </a:ext>
            </a:extLst>
          </p:cNvPr>
          <p:cNvSpPr>
            <a:spLocks noGrp="1"/>
          </p:cNvSpPr>
          <p:nvPr>
            <p:ph idx="1"/>
          </p:nvPr>
        </p:nvSpPr>
        <p:spPr>
          <a:xfrm>
            <a:off x="525516" y="3417573"/>
            <a:ext cx="4593021" cy="2619839"/>
          </a:xfrm>
        </p:spPr>
        <p:txBody>
          <a:bodyPr anchor="ctr">
            <a:normAutofit/>
          </a:bodyPr>
          <a:lstStyle/>
          <a:p>
            <a:r>
              <a:rPr lang="hr-HR" sz="1800">
                <a:effectLst/>
                <a:latin typeface="Arial" panose="020B0604020202020204" pitchFamily="34" charset="0"/>
                <a:ea typeface="Times New Roman" panose="02020603050405020304" pitchFamily="18" charset="0"/>
                <a:cs typeface="Times New Roman" panose="02020603050405020304" pitchFamily="18" charset="0"/>
              </a:rPr>
              <a:t>Za izradu Malca potrebna je slika istog koja se učitava klikom na Insert te na Canvas.</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800"/>
          </a:p>
        </p:txBody>
      </p:sp>
    </p:spTree>
    <p:extLst>
      <p:ext uri="{BB962C8B-B14F-4D97-AF65-F5344CB8AC3E}">
        <p14:creationId xmlns:p14="http://schemas.microsoft.com/office/powerpoint/2010/main" val="22313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A91152E-9C76-4F8B-978F-BFED0118229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6303" r="10784" b="-1"/>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01898744-1B14-4D0F-B0AE-178D11F6AA7C}"/>
              </a:ext>
            </a:extLst>
          </p:cNvPr>
          <p:cNvSpPr>
            <a:spLocks noGrp="1"/>
          </p:cNvSpPr>
          <p:nvPr>
            <p:ph type="title"/>
          </p:nvPr>
        </p:nvSpPr>
        <p:spPr>
          <a:xfrm>
            <a:off x="804998" y="798445"/>
            <a:ext cx="4803636" cy="1311664"/>
          </a:xfrm>
        </p:spPr>
        <p:txBody>
          <a:bodyPr>
            <a:normAutofit/>
          </a:bodyPr>
          <a:lstStyle/>
          <a:p>
            <a:r>
              <a:rPr lang="hr-HR" dirty="0">
                <a:solidFill>
                  <a:srgbClr val="000000"/>
                </a:solidFill>
              </a:rPr>
              <a:t>Cylinder i Sphere</a:t>
            </a:r>
            <a:endParaRPr lang="en-US" dirty="0">
              <a:solidFill>
                <a:srgbClr val="000000"/>
              </a:solidFill>
            </a:endParaRPr>
          </a:p>
        </p:txBody>
      </p:sp>
      <p:sp>
        <p:nvSpPr>
          <p:cNvPr id="3" name="Content Placeholder 2">
            <a:extLst>
              <a:ext uri="{FF2B5EF4-FFF2-40B4-BE49-F238E27FC236}">
                <a16:creationId xmlns:a16="http://schemas.microsoft.com/office/drawing/2014/main" id="{AA5954D0-A5DB-4D0A-B2D3-E2EB209828AB}"/>
              </a:ext>
            </a:extLst>
          </p:cNvPr>
          <p:cNvSpPr>
            <a:spLocks noGrp="1"/>
          </p:cNvSpPr>
          <p:nvPr>
            <p:ph idx="1"/>
          </p:nvPr>
        </p:nvSpPr>
        <p:spPr>
          <a:xfrm>
            <a:off x="804997" y="2272143"/>
            <a:ext cx="4706803" cy="3788830"/>
          </a:xfrm>
        </p:spPr>
        <p:txBody>
          <a:bodyPr anchor="ctr">
            <a:normAutofit/>
          </a:bodyPr>
          <a:lstStyle/>
          <a:p>
            <a:pPr marL="0" indent="0">
              <a:buNone/>
            </a:pPr>
            <a:endParaRPr lang="hr-HR"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r>
              <a:rPr lang="hr-H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Pošto je Malac valjkastog izgleda za njegovo tijelo koristi se opcija Cylinder</a:t>
            </a:r>
          </a:p>
          <a:p>
            <a:r>
              <a:rPr lang="hr-H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Kako bi se dobio okrugli izgled glave i donjeg dijela Malca potrebno je koristiti opciju Sphere koja se kreira od točke u centru valjka.</a:t>
            </a:r>
          </a:p>
          <a:p>
            <a:endParaRPr lang="en-US" sz="2000" dirty="0">
              <a:solidFill>
                <a:srgbClr val="000000"/>
              </a:solidFill>
            </a:endParaRPr>
          </a:p>
          <a:p>
            <a:endPar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dirty="0">
              <a:solidFill>
                <a:srgbClr val="000000"/>
              </a:solidFill>
            </a:endParaRPr>
          </a:p>
        </p:txBody>
      </p:sp>
    </p:spTree>
    <p:extLst>
      <p:ext uri="{BB962C8B-B14F-4D97-AF65-F5344CB8AC3E}">
        <p14:creationId xmlns:p14="http://schemas.microsoft.com/office/powerpoint/2010/main" val="1477675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indoor, tiled&#10;&#10;Description automatically generated">
            <a:extLst>
              <a:ext uri="{FF2B5EF4-FFF2-40B4-BE49-F238E27FC236}">
                <a16:creationId xmlns:a16="http://schemas.microsoft.com/office/drawing/2014/main" id="{E25EE4A1-F38B-4B0D-86C4-3403D2C6CFA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3263" r="26390"/>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31A33CA-5626-4D0D-A466-D968C72B4C3E}"/>
              </a:ext>
            </a:extLst>
          </p:cNvPr>
          <p:cNvSpPr>
            <a:spLocks noGrp="1"/>
          </p:cNvSpPr>
          <p:nvPr>
            <p:ph type="title"/>
          </p:nvPr>
        </p:nvSpPr>
        <p:spPr>
          <a:xfrm>
            <a:off x="804998" y="798445"/>
            <a:ext cx="4803636" cy="1311664"/>
          </a:xfrm>
        </p:spPr>
        <p:txBody>
          <a:bodyPr>
            <a:normAutofit/>
          </a:bodyPr>
          <a:lstStyle/>
          <a:p>
            <a:r>
              <a:rPr lang="hr-HR" dirty="0">
                <a:solidFill>
                  <a:srgbClr val="000000"/>
                </a:solidFill>
              </a:rPr>
              <a:t>Revolve</a:t>
            </a:r>
            <a:endParaRPr lang="en-US" dirty="0">
              <a:solidFill>
                <a:srgbClr val="000000"/>
              </a:solidFill>
            </a:endParaRPr>
          </a:p>
        </p:txBody>
      </p:sp>
      <p:sp>
        <p:nvSpPr>
          <p:cNvPr id="3" name="Content Placeholder 2">
            <a:extLst>
              <a:ext uri="{FF2B5EF4-FFF2-40B4-BE49-F238E27FC236}">
                <a16:creationId xmlns:a16="http://schemas.microsoft.com/office/drawing/2014/main" id="{43F00155-D877-42E9-A7AC-DB3F12C5FD3F}"/>
              </a:ext>
            </a:extLst>
          </p:cNvPr>
          <p:cNvSpPr>
            <a:spLocks noGrp="1"/>
          </p:cNvSpPr>
          <p:nvPr>
            <p:ph idx="1"/>
          </p:nvPr>
        </p:nvSpPr>
        <p:spPr>
          <a:xfrm>
            <a:off x="804997" y="2272143"/>
            <a:ext cx="4706803" cy="3788830"/>
          </a:xfrm>
        </p:spPr>
        <p:txBody>
          <a:bodyPr anchor="ctr">
            <a:normAutofit/>
          </a:bodyPr>
          <a:lstStyle/>
          <a:p>
            <a:r>
              <a:rPr lang="hr-H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Pošto je donji dio Malca više zaobljen potrebno je napraviti crtu od jednog do drugog ruba hlača i u sredini kako bi se moglo to koristiti za simetrično zrcaljenje. Koristeći Fit Point Spline označava se donji dio hlača do polovice malca. </a:t>
            </a:r>
            <a:endPar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Zatim koristeći opciju Revolve odabire se donji lijevi dio kruga te crta po sredini za zrcaljenje i oblikovanje sfere.</a:t>
            </a:r>
            <a:endPar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dirty="0">
              <a:solidFill>
                <a:srgbClr val="000000"/>
              </a:solidFill>
            </a:endParaRPr>
          </a:p>
        </p:txBody>
      </p:sp>
    </p:spTree>
    <p:extLst>
      <p:ext uri="{BB962C8B-B14F-4D97-AF65-F5344CB8AC3E}">
        <p14:creationId xmlns:p14="http://schemas.microsoft.com/office/powerpoint/2010/main" val="28802650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C0D9E4D5-21A5-488B-91F9-2F74E8B6250D}"/>
              </a:ext>
            </a:extLst>
          </p:cNvPr>
          <p:cNvPicPr>
            <a:picLocks noChangeAspect="1"/>
          </p:cNvPicPr>
          <p:nvPr/>
        </p:nvPicPr>
        <p:blipFill rotWithShape="1">
          <a:blip r:embed="rId2">
            <a:extLst>
              <a:ext uri="{28A0092B-C50C-407E-A947-70E740481C1C}">
                <a14:useLocalDpi xmlns:a14="http://schemas.microsoft.com/office/drawing/2010/main" val="0"/>
              </a:ext>
            </a:extLst>
          </a:blip>
          <a:srcRect t="6404" r="9091" b="2687"/>
          <a:stretch/>
        </p:blipFill>
        <p:spPr>
          <a:xfrm>
            <a:off x="20" y="10"/>
            <a:ext cx="12191980" cy="6857990"/>
          </a:xfrm>
          <a:prstGeom prst="rect">
            <a:avLst/>
          </a:prstGeom>
        </p:spPr>
      </p:pic>
      <p:sp>
        <p:nvSpPr>
          <p:cNvPr id="12" name="Freeform: Shape 11">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29F9D5-28A9-4F6A-88B4-94DF80A92AA8}"/>
              </a:ext>
            </a:extLst>
          </p:cNvPr>
          <p:cNvSpPr>
            <a:spLocks noGrp="1"/>
          </p:cNvSpPr>
          <p:nvPr>
            <p:ph type="title"/>
          </p:nvPr>
        </p:nvSpPr>
        <p:spPr>
          <a:xfrm>
            <a:off x="750242" y="632990"/>
            <a:ext cx="4062643" cy="1043409"/>
          </a:xfrm>
        </p:spPr>
        <p:txBody>
          <a:bodyPr>
            <a:normAutofit/>
          </a:bodyPr>
          <a:lstStyle/>
          <a:p>
            <a:r>
              <a:rPr lang="hr-HR" sz="3600"/>
              <a:t>Učitavanje slike</a:t>
            </a:r>
            <a:endParaRPr lang="en-US" sz="3600"/>
          </a:p>
        </p:txBody>
      </p:sp>
      <p:sp>
        <p:nvSpPr>
          <p:cNvPr id="3" name="Content Placeholder 2">
            <a:extLst>
              <a:ext uri="{FF2B5EF4-FFF2-40B4-BE49-F238E27FC236}">
                <a16:creationId xmlns:a16="http://schemas.microsoft.com/office/drawing/2014/main" id="{FCCAC5ED-903C-4BA4-9005-23F4C275D61C}"/>
              </a:ext>
            </a:extLst>
          </p:cNvPr>
          <p:cNvSpPr>
            <a:spLocks noGrp="1"/>
          </p:cNvSpPr>
          <p:nvPr>
            <p:ph idx="1"/>
          </p:nvPr>
        </p:nvSpPr>
        <p:spPr>
          <a:xfrm>
            <a:off x="520242" y="1774372"/>
            <a:ext cx="4062642" cy="2754086"/>
          </a:xfrm>
        </p:spPr>
        <p:txBody>
          <a:bodyPr anchor="t">
            <a:normAutofit/>
          </a:bodyPr>
          <a:lstStyle/>
          <a:p>
            <a:pPr marL="0" marR="0" indent="0">
              <a:spcBef>
                <a:spcPts val="0"/>
              </a:spcBef>
              <a:spcAft>
                <a:spcPts val="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hr-HR" sz="1800" dirty="0">
                <a:effectLst/>
                <a:latin typeface="Arial" panose="020B0604020202020204" pitchFamily="34" charset="0"/>
                <a:ea typeface="Times New Roman" panose="02020603050405020304" pitchFamily="18" charset="0"/>
                <a:cs typeface="Times New Roman" panose="02020603050405020304" pitchFamily="18" charset="0"/>
              </a:rPr>
              <a:t>Potrebno je učitati i sliku koja ima pogled sa strane Malca.</a:t>
            </a:r>
            <a:endParaRPr lang="en-US" sz="1800"/>
          </a:p>
        </p:txBody>
      </p:sp>
    </p:spTree>
    <p:extLst>
      <p:ext uri="{BB962C8B-B14F-4D97-AF65-F5344CB8AC3E}">
        <p14:creationId xmlns:p14="http://schemas.microsoft.com/office/powerpoint/2010/main" val="18978464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 up of a pipe&#10;&#10;Description automatically generated with low confidence">
            <a:extLst>
              <a:ext uri="{FF2B5EF4-FFF2-40B4-BE49-F238E27FC236}">
                <a16:creationId xmlns:a16="http://schemas.microsoft.com/office/drawing/2014/main" id="{6C0DCF28-448C-4FBF-8889-B2331051A52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6164" r="19036"/>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082F781-06CF-491D-8520-C5BF353664CE}"/>
              </a:ext>
            </a:extLst>
          </p:cNvPr>
          <p:cNvSpPr>
            <a:spLocks noGrp="1"/>
          </p:cNvSpPr>
          <p:nvPr>
            <p:ph type="title"/>
          </p:nvPr>
        </p:nvSpPr>
        <p:spPr>
          <a:xfrm>
            <a:off x="804998" y="798445"/>
            <a:ext cx="4803636" cy="1311664"/>
          </a:xfrm>
        </p:spPr>
        <p:txBody>
          <a:bodyPr>
            <a:normAutofit/>
          </a:bodyPr>
          <a:lstStyle/>
          <a:p>
            <a:r>
              <a:rPr lang="hr-HR">
                <a:solidFill>
                  <a:srgbClr val="000000"/>
                </a:solidFill>
              </a:rPr>
              <a:t>Izrada noge </a:t>
            </a:r>
            <a:endParaRPr lang="en-US">
              <a:solidFill>
                <a:srgbClr val="000000"/>
              </a:solidFill>
            </a:endParaRPr>
          </a:p>
        </p:txBody>
      </p:sp>
      <p:sp>
        <p:nvSpPr>
          <p:cNvPr id="3" name="Content Placeholder 2">
            <a:extLst>
              <a:ext uri="{FF2B5EF4-FFF2-40B4-BE49-F238E27FC236}">
                <a16:creationId xmlns:a16="http://schemas.microsoft.com/office/drawing/2014/main" id="{2C32DEE6-F097-481E-8BFF-EB32DC2CB961}"/>
              </a:ext>
            </a:extLst>
          </p:cNvPr>
          <p:cNvSpPr>
            <a:spLocks noGrp="1"/>
          </p:cNvSpPr>
          <p:nvPr>
            <p:ph idx="1"/>
          </p:nvPr>
        </p:nvSpPr>
        <p:spPr>
          <a:xfrm>
            <a:off x="804997" y="2272143"/>
            <a:ext cx="4706803" cy="3788830"/>
          </a:xfrm>
        </p:spPr>
        <p:txBody>
          <a:bodyPr anchor="ctr">
            <a:normAutofit/>
          </a:bodyPr>
          <a:lstStyle/>
          <a:p>
            <a:r>
              <a:rPr lang="hr-HR" sz="200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r>
              <a:rPr lang="hr-HR"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oga je također valjkastog oblika te se ponovno koristi Cylinder.</a:t>
            </a:r>
            <a:endPar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Koristeći opciju Chamfer koja se nalazi pod izbornikom Modify moguće je suziti valjak na jednom rubu, odnosno u ovom slučaju na donjem dijelu noge.</a:t>
            </a:r>
            <a:endPar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hr-HR" sz="2000">
              <a:solidFill>
                <a:srgbClr val="000000"/>
              </a:solidFill>
            </a:endParaRPr>
          </a:p>
        </p:txBody>
      </p:sp>
    </p:spTree>
    <p:extLst>
      <p:ext uri="{BB962C8B-B14F-4D97-AF65-F5344CB8AC3E}">
        <p14:creationId xmlns:p14="http://schemas.microsoft.com/office/powerpoint/2010/main" val="6923102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661501AB-A895-4C31-9086-C4D822095A7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577" r="18098" b="1"/>
          <a:stretch/>
        </p:blipFill>
        <p:spPr>
          <a:xfrm>
            <a:off x="5797543" y="10"/>
            <a:ext cx="6394152" cy="6857990"/>
          </a:xfrm>
          <a:prstGeom prst="rect">
            <a:avLst/>
          </a:prstGeom>
        </p:spPr>
      </p:pic>
      <p:pic>
        <p:nvPicPr>
          <p:cNvPr id="12"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5F32A7A4-8026-4106-984F-BB5951DABA27}"/>
              </a:ext>
            </a:extLst>
          </p:cNvPr>
          <p:cNvSpPr>
            <a:spLocks noGrp="1"/>
          </p:cNvSpPr>
          <p:nvPr>
            <p:ph type="title"/>
          </p:nvPr>
        </p:nvSpPr>
        <p:spPr>
          <a:xfrm>
            <a:off x="804998" y="798445"/>
            <a:ext cx="4803636" cy="1311664"/>
          </a:xfrm>
        </p:spPr>
        <p:txBody>
          <a:bodyPr>
            <a:normAutofit/>
          </a:bodyPr>
          <a:lstStyle/>
          <a:p>
            <a:r>
              <a:rPr lang="hr-HR" dirty="0">
                <a:solidFill>
                  <a:srgbClr val="000000"/>
                </a:solidFill>
              </a:rPr>
              <a:t>Izrada stopala</a:t>
            </a:r>
            <a:endParaRPr lang="en-US" dirty="0">
              <a:solidFill>
                <a:srgbClr val="000000"/>
              </a:solidFill>
            </a:endParaRPr>
          </a:p>
        </p:txBody>
      </p:sp>
      <p:sp>
        <p:nvSpPr>
          <p:cNvPr id="3" name="Content Placeholder 2">
            <a:extLst>
              <a:ext uri="{FF2B5EF4-FFF2-40B4-BE49-F238E27FC236}">
                <a16:creationId xmlns:a16="http://schemas.microsoft.com/office/drawing/2014/main" id="{FB222B89-144A-4083-870D-D346956AC3EE}"/>
              </a:ext>
            </a:extLst>
          </p:cNvPr>
          <p:cNvSpPr>
            <a:spLocks noGrp="1"/>
          </p:cNvSpPr>
          <p:nvPr>
            <p:ph idx="1"/>
          </p:nvPr>
        </p:nvSpPr>
        <p:spPr>
          <a:xfrm>
            <a:off x="804997" y="2272143"/>
            <a:ext cx="4706803" cy="3788830"/>
          </a:xfrm>
        </p:spPr>
        <p:txBody>
          <a:bodyPr anchor="ctr">
            <a:normAutofit/>
          </a:bodyPr>
          <a:lstStyle/>
          <a:p>
            <a:r>
              <a:rPr lang="hr-HR" sz="1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Za izradu stopala koristi se Box koji se uz pomoć slike razvuče na veličinu stopala</a:t>
            </a:r>
          </a:p>
          <a:p>
            <a:r>
              <a:rPr lang="hr-HR" sz="19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Za oblikovanje stopala potrebno je koristiti opcije Draft, Chamfer i Filet.</a:t>
            </a:r>
          </a:p>
          <a:p>
            <a:endParaRPr lang="en-US" sz="1900" dirty="0">
              <a:solidFill>
                <a:srgbClr val="000000"/>
              </a:solidFill>
            </a:endParaRPr>
          </a:p>
        </p:txBody>
      </p:sp>
    </p:spTree>
    <p:extLst>
      <p:ext uri="{BB962C8B-B14F-4D97-AF65-F5344CB8AC3E}">
        <p14:creationId xmlns:p14="http://schemas.microsoft.com/office/powerpoint/2010/main" val="420789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1B2B8F87-BB02-4B87-9370-028C5108802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6202" r="16201" b="-1"/>
          <a:stretch/>
        </p:blipFill>
        <p:spPr>
          <a:xfrm>
            <a:off x="5797543" y="10"/>
            <a:ext cx="6394152" cy="6857990"/>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87E44CEA-3069-4923-8EC0-2BC10E829385}"/>
              </a:ext>
            </a:extLst>
          </p:cNvPr>
          <p:cNvSpPr>
            <a:spLocks noGrp="1"/>
          </p:cNvSpPr>
          <p:nvPr>
            <p:ph type="title"/>
          </p:nvPr>
        </p:nvSpPr>
        <p:spPr>
          <a:xfrm>
            <a:off x="804998" y="798445"/>
            <a:ext cx="4803636" cy="1311664"/>
          </a:xfrm>
        </p:spPr>
        <p:txBody>
          <a:bodyPr>
            <a:normAutofit/>
          </a:bodyPr>
          <a:lstStyle/>
          <a:p>
            <a:r>
              <a:rPr lang="hr-HR">
                <a:solidFill>
                  <a:srgbClr val="000000"/>
                </a:solidFill>
              </a:rPr>
              <a:t>Izrada ruke</a:t>
            </a:r>
            <a:endParaRPr lang="en-US">
              <a:solidFill>
                <a:srgbClr val="000000"/>
              </a:solidFill>
            </a:endParaRPr>
          </a:p>
        </p:txBody>
      </p:sp>
      <p:sp>
        <p:nvSpPr>
          <p:cNvPr id="3" name="Content Placeholder 2">
            <a:extLst>
              <a:ext uri="{FF2B5EF4-FFF2-40B4-BE49-F238E27FC236}">
                <a16:creationId xmlns:a16="http://schemas.microsoft.com/office/drawing/2014/main" id="{6CE842D4-BC11-41C4-A15E-0A1E81A4C168}"/>
              </a:ext>
            </a:extLst>
          </p:cNvPr>
          <p:cNvSpPr>
            <a:spLocks noGrp="1"/>
          </p:cNvSpPr>
          <p:nvPr>
            <p:ph idx="1"/>
          </p:nvPr>
        </p:nvSpPr>
        <p:spPr>
          <a:xfrm>
            <a:off x="804997" y="2272143"/>
            <a:ext cx="4706803" cy="3788830"/>
          </a:xfrm>
        </p:spPr>
        <p:txBody>
          <a:bodyPr anchor="ctr">
            <a:normAutofit/>
          </a:bodyPr>
          <a:lstStyle/>
          <a:p>
            <a:r>
              <a:rPr lang="hr-HR"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Koristeći Offset Plane potrebno je napraviti novu plohu u razini ruku Malca.</a:t>
            </a:r>
            <a:endPar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hr-HR"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Ruku Malca je za početak potrebno nacrtati koristeći Fit Point Spline.</a:t>
            </a:r>
          </a:p>
          <a:p>
            <a:r>
              <a:rPr lang="hr-HR"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Kada je ruka nacrtana pomoću opcije Pipe odabere se nacrtana skica i odredi debljina ruke.</a:t>
            </a:r>
            <a:endPar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a:solidFill>
                <a:srgbClr val="000000"/>
              </a:solidFill>
            </a:endParaRPr>
          </a:p>
        </p:txBody>
      </p:sp>
    </p:spTree>
    <p:extLst>
      <p:ext uri="{BB962C8B-B14F-4D97-AF65-F5344CB8AC3E}">
        <p14:creationId xmlns:p14="http://schemas.microsoft.com/office/powerpoint/2010/main" val="9729723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indoor&#10;&#10;Description automatically generated">
            <a:extLst>
              <a:ext uri="{FF2B5EF4-FFF2-40B4-BE49-F238E27FC236}">
                <a16:creationId xmlns:a16="http://schemas.microsoft.com/office/drawing/2014/main" id="{6C33AC31-1C35-40F1-B2C7-64C92114DDC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16552" b="-2"/>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E32E5B7E-1088-4C48-9A1F-088D34190CCA}"/>
              </a:ext>
            </a:extLst>
          </p:cNvPr>
          <p:cNvSpPr>
            <a:spLocks noGrp="1"/>
          </p:cNvSpPr>
          <p:nvPr>
            <p:ph type="title"/>
          </p:nvPr>
        </p:nvSpPr>
        <p:spPr>
          <a:xfrm>
            <a:off x="804998" y="798445"/>
            <a:ext cx="4803636" cy="1311664"/>
          </a:xfrm>
        </p:spPr>
        <p:txBody>
          <a:bodyPr>
            <a:normAutofit/>
          </a:bodyPr>
          <a:lstStyle/>
          <a:p>
            <a:r>
              <a:rPr lang="hr-HR" dirty="0">
                <a:solidFill>
                  <a:srgbClr val="000000"/>
                </a:solidFill>
              </a:rPr>
              <a:t>Izrada ruke</a:t>
            </a:r>
            <a:endParaRPr lang="en-US" dirty="0">
              <a:solidFill>
                <a:srgbClr val="000000"/>
              </a:solidFill>
            </a:endParaRPr>
          </a:p>
        </p:txBody>
      </p:sp>
      <p:sp>
        <p:nvSpPr>
          <p:cNvPr id="3" name="Content Placeholder 2">
            <a:extLst>
              <a:ext uri="{FF2B5EF4-FFF2-40B4-BE49-F238E27FC236}">
                <a16:creationId xmlns:a16="http://schemas.microsoft.com/office/drawing/2014/main" id="{6D050CD8-A215-4764-AFBD-366AD680EB07}"/>
              </a:ext>
            </a:extLst>
          </p:cNvPr>
          <p:cNvSpPr>
            <a:spLocks noGrp="1"/>
          </p:cNvSpPr>
          <p:nvPr>
            <p:ph idx="1"/>
          </p:nvPr>
        </p:nvSpPr>
        <p:spPr>
          <a:xfrm>
            <a:off x="804997" y="2272143"/>
            <a:ext cx="4706803" cy="3788830"/>
          </a:xfrm>
        </p:spPr>
        <p:txBody>
          <a:bodyPr anchor="ctr">
            <a:normAutofit/>
          </a:bodyPr>
          <a:lstStyle/>
          <a:p>
            <a:r>
              <a:rPr lang="hr-HR" sz="17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Pomoću opcije Axis Perpendicular to Face at Point potrebno je stvoriti liniju koja prolazi kroz sredinu cijevi ruke. Nakon što se napravi Os pomoću nje može se napraviti ravnina pod kutem. Ovo je potrebno kako bi se na toj ravnini nacrtala šaka Malca.</a:t>
            </a:r>
            <a:endParaRPr lang="en-US" sz="17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hr-HR" sz="17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Idući korak je izrada skice koja se nalazi na toj novo nastaloj ravnini, za početak potrebno je napraviti rukavicu Malca koja je u obliku pravokutnika. Prsti se crtaju koristeći Fit Point Spline te se mogu dodatno oblikovati koristeći Move/Copy.</a:t>
            </a:r>
          </a:p>
          <a:p>
            <a:endParaRPr lang="en-US" sz="17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700" dirty="0">
              <a:solidFill>
                <a:srgbClr val="000000"/>
              </a:solidFill>
            </a:endParaRPr>
          </a:p>
        </p:txBody>
      </p:sp>
    </p:spTree>
    <p:extLst>
      <p:ext uri="{BB962C8B-B14F-4D97-AF65-F5344CB8AC3E}">
        <p14:creationId xmlns:p14="http://schemas.microsoft.com/office/powerpoint/2010/main" val="41715297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968</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vt:lpstr>
      <vt:lpstr>Office Theme</vt:lpstr>
      <vt:lpstr>Izrada animiranog lika u programu Autodesk Fusion 360 </vt:lpstr>
      <vt:lpstr>Učitavanje slike</vt:lpstr>
      <vt:lpstr>Cylinder i Sphere</vt:lpstr>
      <vt:lpstr>Revolve</vt:lpstr>
      <vt:lpstr>Učitavanje slike</vt:lpstr>
      <vt:lpstr>Izrada noge </vt:lpstr>
      <vt:lpstr>Izrada stopala</vt:lpstr>
      <vt:lpstr>Izrada ruke</vt:lpstr>
      <vt:lpstr>Izrada ruke</vt:lpstr>
      <vt:lpstr>Izrada ruke</vt:lpstr>
      <vt:lpstr>Izrada naočala i oka</vt:lpstr>
      <vt:lpstr>Izrada oka</vt:lpstr>
      <vt:lpstr>Detalj na naočalama</vt:lpstr>
      <vt:lpstr>PowerPoint Presentation</vt:lpstr>
      <vt:lpstr>PowerPoint Presentation</vt:lpstr>
      <vt:lpstr>Izrada tregera</vt:lpstr>
      <vt:lpstr>Izrada detalja</vt:lpstr>
      <vt:lpstr>Bojanje Malca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Izrada animiranog lika u programu Autodesk Fusion 360 </dc:title>
  <dc:creator>Ivana Radić</dc:creator>
  <cp:lastModifiedBy>Ivana Radić</cp:lastModifiedBy>
  <cp:revision>2</cp:revision>
  <dcterms:created xsi:type="dcterms:W3CDTF">2021-01-27T21:39:23Z</dcterms:created>
  <dcterms:modified xsi:type="dcterms:W3CDTF">2021-01-28T12:36:10Z</dcterms:modified>
</cp:coreProperties>
</file>