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4"/>
  </p:handoutMasterIdLst>
  <p:sldIdLst>
    <p:sldId id="260" r:id="rId4"/>
    <p:sldId id="261" r:id="rId6"/>
    <p:sldId id="262" r:id="rId7"/>
    <p:sldId id="317" r:id="rId8"/>
    <p:sldId id="267" r:id="rId9"/>
    <p:sldId id="367" r:id="rId10"/>
    <p:sldId id="368" r:id="rId11"/>
    <p:sldId id="373" r:id="rId12"/>
    <p:sldId id="371" r:id="rId13"/>
    <p:sldId id="369" r:id="rId14"/>
    <p:sldId id="370" r:id="rId15"/>
    <p:sldId id="382" r:id="rId16"/>
    <p:sldId id="388" r:id="rId17"/>
    <p:sldId id="394" r:id="rId18"/>
    <p:sldId id="372" r:id="rId19"/>
    <p:sldId id="401" r:id="rId20"/>
    <p:sldId id="271" r:id="rId21"/>
    <p:sldId id="339" r:id="rId22"/>
    <p:sldId id="303"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7419" autoAdjust="0"/>
  </p:normalViewPr>
  <p:slideViewPr>
    <p:cSldViewPr snapToGrid="0">
      <p:cViewPr varScale="1">
        <p:scale>
          <a:sx n="64" d="100"/>
          <a:sy n="64" d="100"/>
        </p:scale>
        <p:origin x="1265"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5.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E72CFD-3465-491D-9E37-7E2E9279681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953FFB-8D90-4DBF-A511-DD9E116641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78C3F-F50E-4586-9FED-6B01338C1F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ACD8E-C596-4D58-BC06-99821B3EFEE7}"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7DBA15-3F6E-4149-9019-6609FD57F75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在参考资料中了解到，</a:t>
            </a:r>
            <a:r>
              <a:rPr lang="en-US" altLang="zh-CN" dirty="0"/>
              <a:t>SRSS</a:t>
            </a:r>
            <a:r>
              <a:rPr lang="zh-CN" altLang="en-US" dirty="0"/>
              <a:t>波与地震发生有一定的相关性，所以本方案对整体数据进行</a:t>
            </a:r>
            <a:r>
              <a:rPr lang="en-US" altLang="zh-CN" dirty="0"/>
              <a:t>SRSS</a:t>
            </a:r>
            <a:r>
              <a:rPr lang="zh-CN" altLang="en-US" dirty="0"/>
              <a:t>波的检测，确定其有无。</a:t>
            </a:r>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SRSS</a:t>
            </a:r>
            <a:r>
              <a:rPr lang="zh-CN" altLang="en-US" dirty="0"/>
              <a:t>波的定义，如右图所示，本方案在检测</a:t>
            </a:r>
            <a:r>
              <a:rPr lang="en-US" altLang="zh-CN" dirty="0"/>
              <a:t>SRSS</a:t>
            </a:r>
            <a:r>
              <a:rPr lang="zh-CN" altLang="en-US" dirty="0"/>
              <a:t>波之前以每个台站一天的数据</a:t>
            </a:r>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auto">
              <a:lnSpc>
                <a:spcPts val="2000"/>
              </a:lnSpc>
              <a:spcBef>
                <a:spcPts val="0"/>
              </a:spcBef>
              <a:spcAft>
                <a:spcPts val="300"/>
              </a:spcAft>
              <a:buClrTx/>
              <a:buSzTx/>
              <a:buFontTx/>
            </a:pPr>
            <a:r>
              <a:rPr lang="zh-CN" altLang="en-US" b="1" dirty="0">
                <a:latin typeface="楷体" panose="02010609060101010101" pitchFamily="49" charset="-122"/>
                <a:ea typeface="楷体" panose="02010609060101010101" pitchFamily="49" charset="-122"/>
                <a:sym typeface="+mn-ea"/>
              </a:rPr>
              <a:t>台站数据分析</a:t>
            </a:r>
            <a:r>
              <a:rPr lang="en-US" altLang="zh-CN" b="1" dirty="0">
                <a:latin typeface="楷体" panose="02010609060101010101" pitchFamily="49" charset="-122"/>
                <a:ea typeface="楷体" panose="02010609060101010101" pitchFamily="49" charset="-122"/>
                <a:sym typeface="+mn-ea"/>
              </a:rPr>
              <a:t>：</a:t>
            </a:r>
            <a:endParaRPr lang="en-US" altLang="zh-CN" b="1" dirty="0">
              <a:latin typeface="楷体" panose="02010609060101010101" pitchFamily="49" charset="-122"/>
              <a:ea typeface="楷体" panose="02010609060101010101" pitchFamily="49" charset="-122"/>
              <a:sym typeface="+mn-ea"/>
            </a:endParaRPr>
          </a:p>
          <a:p>
            <a:pPr fontAlgn="auto">
              <a:lnSpc>
                <a:spcPts val="2000"/>
              </a:lnSpc>
              <a:spcBef>
                <a:spcPts val="0"/>
              </a:spcBef>
              <a:spcAft>
                <a:spcPts val="300"/>
              </a:spcAft>
            </a:pPr>
            <a:r>
              <a:rPr lang="zh-CN" altLang="en-US" dirty="0">
                <a:latin typeface="楷体" panose="02010609060101010101" pitchFamily="49" charset="-122"/>
                <a:ea typeface="楷体" panose="02010609060101010101" pitchFamily="49" charset="-122"/>
                <a:sym typeface="+mn-ea"/>
              </a:rPr>
              <a:t>以天为窗口范围，利用</a:t>
            </a:r>
            <a:r>
              <a:rPr lang="en-US" altLang="zh-CN" dirty="0">
                <a:latin typeface="楷体" panose="02010609060101010101" pitchFamily="49" charset="-122"/>
                <a:ea typeface="楷体" panose="02010609060101010101" pitchFamily="49" charset="-122"/>
                <a:sym typeface="+mn-ea"/>
              </a:rPr>
              <a:t>K-shape</a:t>
            </a:r>
            <a:r>
              <a:rPr lang="zh-CN" altLang="en-US" dirty="0">
                <a:latin typeface="楷体" panose="02010609060101010101" pitchFamily="49" charset="-122"/>
                <a:ea typeface="楷体" panose="02010609060101010101" pitchFamily="49" charset="-122"/>
                <a:sym typeface="+mn-ea"/>
              </a:rPr>
              <a:t>，对某区域内的每个台站的数据，按照轮廓相似的程度进行聚类。</a:t>
            </a:r>
            <a:endParaRPr lang="zh-CN" altLang="en-US" dirty="0">
              <a:latin typeface="楷体" panose="02010609060101010101" pitchFamily="49" charset="-122"/>
              <a:ea typeface="楷体" panose="02010609060101010101" pitchFamily="49" charset="-122"/>
              <a:sym typeface="+mn-ea"/>
            </a:endParaRPr>
          </a:p>
          <a:p>
            <a:pPr algn="l" fontAlgn="auto">
              <a:lnSpc>
                <a:spcPts val="2000"/>
              </a:lnSpc>
              <a:spcBef>
                <a:spcPts val="0"/>
              </a:spcBef>
              <a:spcAft>
                <a:spcPts val="300"/>
              </a:spcAft>
              <a:buClrTx/>
              <a:buSzTx/>
              <a:buFontTx/>
            </a:pPr>
            <a:r>
              <a:rPr lang="zh-CN" altLang="en-US" b="1" dirty="0">
                <a:latin typeface="楷体" panose="02010609060101010101" pitchFamily="49" charset="-122"/>
                <a:ea typeface="楷体" panose="02010609060101010101" pitchFamily="49" charset="-122"/>
                <a:sym typeface="+mn-ea"/>
              </a:rPr>
              <a:t>断裂带数据分析：</a:t>
            </a:r>
            <a:endParaRPr lang="zh-CN" altLang="en-US" b="1" dirty="0">
              <a:latin typeface="楷体" panose="02010609060101010101" pitchFamily="49" charset="-122"/>
              <a:ea typeface="楷体" panose="02010609060101010101" pitchFamily="49" charset="-122"/>
              <a:sym typeface="+mn-ea"/>
            </a:endParaRPr>
          </a:p>
          <a:p>
            <a:pPr algn="l" fontAlgn="auto">
              <a:lnSpc>
                <a:spcPts val="2000"/>
              </a:lnSpc>
              <a:spcBef>
                <a:spcPts val="0"/>
              </a:spcBef>
              <a:spcAft>
                <a:spcPts val="300"/>
              </a:spcAft>
              <a:buClrTx/>
              <a:buSzTx/>
              <a:buFontTx/>
            </a:pPr>
            <a:r>
              <a:rPr lang="zh-CN" altLang="en-US" dirty="0">
                <a:latin typeface="楷体" panose="02010609060101010101" pitchFamily="49" charset="-122"/>
                <a:ea typeface="楷体" panose="02010609060101010101" pitchFamily="49" charset="-122"/>
                <a:sym typeface="+mn-ea"/>
              </a:rPr>
              <a:t>以天为窗口单位，利用</a:t>
            </a:r>
            <a:r>
              <a:rPr lang="en-US" altLang="zh-CN" dirty="0">
                <a:latin typeface="楷体" panose="02010609060101010101" pitchFamily="49" charset="-122"/>
                <a:ea typeface="楷体" panose="02010609060101010101" pitchFamily="49" charset="-122"/>
                <a:sym typeface="+mn-ea"/>
              </a:rPr>
              <a:t>K-shape</a:t>
            </a:r>
            <a:r>
              <a:rPr lang="zh-CN" altLang="en-US" dirty="0">
                <a:latin typeface="楷体" panose="02010609060101010101" pitchFamily="49" charset="-122"/>
                <a:ea typeface="楷体" panose="02010609060101010101" pitchFamily="49" charset="-122"/>
                <a:sym typeface="+mn-ea"/>
              </a:rPr>
              <a:t>，对区域内内的所有数据，按照轮廓相似的程度进行聚类。</a:t>
            </a:r>
            <a:endParaRPr lang="zh-CN" altLang="en-US" dirty="0">
              <a:latin typeface="楷体" panose="02010609060101010101" pitchFamily="49" charset="-122"/>
              <a:ea typeface="楷体" panose="02010609060101010101" pitchFamily="49" charset="-122"/>
              <a:sym typeface="+mn-ea"/>
            </a:endParaRPr>
          </a:p>
          <a:p>
            <a:pPr algn="l" fontAlgn="auto">
              <a:lnSpc>
                <a:spcPts val="2000"/>
              </a:lnSpc>
              <a:spcBef>
                <a:spcPts val="0"/>
              </a:spcBef>
              <a:spcAft>
                <a:spcPts val="300"/>
              </a:spcAft>
              <a:buClrTx/>
              <a:buSzTx/>
              <a:buFontTx/>
            </a:pPr>
            <a:r>
              <a:rPr lang="zh-CN" altLang="en-US" b="1" dirty="0">
                <a:latin typeface="楷体" panose="02010609060101010101" pitchFamily="49" charset="-122"/>
                <a:ea typeface="楷体" panose="02010609060101010101" pitchFamily="49" charset="-122"/>
                <a:sym typeface="+mn-ea"/>
              </a:rPr>
              <a:t>定义SRSS波模板：</a:t>
            </a:r>
            <a:endParaRPr lang="zh-CN" altLang="en-US" b="1" dirty="0">
              <a:latin typeface="楷体" panose="02010609060101010101" pitchFamily="49" charset="-122"/>
              <a:ea typeface="楷体" panose="02010609060101010101" pitchFamily="49" charset="-122"/>
              <a:sym typeface="+mn-ea"/>
            </a:endParaRPr>
          </a:p>
          <a:p>
            <a:pPr algn="l" fontAlgn="auto">
              <a:lnSpc>
                <a:spcPts val="2000"/>
              </a:lnSpc>
              <a:spcBef>
                <a:spcPts val="0"/>
              </a:spcBef>
              <a:spcAft>
                <a:spcPts val="300"/>
              </a:spcAft>
              <a:buClrTx/>
              <a:buSzTx/>
              <a:buFontTx/>
            </a:pPr>
            <a:r>
              <a:rPr lang="zh-CN" altLang="en-US" dirty="0">
                <a:latin typeface="楷体" panose="02010609060101010101" pitchFamily="49" charset="-122"/>
                <a:ea typeface="楷体" panose="02010609060101010101" pitchFamily="49" charset="-122"/>
                <a:sym typeface="+mn-ea"/>
              </a:rPr>
              <a:t>筛选符合</a:t>
            </a:r>
            <a:r>
              <a:rPr lang="en-US" altLang="zh-CN" dirty="0">
                <a:latin typeface="楷体" panose="02010609060101010101" pitchFamily="49" charset="-122"/>
                <a:ea typeface="楷体" panose="02010609060101010101" pitchFamily="49" charset="-122"/>
                <a:sym typeface="+mn-ea"/>
              </a:rPr>
              <a:t>SRSS</a:t>
            </a:r>
            <a:r>
              <a:rPr lang="zh-CN" altLang="en-US" dirty="0">
                <a:latin typeface="楷体" panose="02010609060101010101" pitchFamily="49" charset="-122"/>
                <a:ea typeface="楷体" panose="02010609060101010101" pitchFamily="49" charset="-122"/>
                <a:sym typeface="+mn-ea"/>
              </a:rPr>
              <a:t>波特点的质心，将其定义为</a:t>
            </a:r>
            <a:r>
              <a:rPr lang="en-US" altLang="zh-CN" dirty="0">
                <a:latin typeface="楷体" panose="02010609060101010101" pitchFamily="49" charset="-122"/>
                <a:ea typeface="楷体" panose="02010609060101010101" pitchFamily="49" charset="-122"/>
                <a:sym typeface="+mn-ea"/>
              </a:rPr>
              <a:t>SRSS</a:t>
            </a:r>
            <a:r>
              <a:rPr lang="zh-CN" altLang="en-US" dirty="0">
                <a:latin typeface="楷体" panose="02010609060101010101" pitchFamily="49" charset="-122"/>
                <a:ea typeface="楷体" panose="02010609060101010101" pitchFamily="49" charset="-122"/>
                <a:sym typeface="+mn-ea"/>
              </a:rPr>
              <a:t>波模板。</a:t>
            </a:r>
            <a:endParaRPr lang="zh-CN" altLang="en-US" dirty="0">
              <a:latin typeface="楷体" panose="02010609060101010101" pitchFamily="49" charset="-122"/>
              <a:ea typeface="楷体" panose="02010609060101010101" pitchFamily="49" charset="-122"/>
              <a:sym typeface="+mn-ea"/>
            </a:endParaRPr>
          </a:p>
          <a:p>
            <a:r>
              <a:rPr lang="zh-CN" altLang="en-US" dirty="0"/>
              <a:t>而不是幅度和阶段的不同。</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auto">
              <a:lnSpc>
                <a:spcPts val="2000"/>
              </a:lnSpc>
              <a:spcBef>
                <a:spcPts val="0"/>
              </a:spcBef>
              <a:spcAft>
                <a:spcPts val="300"/>
              </a:spcAft>
              <a:buClrTx/>
              <a:buSzTx/>
              <a:buFontTx/>
            </a:pPr>
            <a:endParaRPr lang="zh-CN" altLang="en-US" dirty="0">
              <a:latin typeface="楷体" panose="02010609060101010101" pitchFamily="49" charset="-122"/>
              <a:ea typeface="楷体" panose="02010609060101010101" pitchFamily="49" charset="-122"/>
              <a:sym typeface="+mn-ea"/>
            </a:endParaRPr>
          </a:p>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最终得到的预测结果是，数据属于什么标签，按照标签确定其区域额震级。</a:t>
            </a:r>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N是震级大于M的地震总数,零级以上地震的累积频度 a ，b 指震级和频度关系式中的比例系数( 斜率) ，代表一定区域内不同大小地震频数的比例关系，N = 1 时的震级 Mmax=a / b。a / b 值大表示地震活动性增强，即发生大地震的概率大; 反之，值小表示发生大地震的几率小。b 为一组地震样本中大小地震的比例，</a:t>
            </a:r>
            <a:endParaRPr lang="zh-CN" altLang="en-US" dirty="0"/>
          </a:p>
          <a:p>
            <a:r>
              <a:rPr lang="zh-CN" altLang="en-US" dirty="0"/>
              <a:t>η 为基于 G-Ｒ 回归线得到的均方差和，ΔM 为最大观测到的地震与最大预测地震之间的差值，T 为最后一次典型地震与第一次典型事件发生的间隔时间，μ 为典型事件发生的平均间隔时间，c 为 μ 的变化系数，d E1 /2为地震能量的平方根变化率，Mmean为 n 次地震事件的平均值，C 为地震事件分类。如果地震事件在预测范围内的最大震级 Mj，大于或等于预定阈值 Ms，则 C = 1，反之 C = 0</a:t>
            </a:r>
            <a:endParaRPr lang="zh-CN" altLang="en-US" dirty="0"/>
          </a:p>
          <a:p>
            <a:r>
              <a:rPr lang="zh-CN" altLang="en-US" dirty="0"/>
              <a:t>按月组织数据，使用在每个断裂带地区内每个月发生</a:t>
            </a:r>
            <a:r>
              <a:rPr lang="en-US" altLang="zh-CN" dirty="0"/>
              <a:t>3.5</a:t>
            </a:r>
            <a:r>
              <a:rPr lang="zh-CN" altLang="en-US" dirty="0"/>
              <a:t>级以上地震的作为特征地震，使用这些特征地震来求取以上八个特征值。</a:t>
            </a:r>
            <a:endParaRPr lang="zh-CN" altLang="en-US" dirty="0"/>
          </a:p>
          <a:p>
            <a:endParaRPr lang="zh-CN" altLang="en-US" dirty="0"/>
          </a:p>
          <a:p>
            <a:r>
              <a:rPr lang="zh-CN" altLang="en-US" dirty="0"/>
              <a:t>预测：统计后可知，在四川云南地区多发生</a:t>
            </a:r>
            <a:r>
              <a:rPr lang="en-US" altLang="zh-CN" dirty="0"/>
              <a:t>3.0</a:t>
            </a:r>
            <a:r>
              <a:rPr lang="zh-CN" altLang="en-US" dirty="0"/>
              <a:t>到</a:t>
            </a:r>
            <a:r>
              <a:rPr lang="en-US" altLang="zh-CN" dirty="0"/>
              <a:t>4.0</a:t>
            </a:r>
            <a:r>
              <a:rPr lang="zh-CN" altLang="en-US" dirty="0"/>
              <a:t>以内的地震，所以地震事件的预测主要内容是，在断裂带内，每个月发生</a:t>
            </a:r>
            <a:r>
              <a:rPr lang="en-US" altLang="zh-CN" dirty="0"/>
              <a:t>3.5</a:t>
            </a:r>
            <a:r>
              <a:rPr lang="zh-CN" altLang="en-US" dirty="0"/>
              <a:t>级以上地震的可能性。</a:t>
            </a:r>
            <a:endParaRPr lang="en-US" altLang="zh-CN"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7DBA15-3F6E-4149-9019-6609FD57F75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7DBA15-3F6E-4149-9019-6609FD57F75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7DBA15-3F6E-4149-9019-6609FD57F75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C7DBA15-3F6E-4149-9019-6609FD57F75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方案采用了时序数据异常检测的方法和统计方法，构造了一些特征，按照他们的生成的方式分为三类，利用一些领域知识构建的特征为衍生特征，包括。。利用统计方法构造的特征，如最大值最小值等。本方案为了找到强特征，采用随机森铃的方法，这些就是额外衍生特征。</a:t>
            </a:r>
            <a:endParaRPr lang="zh-CN" altLang="en-US" dirty="0"/>
          </a:p>
        </p:txBody>
      </p:sp>
      <p:sp>
        <p:nvSpPr>
          <p:cNvPr id="4" name="灯片编号占位符 3"/>
          <p:cNvSpPr>
            <a:spLocks noGrp="1"/>
          </p:cNvSpPr>
          <p:nvPr>
            <p:ph type="sldNum" sz="quarter" idx="5"/>
          </p:nvPr>
        </p:nvSpPr>
        <p:spPr/>
        <p:txBody>
          <a:bodyPr/>
          <a:lstStyle/>
          <a:p>
            <a:fld id="{D7DACD8E-C596-4D58-BC06-99821B3EFE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4" name="KSO_Shape"/>
          <p:cNvSpPr/>
          <p:nvPr userDrawn="1"/>
        </p:nvSpPr>
        <p:spPr bwMode="auto">
          <a:xfrm>
            <a:off x="8544272" y="2501169"/>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
        <p:nvSpPr>
          <p:cNvPr id="2" name="文本框 1"/>
          <p:cNvSpPr txBox="1"/>
          <p:nvPr userDrawn="1"/>
        </p:nvSpPr>
        <p:spPr>
          <a:xfrm>
            <a:off x="10344472" y="6431190"/>
            <a:ext cx="2160240" cy="400110"/>
          </a:xfrm>
          <a:prstGeom prst="rect">
            <a:avLst/>
          </a:prstGeom>
          <a:noFill/>
        </p:spPr>
        <p:txBody>
          <a:bodyPr wrap="square" rtlCol="0">
            <a:spAutoFit/>
          </a:bodyPr>
          <a:lstStyle/>
          <a:p>
            <a:pPr algn="l"/>
            <a:fld id="{44C36D1F-253F-4809-94EE-07D8E7EFCD4E}" type="datetime1">
              <a:rPr lang="zh-CN" altLang="en-US" sz="2000" smtClean="0">
                <a:solidFill>
                  <a:schemeClr val="bg1"/>
                </a:solidFill>
              </a:rPr>
            </a:fld>
            <a:endParaRPr lang="zh-CN" altLang="en-US" sz="2400" dirty="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2.png"/><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0632504" y="6467313"/>
            <a:ext cx="2351584" cy="338554"/>
          </a:xfrm>
          <a:prstGeom prst="rect">
            <a:avLst/>
          </a:prstGeom>
          <a:noFill/>
        </p:spPr>
        <p:txBody>
          <a:bodyPr wrap="square" rtlCol="0">
            <a:spAutoFit/>
          </a:bodyPr>
          <a:lstStyle/>
          <a:p>
            <a:r>
              <a:rPr lang="zh-CN" altLang="en-US" sz="1600" dirty="0">
                <a:latin typeface="Times New Roman" panose="02020603050405020304" pitchFamily="18" charset="0"/>
                <a:cs typeface="Times New Roman" panose="02020603050405020304" pitchFamily="18" charset="0"/>
              </a:rPr>
              <a:t>第</a:t>
            </a:r>
            <a:fld id="{3C8711B6-7EBC-4A61-82D7-4C4F4C1F11C2}" type="slidenum">
              <a:rPr lang="zh-CN" altLang="en-US" sz="1600" dirty="0" smtClean="0">
                <a:latin typeface="Times New Roman" panose="02020603050405020304" pitchFamily="18" charset="0"/>
                <a:cs typeface="Times New Roman" panose="02020603050405020304" pitchFamily="18" charset="0"/>
              </a:rPr>
            </a:fld>
            <a:r>
              <a:rPr lang="zh-CN" altLang="en-US" sz="1600" dirty="0">
                <a:latin typeface="Times New Roman" panose="02020603050405020304" pitchFamily="18" charset="0"/>
                <a:cs typeface="Times New Roman" panose="02020603050405020304" pitchFamily="18" charset="0"/>
              </a:rPr>
              <a:t>页</a:t>
            </a:r>
            <a:r>
              <a:rPr lang="en-US" altLang="zh-CN" sz="1600" dirty="0">
                <a:latin typeface="Times New Roman" panose="02020603050405020304" pitchFamily="18" charset="0"/>
                <a:cs typeface="Times New Roman" panose="02020603050405020304" pitchFamily="18" charset="0"/>
              </a:rPr>
              <a:t>/30</a:t>
            </a:r>
            <a:r>
              <a:rPr lang="zh-CN" altLang="en-US" sz="1600" dirty="0">
                <a:latin typeface="Times New Roman" panose="02020603050405020304" pitchFamily="18" charset="0"/>
                <a:cs typeface="Times New Roman" panose="02020603050405020304" pitchFamily="18" charset="0"/>
              </a:rPr>
              <a:t>页</a:t>
            </a:r>
            <a:endParaRPr lang="zh-CN" altLang="en-US" sz="1600"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2.vml"/><Relationship Id="rId3" Type="http://schemas.openxmlformats.org/officeDocument/2006/relationships/slideLayout" Target="../slideLayouts/slideLayout15.xml"/><Relationship Id="rId2" Type="http://schemas.openxmlformats.org/officeDocument/2006/relationships/image" Target="../media/image14.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5.xml"/><Relationship Id="rId2" Type="http://schemas.openxmlformats.org/officeDocument/2006/relationships/tags" Target="../tags/tag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36245" y="2636520"/>
            <a:ext cx="10492740" cy="1853565"/>
          </a:xfrm>
        </p:spPr>
        <p:txBody>
          <a:bodyPr/>
          <a:lstStyle/>
          <a:p>
            <a:r>
              <a:rPr sz="4000" dirty="0">
                <a:solidFill>
                  <a:srgbClr val="20517C"/>
                </a:solidFill>
              </a:rPr>
              <a:t>AETA Earthquake Prediction</a:t>
            </a:r>
            <a:endParaRPr sz="4000" dirty="0">
              <a:solidFill>
                <a:srgbClr val="20517C"/>
              </a:solidFill>
            </a:endParaRPr>
          </a:p>
          <a:p>
            <a:r>
              <a:rPr sz="4000" dirty="0">
                <a:solidFill>
                  <a:srgbClr val="20517C"/>
                </a:solidFill>
              </a:rPr>
              <a:t>AI Algorithm Competition</a:t>
            </a:r>
            <a:endParaRPr sz="4000" dirty="0">
              <a:solidFill>
                <a:srgbClr val="20517C"/>
              </a:solidFill>
            </a:endParaRPr>
          </a:p>
        </p:txBody>
      </p:sp>
      <p:sp>
        <p:nvSpPr>
          <p:cNvPr id="7" name="文本占位符 4"/>
          <p:cNvSpPr txBox="1"/>
          <p:nvPr/>
        </p:nvSpPr>
        <p:spPr>
          <a:xfrm>
            <a:off x="4619836" y="6453336"/>
            <a:ext cx="3888432" cy="503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400" b="1" i="0" u="none" strike="noStrike" kern="1200" cap="none" spc="0" normalizeH="0" baseline="0" noProof="0" dirty="0">
              <a:ln>
                <a:noFill/>
              </a:ln>
              <a:solidFill>
                <a:srgbClr val="FFFFFF"/>
              </a:solidFill>
              <a:effectLst/>
              <a:uLnTx/>
              <a:uFillTx/>
              <a:latin typeface="华文细黑" panose="02010600040101010101" pitchFamily="2" charset="-122"/>
              <a:ea typeface="华文细黑" panose="0201060004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t>——Feature Extraction</a:t>
            </a:r>
            <a:endParaRPr lang="en-US" altLang="zh-CN" dirty="0"/>
          </a:p>
        </p:txBody>
      </p:sp>
      <p:sp>
        <p:nvSpPr>
          <p:cNvPr id="5" name="文本框 4"/>
          <p:cNvSpPr txBox="1"/>
          <p:nvPr/>
        </p:nvSpPr>
        <p:spPr>
          <a:xfrm>
            <a:off x="548005" y="5525770"/>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459740" y="5360038"/>
            <a:ext cx="10135235" cy="1433829"/>
            <a:chOff x="548541" y="4154492"/>
            <a:chExt cx="10670345" cy="1433742"/>
          </a:xfrm>
        </p:grpSpPr>
        <p:grpSp>
          <p:nvGrpSpPr>
            <p:cNvPr id="11" name="组合 10"/>
            <p:cNvGrpSpPr/>
            <p:nvPr/>
          </p:nvGrpSpPr>
          <p:grpSpPr>
            <a:xfrm>
              <a:off x="548541" y="4154492"/>
              <a:ext cx="10670345" cy="1433742"/>
              <a:chOff x="1127448" y="1952476"/>
              <a:chExt cx="10670345" cy="1392795"/>
            </a:xfrm>
          </p:grpSpPr>
          <p:sp>
            <p:nvSpPr>
              <p:cNvPr id="8" name="矩形 7"/>
              <p:cNvSpPr/>
              <p:nvPr/>
            </p:nvSpPr>
            <p:spPr>
              <a:xfrm>
                <a:off x="1127448" y="2240534"/>
                <a:ext cx="10670345" cy="1104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1127448" y="1952476"/>
                <a:ext cx="1728192" cy="49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SRSS</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633444" y="4665636"/>
              <a:ext cx="10378868" cy="829895"/>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lang="zh-CN" altLang="en-US" sz="1600" dirty="0">
                  <a:latin typeface="楷体" panose="02010609060101010101" pitchFamily="49" charset="-122"/>
                  <a:ea typeface="楷体" panose="02010609060101010101" pitchFamily="49" charset="-122"/>
                  <a:sym typeface="+mn-ea"/>
                </a:rPr>
                <a:t>SRSS waveform has certain correlation with earthquake, SRSS wave and its variation are important signal of impending earthquake.The </a:t>
              </a:r>
              <a:r>
                <a:rPr lang="en-US" altLang="zh-CN" sz="1600" dirty="0">
                  <a:latin typeface="楷体" panose="02010609060101010101" pitchFamily="49" charset="-122"/>
                  <a:ea typeface="楷体" panose="02010609060101010101" pitchFamily="49" charset="-122"/>
                  <a:sym typeface="+mn-ea"/>
                </a:rPr>
                <a:t>f</a:t>
              </a:r>
              <a:r>
                <a:rPr lang="en-US" altLang="zh-CN" sz="1600" dirty="0">
                  <a:latin typeface="楷体" panose="02010609060101010101" pitchFamily="49" charset="-122"/>
                  <a:ea typeface="楷体" panose="02010609060101010101" pitchFamily="49" charset="-122"/>
                  <a:sym typeface="+mn-ea"/>
                </a:rPr>
                <a:t>igure </a:t>
              </a:r>
              <a:r>
                <a:rPr lang="zh-CN" altLang="en-US" sz="1600" dirty="0">
                  <a:latin typeface="楷体" panose="02010609060101010101" pitchFamily="49" charset="-122"/>
                  <a:ea typeface="楷体" panose="02010609060101010101" pitchFamily="49" charset="-122"/>
                  <a:sym typeface="+mn-ea"/>
                </a:rPr>
                <a:t>shows a partial example of the correlation between SRSS wave variation and earthquake at FANGshi Town AETA station in Qingchuan.</a:t>
              </a:r>
              <a:endParaRPr lang="zh-CN" altLang="en-US" sz="1600" dirty="0">
                <a:latin typeface="楷体" panose="02010609060101010101" pitchFamily="49" charset="-122"/>
                <a:ea typeface="楷体" panose="02010609060101010101" pitchFamily="49" charset="-122"/>
                <a:sym typeface="+mn-ea"/>
              </a:endParaRPr>
            </a:p>
          </p:txBody>
        </p:sp>
      </p:grpSp>
      <p:pic>
        <p:nvPicPr>
          <p:cNvPr id="10" name="图片 9"/>
          <p:cNvPicPr>
            <a:picLocks noChangeAspect="1"/>
          </p:cNvPicPr>
          <p:nvPr/>
        </p:nvPicPr>
        <p:blipFill>
          <a:blip r:embed="rId1"/>
          <a:stretch>
            <a:fillRect/>
          </a:stretch>
        </p:blipFill>
        <p:spPr>
          <a:xfrm>
            <a:off x="567055" y="1287145"/>
            <a:ext cx="11058525" cy="3917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sym typeface="+mn-ea"/>
              </a:rPr>
              <a:t>——Feature Extraction</a:t>
            </a:r>
            <a:endParaRPr lang="en-US" altLang="zh-CN" dirty="0"/>
          </a:p>
        </p:txBody>
      </p:sp>
      <p:sp>
        <p:nvSpPr>
          <p:cNvPr id="5" name="文本框 4"/>
          <p:cNvSpPr txBox="1"/>
          <p:nvPr/>
        </p:nvSpPr>
        <p:spPr>
          <a:xfrm>
            <a:off x="688340" y="172783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335915" y="1181100"/>
            <a:ext cx="6285865" cy="5546090"/>
            <a:chOff x="256637" y="4154492"/>
            <a:chExt cx="6945701" cy="5815838"/>
          </a:xfrm>
        </p:grpSpPr>
        <p:grpSp>
          <p:nvGrpSpPr>
            <p:cNvPr id="11" name="组合 10"/>
            <p:cNvGrpSpPr/>
            <p:nvPr/>
          </p:nvGrpSpPr>
          <p:grpSpPr>
            <a:xfrm>
              <a:off x="256637" y="4154492"/>
              <a:ext cx="6945701" cy="5815838"/>
              <a:chOff x="835544" y="1952476"/>
              <a:chExt cx="6945701" cy="5649741"/>
            </a:xfrm>
          </p:grpSpPr>
          <p:sp>
            <p:nvSpPr>
              <p:cNvPr id="8" name="矩形 7"/>
              <p:cNvSpPr/>
              <p:nvPr/>
            </p:nvSpPr>
            <p:spPr>
              <a:xfrm>
                <a:off x="839754" y="2240332"/>
                <a:ext cx="6941491" cy="5361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835544" y="1952476"/>
                <a:ext cx="1728192" cy="49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SRSS</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392758" y="4935575"/>
              <a:ext cx="6695912" cy="4791707"/>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l" fontAlgn="auto">
                <a:lnSpc>
                  <a:spcPct val="100000"/>
                </a:lnSpc>
                <a:spcBef>
                  <a:spcPts val="1200"/>
                </a:spcBef>
                <a:spcAft>
                  <a:spcPts val="1200"/>
                </a:spcAft>
                <a:buClrTx/>
                <a:buSzTx/>
                <a:buFontTx/>
              </a:pPr>
              <a:r>
                <a:rPr lang="en-US" altLang="zh-CN" sz="1800" b="1" dirty="0">
                  <a:latin typeface="楷体" panose="02010609060101010101" pitchFamily="49" charset="-122"/>
                  <a:ea typeface="楷体" panose="02010609060101010101" pitchFamily="49" charset="-122"/>
                  <a:sym typeface="+mn-ea"/>
                </a:rPr>
                <a:t>Definition For SRSS：</a:t>
              </a:r>
              <a:endParaRPr lang="en-US" altLang="zh-CN" sz="1800" b="1" dirty="0">
                <a:latin typeface="楷体" panose="02010609060101010101" pitchFamily="49" charset="-122"/>
                <a:ea typeface="楷体" panose="02010609060101010101" pitchFamily="49" charset="-122"/>
                <a:sym typeface="+mn-ea"/>
              </a:endParaRPr>
            </a:p>
            <a:p>
              <a:pPr fontAlgn="auto">
                <a:lnSpc>
                  <a:spcPct val="100000"/>
                </a:lnSpc>
              </a:pPr>
              <a:r>
                <a:rPr sz="1800" dirty="0">
                  <a:latin typeface="楷体" panose="02010609060101010101" pitchFamily="49" charset="-122"/>
                  <a:ea typeface="楷体" panose="02010609060101010101" pitchFamily="49" charset="-122"/>
                  <a:sym typeface="+mn-ea"/>
                </a:rPr>
                <a:t>Daily data, if the maximum value (VH) of the previous hour is significantly higher than the maximum value (VL) of the next hour by 2 times or more, it is considered that SRSS wave exists on the current day.</a:t>
              </a:r>
              <a:endParaRPr lang="zh-CN" altLang="en-US" sz="1800" dirty="0">
                <a:latin typeface="楷体" panose="02010609060101010101" pitchFamily="49" charset="-122"/>
                <a:ea typeface="楷体" panose="02010609060101010101" pitchFamily="49" charset="-122"/>
                <a:sym typeface="+mn-ea"/>
              </a:endParaRPr>
            </a:p>
            <a:p>
              <a:pPr algn="l" fontAlgn="auto">
                <a:lnSpc>
                  <a:spcPct val="100000"/>
                </a:lnSpc>
                <a:spcBef>
                  <a:spcPts val="1200"/>
                </a:spcBef>
                <a:spcAft>
                  <a:spcPts val="3000"/>
                </a:spcAft>
                <a:buClrTx/>
                <a:buSzTx/>
                <a:buFontTx/>
              </a:pPr>
              <a:r>
                <a:rPr lang="en-US" altLang="zh-CN" sz="1800" b="1" dirty="0">
                  <a:latin typeface="楷体" panose="02010609060101010101" pitchFamily="49" charset="-122"/>
                  <a:ea typeface="楷体" panose="02010609060101010101" pitchFamily="49" charset="-122"/>
                  <a:sym typeface="+mn-ea"/>
                </a:rPr>
                <a:t>SRSS波-Extraction：                      </a:t>
              </a:r>
              <a:endParaRPr lang="en-US" altLang="zh-CN" sz="1800" b="1" dirty="0">
                <a:latin typeface="楷体" panose="02010609060101010101" pitchFamily="49" charset="-122"/>
                <a:ea typeface="楷体" panose="02010609060101010101" pitchFamily="49" charset="-122"/>
                <a:sym typeface="+mn-ea"/>
              </a:endParaRPr>
            </a:p>
            <a:p>
              <a:pPr fontAlgn="auto">
                <a:lnSpc>
                  <a:spcPct val="100000"/>
                </a:lnSpc>
              </a:pPr>
              <a:r>
                <a:rPr lang="en-US" altLang="zh-CN" sz="1800" dirty="0">
                  <a:latin typeface="楷体" panose="02010609060101010101" pitchFamily="49" charset="-122"/>
                  <a:ea typeface="楷体" panose="02010609060101010101" pitchFamily="49" charset="-122"/>
                  <a:sym typeface="+mn-ea"/>
                </a:rPr>
                <a:t>1. </a:t>
              </a:r>
              <a:r>
                <a:rPr lang="zh-CN" altLang="en-US" sz="1800" dirty="0">
                  <a:latin typeface="楷体" panose="02010609060101010101" pitchFamily="49" charset="-122"/>
                  <a:ea typeface="楷体" panose="02010609060101010101" pitchFamily="49" charset="-122"/>
                  <a:sym typeface="+mn-ea"/>
                </a:rPr>
                <a:t>Day as the sliding window of the scope, data standardization</a:t>
              </a:r>
              <a:r>
                <a:rPr lang="en-US" altLang="zh-CN" sz="1800" dirty="0">
                  <a:latin typeface="楷体" panose="02010609060101010101" pitchFamily="49" charset="-122"/>
                  <a:ea typeface="楷体" panose="02010609060101010101" pitchFamily="49" charset="-122"/>
                  <a:sym typeface="+mn-ea"/>
                </a:rPr>
                <a:t>.</a:t>
              </a:r>
              <a:endParaRPr lang="zh-CN" altLang="en-US" sz="1200" dirty="0">
                <a:latin typeface="楷体" panose="02010609060101010101" pitchFamily="49" charset="-122"/>
                <a:ea typeface="楷体" panose="02010609060101010101" pitchFamily="49" charset="-122"/>
                <a:sym typeface="+mn-ea"/>
              </a:endParaRPr>
            </a:p>
            <a:p>
              <a:pPr fontAlgn="auto">
                <a:lnSpc>
                  <a:spcPct val="100000"/>
                </a:lnSpc>
              </a:pPr>
              <a:endParaRPr lang="zh-CN" altLang="en-US" sz="1200" dirty="0">
                <a:latin typeface="楷体" panose="02010609060101010101" pitchFamily="49" charset="-122"/>
                <a:ea typeface="楷体" panose="02010609060101010101" pitchFamily="49" charset="-122"/>
                <a:sym typeface="+mn-ea"/>
              </a:endParaRPr>
            </a:p>
            <a:p>
              <a:pPr fontAlgn="auto">
                <a:lnSpc>
                  <a:spcPct val="100000"/>
                </a:lnSpc>
              </a:pPr>
              <a:r>
                <a:rPr lang="zh-CN" altLang="en-US" sz="1800" dirty="0">
                  <a:latin typeface="楷体" panose="02010609060101010101" pitchFamily="49" charset="-122"/>
                  <a:ea typeface="楷体" panose="02010609060101010101" pitchFamily="49" charset="-122"/>
                  <a:sym typeface="+mn-ea"/>
                </a:rPr>
                <a:t>2. Filter data conforming to SRSS baud points, defined as SRSS wave "templates"</a:t>
              </a:r>
              <a:r>
                <a:rPr lang="en-US" altLang="zh-CN" sz="1800" dirty="0">
                  <a:latin typeface="楷体" panose="02010609060101010101" pitchFamily="49" charset="-122"/>
                  <a:ea typeface="楷体" panose="02010609060101010101" pitchFamily="49" charset="-122"/>
                  <a:sym typeface="+mn-ea"/>
                </a:rPr>
                <a:t>.</a:t>
              </a:r>
              <a:endParaRPr lang="zh-CN" altLang="en-US" sz="1800" dirty="0">
                <a:latin typeface="楷体" panose="02010609060101010101" pitchFamily="49" charset="-122"/>
                <a:ea typeface="楷体" panose="02010609060101010101" pitchFamily="49" charset="-122"/>
                <a:sym typeface="+mn-ea"/>
              </a:endParaRPr>
            </a:p>
            <a:p>
              <a:pPr algn="l" fontAlgn="auto">
                <a:lnSpc>
                  <a:spcPct val="100000"/>
                </a:lnSpc>
                <a:buClrTx/>
                <a:buSzTx/>
                <a:buFontTx/>
              </a:pPr>
              <a:endParaRPr lang="zh-CN" altLang="en-US" sz="1800" dirty="0">
                <a:latin typeface="楷体" panose="02010609060101010101" pitchFamily="49" charset="-122"/>
                <a:ea typeface="楷体" panose="02010609060101010101" pitchFamily="49" charset="-122"/>
                <a:sym typeface="+mn-ea"/>
              </a:endParaRPr>
            </a:p>
            <a:p>
              <a:pPr fontAlgn="auto">
                <a:lnSpc>
                  <a:spcPct val="100000"/>
                </a:lnSpc>
              </a:pPr>
              <a:r>
                <a:rPr lang="en-US" altLang="zh-CN" sz="1800" dirty="0">
                  <a:latin typeface="楷体" panose="02010609060101010101" pitchFamily="49" charset="-122"/>
                  <a:ea typeface="楷体" panose="02010609060101010101" pitchFamily="49" charset="-122"/>
                  <a:sym typeface="+mn-ea"/>
                </a:rPr>
                <a:t>3. </a:t>
              </a:r>
              <a:r>
                <a:rPr lang="zh-CN" altLang="en-US" dirty="0">
                  <a:latin typeface="楷体" panose="02010609060101010101" pitchFamily="49" charset="-122"/>
                  <a:ea typeface="楷体" panose="02010609060101010101" pitchFamily="49" charset="-122"/>
                  <a:sym typeface="+mn-ea"/>
                </a:rPr>
                <a:t>Detection of SRSS wave</a:t>
              </a:r>
              <a:r>
                <a:rPr lang="en-US" altLang="zh-CN" dirty="0">
                  <a:latin typeface="楷体" panose="02010609060101010101" pitchFamily="49" charset="-122"/>
                  <a:ea typeface="楷体" panose="02010609060101010101" pitchFamily="49" charset="-122"/>
                  <a:sym typeface="+mn-ea"/>
                </a:rPr>
                <a:t>.</a:t>
              </a:r>
              <a:endParaRPr lang="en-US" altLang="zh-CN" dirty="0">
                <a:latin typeface="楷体" panose="02010609060101010101" pitchFamily="49" charset="-122"/>
                <a:ea typeface="楷体" panose="02010609060101010101" pitchFamily="49" charset="-122"/>
                <a:sym typeface="+mn-ea"/>
              </a:endParaRPr>
            </a:p>
          </p:txBody>
        </p:sp>
      </p:grpSp>
      <p:pic>
        <p:nvPicPr>
          <p:cNvPr id="4" name="图片 3"/>
          <p:cNvPicPr>
            <a:picLocks noChangeAspect="1"/>
          </p:cNvPicPr>
          <p:nvPr/>
        </p:nvPicPr>
        <p:blipFill>
          <a:blip r:embed="rId1"/>
          <a:stretch>
            <a:fillRect/>
          </a:stretch>
        </p:blipFill>
        <p:spPr>
          <a:xfrm>
            <a:off x="6995795" y="2284730"/>
            <a:ext cx="4589145" cy="2850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sym typeface="+mn-ea"/>
              </a:rPr>
              <a:t>——Feature Extraction</a:t>
            </a:r>
            <a:endParaRPr lang="en-US" altLang="zh-CN" dirty="0"/>
          </a:p>
        </p:txBody>
      </p:sp>
      <p:sp>
        <p:nvSpPr>
          <p:cNvPr id="5" name="文本框 4"/>
          <p:cNvSpPr txBox="1"/>
          <p:nvPr/>
        </p:nvSpPr>
        <p:spPr>
          <a:xfrm>
            <a:off x="1208405" y="152302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855980" y="1357290"/>
            <a:ext cx="10240010" cy="1826260"/>
            <a:chOff x="256637" y="4154492"/>
            <a:chExt cx="11314918" cy="1915085"/>
          </a:xfrm>
        </p:grpSpPr>
        <p:grpSp>
          <p:nvGrpSpPr>
            <p:cNvPr id="11" name="组合 10"/>
            <p:cNvGrpSpPr/>
            <p:nvPr/>
          </p:nvGrpSpPr>
          <p:grpSpPr>
            <a:xfrm>
              <a:off x="256637" y="4154492"/>
              <a:ext cx="11314918" cy="1915085"/>
              <a:chOff x="835544" y="1952476"/>
              <a:chExt cx="11314918" cy="1860391"/>
            </a:xfrm>
          </p:grpSpPr>
          <p:sp>
            <p:nvSpPr>
              <p:cNvPr id="8" name="矩形 7"/>
              <p:cNvSpPr/>
              <p:nvPr/>
            </p:nvSpPr>
            <p:spPr>
              <a:xfrm>
                <a:off x="839754" y="2240332"/>
                <a:ext cx="11310708" cy="15725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835544" y="1952476"/>
                <a:ext cx="5452575" cy="49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SRSS </a:t>
                </a:r>
                <a:r>
                  <a:rPr kumimoji="0" lang="zh-CN" altLang="en-US" sz="2800" b="0" i="0" u="none" strike="noStrike" kern="1200" cap="none" spc="0" normalizeH="0" baseline="0" noProof="0" dirty="0">
                    <a:ln>
                      <a:noFill/>
                    </a:ln>
                    <a:solidFill>
                      <a:srgbClr val="FFFFFF"/>
                    </a:solidFill>
                    <a:effectLst/>
                    <a:uLnTx/>
                    <a:uFillTx/>
                    <a:latin typeface="+mj-ea"/>
                    <a:ea typeface="+mj-ea"/>
                    <a:cs typeface="+mn-cs"/>
                  </a:rPr>
                  <a:t>pre</a:t>
                </a: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-processing</a:t>
                </a:r>
                <a:endParaRPr kumimoji="0" lang="en-US" altLang="zh-CN"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520466" y="4840353"/>
              <a:ext cx="10777449" cy="1128675"/>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l" fontAlgn="auto">
                <a:lnSpc>
                  <a:spcPct val="100000"/>
                </a:lnSpc>
                <a:spcBef>
                  <a:spcPts val="1200"/>
                </a:spcBef>
                <a:spcAft>
                  <a:spcPts val="1200"/>
                </a:spcAft>
                <a:buClrTx/>
                <a:buSzTx/>
                <a:buFontTx/>
              </a:pPr>
              <a:r>
                <a:rPr lang="en-US" sz="1800" b="1" dirty="0">
                  <a:latin typeface="楷体" panose="02010609060101010101" pitchFamily="49" charset="-122"/>
                  <a:ea typeface="楷体" panose="02010609060101010101" pitchFamily="49" charset="-122"/>
                  <a:sym typeface="+mn-ea"/>
                </a:rPr>
                <a:t>M</a:t>
              </a:r>
              <a:r>
                <a:rPr sz="1800" b="1" dirty="0">
                  <a:latin typeface="楷体" panose="02010609060101010101" pitchFamily="49" charset="-122"/>
                  <a:ea typeface="楷体" panose="02010609060101010101" pitchFamily="49" charset="-122"/>
                  <a:sym typeface="+mn-ea"/>
                </a:rPr>
                <a:t>ax-min standardization</a:t>
              </a:r>
              <a:r>
                <a:rPr lang="en-US" altLang="zh-CN" sz="1800" b="1" dirty="0">
                  <a:latin typeface="楷体" panose="02010609060101010101" pitchFamily="49" charset="-122"/>
                  <a:ea typeface="楷体" panose="02010609060101010101" pitchFamily="49" charset="-122"/>
                  <a:sym typeface="+mn-ea"/>
                </a:rPr>
                <a:t>：</a:t>
              </a:r>
              <a:endParaRPr lang="en-US" altLang="zh-CN" sz="1800" b="1" dirty="0">
                <a:latin typeface="楷体" panose="02010609060101010101" pitchFamily="49" charset="-122"/>
                <a:ea typeface="楷体" panose="02010609060101010101" pitchFamily="49" charset="-122"/>
                <a:sym typeface="+mn-ea"/>
              </a:endParaRPr>
            </a:p>
            <a:p>
              <a:pPr fontAlgn="auto">
                <a:lnSpc>
                  <a:spcPct val="100000"/>
                </a:lnSpc>
              </a:pPr>
              <a:r>
                <a:rPr lang="zh-CN" altLang="en-US" sz="1800" dirty="0">
                  <a:latin typeface="楷体" panose="02010609060101010101" pitchFamily="49" charset="-122"/>
                  <a:ea typeface="楷体" panose="02010609060101010101" pitchFamily="49" charset="-122"/>
                  <a:sym typeface="+mn-ea"/>
                </a:rPr>
                <a:t>Taking day as the window unit, the maximum and minimum values in daily data are used to standardize the time series in the window.</a:t>
              </a:r>
              <a:endParaRPr lang="zh-CN" altLang="en-US" sz="1800" dirty="0">
                <a:latin typeface="楷体" panose="02010609060101010101" pitchFamily="49" charset="-122"/>
                <a:ea typeface="楷体" panose="02010609060101010101" pitchFamily="49" charset="-122"/>
                <a:sym typeface="+mn-ea"/>
              </a:endParaRPr>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8690" y="3376295"/>
            <a:ext cx="10058400" cy="31603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sym typeface="+mn-ea"/>
              </a:rPr>
              <a:t>——Feature Extraction</a:t>
            </a:r>
            <a:endParaRPr lang="en-US" altLang="zh-CN" dirty="0"/>
          </a:p>
        </p:txBody>
      </p:sp>
      <p:sp>
        <p:nvSpPr>
          <p:cNvPr id="5" name="文本框 4"/>
          <p:cNvSpPr txBox="1"/>
          <p:nvPr/>
        </p:nvSpPr>
        <p:spPr>
          <a:xfrm>
            <a:off x="1208405" y="131982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855980" y="1154090"/>
            <a:ext cx="10240010" cy="1117600"/>
            <a:chOff x="256637" y="4154492"/>
            <a:chExt cx="11314918" cy="1171958"/>
          </a:xfrm>
        </p:grpSpPr>
        <p:grpSp>
          <p:nvGrpSpPr>
            <p:cNvPr id="11" name="组合 10"/>
            <p:cNvGrpSpPr/>
            <p:nvPr/>
          </p:nvGrpSpPr>
          <p:grpSpPr>
            <a:xfrm>
              <a:off x="256637" y="4154492"/>
              <a:ext cx="11314918" cy="1171958"/>
              <a:chOff x="835544" y="1952476"/>
              <a:chExt cx="11314918" cy="1138487"/>
            </a:xfrm>
          </p:grpSpPr>
          <p:sp>
            <p:nvSpPr>
              <p:cNvPr id="8" name="矩形 7"/>
              <p:cNvSpPr/>
              <p:nvPr/>
            </p:nvSpPr>
            <p:spPr>
              <a:xfrm>
                <a:off x="839754" y="2240332"/>
                <a:ext cx="11310708" cy="8506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835544" y="1952476"/>
                <a:ext cx="3513897" cy="49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Definition- SRSS</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520466" y="4840353"/>
              <a:ext cx="10777449" cy="364239"/>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l" fontAlgn="auto">
                <a:lnSpc>
                  <a:spcPts val="2000"/>
                </a:lnSpc>
                <a:spcBef>
                  <a:spcPts val="0"/>
                </a:spcBef>
                <a:spcAft>
                  <a:spcPts val="300"/>
                </a:spcAft>
                <a:buClrTx/>
                <a:buSzTx/>
                <a:buFontTx/>
              </a:pPr>
              <a:r>
                <a:rPr lang="zh-CN" altLang="en-US" b="1" dirty="0">
                  <a:latin typeface="楷体" panose="02010609060101010101" pitchFamily="49" charset="-122"/>
                  <a:ea typeface="楷体" panose="02010609060101010101" pitchFamily="49" charset="-122"/>
                  <a:sym typeface="+mn-ea"/>
                </a:rPr>
                <a:t>Analyze data in </a:t>
              </a:r>
              <a:r>
                <a:rPr lang="en-US" altLang="zh-CN" b="1" dirty="0">
                  <a:latin typeface="楷体" panose="02010609060101010101" pitchFamily="49" charset="-122"/>
                  <a:ea typeface="楷体" panose="02010609060101010101" pitchFamily="49" charset="-122"/>
                  <a:sym typeface="+mn-ea"/>
                </a:rPr>
                <a:t>a </a:t>
              </a:r>
              <a:r>
                <a:rPr lang="zh-CN" altLang="en-US" b="1" dirty="0">
                  <a:latin typeface="楷体" panose="02010609060101010101" pitchFamily="49" charset="-122"/>
                  <a:ea typeface="楷体" panose="02010609060101010101" pitchFamily="49" charset="-122"/>
                  <a:sym typeface="+mn-ea"/>
                </a:rPr>
                <a:t>sub-regions</a:t>
              </a:r>
              <a:r>
                <a:rPr lang="zh-CN" altLang="en-US" sz="1800" b="1" dirty="0">
                  <a:latin typeface="楷体" panose="02010609060101010101" pitchFamily="49" charset="-122"/>
                  <a:ea typeface="楷体" panose="02010609060101010101" pitchFamily="49" charset="-122"/>
                  <a:sym typeface="+mn-ea"/>
                </a:rPr>
                <a:t> </a:t>
              </a:r>
              <a:r>
                <a:rPr lang="en-US" altLang="zh-CN" b="1" dirty="0">
                  <a:solidFill>
                    <a:srgbClr val="FF0000"/>
                  </a:solidFill>
                  <a:latin typeface="楷体" panose="02010609060101010101" pitchFamily="49" charset="-122"/>
                  <a:ea typeface="楷体" panose="02010609060101010101" pitchFamily="49" charset="-122"/>
                  <a:sym typeface="+mn-ea"/>
                </a:rPr>
                <a:t>-&gt;</a:t>
              </a:r>
              <a:r>
                <a:rPr lang="en-US" altLang="zh-CN" sz="1800" b="1" dirty="0">
                  <a:latin typeface="楷体" panose="02010609060101010101" pitchFamily="49" charset="-122"/>
                  <a:ea typeface="楷体" panose="02010609060101010101" pitchFamily="49" charset="-122"/>
                  <a:sym typeface="+mn-ea"/>
                </a:rPr>
                <a:t> </a:t>
              </a:r>
              <a:r>
                <a:rPr lang="zh-CN" altLang="en-US" sz="1800" b="1" dirty="0">
                  <a:latin typeface="楷体" panose="02010609060101010101" pitchFamily="49" charset="-122"/>
                  <a:ea typeface="楷体" panose="02010609060101010101" pitchFamily="49" charset="-122"/>
                  <a:sym typeface="+mn-ea"/>
                </a:rPr>
                <a:t>Define SRSS wave templates</a:t>
              </a:r>
              <a:endParaRPr lang="zh-CN" altLang="en-US" sz="1800" b="1" dirty="0">
                <a:latin typeface="楷体" panose="02010609060101010101" pitchFamily="49" charset="-122"/>
                <a:ea typeface="楷体" panose="02010609060101010101" pitchFamily="49" charset="-122"/>
                <a:sym typeface="+mn-ea"/>
              </a:endParaRPr>
            </a:p>
          </p:txBody>
        </p:sp>
      </p:grpSp>
      <p:pic>
        <p:nvPicPr>
          <p:cNvPr id="4" name="图片 3" descr="station24-cluster"/>
          <p:cNvPicPr>
            <a:picLocks noChangeAspect="1"/>
          </p:cNvPicPr>
          <p:nvPr>
            <p:custDataLst>
              <p:tags r:id="rId1"/>
            </p:custDataLst>
          </p:nvPr>
        </p:nvPicPr>
        <p:blipFill>
          <a:blip r:embed="rId2"/>
          <a:stretch>
            <a:fillRect/>
          </a:stretch>
        </p:blipFill>
        <p:spPr>
          <a:xfrm>
            <a:off x="166370" y="2421890"/>
            <a:ext cx="5852160" cy="4352290"/>
          </a:xfrm>
          <a:prstGeom prst="rect">
            <a:avLst/>
          </a:prstGeom>
        </p:spPr>
      </p:pic>
      <p:pic>
        <p:nvPicPr>
          <p:cNvPr id="7" name="图片 6" descr="area-3-cluster"/>
          <p:cNvPicPr>
            <a:picLocks noChangeAspect="1"/>
          </p:cNvPicPr>
          <p:nvPr/>
        </p:nvPicPr>
        <p:blipFill>
          <a:blip r:embed="rId3"/>
          <a:stretch>
            <a:fillRect/>
          </a:stretch>
        </p:blipFill>
        <p:spPr>
          <a:xfrm>
            <a:off x="6200140" y="2421890"/>
            <a:ext cx="5852160" cy="4352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sym typeface="+mn-ea"/>
              </a:rPr>
              <a:t>——Feature Extraction</a:t>
            </a:r>
            <a:endParaRPr lang="en-US" altLang="zh-CN" dirty="0"/>
          </a:p>
        </p:txBody>
      </p:sp>
      <p:sp>
        <p:nvSpPr>
          <p:cNvPr id="5" name="文本框 4"/>
          <p:cNvSpPr txBox="1"/>
          <p:nvPr/>
        </p:nvSpPr>
        <p:spPr>
          <a:xfrm>
            <a:off x="1282700" y="143539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930275" y="1269660"/>
            <a:ext cx="10240010" cy="1884680"/>
            <a:chOff x="256637" y="4154492"/>
            <a:chExt cx="11314918" cy="1976347"/>
          </a:xfrm>
        </p:grpSpPr>
        <p:grpSp>
          <p:nvGrpSpPr>
            <p:cNvPr id="11" name="组合 10"/>
            <p:cNvGrpSpPr/>
            <p:nvPr/>
          </p:nvGrpSpPr>
          <p:grpSpPr>
            <a:xfrm>
              <a:off x="256637" y="4154492"/>
              <a:ext cx="11314918" cy="1976347"/>
              <a:chOff x="835544" y="1952476"/>
              <a:chExt cx="11314918" cy="1919903"/>
            </a:xfrm>
          </p:grpSpPr>
          <p:sp>
            <p:nvSpPr>
              <p:cNvPr id="8" name="矩形 7"/>
              <p:cNvSpPr/>
              <p:nvPr/>
            </p:nvSpPr>
            <p:spPr>
              <a:xfrm>
                <a:off x="839754" y="2240332"/>
                <a:ext cx="11310708" cy="163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835544" y="1952476"/>
                <a:ext cx="3513897" cy="49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Detection SRSS</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520466" y="4840353"/>
              <a:ext cx="10777449" cy="902274"/>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gn="l" fontAlgn="auto">
                <a:lnSpc>
                  <a:spcPts val="2000"/>
                </a:lnSpc>
                <a:spcBef>
                  <a:spcPts val="0"/>
                </a:spcBef>
                <a:spcAft>
                  <a:spcPts val="300"/>
                </a:spcAft>
                <a:buClrTx/>
                <a:buSzTx/>
                <a:buFontTx/>
              </a:pPr>
              <a:r>
                <a:rPr lang="zh-CN" altLang="en-US" sz="1800" dirty="0">
                  <a:latin typeface="楷体" panose="02010609060101010101" pitchFamily="49" charset="-122"/>
                  <a:ea typeface="楷体" panose="02010609060101010101" pitchFamily="49" charset="-122"/>
                  <a:sym typeface="+mn-ea"/>
                </a:rPr>
                <a:t>The sliding inner product between each sequence and the SRSS wave template was calculated in days, and its maximum inner product was used as the correlation measure of the two sequences.</a:t>
              </a:r>
              <a:endParaRPr lang="zh-CN" altLang="en-US" sz="1800" dirty="0">
                <a:latin typeface="楷体" panose="02010609060101010101" pitchFamily="49" charset="-122"/>
                <a:ea typeface="楷体" panose="02010609060101010101" pitchFamily="49" charset="-122"/>
                <a:sym typeface="+mn-ea"/>
              </a:endParaRPr>
            </a:p>
          </p:txBody>
        </p:sp>
      </p:grpSp>
      <p:pic>
        <p:nvPicPr>
          <p:cNvPr id="12" name="图片 11"/>
          <p:cNvPicPr>
            <a:picLocks noChangeAspect="1"/>
          </p:cNvPicPr>
          <p:nvPr/>
        </p:nvPicPr>
        <p:blipFill>
          <a:blip r:embed="rId1"/>
          <a:stretch>
            <a:fillRect/>
          </a:stretch>
        </p:blipFill>
        <p:spPr>
          <a:xfrm>
            <a:off x="1035685" y="3232150"/>
            <a:ext cx="10120630" cy="2922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t>——Classification</a:t>
            </a:r>
            <a:endParaRPr lang="en-US" altLang="zh-CN" dirty="0"/>
          </a:p>
        </p:txBody>
      </p:sp>
      <p:sp>
        <p:nvSpPr>
          <p:cNvPr id="5" name="文本框 4"/>
          <p:cNvSpPr txBox="1"/>
          <p:nvPr/>
        </p:nvSpPr>
        <p:spPr>
          <a:xfrm>
            <a:off x="548005" y="2656840"/>
            <a:ext cx="784860" cy="460375"/>
          </a:xfrm>
          <a:prstGeom prst="rect">
            <a:avLst/>
          </a:prstGeom>
          <a:noFill/>
        </p:spPr>
        <p:txBody>
          <a:bodyPr wrap="square" rtlCol="0">
            <a:spAutoFit/>
          </a:bodyPr>
          <a:lstStyle/>
          <a:p>
            <a:pPr algn="l"/>
            <a:endParaRPr lang="zh-CN" altLang="en-US" sz="2400" dirty="0" smtClean="0"/>
          </a:p>
        </p:txBody>
      </p:sp>
      <p:graphicFrame>
        <p:nvGraphicFramePr>
          <p:cNvPr id="4" name="对象 3"/>
          <p:cNvGraphicFramePr/>
          <p:nvPr/>
        </p:nvGraphicFramePr>
        <p:xfrm>
          <a:off x="4437380" y="1151255"/>
          <a:ext cx="7547610" cy="5252085"/>
        </p:xfrm>
        <a:graphic>
          <a:graphicData uri="http://schemas.openxmlformats.org/presentationml/2006/ole">
            <mc:AlternateContent xmlns:mc="http://schemas.openxmlformats.org/markup-compatibility/2006">
              <mc:Choice xmlns:v="urn:schemas-microsoft-com:vml" Requires="v">
                <p:oleObj spid="_x0000_s2052" name="" r:id="rId1" imgW="7572375" imgH="6248400" progId="Visio.Drawing.15">
                  <p:embed/>
                </p:oleObj>
              </mc:Choice>
              <mc:Fallback>
                <p:oleObj name="" r:id="rId1" imgW="7572375" imgH="6248400" progId="Visio.Drawing.15">
                  <p:embed/>
                  <p:pic>
                    <p:nvPicPr>
                      <p:cNvPr id="0" name="图片 6"/>
                      <p:cNvPicPr/>
                      <p:nvPr/>
                    </p:nvPicPr>
                    <p:blipFill>
                      <a:blip r:embed="rId2"/>
                      <a:stretch>
                        <a:fillRect/>
                      </a:stretch>
                    </p:blipFill>
                    <p:spPr>
                      <a:xfrm>
                        <a:off x="4437380" y="1151255"/>
                        <a:ext cx="7547610" cy="5252085"/>
                      </a:xfrm>
                      <a:prstGeom prst="rect">
                        <a:avLst/>
                      </a:prstGeom>
                    </p:spPr>
                  </p:pic>
                </p:oleObj>
              </mc:Fallback>
            </mc:AlternateContent>
          </a:graphicData>
        </a:graphic>
      </p:graphicFrame>
      <p:sp>
        <p:nvSpPr>
          <p:cNvPr id="10" name="文本框 9"/>
          <p:cNvSpPr txBox="1"/>
          <p:nvPr/>
        </p:nvSpPr>
        <p:spPr>
          <a:xfrm>
            <a:off x="675005" y="2783840"/>
            <a:ext cx="784860" cy="460375"/>
          </a:xfrm>
          <a:prstGeom prst="rect">
            <a:avLst/>
          </a:prstGeom>
          <a:noFill/>
        </p:spPr>
        <p:txBody>
          <a:bodyPr wrap="square" rtlCol="0">
            <a:spAutoFit/>
          </a:bodyPr>
          <a:lstStyle/>
          <a:p>
            <a:pPr algn="l"/>
            <a:endParaRPr lang="zh-CN" altLang="en-US" sz="2400" dirty="0" smtClean="0"/>
          </a:p>
        </p:txBody>
      </p:sp>
      <p:grpSp>
        <p:nvGrpSpPr>
          <p:cNvPr id="13" name="组合 12"/>
          <p:cNvGrpSpPr/>
          <p:nvPr/>
        </p:nvGrpSpPr>
        <p:grpSpPr>
          <a:xfrm>
            <a:off x="459740" y="2491105"/>
            <a:ext cx="3203575" cy="3076575"/>
            <a:chOff x="548541" y="4154492"/>
            <a:chExt cx="3539846" cy="3076388"/>
          </a:xfrm>
        </p:grpSpPr>
        <p:grpSp>
          <p:nvGrpSpPr>
            <p:cNvPr id="14" name="组合 13"/>
            <p:cNvGrpSpPr/>
            <p:nvPr/>
          </p:nvGrpSpPr>
          <p:grpSpPr>
            <a:xfrm>
              <a:off x="548541" y="4154492"/>
              <a:ext cx="3539846" cy="3076388"/>
              <a:chOff x="1127448" y="1952476"/>
              <a:chExt cx="3539846" cy="2988528"/>
            </a:xfrm>
          </p:grpSpPr>
          <p:sp>
            <p:nvSpPr>
              <p:cNvPr id="15" name="矩形 14"/>
              <p:cNvSpPr/>
              <p:nvPr/>
            </p:nvSpPr>
            <p:spPr>
              <a:xfrm>
                <a:off x="1127448" y="2240534"/>
                <a:ext cx="3539846" cy="2700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16" name="矩形 15"/>
              <p:cNvSpPr/>
              <p:nvPr/>
            </p:nvSpPr>
            <p:spPr>
              <a:xfrm>
                <a:off x="1127448" y="1952476"/>
                <a:ext cx="2123206" cy="49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Stacking</a:t>
                </a:r>
                <a:endParaRPr kumimoji="0" lang="en-US" altLang="zh-CN"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7" name="文本框 8"/>
            <p:cNvSpPr txBox="1"/>
            <p:nvPr/>
          </p:nvSpPr>
          <p:spPr>
            <a:xfrm>
              <a:off x="739391" y="4935495"/>
              <a:ext cx="3123765" cy="2029972"/>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sz="1800" dirty="0">
                  <a:latin typeface="楷体" panose="02010609060101010101" pitchFamily="49" charset="-122"/>
                  <a:ea typeface="楷体" panose="02010609060101010101" pitchFamily="49" charset="-122"/>
                  <a:sym typeface="+mn-ea"/>
                </a:rPr>
                <a:t>Modeling was done using Stacking methods, the first layer base model was LightgBM, random forest and CatBoost, and the second layer was logistic regression.</a:t>
              </a:r>
              <a:endParaRPr sz="1800" dirty="0">
                <a:latin typeface="楷体" panose="02010609060101010101" pitchFamily="49" charset="-122"/>
                <a:ea typeface="楷体" panose="02010609060101010101" pitchFamily="49" charset="-122"/>
                <a:sym typeface="+mn-e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sym typeface="+mn-ea"/>
              </a:rPr>
              <a:t>——Classification</a:t>
            </a:r>
            <a:endParaRPr lang="zh-CN" altLang="en-US" dirty="0"/>
          </a:p>
        </p:txBody>
      </p:sp>
      <p:sp>
        <p:nvSpPr>
          <p:cNvPr id="5" name="文本框 4"/>
          <p:cNvSpPr txBox="1"/>
          <p:nvPr/>
        </p:nvSpPr>
        <p:spPr>
          <a:xfrm>
            <a:off x="548005" y="1366520"/>
            <a:ext cx="784860" cy="460375"/>
          </a:xfrm>
          <a:prstGeom prst="rect">
            <a:avLst/>
          </a:prstGeom>
          <a:noFill/>
        </p:spPr>
        <p:txBody>
          <a:bodyPr wrap="square" rtlCol="0">
            <a:spAutoFit/>
          </a:bodyPr>
          <a:lstStyle/>
          <a:p>
            <a:pPr algn="l"/>
            <a:endParaRPr lang="zh-CN" altLang="en-US" sz="2400" dirty="0" smtClean="0"/>
          </a:p>
        </p:txBody>
      </p:sp>
      <p:sp>
        <p:nvSpPr>
          <p:cNvPr id="10" name="文本框 9"/>
          <p:cNvSpPr txBox="1"/>
          <p:nvPr/>
        </p:nvSpPr>
        <p:spPr>
          <a:xfrm>
            <a:off x="675005" y="1493520"/>
            <a:ext cx="784860" cy="460375"/>
          </a:xfrm>
          <a:prstGeom prst="rect">
            <a:avLst/>
          </a:prstGeom>
          <a:noFill/>
        </p:spPr>
        <p:txBody>
          <a:bodyPr wrap="square" rtlCol="0">
            <a:spAutoFit/>
          </a:bodyPr>
          <a:lstStyle/>
          <a:p>
            <a:pPr algn="l"/>
            <a:endParaRPr lang="zh-CN" altLang="en-US" sz="2400" dirty="0" smtClean="0"/>
          </a:p>
        </p:txBody>
      </p:sp>
      <p:sp>
        <p:nvSpPr>
          <p:cNvPr id="16" name="矩形 15"/>
          <p:cNvSpPr/>
          <p:nvPr/>
        </p:nvSpPr>
        <p:spPr>
          <a:xfrm>
            <a:off x="128905" y="2044065"/>
            <a:ext cx="4012565" cy="51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Classification</a:t>
            </a:r>
            <a:r>
              <a:rPr kumimoji="0" lang="zh-CN" altLang="en-US" sz="2800" b="0" i="0" u="none" strike="noStrike" kern="1200" cap="none" spc="0" normalizeH="0" baseline="0" noProof="0" dirty="0">
                <a:ln>
                  <a:noFill/>
                </a:ln>
                <a:solidFill>
                  <a:srgbClr val="FFFFFF"/>
                </a:solidFill>
                <a:effectLst/>
                <a:uLnTx/>
                <a:uFillTx/>
                <a:latin typeface="+mj-ea"/>
                <a:ea typeface="+mj-ea"/>
                <a:cs typeface="+mn-cs"/>
              </a:rPr>
              <a:t>：</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aphicFrame>
        <p:nvGraphicFramePr>
          <p:cNvPr id="17" name="表格 16"/>
          <p:cNvGraphicFramePr/>
          <p:nvPr>
            <p:custDataLst>
              <p:tags r:id="rId1"/>
            </p:custDataLst>
          </p:nvPr>
        </p:nvGraphicFramePr>
        <p:xfrm>
          <a:off x="4307205" y="1511935"/>
          <a:ext cx="7731125" cy="1558290"/>
        </p:xfrm>
        <a:graphic>
          <a:graphicData uri="http://schemas.openxmlformats.org/drawingml/2006/table">
            <a:tbl>
              <a:tblPr firstRow="1" bandRow="1">
                <a:tableStyleId>{5C22544A-7EE6-4342-B048-85BDC9FD1C3A}</a:tableStyleId>
              </a:tblPr>
              <a:tblGrid>
                <a:gridCol w="2285365"/>
                <a:gridCol w="3119120"/>
                <a:gridCol w="2326640"/>
              </a:tblGrid>
              <a:tr h="797560">
                <a:tc>
                  <a:txBody>
                    <a:bodyPr/>
                    <a:p>
                      <a:pPr indent="0" algn="ctr">
                        <a:lnSpc>
                          <a:spcPct val="120000"/>
                        </a:lnSpc>
                        <a:spcBef>
                          <a:spcPts val="0"/>
                        </a:spcBef>
                        <a:spcAft>
                          <a:spcPts val="0"/>
                        </a:spcAft>
                        <a:buNone/>
                      </a:pPr>
                      <a:r>
                        <a:rPr lang="en-US" altLang="zh-CN" sz="2000" b="1" spc="130">
                          <a:solidFill>
                            <a:srgbClr val="FFFFFF"/>
                          </a:solidFill>
                          <a:latin typeface="微软雅黑" panose="020B0503020204020204" pitchFamily="34" charset="-122"/>
                          <a:ea typeface="微软雅黑" panose="020B0503020204020204" pitchFamily="34" charset="-122"/>
                        </a:rPr>
                        <a:t>Label</a:t>
                      </a:r>
                      <a:endParaRPr lang="en-US" altLang="zh-CN"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a:noFill/>
                    </a:lnR>
                    <a:lnT>
                      <a:noFill/>
                    </a:lnT>
                    <a:lnB>
                      <a:noFill/>
                    </a:lnB>
                    <a:solidFill>
                      <a:srgbClr val="595959"/>
                    </a:solidFill>
                  </a:tcPr>
                </a:tc>
                <a:tc>
                  <a:txBody>
                    <a:bodyPr/>
                    <a:p>
                      <a:pPr indent="0" algn="ctr">
                        <a:lnSpc>
                          <a:spcPct val="120000"/>
                        </a:lnSpc>
                        <a:spcBef>
                          <a:spcPts val="0"/>
                        </a:spcBef>
                        <a:spcAft>
                          <a:spcPts val="0"/>
                        </a:spcAft>
                        <a:buNone/>
                      </a:pPr>
                      <a:r>
                        <a:rPr lang="en-US" altLang="zh-CN" sz="2000" b="1" spc="130">
                          <a:solidFill>
                            <a:srgbClr val="FFFFFF"/>
                          </a:solidFill>
                          <a:latin typeface="微软雅黑" panose="020B0503020204020204" pitchFamily="34" charset="-122"/>
                          <a:ea typeface="微软雅黑" panose="020B0503020204020204" pitchFamily="34" charset="-122"/>
                        </a:rPr>
                        <a:t>Region</a:t>
                      </a:r>
                      <a:endParaRPr lang="en-US" altLang="zh-CN"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a:noFill/>
                    </a:lnR>
                    <a:lnT>
                      <a:noFill/>
                    </a:lnT>
                    <a:lnB>
                      <a:noFill/>
                    </a:lnB>
                    <a:solidFill>
                      <a:srgbClr val="E29A9A"/>
                    </a:solidFill>
                  </a:tcPr>
                </a:tc>
                <a:tc>
                  <a:txBody>
                    <a:bodyPr/>
                    <a:p>
                      <a:pPr indent="0" algn="ctr">
                        <a:lnSpc>
                          <a:spcPct val="120000"/>
                        </a:lnSpc>
                        <a:spcBef>
                          <a:spcPts val="0"/>
                        </a:spcBef>
                        <a:spcAft>
                          <a:spcPts val="0"/>
                        </a:spcAft>
                        <a:buNone/>
                      </a:pPr>
                      <a:r>
                        <a:rPr lang="en-US" altLang="zh-CN" sz="2000" b="1" spc="130">
                          <a:solidFill>
                            <a:srgbClr val="FFFFFF"/>
                          </a:solidFill>
                          <a:latin typeface="微软雅黑" panose="020B0503020204020204" pitchFamily="34" charset="-122"/>
                          <a:ea typeface="微软雅黑" panose="020B0503020204020204" pitchFamily="34" charset="-122"/>
                        </a:rPr>
                        <a:t>M</a:t>
                      </a:r>
                      <a:r>
                        <a:rPr lang="zh-CN" altLang="en-US" sz="2000" b="1" spc="130">
                          <a:solidFill>
                            <a:srgbClr val="FFFFFF"/>
                          </a:solidFill>
                          <a:latin typeface="微软雅黑" panose="020B0503020204020204" pitchFamily="34" charset="-122"/>
                          <a:ea typeface="微软雅黑" panose="020B0503020204020204" pitchFamily="34" charset="-122"/>
                        </a:rPr>
                        <a:t>agnitude</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a:noFill/>
                    </a:lnR>
                    <a:lnT>
                      <a:noFill/>
                    </a:lnT>
                    <a:lnB>
                      <a:noFill/>
                    </a:lnB>
                    <a:solidFill>
                      <a:srgbClr val="DFBBB3"/>
                    </a:solidFill>
                  </a:tcPr>
                </a:tc>
              </a:tr>
              <a:tr h="760730">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1</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w="12700">
                      <a:solidFill>
                        <a:srgbClr val="D9D9D9"/>
                      </a:solidFill>
                      <a:prstDash val="solid"/>
                    </a:lnR>
                    <a:lnT>
                      <a:noFill/>
                    </a:lnT>
                    <a:lnB w="19050">
                      <a:solidFill>
                        <a:srgbClr val="595959"/>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Sub-regione 1</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nchorCtr="0">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3.5-4.5</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nchorCtr="0">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
        <p:nvSpPr>
          <p:cNvPr id="19" name="矩形 18"/>
          <p:cNvSpPr/>
          <p:nvPr/>
        </p:nvSpPr>
        <p:spPr>
          <a:xfrm>
            <a:off x="128905" y="4580890"/>
            <a:ext cx="2586355" cy="51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mj-ea"/>
                <a:ea typeface="+mj-ea"/>
                <a:cs typeface="+mn-cs"/>
              </a:rPr>
              <a:t>Prediciton</a:t>
            </a:r>
            <a:r>
              <a:rPr kumimoji="0" lang="zh-CN" altLang="en-US" sz="2800" b="0" i="0" u="none" strike="noStrike" kern="1200" cap="none" spc="0" normalizeH="0" baseline="0" noProof="0" dirty="0">
                <a:ln>
                  <a:noFill/>
                </a:ln>
                <a:solidFill>
                  <a:srgbClr val="FFFFFF"/>
                </a:solidFill>
                <a:effectLst/>
                <a:uLnTx/>
                <a:uFillTx/>
                <a:latin typeface="+mj-ea"/>
                <a:ea typeface="+mj-ea"/>
                <a:cs typeface="+mn-cs"/>
              </a:rPr>
              <a:t>：</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aphicFrame>
        <p:nvGraphicFramePr>
          <p:cNvPr id="20" name="表格 19"/>
          <p:cNvGraphicFramePr/>
          <p:nvPr>
            <p:custDataLst>
              <p:tags r:id="rId2"/>
            </p:custDataLst>
          </p:nvPr>
        </p:nvGraphicFramePr>
        <p:xfrm>
          <a:off x="4307840" y="4309110"/>
          <a:ext cx="7730490" cy="1558290"/>
        </p:xfrm>
        <a:graphic>
          <a:graphicData uri="http://schemas.openxmlformats.org/drawingml/2006/table">
            <a:tbl>
              <a:tblPr firstRow="1" bandRow="1">
                <a:tableStyleId>{5C22544A-7EE6-4342-B048-85BDC9FD1C3A}</a:tableStyleId>
              </a:tblPr>
              <a:tblGrid>
                <a:gridCol w="4855845"/>
                <a:gridCol w="2874645"/>
              </a:tblGrid>
              <a:tr h="797560">
                <a:tc>
                  <a:txBody>
                    <a:bodyPr/>
                    <a:p>
                      <a:pPr indent="0" algn="ctr">
                        <a:lnSpc>
                          <a:spcPct val="120000"/>
                        </a:lnSpc>
                        <a:spcBef>
                          <a:spcPts val="0"/>
                        </a:spcBef>
                        <a:spcAft>
                          <a:spcPts val="0"/>
                        </a:spcAft>
                        <a:buNone/>
                      </a:pPr>
                      <a:r>
                        <a:rPr lang="zh-CN" altLang="en-US" sz="2000" b="1" spc="130">
                          <a:solidFill>
                            <a:srgbClr val="FFFFFF"/>
                          </a:solidFill>
                          <a:latin typeface="微软雅黑" panose="020B0503020204020204" pitchFamily="34" charset="-122"/>
                          <a:ea typeface="微软雅黑" panose="020B0503020204020204" pitchFamily="34" charset="-122"/>
                        </a:rPr>
                        <a:t>Latitude and longitude</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a:noFill/>
                    </a:lnR>
                    <a:lnT>
                      <a:noFill/>
                    </a:lnT>
                    <a:lnB>
                      <a:noFill/>
                    </a:lnB>
                    <a:solidFill>
                      <a:srgbClr val="595959"/>
                    </a:solidFill>
                  </a:tcPr>
                </a:tc>
                <a:tc>
                  <a:txBody>
                    <a:bodyPr/>
                    <a:p>
                      <a:pPr indent="0" algn="ctr">
                        <a:lnSpc>
                          <a:spcPct val="120000"/>
                        </a:lnSpc>
                        <a:spcBef>
                          <a:spcPts val="0"/>
                        </a:spcBef>
                        <a:spcAft>
                          <a:spcPts val="0"/>
                        </a:spcAft>
                        <a:buNone/>
                      </a:pPr>
                      <a:r>
                        <a:rPr lang="en-US" altLang="zh-CN" sz="2000" spc="130">
                          <a:solidFill>
                            <a:srgbClr val="FFFFFF"/>
                          </a:solidFill>
                          <a:latin typeface="微软雅黑" panose="020B0503020204020204" pitchFamily="34" charset="-122"/>
                          <a:ea typeface="微软雅黑" panose="020B0503020204020204" pitchFamily="34" charset="-122"/>
                          <a:sym typeface="+mn-ea"/>
                        </a:rPr>
                        <a:t>M</a:t>
                      </a:r>
                      <a:r>
                        <a:rPr lang="zh-CN" altLang="en-US" sz="2000" spc="130">
                          <a:solidFill>
                            <a:srgbClr val="FFFFFF"/>
                          </a:solidFill>
                          <a:latin typeface="微软雅黑" panose="020B0503020204020204" pitchFamily="34" charset="-122"/>
                          <a:ea typeface="微软雅黑" panose="020B0503020204020204" pitchFamily="34" charset="-122"/>
                          <a:sym typeface="+mn-ea"/>
                        </a:rPr>
                        <a:t>agnitude</a:t>
                      </a:r>
                      <a:endParaRPr lang="zh-CN" altLang="en-US" sz="2000" b="1" spc="130">
                        <a:solidFill>
                          <a:srgbClr val="FFFFFF"/>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a:noFill/>
                    </a:lnR>
                    <a:lnT>
                      <a:noFill/>
                    </a:lnT>
                    <a:lnB>
                      <a:noFill/>
                    </a:lnB>
                    <a:solidFill>
                      <a:srgbClr val="DFBBB3"/>
                    </a:solidFill>
                  </a:tcPr>
                </a:tc>
              </a:tr>
              <a:tr h="760730">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The latitude and longitude of the center of the Sub-regione 1. </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nchorCtr="0">
                    <a:lnL>
                      <a:noFill/>
                    </a:lnL>
                    <a:lnR w="12700">
                      <a:solidFill>
                        <a:srgbClr val="D9D9D9"/>
                      </a:solidFill>
                      <a:prstDash val="solid"/>
                    </a:lnR>
                    <a:lnT>
                      <a:noFill/>
                    </a:lnT>
                    <a:lnB w="19050">
                      <a:solidFill>
                        <a:srgbClr val="595959"/>
                      </a:solidFill>
                      <a:prstDash val="solid"/>
                    </a:lnB>
                    <a:solidFill>
                      <a:srgbClr val="FFFFFF"/>
                    </a:solidFill>
                  </a:tcPr>
                </a:tc>
                <a:tc>
                  <a:txBody>
                    <a:bodyPr/>
                    <a:p>
                      <a:pPr indent="0" algn="ctr">
                        <a:lnSpc>
                          <a:spcPct val="120000"/>
                        </a:lnSpc>
                        <a:spcBef>
                          <a:spcPts val="0"/>
                        </a:spcBef>
                        <a:spcAft>
                          <a:spcPts val="0"/>
                        </a:spcAft>
                        <a:buNone/>
                      </a:pPr>
                      <a:r>
                        <a:rPr lang="en-US" altLang="zh-CN" sz="1800" b="0" spc="130">
                          <a:solidFill>
                            <a:srgbClr val="404040"/>
                          </a:solidFill>
                          <a:latin typeface="微软雅黑" panose="020B0503020204020204" pitchFamily="34" charset="-122"/>
                          <a:ea typeface="微软雅黑" panose="020B0503020204020204" pitchFamily="34" charset="-122"/>
                        </a:rPr>
                        <a:t>4.0</a:t>
                      </a:r>
                      <a:endParaRPr lang="en-US" altLang="zh-CN" sz="1800" b="0" spc="130">
                        <a:solidFill>
                          <a:srgbClr val="404040"/>
                        </a:solidFill>
                        <a:latin typeface="微软雅黑" panose="020B0503020204020204" pitchFamily="34" charset="-122"/>
                        <a:ea typeface="微软雅黑" panose="020B0503020204020204" pitchFamily="34" charset="-122"/>
                      </a:endParaRPr>
                    </a:p>
                  </a:txBody>
                  <a:tcPr marL="317500" marR="317500" marT="215900" marB="215900" anchor="ctr" anchorCtr="0">
                    <a:lnL w="6350">
                      <a:solidFill>
                        <a:srgbClr val="D9D9D9"/>
                      </a:solidFill>
                      <a:prstDash val="solid"/>
                    </a:lnL>
                    <a:lnR>
                      <a:noFill/>
                    </a:lnR>
                    <a:lnT>
                      <a:noFill/>
                    </a:lnT>
                    <a:lnB w="19050">
                      <a:solidFill>
                        <a:srgbClr val="595959"/>
                      </a:solidFill>
                      <a:prstDash val="solid"/>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FOUR</a:t>
            </a:r>
            <a:endParaRPr lang="zh-CN" altLang="en-US" dirty="0"/>
          </a:p>
        </p:txBody>
      </p:sp>
      <p:sp>
        <p:nvSpPr>
          <p:cNvPr id="4" name="文本占位符 3"/>
          <p:cNvSpPr>
            <a:spLocks noGrp="1"/>
          </p:cNvSpPr>
          <p:nvPr>
            <p:ph type="body" sz="quarter" idx="12"/>
          </p:nvPr>
        </p:nvSpPr>
        <p:spPr/>
        <p:txBody>
          <a:bodyPr/>
          <a:lstStyle/>
          <a:p>
            <a:r>
              <a:rPr lang="en-US" altLang="zh-CN" dirty="0"/>
              <a:t>S</a:t>
            </a:r>
            <a:r>
              <a:rPr lang="zh-CN" altLang="en-US" dirty="0"/>
              <a:t>ummar</a:t>
            </a:r>
            <a:r>
              <a:rPr lang="en-US" altLang="zh-CN" dirty="0"/>
              <a:t>y</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05</a:t>
            </a:r>
            <a:endParaRPr lang="zh-CN" altLang="en-US" dirty="0"/>
          </a:p>
        </p:txBody>
      </p:sp>
      <p:sp>
        <p:nvSpPr>
          <p:cNvPr id="6" name="文本占位符 5"/>
          <p:cNvSpPr>
            <a:spLocks noGrp="1"/>
          </p:cNvSpPr>
          <p:nvPr>
            <p:ph type="body" sz="quarter" idx="12"/>
          </p:nvPr>
        </p:nvSpPr>
        <p:spPr>
          <a:xfrm>
            <a:off x="1437592" y="348250"/>
            <a:ext cx="4874432" cy="496824"/>
          </a:xfrm>
        </p:spPr>
        <p:txBody>
          <a:bodyPr/>
          <a:lstStyle/>
          <a:p>
            <a:r>
              <a:rPr lang="en-US" altLang="zh-CN" dirty="0"/>
              <a:t>Summary</a:t>
            </a:r>
            <a:endParaRPr lang="en-US" altLang="zh-CN" dirty="0"/>
          </a:p>
        </p:txBody>
      </p:sp>
      <p:sp>
        <p:nvSpPr>
          <p:cNvPr id="2" name="文本框 1"/>
          <p:cNvSpPr txBox="1"/>
          <p:nvPr/>
        </p:nvSpPr>
        <p:spPr>
          <a:xfrm>
            <a:off x="1055440" y="1556792"/>
            <a:ext cx="10513168" cy="4789805"/>
          </a:xfrm>
          <a:prstGeom prst="rect">
            <a:avLst/>
          </a:prstGeom>
          <a:noFill/>
        </p:spPr>
        <p:txBody>
          <a:bodyPr wrap="square" rtlCol="0">
            <a:spAutoFit/>
          </a:bodyPr>
          <a:lstStyle/>
          <a:p>
            <a:pPr marL="342900" indent="-342900">
              <a:spcAft>
                <a:spcPts val="800"/>
              </a:spcAft>
              <a:buFont typeface="Wingdings" panose="05000000000000000000" pitchFamily="2" charset="2"/>
              <a:buChar char="Ø"/>
            </a:pPr>
            <a:r>
              <a:rPr lang="en-US" altLang="zh-CN" sz="2400" b="1" dirty="0">
                <a:latin typeface="+mj-ea"/>
                <a:ea typeface="+mj-ea"/>
              </a:rPr>
              <a:t>Feature Extraction</a:t>
            </a:r>
            <a:endParaRPr lang="zh-CN" altLang="en-US" sz="2400" b="1" dirty="0">
              <a:latin typeface="+mj-ea"/>
              <a:ea typeface="+mj-ea"/>
            </a:endParaRPr>
          </a:p>
          <a:p>
            <a:pPr indent="457200">
              <a:spcAft>
                <a:spcPts val="800"/>
              </a:spcAft>
            </a:pPr>
            <a:r>
              <a:rPr lang="zh-CN" altLang="en-US" sz="2000" dirty="0">
                <a:latin typeface="楷体" panose="02010609060101010101" pitchFamily="49" charset="-122"/>
                <a:ea typeface="楷体" panose="02010609060101010101" pitchFamily="49" charset="-122"/>
              </a:rPr>
              <a:t>Based on the processing methods of statistics and time series data, new features are constructed, and on this basis, additional derivative features are constructed by fusion of features to enrich feature space.</a:t>
            </a:r>
            <a:endParaRPr lang="zh-CN" altLang="en-US" sz="2000" dirty="0">
              <a:latin typeface="楷体" panose="02010609060101010101" pitchFamily="49" charset="-122"/>
              <a:ea typeface="楷体" panose="02010609060101010101" pitchFamily="49" charset="-122"/>
            </a:endParaRPr>
          </a:p>
          <a:p>
            <a:pPr marL="342900" indent="-342900">
              <a:spcAft>
                <a:spcPts val="800"/>
              </a:spcAft>
              <a:buFont typeface="Wingdings" panose="05000000000000000000" pitchFamily="2" charset="2"/>
              <a:buChar char="Ø"/>
            </a:pPr>
            <a:r>
              <a:rPr lang="zh-CN" altLang="en-US" sz="2400" b="1" dirty="0">
                <a:latin typeface="+mj-ea"/>
                <a:ea typeface="+mj-ea"/>
              </a:rPr>
              <a:t>Interpolati</a:t>
            </a:r>
            <a:r>
              <a:rPr lang="en-US" altLang="zh-CN" sz="2400" b="1" dirty="0">
                <a:latin typeface="+mj-ea"/>
                <a:ea typeface="+mj-ea"/>
              </a:rPr>
              <a:t>ng</a:t>
            </a:r>
            <a:r>
              <a:rPr lang="zh-CN" altLang="en-US" sz="2400" b="1" dirty="0">
                <a:latin typeface="+mj-ea"/>
                <a:ea typeface="+mj-ea"/>
              </a:rPr>
              <a:t> missing data</a:t>
            </a:r>
            <a:endParaRPr lang="zh-CN" altLang="en-US" sz="2400" b="1" dirty="0">
              <a:latin typeface="+mj-ea"/>
              <a:ea typeface="+mj-ea"/>
            </a:endParaRPr>
          </a:p>
          <a:p>
            <a:pPr indent="457200">
              <a:spcAft>
                <a:spcPts val="800"/>
              </a:spcAft>
            </a:pPr>
            <a:r>
              <a:rPr lang="zh-CN" altLang="en-US" sz="2000" dirty="0">
                <a:latin typeface="楷体" panose="02010609060101010101" pitchFamily="49" charset="-122"/>
                <a:ea typeface="楷体" panose="02010609060101010101" pitchFamily="49" charset="-122"/>
              </a:rPr>
              <a:t>Using the physical characteristics of the data, the missing data is finely completed.</a:t>
            </a:r>
            <a:endParaRPr lang="zh-CN" altLang="en-US" sz="2000" dirty="0">
              <a:latin typeface="楷体" panose="02010609060101010101" pitchFamily="49" charset="-122"/>
              <a:ea typeface="楷体" panose="02010609060101010101" pitchFamily="49" charset="-122"/>
            </a:endParaRPr>
          </a:p>
          <a:p>
            <a:pPr marL="342900" indent="-342900" algn="l">
              <a:spcAft>
                <a:spcPts val="800"/>
              </a:spcAft>
              <a:buClrTx/>
              <a:buSzTx/>
              <a:buFont typeface="Wingdings" panose="05000000000000000000" pitchFamily="2" charset="2"/>
              <a:buChar char="Ø"/>
            </a:pPr>
            <a:r>
              <a:rPr lang="zh-CN" altLang="en-US" sz="2400" b="1" dirty="0">
                <a:latin typeface="+mj-ea"/>
                <a:ea typeface="+mj-ea"/>
              </a:rPr>
              <a:t>Model</a:t>
            </a:r>
            <a:endParaRPr lang="zh-CN" altLang="en-US" sz="2400" b="1" dirty="0">
              <a:latin typeface="+mj-ea"/>
              <a:ea typeface="+mj-ea"/>
            </a:endParaRPr>
          </a:p>
          <a:p>
            <a:pPr indent="457200">
              <a:spcAft>
                <a:spcPts val="800"/>
              </a:spcAft>
            </a:pPr>
            <a:r>
              <a:rPr sz="2000" dirty="0">
                <a:latin typeface="楷体" panose="02010609060101010101" pitchFamily="49" charset="-122"/>
                <a:ea typeface="楷体" panose="02010609060101010101" pitchFamily="49" charset="-122"/>
              </a:rPr>
              <a:t>A hierarchical fusion of LightgBM, random forest, and CatBoost on which a sub-learner is trained (logistic regression) is used to organize the answers using the base learner. In situations where the relationship between data characteristics and data labels is unclear, Stacking can be used to effectively mine the relationship between data and categories.</a:t>
            </a:r>
            <a:endParaRPr sz="2000" dirty="0">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005131" y="2728605"/>
            <a:ext cx="9679305" cy="829945"/>
          </a:xfrm>
          <a:prstGeom prst="rect">
            <a:avLst/>
          </a:prstGeom>
          <a:noFill/>
        </p:spPr>
        <p:txBody>
          <a:bodyPr wrap="none" rtlCol="0">
            <a:spAutoFit/>
          </a:bodyPr>
          <a:lstStyle/>
          <a:p>
            <a:pPr algn="l"/>
            <a:r>
              <a:rPr lang="zh-CN" altLang="en-US" sz="4800" b="1" dirty="0">
                <a:solidFill>
                  <a:srgbClr val="20517C"/>
                </a:solidFill>
                <a:latin typeface="+mj-ea"/>
                <a:ea typeface="+mj-ea"/>
              </a:rPr>
              <a:t>Thank you for your </a:t>
            </a:r>
            <a:r>
              <a:rPr lang="en-US" altLang="zh-CN" sz="4800" b="1" dirty="0">
                <a:solidFill>
                  <a:srgbClr val="20517C"/>
                </a:solidFill>
                <a:latin typeface="+mj-ea"/>
                <a:ea typeface="+mj-ea"/>
              </a:rPr>
              <a:t>attention</a:t>
            </a:r>
            <a:r>
              <a:rPr lang="zh-CN" altLang="en-US" sz="4800" b="1" dirty="0">
                <a:solidFill>
                  <a:srgbClr val="20517C"/>
                </a:solidFill>
                <a:latin typeface="+mj-ea"/>
                <a:ea typeface="+mj-ea"/>
              </a:rPr>
              <a:t>！</a:t>
            </a:r>
            <a:endParaRPr lang="zh-CN" altLang="en-US" sz="4800" b="1" dirty="0">
              <a:solidFill>
                <a:srgbClr val="20517C"/>
              </a:solidFill>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778896" y="1926109"/>
            <a:ext cx="2232248" cy="503237"/>
          </a:xfrm>
        </p:spPr>
        <p:txBody>
          <a:bodyPr/>
          <a:lstStyle/>
          <a:p>
            <a:r>
              <a:rPr lang="en-US" altLang="zh-CN" dirty="0">
                <a:latin typeface="+mj-ea"/>
                <a:ea typeface="+mj-ea"/>
              </a:rPr>
              <a:t>PART  01</a:t>
            </a:r>
            <a:endParaRPr lang="zh-CN" altLang="en-US" dirty="0">
              <a:latin typeface="+mj-ea"/>
              <a:ea typeface="+mj-ea"/>
            </a:endParaRPr>
          </a:p>
        </p:txBody>
      </p:sp>
      <p:sp>
        <p:nvSpPr>
          <p:cNvPr id="3" name="文本占位符 2"/>
          <p:cNvSpPr>
            <a:spLocks noGrp="1"/>
          </p:cNvSpPr>
          <p:nvPr>
            <p:ph type="body" sz="quarter" idx="12"/>
          </p:nvPr>
        </p:nvSpPr>
        <p:spPr>
          <a:xfrm>
            <a:off x="4778896" y="2690711"/>
            <a:ext cx="2232248" cy="503237"/>
          </a:xfrm>
        </p:spPr>
        <p:txBody>
          <a:bodyPr/>
          <a:lstStyle/>
          <a:p>
            <a:r>
              <a:rPr lang="en-US" altLang="zh-CN" dirty="0">
                <a:latin typeface="+mj-ea"/>
                <a:ea typeface="+mj-ea"/>
              </a:rPr>
              <a:t>PART  02</a:t>
            </a:r>
            <a:endParaRPr lang="zh-CN" altLang="en-US" dirty="0">
              <a:latin typeface="+mj-ea"/>
              <a:ea typeface="+mj-ea"/>
            </a:endParaRPr>
          </a:p>
        </p:txBody>
      </p:sp>
      <p:sp>
        <p:nvSpPr>
          <p:cNvPr id="4" name="文本占位符 3"/>
          <p:cNvSpPr>
            <a:spLocks noGrp="1"/>
          </p:cNvSpPr>
          <p:nvPr>
            <p:ph type="body" sz="quarter" idx="13"/>
          </p:nvPr>
        </p:nvSpPr>
        <p:spPr>
          <a:xfrm>
            <a:off x="4778896" y="3455313"/>
            <a:ext cx="2232248" cy="503237"/>
          </a:xfrm>
        </p:spPr>
        <p:txBody>
          <a:bodyPr/>
          <a:lstStyle/>
          <a:p>
            <a:r>
              <a:rPr lang="en-US" altLang="zh-CN" dirty="0">
                <a:latin typeface="+mj-ea"/>
                <a:ea typeface="+mj-ea"/>
              </a:rPr>
              <a:t>PART  03</a:t>
            </a:r>
            <a:endParaRPr lang="zh-CN" altLang="en-US" dirty="0">
              <a:latin typeface="+mj-ea"/>
              <a:ea typeface="+mj-ea"/>
            </a:endParaRPr>
          </a:p>
          <a:p>
            <a:endParaRPr lang="zh-CN" altLang="en-US" dirty="0">
              <a:latin typeface="+mj-ea"/>
              <a:ea typeface="+mj-ea"/>
            </a:endParaRPr>
          </a:p>
        </p:txBody>
      </p:sp>
      <p:sp>
        <p:nvSpPr>
          <p:cNvPr id="8" name="文本占位符 7"/>
          <p:cNvSpPr>
            <a:spLocks noGrp="1"/>
          </p:cNvSpPr>
          <p:nvPr>
            <p:ph type="body" sz="quarter" idx="17"/>
          </p:nvPr>
        </p:nvSpPr>
        <p:spPr>
          <a:xfrm>
            <a:off x="7265035" y="1925955"/>
            <a:ext cx="2825750" cy="502920"/>
          </a:xfrm>
        </p:spPr>
        <p:txBody>
          <a:bodyPr/>
          <a:lstStyle/>
          <a:p>
            <a:r>
              <a:rPr lang="en-US" altLang="zh-CN" dirty="0">
                <a:latin typeface="+mj-ea"/>
                <a:ea typeface="+mj-ea"/>
              </a:rPr>
              <a:t>I</a:t>
            </a:r>
            <a:r>
              <a:rPr lang="zh-CN" altLang="en-US" dirty="0">
                <a:latin typeface="+mj-ea"/>
                <a:ea typeface="+mj-ea"/>
              </a:rPr>
              <a:t>ntroduction</a:t>
            </a:r>
            <a:endParaRPr lang="zh-CN" altLang="en-US" dirty="0">
              <a:latin typeface="+mj-ea"/>
              <a:ea typeface="+mj-ea"/>
            </a:endParaRPr>
          </a:p>
        </p:txBody>
      </p:sp>
      <p:sp>
        <p:nvSpPr>
          <p:cNvPr id="9" name="文本占位符 8"/>
          <p:cNvSpPr>
            <a:spLocks noGrp="1"/>
          </p:cNvSpPr>
          <p:nvPr>
            <p:ph type="body" sz="quarter" idx="18"/>
          </p:nvPr>
        </p:nvSpPr>
        <p:spPr>
          <a:xfrm>
            <a:off x="7265035" y="2633980"/>
            <a:ext cx="3543300" cy="502920"/>
          </a:xfrm>
        </p:spPr>
        <p:txBody>
          <a:bodyPr/>
          <a:lstStyle/>
          <a:p>
            <a:r>
              <a:rPr lang="en-US" altLang="zh-CN" dirty="0">
                <a:latin typeface="+mj-ea"/>
                <a:ea typeface="+mj-ea"/>
              </a:rPr>
              <a:t>M</a:t>
            </a:r>
            <a:r>
              <a:rPr lang="en-US" altLang="zh-CN" dirty="0">
                <a:latin typeface="+mj-ea"/>
                <a:ea typeface="+mj-ea"/>
              </a:rPr>
              <a:t>ethod</a:t>
            </a:r>
            <a:endParaRPr lang="en-US" altLang="zh-CN" dirty="0">
              <a:latin typeface="+mj-ea"/>
              <a:ea typeface="+mj-ea"/>
            </a:endParaRPr>
          </a:p>
        </p:txBody>
      </p:sp>
      <p:sp>
        <p:nvSpPr>
          <p:cNvPr id="10" name="文本占位符 9"/>
          <p:cNvSpPr>
            <a:spLocks noGrp="1"/>
          </p:cNvSpPr>
          <p:nvPr>
            <p:ph type="body" sz="quarter" idx="19"/>
          </p:nvPr>
        </p:nvSpPr>
        <p:spPr>
          <a:xfrm>
            <a:off x="7265144" y="3452052"/>
            <a:ext cx="3168352" cy="503237"/>
          </a:xfrm>
        </p:spPr>
        <p:txBody>
          <a:bodyPr/>
          <a:lstStyle/>
          <a:p>
            <a:r>
              <a:rPr lang="en-US" altLang="zh-CN" noProof="0" dirty="0">
                <a:ln>
                  <a:noFill/>
                </a:ln>
                <a:effectLst/>
                <a:uLnTx/>
                <a:uFillTx/>
                <a:latin typeface="+mj-ea"/>
                <a:ea typeface="+mj-ea"/>
                <a:sym typeface="+mn-ea"/>
              </a:rPr>
              <a:t>S</a:t>
            </a:r>
            <a:r>
              <a:rPr lang="zh-CN" altLang="en-US" noProof="0" dirty="0">
                <a:ln>
                  <a:noFill/>
                </a:ln>
                <a:effectLst/>
                <a:uLnTx/>
                <a:uFillTx/>
                <a:latin typeface="+mj-ea"/>
                <a:ea typeface="+mj-ea"/>
                <a:sym typeface="+mn-ea"/>
              </a:rPr>
              <a:t>ummary</a:t>
            </a:r>
            <a:endParaRPr lang="zh-CN" altLang="en-US" noProof="0" dirty="0">
              <a:ln>
                <a:noFill/>
              </a:ln>
              <a:effectLst/>
              <a:uLnTx/>
              <a:uFillTx/>
              <a:latin typeface="+mj-ea"/>
              <a:ea typeface="+mj-ea"/>
              <a:sym typeface="+mn-ea"/>
            </a:endParaRPr>
          </a:p>
        </p:txBody>
      </p:sp>
      <p:pic>
        <p:nvPicPr>
          <p:cNvPr id="12" name="图片 11"/>
          <p:cNvPicPr>
            <a:picLocks noChangeAspect="1"/>
          </p:cNvPicPr>
          <p:nvPr/>
        </p:nvPicPr>
        <p:blipFill>
          <a:blip r:embed="rId1"/>
          <a:stretch>
            <a:fillRect/>
          </a:stretch>
        </p:blipFill>
        <p:spPr>
          <a:xfrm>
            <a:off x="6410325" y="4224655"/>
            <a:ext cx="1095375" cy="2214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en-US" altLang="zh-CN" dirty="0">
                <a:latin typeface="+mj-ea"/>
                <a:ea typeface="+mj-ea"/>
                <a:sym typeface="+mn-ea"/>
              </a:rPr>
              <a:t>I</a:t>
            </a:r>
            <a:r>
              <a:rPr lang="zh-CN" altLang="en-US" dirty="0">
                <a:latin typeface="+mj-ea"/>
                <a:ea typeface="+mj-ea"/>
                <a:sym typeface="+mn-ea"/>
              </a:rPr>
              <a:t>ntroduction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01</a:t>
            </a:r>
            <a:endParaRPr lang="zh-CN" altLang="en-US" dirty="0"/>
          </a:p>
        </p:txBody>
      </p:sp>
      <p:sp>
        <p:nvSpPr>
          <p:cNvPr id="6" name="文本占位符 5"/>
          <p:cNvSpPr>
            <a:spLocks noGrp="1"/>
          </p:cNvSpPr>
          <p:nvPr>
            <p:ph type="body" sz="quarter" idx="12"/>
          </p:nvPr>
        </p:nvSpPr>
        <p:spPr>
          <a:xfrm>
            <a:off x="1437592" y="348250"/>
            <a:ext cx="6962664" cy="496824"/>
          </a:xfrm>
        </p:spPr>
        <p:txBody>
          <a:bodyPr/>
          <a:lstStyle/>
          <a:p>
            <a:r>
              <a:rPr lang="zh-CN" altLang="en-US" dirty="0"/>
              <a:t>背景简介</a:t>
            </a:r>
            <a:endParaRPr lang="zh-CN" altLang="en-US" dirty="0"/>
          </a:p>
        </p:txBody>
      </p:sp>
      <p:grpSp>
        <p:nvGrpSpPr>
          <p:cNvPr id="4" name="组合 3"/>
          <p:cNvGrpSpPr/>
          <p:nvPr/>
        </p:nvGrpSpPr>
        <p:grpSpPr>
          <a:xfrm>
            <a:off x="548640" y="4716145"/>
            <a:ext cx="7851140" cy="1978025"/>
            <a:chOff x="548541" y="4154492"/>
            <a:chExt cx="8265657" cy="2520161"/>
          </a:xfrm>
        </p:grpSpPr>
        <p:grpSp>
          <p:nvGrpSpPr>
            <p:cNvPr id="11" name="组合 10"/>
            <p:cNvGrpSpPr/>
            <p:nvPr/>
          </p:nvGrpSpPr>
          <p:grpSpPr>
            <a:xfrm>
              <a:off x="548541" y="4154492"/>
              <a:ext cx="8265657" cy="2520161"/>
              <a:chOff x="1127448" y="1952476"/>
              <a:chExt cx="8265657" cy="2448186"/>
            </a:xfrm>
          </p:grpSpPr>
          <p:sp>
            <p:nvSpPr>
              <p:cNvPr id="7" name="矩形 6"/>
              <p:cNvSpPr/>
              <p:nvPr/>
            </p:nvSpPr>
            <p:spPr>
              <a:xfrm>
                <a:off x="1127448" y="2240534"/>
                <a:ext cx="8265657" cy="2160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8" name="矩形 7"/>
              <p:cNvSpPr/>
              <p:nvPr/>
            </p:nvSpPr>
            <p:spPr>
              <a:xfrm>
                <a:off x="1127448" y="1952476"/>
                <a:ext cx="1728192" cy="49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FFFF"/>
                    </a:solidFill>
                    <a:effectLst/>
                    <a:uLnTx/>
                    <a:uFillTx/>
                    <a:latin typeface="+mj-ea"/>
                    <a:ea typeface="+mj-ea"/>
                    <a:cs typeface="+mn-cs"/>
                  </a:rPr>
                  <a:t>赛题分析</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548541" y="4957656"/>
              <a:ext cx="8093177" cy="1371324"/>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lang="zh-CN" altLang="en-US" sz="1600" dirty="0">
                  <a:latin typeface="楷体" panose="02010609060101010101" pitchFamily="49" charset="-122"/>
                  <a:ea typeface="楷体" panose="02010609060101010101" pitchFamily="49" charset="-122"/>
                  <a:sym typeface="+mn-ea"/>
                </a:rPr>
                <a:t>Raw data is a typical time series data, and a large amount of information is hidden in its structure, which is not only reflected in its numerical value to construct new features, but also to find the strong features is one of the difficulties in the competition。</a:t>
              </a:r>
              <a:endParaRPr lang="zh-CN" altLang="en-US" sz="1600" dirty="0">
                <a:latin typeface="楷体" panose="02010609060101010101" pitchFamily="49" charset="-122"/>
                <a:ea typeface="楷体" panose="02010609060101010101" pitchFamily="49" charset="-122"/>
                <a:sym typeface="+mn-ea"/>
              </a:endParaRPr>
            </a:p>
          </p:txBody>
        </p:sp>
      </p:grpSp>
      <p:grpSp>
        <p:nvGrpSpPr>
          <p:cNvPr id="26" name="组合 25"/>
          <p:cNvGrpSpPr/>
          <p:nvPr/>
        </p:nvGrpSpPr>
        <p:grpSpPr>
          <a:xfrm>
            <a:off x="548640" y="1209675"/>
            <a:ext cx="9014460" cy="3404870"/>
            <a:chOff x="548541" y="1209788"/>
            <a:chExt cx="9325036" cy="2853056"/>
          </a:xfrm>
        </p:grpSpPr>
        <p:grpSp>
          <p:nvGrpSpPr>
            <p:cNvPr id="12" name="组合 11"/>
            <p:cNvGrpSpPr/>
            <p:nvPr/>
          </p:nvGrpSpPr>
          <p:grpSpPr>
            <a:xfrm>
              <a:off x="548541" y="1209788"/>
              <a:ext cx="9325036" cy="2853056"/>
              <a:chOff x="1127448" y="1700808"/>
              <a:chExt cx="9325036" cy="2765306"/>
            </a:xfrm>
          </p:grpSpPr>
          <p:sp>
            <p:nvSpPr>
              <p:cNvPr id="13" name="矩形 12"/>
              <p:cNvSpPr/>
              <p:nvPr/>
            </p:nvSpPr>
            <p:spPr>
              <a:xfrm>
                <a:off x="1127448" y="1988848"/>
                <a:ext cx="8121636" cy="247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14" name="矩形 13"/>
              <p:cNvSpPr/>
              <p:nvPr/>
            </p:nvSpPr>
            <p:spPr>
              <a:xfrm>
                <a:off x="1127448" y="1700808"/>
                <a:ext cx="1728192" cy="49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FFFFFF"/>
                    </a:solidFill>
                    <a:latin typeface="+mj-ea"/>
                    <a:ea typeface="+mj-ea"/>
                  </a:rPr>
                  <a:t>赛题简介</a:t>
                </a:r>
                <a:endParaRPr lang="zh-CN" altLang="en-US" sz="2800" dirty="0">
                  <a:solidFill>
                    <a:srgbClr val="FFFFFF"/>
                  </a:solidFill>
                  <a:latin typeface="+mj-ea"/>
                  <a:ea typeface="+mj-ea"/>
                </a:endParaRPr>
              </a:p>
            </p:txBody>
          </p:sp>
          <p:sp>
            <p:nvSpPr>
              <p:cNvPr id="16" name="矩形 15"/>
              <p:cNvSpPr/>
              <p:nvPr/>
            </p:nvSpPr>
            <p:spPr>
              <a:xfrm>
                <a:off x="1739516" y="2650998"/>
                <a:ext cx="871296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grpSp>
        <p:sp>
          <p:nvSpPr>
            <p:cNvPr id="21" name="矩形 20"/>
            <p:cNvSpPr/>
            <p:nvPr/>
          </p:nvSpPr>
          <p:spPr>
            <a:xfrm>
              <a:off x="631726" y="1760968"/>
              <a:ext cx="7768590" cy="2242751"/>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sz="1600" dirty="0">
                  <a:latin typeface="楷体" panose="02010609060101010101" pitchFamily="49" charset="-122"/>
                  <a:ea typeface="楷体" panose="02010609060101010101" pitchFamily="49" charset="-122"/>
                </a:rPr>
                <a:t>"AETA Earthquake Prediction AI Algorithm Competition" aims at mining the correlation between precursor observation data and earthquake three elements through innovative algorithms, discovering abnormal signals and features related to impending earthquakes, and building earthquake prediction models based on historical observation data and earthquake catalogue, in the hope of promoting the solution of scientific problems of earthquake prediction and forecast.</a:t>
              </a:r>
              <a:endParaRPr lang="zh-CN" sz="1600" dirty="0">
                <a:latin typeface="楷体" panose="02010609060101010101" pitchFamily="49" charset="-122"/>
                <a:ea typeface="楷体" panose="02010609060101010101" pitchFamily="49" charset="-122"/>
              </a:endParaRPr>
            </a:p>
          </p:txBody>
        </p:sp>
      </p:grpSp>
      <p:pic>
        <p:nvPicPr>
          <p:cNvPr id="9" name="图片 8"/>
          <p:cNvPicPr>
            <a:picLocks noChangeAspect="1"/>
          </p:cNvPicPr>
          <p:nvPr/>
        </p:nvPicPr>
        <p:blipFill>
          <a:blip r:embed="rId1"/>
          <a:stretch>
            <a:fillRect/>
          </a:stretch>
        </p:blipFill>
        <p:spPr>
          <a:xfrm>
            <a:off x="8736330" y="1160145"/>
            <a:ext cx="2957195" cy="2417445"/>
          </a:xfrm>
          <a:prstGeom prst="rect">
            <a:avLst/>
          </a:prstGeom>
        </p:spPr>
      </p:pic>
      <p:pic>
        <p:nvPicPr>
          <p:cNvPr id="15" name="图片 14"/>
          <p:cNvPicPr>
            <a:picLocks noChangeAspect="1"/>
          </p:cNvPicPr>
          <p:nvPr/>
        </p:nvPicPr>
        <p:blipFill>
          <a:blip r:embed="rId2"/>
          <a:stretch>
            <a:fillRect/>
          </a:stretch>
        </p:blipFill>
        <p:spPr>
          <a:xfrm>
            <a:off x="8736330" y="3577590"/>
            <a:ext cx="2957195" cy="2503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en-US" altLang="zh-CN" dirty="0">
                <a:latin typeface="+mj-ea"/>
                <a:ea typeface="+mj-ea"/>
                <a:sym typeface="+mn-ea"/>
              </a:rPr>
              <a:t>Method</a:t>
            </a:r>
            <a:endParaRPr lang="en-US" altLang="zh-CN" dirty="0">
              <a:latin typeface="+mj-ea"/>
              <a:ea typeface="+mj-ea"/>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t>Method——</a:t>
            </a:r>
            <a:r>
              <a:rPr lang="zh-CN" altLang="en-US" dirty="0"/>
              <a:t>Model </a:t>
            </a:r>
            <a:r>
              <a:rPr lang="en-US" altLang="zh-CN" dirty="0"/>
              <a:t>O</a:t>
            </a:r>
            <a:r>
              <a:rPr lang="zh-CN" altLang="en-US" dirty="0"/>
              <a:t>verview</a:t>
            </a:r>
            <a:endParaRPr lang="zh-CN" altLang="en-US" dirty="0"/>
          </a:p>
        </p:txBody>
      </p:sp>
      <p:graphicFrame>
        <p:nvGraphicFramePr>
          <p:cNvPr id="8" name="对象 7"/>
          <p:cNvGraphicFramePr/>
          <p:nvPr/>
        </p:nvGraphicFramePr>
        <p:xfrm>
          <a:off x="386080" y="1443990"/>
          <a:ext cx="11419840" cy="4001135"/>
        </p:xfrm>
        <a:graphic>
          <a:graphicData uri="http://schemas.openxmlformats.org/presentationml/2006/ole">
            <mc:AlternateContent xmlns:mc="http://schemas.openxmlformats.org/markup-compatibility/2006">
              <mc:Choice xmlns:v="urn:schemas-microsoft-com:vml" Requires="v">
                <p:oleObj spid="_x0000_s1028" name="" r:id="rId1" imgW="11439525" imgH="4029075" progId="Visio.Drawing.15">
                  <p:embed/>
                </p:oleObj>
              </mc:Choice>
              <mc:Fallback>
                <p:oleObj name="" r:id="rId1" imgW="11439525" imgH="4029075" progId="Visio.Drawing.15">
                  <p:embed/>
                  <p:pic>
                    <p:nvPicPr>
                      <p:cNvPr id="0" name="图片 8"/>
                      <p:cNvPicPr/>
                      <p:nvPr/>
                    </p:nvPicPr>
                    <p:blipFill>
                      <a:blip r:embed="rId2"/>
                      <a:stretch>
                        <a:fillRect/>
                      </a:stretch>
                    </p:blipFill>
                    <p:spPr>
                      <a:xfrm>
                        <a:off x="386080" y="1443990"/>
                        <a:ext cx="11419840" cy="400113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t>——</a:t>
            </a:r>
            <a:r>
              <a:rPr lang="en-US" dirty="0"/>
              <a:t>Data Label</a:t>
            </a:r>
            <a:endParaRPr lang="en-US" dirty="0"/>
          </a:p>
        </p:txBody>
      </p:sp>
      <p:graphicFrame>
        <p:nvGraphicFramePr>
          <p:cNvPr id="4" name="表格 3"/>
          <p:cNvGraphicFramePr/>
          <p:nvPr>
            <p:custDataLst>
              <p:tags r:id="rId1"/>
            </p:custDataLst>
          </p:nvPr>
        </p:nvGraphicFramePr>
        <p:xfrm>
          <a:off x="2117090" y="3305175"/>
          <a:ext cx="7814945" cy="2905760"/>
        </p:xfrm>
        <a:graphic>
          <a:graphicData uri="http://schemas.openxmlformats.org/drawingml/2006/table">
            <a:tbl>
              <a:tblPr firstRow="1" bandRow="1">
                <a:tableStyleId>{5C22544A-7EE6-4342-B048-85BDC9FD1C3A}</a:tableStyleId>
              </a:tblPr>
              <a:tblGrid>
                <a:gridCol w="2193925"/>
                <a:gridCol w="2383790"/>
                <a:gridCol w="1219835"/>
                <a:gridCol w="1009015"/>
                <a:gridCol w="1008380"/>
              </a:tblGrid>
              <a:tr h="873760">
                <a:tc>
                  <a:txBody>
                    <a:bodyPr/>
                    <a:lstStyle/>
                    <a:p>
                      <a:pPr indent="0" algn="ctr">
                        <a:lnSpc>
                          <a:spcPct val="120000"/>
                        </a:lnSpc>
                        <a:spcBef>
                          <a:spcPts val="0"/>
                        </a:spcBef>
                        <a:spcAft>
                          <a:spcPts val="0"/>
                        </a:spcAft>
                        <a:buNone/>
                      </a:pPr>
                      <a:r>
                        <a:rPr lang="zh-CN" altLang="en-US" sz="1800" b="1" spc="130">
                          <a:solidFill>
                            <a:srgbClr val="FFFFFF"/>
                          </a:solidFill>
                          <a:latin typeface="微软雅黑" panose="020B0503020204020204" pitchFamily="34" charset="-122"/>
                          <a:ea typeface="微软雅黑" panose="020B0503020204020204" pitchFamily="34" charset="-122"/>
                        </a:rPr>
                        <a:t>地区</a:t>
                      </a:r>
                      <a:endParaRPr lang="zh-CN" altLang="en-US" sz="1800" b="1" spc="130">
                        <a:solidFill>
                          <a:srgbClr val="FFFFFF"/>
                        </a:solidFill>
                        <a:latin typeface="微软雅黑" panose="020B0503020204020204" pitchFamily="34" charset="-122"/>
                        <a:ea typeface="微软雅黑" panose="020B0503020204020204" pitchFamily="34" charset="-122"/>
                      </a:endParaRPr>
                    </a:p>
                  </a:txBody>
                  <a:tcPr marL="177800" marR="177800" marT="107950" marB="107950" anchor="ctr">
                    <a:lnL>
                      <a:noFill/>
                    </a:lnL>
                    <a:lnR>
                      <a:noFill/>
                    </a:lnR>
                    <a:lnT>
                      <a:noFill/>
                    </a:lnT>
                    <a:lnB>
                      <a:noFill/>
                    </a:lnB>
                    <a:solidFill>
                      <a:srgbClr val="595959"/>
                    </a:solidFill>
                  </a:tcPr>
                </a:tc>
                <a:tc>
                  <a:txBody>
                    <a:bodyPr/>
                    <a:lstStyle/>
                    <a:p>
                      <a:pPr indent="0" algn="ctr">
                        <a:lnSpc>
                          <a:spcPct val="120000"/>
                        </a:lnSpc>
                        <a:spcBef>
                          <a:spcPts val="0"/>
                        </a:spcBef>
                        <a:spcAft>
                          <a:spcPts val="0"/>
                        </a:spcAft>
                        <a:buNone/>
                      </a:pPr>
                      <a:r>
                        <a:rPr lang="zh-CN" altLang="en-US" sz="1800" b="1" spc="130">
                          <a:solidFill>
                            <a:srgbClr val="FFFFFF"/>
                          </a:solidFill>
                          <a:latin typeface="微软雅黑" panose="020B0503020204020204" pitchFamily="34" charset="-122"/>
                          <a:ea typeface="微软雅黑" panose="020B0503020204020204" pitchFamily="34" charset="-122"/>
                        </a:rPr>
                        <a:t>时间范围</a:t>
                      </a:r>
                      <a:endParaRPr lang="zh-CN" altLang="en-US" sz="1800" b="1" spc="130">
                        <a:solidFill>
                          <a:srgbClr val="FFFFFF"/>
                        </a:solidFill>
                        <a:latin typeface="微软雅黑" panose="020B0503020204020204" pitchFamily="34" charset="-122"/>
                        <a:ea typeface="微软雅黑" panose="020B0503020204020204" pitchFamily="34" charset="-122"/>
                      </a:endParaRPr>
                    </a:p>
                  </a:txBody>
                  <a:tcPr marL="177800" marR="177800" marT="107950" marB="107950" anchor="ctr">
                    <a:lnL>
                      <a:noFill/>
                    </a:lnL>
                    <a:lnR>
                      <a:noFill/>
                    </a:lnR>
                    <a:lnT>
                      <a:noFill/>
                    </a:lnT>
                    <a:lnB>
                      <a:noFill/>
                    </a:lnB>
                    <a:solidFill>
                      <a:srgbClr val="E29A9A"/>
                    </a:solidFill>
                  </a:tcPr>
                </a:tc>
                <a:tc>
                  <a:txBody>
                    <a:bodyPr/>
                    <a:lstStyle/>
                    <a:p>
                      <a:pPr indent="0" algn="ctr">
                        <a:lnSpc>
                          <a:spcPct val="120000"/>
                        </a:lnSpc>
                        <a:spcBef>
                          <a:spcPts val="0"/>
                        </a:spcBef>
                        <a:spcAft>
                          <a:spcPts val="0"/>
                        </a:spcAft>
                        <a:buNone/>
                      </a:pPr>
                      <a:r>
                        <a:rPr lang="zh-CN" altLang="en-US" sz="1800" b="1" spc="130">
                          <a:solidFill>
                            <a:srgbClr val="FFFFFF"/>
                          </a:solidFill>
                          <a:latin typeface="微软雅黑" panose="020B0503020204020204" pitchFamily="34" charset="-122"/>
                          <a:ea typeface="微软雅黑" panose="020B0503020204020204" pitchFamily="34" charset="-122"/>
                        </a:rPr>
                        <a:t>震级</a:t>
                      </a:r>
                      <a:endParaRPr lang="zh-CN" altLang="en-US" sz="1800" b="1" spc="130">
                        <a:solidFill>
                          <a:srgbClr val="FFFFFF"/>
                        </a:solidFill>
                        <a:latin typeface="微软雅黑" panose="020B0503020204020204" pitchFamily="34" charset="-122"/>
                        <a:ea typeface="微软雅黑" panose="020B0503020204020204" pitchFamily="34" charset="-122"/>
                      </a:endParaRPr>
                    </a:p>
                  </a:txBody>
                  <a:tcPr marL="177800" marR="177800" marT="107950" marB="107950" anchor="ctr">
                    <a:lnL>
                      <a:noFill/>
                    </a:lnL>
                    <a:lnR>
                      <a:noFill/>
                    </a:lnR>
                    <a:lnT>
                      <a:noFill/>
                    </a:lnT>
                    <a:lnB>
                      <a:noFill/>
                    </a:lnB>
                    <a:solidFill>
                      <a:srgbClr val="DFBBB3"/>
                    </a:solidFill>
                  </a:tcPr>
                </a:tc>
                <a:tc gridSpan="2">
                  <a:txBody>
                    <a:bodyPr/>
                    <a:lstStyle/>
                    <a:p>
                      <a:pPr indent="0" algn="ctr">
                        <a:lnSpc>
                          <a:spcPct val="120000"/>
                        </a:lnSpc>
                        <a:spcBef>
                          <a:spcPts val="0"/>
                        </a:spcBef>
                        <a:spcAft>
                          <a:spcPts val="0"/>
                        </a:spcAft>
                        <a:buNone/>
                      </a:pPr>
                      <a:r>
                        <a:rPr lang="en-US" altLang="zh-CN" sz="1800" b="1" spc="130">
                          <a:solidFill>
                            <a:srgbClr val="FFFFFF"/>
                          </a:solidFill>
                          <a:latin typeface="微软雅黑" panose="020B0503020204020204" pitchFamily="34" charset="-122"/>
                          <a:ea typeface="微软雅黑" panose="020B0503020204020204" pitchFamily="34" charset="-122"/>
                        </a:rPr>
                        <a:t>label</a:t>
                      </a:r>
                      <a:endParaRPr lang="en-US" altLang="zh-CN" sz="1800" b="1" spc="130">
                        <a:solidFill>
                          <a:srgbClr val="FFFFFF"/>
                        </a:solidFill>
                        <a:latin typeface="微软雅黑" panose="020B0503020204020204" pitchFamily="34" charset="-122"/>
                        <a:ea typeface="微软雅黑" panose="020B0503020204020204" pitchFamily="34" charset="-122"/>
                      </a:endParaRPr>
                    </a:p>
                  </a:txBody>
                  <a:tcPr marL="177800" marR="177800" marT="107950" marB="107950" anchor="ctr">
                    <a:lnL>
                      <a:noFill/>
                    </a:lnL>
                    <a:lnR>
                      <a:noFill/>
                    </a:lnR>
                    <a:lnT>
                      <a:noFill/>
                    </a:lnT>
                    <a:lnB>
                      <a:noFill/>
                    </a:lnB>
                    <a:solidFill>
                      <a:srgbClr val="A3CDCB"/>
                    </a:solidFill>
                  </a:tcPr>
                </a:tc>
                <a:tc hMerge="1">
                  <a:tcPr marL="177800" marR="177800" marT="107950" marB="107950" anchor="ctr">
                    <a:lnL>
                      <a:noFill/>
                    </a:lnL>
                    <a:lnR>
                      <a:noFill/>
                    </a:lnR>
                    <a:lnT>
                      <a:noFill/>
                    </a:lnT>
                    <a:lnB>
                      <a:noFill/>
                    </a:lnB>
                    <a:solidFill>
                      <a:srgbClr val="A3CDCB"/>
                    </a:solidFill>
                  </a:tcPr>
                </a:tc>
              </a:tr>
              <a:tr h="508000">
                <a:tc rowSpan="4">
                  <a:txBody>
                    <a:bodyPr/>
                    <a:lstStyle/>
                    <a:p>
                      <a:pPr indent="0" algn="ctr">
                        <a:lnSpc>
                          <a:spcPct val="120000"/>
                        </a:lnSpc>
                        <a:spcBef>
                          <a:spcPts val="0"/>
                        </a:spcBef>
                        <a:spcAft>
                          <a:spcPts val="0"/>
                        </a:spcAft>
                        <a:buNone/>
                      </a:pPr>
                      <a:r>
                        <a:rPr lang="zh-CN" altLang="en-US" sz="1600" dirty="0">
                          <a:latin typeface="楷体" panose="02010609060101010101" pitchFamily="49" charset="-122"/>
                          <a:ea typeface="楷体" panose="02010609060101010101" pitchFamily="49" charset="-122"/>
                          <a:sym typeface="+mn-ea"/>
                        </a:rPr>
                        <a:t>sub-regions</a:t>
                      </a:r>
                      <a:r>
                        <a:rPr lang="en-US" altLang="zh-CN" sz="1600" dirty="0">
                          <a:latin typeface="楷体" panose="02010609060101010101" pitchFamily="49" charset="-122"/>
                          <a:ea typeface="楷体" panose="02010609060101010101" pitchFamily="49" charset="-122"/>
                          <a:sym typeface="+mn-ea"/>
                        </a:rPr>
                        <a:t>1</a:t>
                      </a:r>
                      <a:endParaRPr lang="en-US" altLang="zh-CN" sz="1600" b="0" spc="120" dirty="0">
                        <a:solidFill>
                          <a:srgbClr val="404040"/>
                        </a:solidFill>
                        <a:latin typeface="楷体" panose="02010609060101010101" pitchFamily="49" charset="-122"/>
                        <a:ea typeface="楷体" panose="02010609060101010101" pitchFamily="49" charset="-122"/>
                        <a:sym typeface="+mn-ea"/>
                      </a:endParaRPr>
                    </a:p>
                  </a:txBody>
                  <a:tcPr marL="177800" marR="177800" marT="107950" marB="107950" anchor="ctr">
                    <a:lnL>
                      <a:noFill/>
                    </a:lnL>
                    <a:lnR w="12700">
                      <a:solidFill>
                        <a:srgbClr val="D9D9D9"/>
                      </a:solidFill>
                      <a:prstDash val="solid"/>
                    </a:lnR>
                    <a:lnT>
                      <a:noFill/>
                    </a:lnT>
                    <a:lnB w="19050">
                      <a:solidFill>
                        <a:srgbClr val="595959"/>
                      </a:solidFill>
                      <a:prstDash val="solid"/>
                    </a:lnB>
                    <a:solidFill>
                      <a:srgbClr val="FFFFFF"/>
                    </a:solidFill>
                  </a:tcPr>
                </a:tc>
                <a:tc rowSpan="4">
                  <a:txBody>
                    <a:bodyPr/>
                    <a:lstStyle/>
                    <a:p>
                      <a:pPr indent="0" algn="ctr">
                        <a:lnSpc>
                          <a:spcPct val="120000"/>
                        </a:lnSpc>
                        <a:spcBef>
                          <a:spcPts val="0"/>
                        </a:spcBef>
                        <a:spcAft>
                          <a:spcPts val="0"/>
                        </a:spcAft>
                        <a:buNone/>
                      </a:pPr>
                      <a:r>
                        <a:rPr lang="zh-CN" altLang="en-US" sz="1600" dirty="0">
                          <a:latin typeface="楷体" panose="02010609060101010101" pitchFamily="49" charset="-122"/>
                          <a:ea typeface="楷体" panose="02010609060101010101" pitchFamily="49" charset="-122"/>
                          <a:sym typeface="+mn-ea"/>
                        </a:rPr>
                        <a:t>One week before the earthquake event</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0~3.4</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w="6350">
                      <a:solidFill>
                        <a:srgbClr val="D9D9D9"/>
                      </a:solidFill>
                      <a:prstDash val="solid"/>
                    </a:lnR>
                    <a:lnT>
                      <a:noFill/>
                    </a:lnT>
                    <a:lnB w="6350">
                      <a:solidFill>
                        <a:srgbClr val="D9D9D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1_0</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a:noFill/>
                    </a:lnT>
                    <a:lnB w="6350">
                      <a:solidFill>
                        <a:srgbClr val="D9D9D9"/>
                      </a:solidFill>
                      <a:prstDash val="solid"/>
                    </a:lnB>
                    <a:solidFill>
                      <a:srgbClr val="FFFFFF"/>
                    </a:solidFill>
                  </a:tcPr>
                </a:tc>
                <a:tc>
                  <a:txBody>
                    <a:bodyPr/>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0</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a:noFill/>
                    </a:lnT>
                    <a:lnB w="6350">
                      <a:solidFill>
                        <a:srgbClr val="D9D9D9"/>
                      </a:solidFill>
                      <a:prstDash val="solid"/>
                    </a:lnB>
                    <a:solidFill>
                      <a:srgbClr val="FFFFFF"/>
                    </a:solidFill>
                  </a:tcPr>
                </a:tc>
              </a:tr>
              <a:tr h="508000">
                <a:tc vMerge="1">
                  <a:tcPr marL="317500" marR="317500" marT="215900" marB="215900" anchor="ctr">
                    <a:lnL>
                      <a:noFill/>
                    </a:lnL>
                    <a:lnR w="12700">
                      <a:solidFill>
                        <a:srgbClr val="D9D9D9"/>
                      </a:solidFill>
                      <a:prstDash val="solid"/>
                    </a:lnR>
                    <a:lnT>
                      <a:noFill/>
                    </a:lnT>
                    <a:lnB w="19050">
                      <a:solidFill>
                        <a:srgbClr val="595959"/>
                      </a:solidFill>
                      <a:prstDash val="solid"/>
                    </a:lnB>
                    <a:solidFill>
                      <a:srgbClr val="FFFFFF"/>
                    </a:solidFill>
                  </a:tcPr>
                </a:tc>
                <a:tc vMerge="1">
                  <a:tcPr marL="317500" marR="317500" marT="215900" marB="215900" anchor="ctr">
                    <a:lnL w="12700">
                      <a:solidFill>
                        <a:srgbClr val="D9D9D9"/>
                      </a:solidFill>
                      <a:prstDash val="solid"/>
                    </a:lnL>
                    <a:lnR w="6350">
                      <a:solidFill>
                        <a:srgbClr val="D9D9D9"/>
                      </a:solidFill>
                      <a:prstDash val="solid"/>
                    </a:lnR>
                    <a:lnT>
                      <a:noFill/>
                    </a:lnT>
                    <a:lnB w="19050">
                      <a:solidFill>
                        <a:srgbClr val="59595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3.5~4.5</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w="6350">
                      <a:solidFill>
                        <a:srgbClr val="D9D9D9"/>
                      </a:solidFill>
                      <a:prstDash val="solid"/>
                    </a:lnR>
                    <a:lnT w="6350">
                      <a:solidFill>
                        <a:srgbClr val="D9D9D9"/>
                      </a:solidFill>
                      <a:prstDash val="solid"/>
                    </a:lnT>
                    <a:lnB w="6350">
                      <a:solidFill>
                        <a:srgbClr val="D9D9D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spc="120">
                          <a:solidFill>
                            <a:srgbClr val="404040"/>
                          </a:solidFill>
                          <a:latin typeface="微软雅黑" panose="020B0503020204020204" pitchFamily="34" charset="-122"/>
                          <a:ea typeface="微软雅黑" panose="020B0503020204020204" pitchFamily="34" charset="-122"/>
                          <a:sym typeface="+mn-ea"/>
                        </a:rPr>
                        <a:t>1_</a:t>
                      </a:r>
                      <a:r>
                        <a:rPr lang="en-US" altLang="zh-CN" sz="1600" b="0" spc="120">
                          <a:solidFill>
                            <a:srgbClr val="404040"/>
                          </a:solidFill>
                          <a:latin typeface="微软雅黑" panose="020B0503020204020204" pitchFamily="34" charset="-122"/>
                          <a:ea typeface="微软雅黑" panose="020B0503020204020204" pitchFamily="34" charset="-122"/>
                        </a:rPr>
                        <a:t>1</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6350">
                      <a:solidFill>
                        <a:srgbClr val="D9D9D9"/>
                      </a:solidFill>
                      <a:prstDash val="solid"/>
                    </a:lnB>
                    <a:solidFill>
                      <a:srgbClr val="FFFFFF"/>
                    </a:solidFill>
                  </a:tcPr>
                </a:tc>
                <a:tc>
                  <a:txBody>
                    <a:bodyPr/>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1</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6350">
                      <a:solidFill>
                        <a:srgbClr val="D9D9D9"/>
                      </a:solidFill>
                      <a:prstDash val="solid"/>
                    </a:lnB>
                    <a:solidFill>
                      <a:srgbClr val="FFFFFF"/>
                    </a:solidFill>
                  </a:tcPr>
                </a:tc>
              </a:tr>
              <a:tr h="508000">
                <a:tc vMerge="1">
                  <a:tcPr>
                    <a:lnL>
                      <a:noFill/>
                    </a:lnL>
                    <a:lnR w="12700">
                      <a:solidFill>
                        <a:srgbClr val="D9D9D9"/>
                      </a:solidFill>
                      <a:prstDash val="solid"/>
                    </a:lnR>
                  </a:tcPr>
                </a:tc>
                <a:tc vMerge="1">
                  <a:tcPr>
                    <a:lnL w="12700">
                      <a:solidFill>
                        <a:srgbClr val="D9D9D9"/>
                      </a:solidFill>
                      <a:prstDash val="solid"/>
                    </a:lnL>
                    <a:lnR w="6350">
                      <a:solidFill>
                        <a:srgbClr val="D9D9D9"/>
                      </a:solidFill>
                      <a:prstDash val="solid"/>
                    </a:lnR>
                  </a:tcPr>
                </a:tc>
                <a:tc>
                  <a:txBody>
                    <a:bodyPr/>
                    <a:lstStyle/>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4.6~5.5</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w="6350">
                      <a:solidFill>
                        <a:srgbClr val="D9D9D9"/>
                      </a:solidFill>
                      <a:prstDash val="solid"/>
                    </a:lnR>
                    <a:lnT w="6350">
                      <a:solidFill>
                        <a:srgbClr val="D9D9D9"/>
                      </a:solidFill>
                      <a:prstDash val="solid"/>
                    </a:lnT>
                    <a:lnB w="6350">
                      <a:solidFill>
                        <a:srgbClr val="D9D9D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spc="120">
                          <a:solidFill>
                            <a:srgbClr val="404040"/>
                          </a:solidFill>
                          <a:latin typeface="微软雅黑" panose="020B0503020204020204" pitchFamily="34" charset="-122"/>
                          <a:ea typeface="微软雅黑" panose="020B0503020204020204" pitchFamily="34" charset="-122"/>
                          <a:sym typeface="+mn-ea"/>
                        </a:rPr>
                        <a:t>1_</a:t>
                      </a:r>
                      <a:r>
                        <a:rPr lang="en-US" altLang="zh-CN" sz="1600" b="0" spc="120">
                          <a:solidFill>
                            <a:srgbClr val="404040"/>
                          </a:solidFill>
                          <a:latin typeface="微软雅黑" panose="020B0503020204020204" pitchFamily="34" charset="-122"/>
                          <a:ea typeface="微软雅黑" panose="020B0503020204020204" pitchFamily="34" charset="-122"/>
                        </a:rPr>
                        <a:t>2</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6350">
                      <a:solidFill>
                        <a:srgbClr val="D9D9D9"/>
                      </a:solidFill>
                      <a:prstDash val="solid"/>
                    </a:lnB>
                    <a:solidFill>
                      <a:srgbClr val="FFFFFF"/>
                    </a:solidFill>
                  </a:tcPr>
                </a:tc>
                <a:tc>
                  <a:txBody>
                    <a:bodyPr/>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2</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6350">
                      <a:solidFill>
                        <a:srgbClr val="D9D9D9"/>
                      </a:solidFill>
                      <a:prstDash val="solid"/>
                    </a:lnB>
                    <a:solidFill>
                      <a:srgbClr val="FFFFFF"/>
                    </a:solidFill>
                  </a:tcPr>
                </a:tc>
              </a:tr>
              <a:tr h="508000">
                <a:tc vMerge="1">
                  <a:tcPr>
                    <a:lnL>
                      <a:noFill/>
                    </a:lnL>
                    <a:lnR w="12700">
                      <a:solidFill>
                        <a:srgbClr val="D9D9D9"/>
                      </a:solidFill>
                      <a:prstDash val="solid"/>
                    </a:lnR>
                    <a:lnB w="19050">
                      <a:solidFill>
                        <a:srgbClr val="595959"/>
                      </a:solidFill>
                      <a:prstDash val="solid"/>
                    </a:lnB>
                  </a:tcPr>
                </a:tc>
                <a:tc vMerge="1">
                  <a:tcPr>
                    <a:lnL w="12700">
                      <a:solidFill>
                        <a:srgbClr val="D9D9D9"/>
                      </a:solidFill>
                      <a:prstDash val="solid"/>
                    </a:lnL>
                    <a:lnR w="6350">
                      <a:solidFill>
                        <a:srgbClr val="D9D9D9"/>
                      </a:solidFill>
                      <a:prstDash val="solid"/>
                    </a:lnR>
                    <a:lnB w="19050">
                      <a:solidFill>
                        <a:srgbClr val="595959"/>
                      </a:solidFill>
                      <a:prstDash val="solid"/>
                    </a:lnB>
                  </a:tcPr>
                </a:tc>
                <a:tc>
                  <a:txBody>
                    <a:bodyPr/>
                    <a:lstStyle/>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5.6~8.0</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w="6350">
                      <a:solidFill>
                        <a:srgbClr val="D9D9D9"/>
                      </a:solidFill>
                      <a:prstDash val="solid"/>
                    </a:lnR>
                    <a:lnT w="6350">
                      <a:solidFill>
                        <a:srgbClr val="D9D9D9"/>
                      </a:solidFill>
                      <a:prstDash val="solid"/>
                    </a:lnT>
                    <a:lnB w="19050">
                      <a:solidFill>
                        <a:srgbClr val="595959"/>
                      </a:solidFill>
                      <a:prstDash val="solid"/>
                    </a:lnB>
                    <a:solidFill>
                      <a:srgbClr val="FFFFFF"/>
                    </a:solidFill>
                  </a:tcPr>
                </a:tc>
                <a:tc>
                  <a:txBody>
                    <a:bodyPr/>
                    <a:lstStyle/>
                    <a:p>
                      <a:pPr indent="0" algn="ctr">
                        <a:lnSpc>
                          <a:spcPct val="120000"/>
                        </a:lnSpc>
                        <a:spcBef>
                          <a:spcPts val="0"/>
                        </a:spcBef>
                        <a:spcAft>
                          <a:spcPts val="0"/>
                        </a:spcAft>
                        <a:buNone/>
                      </a:pPr>
                      <a:r>
                        <a:rPr lang="en-US" altLang="zh-CN" sz="1600" spc="120">
                          <a:solidFill>
                            <a:srgbClr val="404040"/>
                          </a:solidFill>
                          <a:latin typeface="微软雅黑" panose="020B0503020204020204" pitchFamily="34" charset="-122"/>
                          <a:ea typeface="微软雅黑" panose="020B0503020204020204" pitchFamily="34" charset="-122"/>
                          <a:sym typeface="+mn-ea"/>
                        </a:rPr>
                        <a:t>1_</a:t>
                      </a:r>
                      <a:r>
                        <a:rPr lang="en-US" altLang="zh-CN" sz="1600" b="0" spc="120">
                          <a:solidFill>
                            <a:srgbClr val="404040"/>
                          </a:solidFill>
                          <a:latin typeface="微软雅黑" panose="020B0503020204020204" pitchFamily="34" charset="-122"/>
                          <a:ea typeface="微软雅黑" panose="020B0503020204020204" pitchFamily="34" charset="-122"/>
                        </a:rPr>
                        <a:t>3</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19050">
                      <a:solidFill>
                        <a:srgbClr val="595959"/>
                      </a:solidFill>
                      <a:prstDash val="solid"/>
                    </a:lnB>
                    <a:solidFill>
                      <a:srgbClr val="FFFFFF"/>
                    </a:solidFill>
                  </a:tcPr>
                </a:tc>
                <a:tc>
                  <a:txBody>
                    <a:bodyPr/>
                    <a:p>
                      <a:pPr indent="0" algn="ctr">
                        <a:lnSpc>
                          <a:spcPct val="120000"/>
                        </a:lnSpc>
                        <a:spcBef>
                          <a:spcPts val="0"/>
                        </a:spcBef>
                        <a:spcAft>
                          <a:spcPts val="0"/>
                        </a:spcAft>
                        <a:buNone/>
                      </a:pPr>
                      <a:r>
                        <a:rPr lang="en-US" altLang="zh-CN" sz="1600" b="0" spc="120">
                          <a:solidFill>
                            <a:srgbClr val="404040"/>
                          </a:solidFill>
                          <a:latin typeface="微软雅黑" panose="020B0503020204020204" pitchFamily="34" charset="-122"/>
                          <a:ea typeface="微软雅黑" panose="020B0503020204020204" pitchFamily="34" charset="-122"/>
                        </a:rPr>
                        <a:t>3</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6350">
                      <a:solidFill>
                        <a:srgbClr val="D9D9D9"/>
                      </a:solidFill>
                      <a:prstDash val="solid"/>
                    </a:lnL>
                    <a:lnR>
                      <a:noFill/>
                    </a:lnR>
                    <a:lnT w="6350">
                      <a:solidFill>
                        <a:srgbClr val="D9D9D9"/>
                      </a:solidFill>
                      <a:prstDash val="solid"/>
                    </a:lnT>
                    <a:lnB w="19050">
                      <a:solidFill>
                        <a:srgbClr val="595959"/>
                      </a:solidFill>
                      <a:prstDash val="solid"/>
                    </a:lnB>
                    <a:solidFill>
                      <a:srgbClr val="FFFFFF"/>
                    </a:solidFill>
                  </a:tcPr>
                </a:tc>
              </a:tr>
            </a:tbl>
          </a:graphicData>
        </a:graphic>
      </p:graphicFrame>
      <p:sp>
        <p:nvSpPr>
          <p:cNvPr id="5" name="文本框 4"/>
          <p:cNvSpPr txBox="1"/>
          <p:nvPr/>
        </p:nvSpPr>
        <p:spPr>
          <a:xfrm>
            <a:off x="548005" y="1779270"/>
            <a:ext cx="784860" cy="460375"/>
          </a:xfrm>
          <a:prstGeom prst="rect">
            <a:avLst/>
          </a:prstGeom>
          <a:noFill/>
        </p:spPr>
        <p:txBody>
          <a:bodyPr wrap="square" rtlCol="0">
            <a:spAutoFit/>
          </a:bodyPr>
          <a:lstStyle/>
          <a:p>
            <a:pPr algn="l"/>
            <a:endParaRPr lang="zh-CN" altLang="en-US" sz="2400" dirty="0" smtClean="0"/>
          </a:p>
        </p:txBody>
      </p:sp>
      <p:sp>
        <p:nvSpPr>
          <p:cNvPr id="7" name="文本框 6"/>
          <p:cNvSpPr txBox="1"/>
          <p:nvPr/>
        </p:nvSpPr>
        <p:spPr>
          <a:xfrm>
            <a:off x="427355" y="1598295"/>
            <a:ext cx="11195050" cy="1753235"/>
          </a:xfrm>
          <a:prstGeom prst="rect">
            <a:avLst/>
          </a:prstGeom>
          <a:noFill/>
        </p:spPr>
        <p:txBody>
          <a:bodyPr wrap="square" rtlCol="0">
            <a:spAutoFit/>
          </a:bodyPr>
          <a:lstStyle/>
          <a:p>
            <a:pPr algn="l">
              <a:buClrTx/>
              <a:buSzTx/>
              <a:buNone/>
            </a:pPr>
            <a:r>
              <a:rPr lang="zh-CN" altLang="en-US" sz="1800" b="1" dirty="0">
                <a:solidFill>
                  <a:schemeClr val="dk1"/>
                </a:solidFill>
                <a:latin typeface="楷体" panose="02010609060101010101" pitchFamily="49" charset="-122"/>
                <a:ea typeface="楷体" panose="02010609060101010101" pitchFamily="49" charset="-122"/>
                <a:sym typeface="+mn-ea"/>
              </a:rPr>
              <a:t>By region：</a:t>
            </a:r>
            <a:r>
              <a:rPr lang="zh-CN" altLang="en-US" sz="1800" dirty="0">
                <a:solidFill>
                  <a:schemeClr val="dk1"/>
                </a:solidFill>
                <a:latin typeface="楷体" panose="02010609060101010101" pitchFamily="49" charset="-122"/>
                <a:ea typeface="楷体" panose="02010609060101010101" pitchFamily="49" charset="-122"/>
                <a:sym typeface="+mn-ea"/>
              </a:rPr>
              <a:t>Sichuan and Yunnan province are divided into eight sub-regions according to seismic fault zones</a:t>
            </a:r>
            <a:r>
              <a:rPr lang="zh-CN" altLang="en-US" sz="1800" dirty="0">
                <a:solidFill>
                  <a:schemeClr val="dk1"/>
                </a:solidFill>
                <a:latin typeface="楷体" panose="02010609060101010101" pitchFamily="49" charset="-122"/>
                <a:ea typeface="楷体" panose="02010609060101010101" pitchFamily="49" charset="-122"/>
                <a:sym typeface="+mn-ea"/>
              </a:rPr>
              <a:t>。</a:t>
            </a:r>
            <a:endParaRPr lang="zh-CN" altLang="en-US" sz="1800" dirty="0">
              <a:solidFill>
                <a:schemeClr val="dk1"/>
              </a:solidFill>
              <a:latin typeface="楷体" panose="02010609060101010101" pitchFamily="49" charset="-122"/>
              <a:ea typeface="楷体" panose="02010609060101010101" pitchFamily="49" charset="-122"/>
              <a:sym typeface="+mn-ea"/>
            </a:endParaRPr>
          </a:p>
          <a:p>
            <a:pPr algn="l">
              <a:buClrTx/>
              <a:buSzTx/>
              <a:buNone/>
            </a:pPr>
            <a:r>
              <a:rPr lang="zh-CN" altLang="en-US" sz="1800" b="1" dirty="0">
                <a:solidFill>
                  <a:schemeClr val="dk1"/>
                </a:solidFill>
                <a:latin typeface="楷体" panose="02010609060101010101" pitchFamily="49" charset="-122"/>
                <a:ea typeface="楷体" panose="02010609060101010101" pitchFamily="49" charset="-122"/>
              </a:rPr>
              <a:t>By time：</a:t>
            </a:r>
            <a:r>
              <a:rPr lang="zh-CN" altLang="en-US" sz="1800" dirty="0">
                <a:solidFill>
                  <a:schemeClr val="dk1"/>
                </a:solidFill>
                <a:latin typeface="楷体" panose="02010609060101010101" pitchFamily="49" charset="-122"/>
                <a:ea typeface="楷体" panose="02010609060101010101" pitchFamily="49" charset="-122"/>
              </a:rPr>
              <a:t>One week before the earthquake event</a:t>
            </a:r>
            <a:r>
              <a:rPr lang="en-US" altLang="zh-CN" sz="1800" dirty="0">
                <a:solidFill>
                  <a:schemeClr val="dk1"/>
                </a:solidFill>
                <a:latin typeface="楷体" panose="02010609060101010101" pitchFamily="49" charset="-122"/>
                <a:ea typeface="楷体" panose="02010609060101010101" pitchFamily="49" charset="-122"/>
              </a:rPr>
              <a:t>.</a:t>
            </a:r>
            <a:endParaRPr lang="zh-CN" altLang="en-US" sz="1800" dirty="0">
              <a:solidFill>
                <a:schemeClr val="dk1"/>
              </a:solidFill>
              <a:latin typeface="楷体" panose="02010609060101010101" pitchFamily="49" charset="-122"/>
              <a:ea typeface="楷体" panose="02010609060101010101" pitchFamily="49" charset="-122"/>
            </a:endParaRPr>
          </a:p>
          <a:p>
            <a:pPr algn="l">
              <a:buClrTx/>
              <a:buSzTx/>
              <a:buNone/>
            </a:pPr>
            <a:r>
              <a:rPr lang="en-US" altLang="zh-CN" sz="1800" b="1" dirty="0">
                <a:solidFill>
                  <a:schemeClr val="dk1"/>
                </a:solidFill>
                <a:latin typeface="楷体" panose="02010609060101010101" pitchFamily="49" charset="-122"/>
                <a:ea typeface="楷体" panose="02010609060101010101" pitchFamily="49" charset="-122"/>
              </a:rPr>
              <a:t>B</a:t>
            </a:r>
            <a:r>
              <a:rPr lang="zh-CN" altLang="en-US" sz="1800" b="1" dirty="0">
                <a:solidFill>
                  <a:schemeClr val="dk1"/>
                </a:solidFill>
                <a:latin typeface="楷体" panose="02010609060101010101" pitchFamily="49" charset="-122"/>
                <a:ea typeface="楷体" panose="02010609060101010101" pitchFamily="49" charset="-122"/>
              </a:rPr>
              <a:t>y magnitude：</a:t>
            </a:r>
            <a:r>
              <a:rPr sz="1800" dirty="0">
                <a:solidFill>
                  <a:schemeClr val="dk1"/>
                </a:solidFill>
                <a:latin typeface="楷体" panose="02010609060101010101" pitchFamily="49" charset="-122"/>
                <a:ea typeface="楷体" panose="02010609060101010101" pitchFamily="49" charset="-122"/>
              </a:rPr>
              <a:t>According to statistics, the number of historical earthquakes in the above areas in the past three years is between 3 and 6, so it is divided into four grades according to the scope of impact and frequency of earthquake magnitude.</a:t>
            </a:r>
            <a:endParaRPr sz="1800" dirty="0">
              <a:solidFill>
                <a:schemeClr val="dk1"/>
              </a:solidFill>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latin typeface="+mj-ea"/>
                <a:ea typeface="+mj-ea"/>
                <a:sym typeface="+mn-ea"/>
              </a:rPr>
              <a:t>Method</a:t>
            </a:r>
            <a:r>
              <a:rPr lang="en-US" altLang="zh-CN" dirty="0"/>
              <a:t>——</a:t>
            </a:r>
            <a:r>
              <a:rPr lang="zh-CN" altLang="en-US" dirty="0"/>
              <a:t>Data </a:t>
            </a:r>
            <a:r>
              <a:rPr lang="en-US" altLang="zh-CN" dirty="0"/>
              <a:t>I</a:t>
            </a:r>
            <a:r>
              <a:rPr lang="zh-CN" altLang="en-US" dirty="0"/>
              <a:t>nterpolation</a:t>
            </a:r>
            <a:endParaRPr lang="zh-CN" altLang="en-US" dirty="0"/>
          </a:p>
          <a:p>
            <a:endParaRPr lang="zh-CN" altLang="en-US" dirty="0"/>
          </a:p>
        </p:txBody>
      </p:sp>
      <p:sp>
        <p:nvSpPr>
          <p:cNvPr id="5" name="文本框 4"/>
          <p:cNvSpPr txBox="1"/>
          <p:nvPr/>
        </p:nvSpPr>
        <p:spPr>
          <a:xfrm>
            <a:off x="274955" y="228155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186690" y="2115820"/>
            <a:ext cx="3164205" cy="4124325"/>
            <a:chOff x="548541" y="4154492"/>
            <a:chExt cx="3551094" cy="4124074"/>
          </a:xfrm>
        </p:grpSpPr>
        <p:grpSp>
          <p:nvGrpSpPr>
            <p:cNvPr id="11" name="组合 10"/>
            <p:cNvGrpSpPr/>
            <p:nvPr/>
          </p:nvGrpSpPr>
          <p:grpSpPr>
            <a:xfrm>
              <a:off x="548541" y="4154492"/>
              <a:ext cx="3551094" cy="4124074"/>
              <a:chOff x="1127448" y="1952476"/>
              <a:chExt cx="3551094" cy="4006293"/>
            </a:xfrm>
          </p:grpSpPr>
          <p:sp>
            <p:nvSpPr>
              <p:cNvPr id="8" name="矩形 7"/>
              <p:cNvSpPr/>
              <p:nvPr/>
            </p:nvSpPr>
            <p:spPr>
              <a:xfrm>
                <a:off x="1127448" y="2240534"/>
                <a:ext cx="3551094" cy="3718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1127448" y="1952476"/>
                <a:ext cx="2457189" cy="49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FFFF"/>
                    </a:solidFill>
                    <a:effectLst/>
                    <a:uLnTx/>
                    <a:uFillTx/>
                    <a:latin typeface="+mj-ea"/>
                    <a:ea typeface="+mj-ea"/>
                    <a:cs typeface="+mn-cs"/>
                  </a:rPr>
                  <a:t>线性插值</a:t>
                </a:r>
                <a:endParaRPr kumimoji="0" lang="zh-CN" altLang="en-US" sz="28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641897" y="4725970"/>
              <a:ext cx="3153440" cy="3538005"/>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sz="1600" dirty="0">
                  <a:latin typeface="楷体" panose="02010609060101010101" pitchFamily="49" charset="-122"/>
                  <a:ea typeface="楷体" panose="02010609060101010101" pitchFamily="49" charset="-122"/>
                  <a:sym typeface="+mn-ea"/>
                </a:rPr>
                <a:t>10% of the one-day data is taken as the threshold value. If the data is missing less than 10% in a row, linear interpolation method will be used to complete the missing data. If the data is missing more than 10% in a row, a large error will be introduced into interpolation and the data of the current day will be deleted.</a:t>
              </a:r>
              <a:endParaRPr sz="1600" dirty="0">
                <a:latin typeface="楷体" panose="02010609060101010101" pitchFamily="49" charset="-122"/>
                <a:ea typeface="楷体" panose="02010609060101010101" pitchFamily="49" charset="-122"/>
                <a:sym typeface="+mn-ea"/>
              </a:endParaRPr>
            </a:p>
          </p:txBody>
        </p:sp>
      </p:grpSp>
      <p:pic>
        <p:nvPicPr>
          <p:cNvPr id="14" name="图片 13" descr="T8NWGF%XB~[T{]6A66W5QRW"/>
          <p:cNvPicPr>
            <a:picLocks noChangeAspect="1"/>
          </p:cNvPicPr>
          <p:nvPr/>
        </p:nvPicPr>
        <p:blipFill>
          <a:blip r:embed="rId1"/>
          <a:stretch>
            <a:fillRect/>
          </a:stretch>
        </p:blipFill>
        <p:spPr>
          <a:xfrm>
            <a:off x="3549015" y="1377315"/>
            <a:ext cx="8613775" cy="517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591" y="348250"/>
            <a:ext cx="10547650" cy="736272"/>
          </a:xfrm>
        </p:spPr>
        <p:txBody>
          <a:bodyPr/>
          <a:lstStyle/>
          <a:p>
            <a:r>
              <a:rPr lang="en-US" altLang="zh-CN" dirty="0"/>
              <a:t>Method——Feature Extraction</a:t>
            </a:r>
            <a:endParaRPr lang="en-US" altLang="zh-CN" dirty="0"/>
          </a:p>
        </p:txBody>
      </p:sp>
      <p:sp>
        <p:nvSpPr>
          <p:cNvPr id="5" name="文本框 4"/>
          <p:cNvSpPr txBox="1"/>
          <p:nvPr/>
        </p:nvSpPr>
        <p:spPr>
          <a:xfrm>
            <a:off x="576580" y="1467485"/>
            <a:ext cx="784860" cy="460375"/>
          </a:xfrm>
          <a:prstGeom prst="rect">
            <a:avLst/>
          </a:prstGeom>
          <a:noFill/>
        </p:spPr>
        <p:txBody>
          <a:bodyPr wrap="square" rtlCol="0">
            <a:spAutoFit/>
          </a:bodyPr>
          <a:lstStyle/>
          <a:p>
            <a:pPr algn="l"/>
            <a:endParaRPr lang="zh-CN" altLang="en-US" sz="2400" dirty="0" smtClean="0"/>
          </a:p>
        </p:txBody>
      </p:sp>
      <p:grpSp>
        <p:nvGrpSpPr>
          <p:cNvPr id="6" name="组合 5"/>
          <p:cNvGrpSpPr/>
          <p:nvPr/>
        </p:nvGrpSpPr>
        <p:grpSpPr>
          <a:xfrm>
            <a:off x="488315" y="1301753"/>
            <a:ext cx="10695940" cy="1146812"/>
            <a:chOff x="548541" y="4154492"/>
            <a:chExt cx="11260654" cy="1146742"/>
          </a:xfrm>
        </p:grpSpPr>
        <p:grpSp>
          <p:nvGrpSpPr>
            <p:cNvPr id="11" name="组合 10"/>
            <p:cNvGrpSpPr/>
            <p:nvPr/>
          </p:nvGrpSpPr>
          <p:grpSpPr>
            <a:xfrm>
              <a:off x="548541" y="4154492"/>
              <a:ext cx="11260654" cy="1134676"/>
              <a:chOff x="1127448" y="1952476"/>
              <a:chExt cx="11260654" cy="1102270"/>
            </a:xfrm>
          </p:grpSpPr>
          <p:sp>
            <p:nvSpPr>
              <p:cNvPr id="8" name="矩形 7"/>
              <p:cNvSpPr/>
              <p:nvPr/>
            </p:nvSpPr>
            <p:spPr>
              <a:xfrm>
                <a:off x="1127448" y="2240534"/>
                <a:ext cx="11260654" cy="814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p:nvSpPr>
            <p:spPr>
              <a:xfrm>
                <a:off x="1127448" y="1952476"/>
                <a:ext cx="4443025" cy="49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j-ea"/>
                    <a:ea typeface="+mj-ea"/>
                    <a:cs typeface="+mn-cs"/>
                  </a:rPr>
                  <a:t>Derivati</a:t>
                </a:r>
                <a:r>
                  <a:rPr kumimoji="0" lang="zh-CN" altLang="en-US" sz="2400" b="0" i="0" u="none" strike="noStrike" kern="1200" cap="none" spc="0" normalizeH="0" baseline="0" noProof="0" dirty="0">
                    <a:ln>
                      <a:noFill/>
                    </a:ln>
                    <a:solidFill>
                      <a:srgbClr val="FFFFFF"/>
                    </a:solidFill>
                    <a:effectLst/>
                    <a:uLnTx/>
                    <a:uFillTx/>
                    <a:latin typeface="+mj-ea"/>
                    <a:ea typeface="+mj-ea"/>
                    <a:cs typeface="+mn-cs"/>
                  </a:rPr>
                  <a:t>ve characteristic</a:t>
                </a:r>
                <a:endParaRPr kumimoji="0" lang="zh-CN" altLang="en-US" sz="24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8" name="文本框 8"/>
            <p:cNvSpPr txBox="1"/>
            <p:nvPr/>
          </p:nvSpPr>
          <p:spPr>
            <a:xfrm>
              <a:off x="641466" y="4656113"/>
              <a:ext cx="10447727" cy="645121"/>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dirty="0">
                  <a:latin typeface="楷体" panose="02010609060101010101" pitchFamily="49" charset="-122"/>
                  <a:ea typeface="楷体" panose="02010609060101010101" pitchFamily="49" charset="-122"/>
                  <a:sym typeface="+mn-ea"/>
                </a:rPr>
                <a:t>The proximity difference between electromagnetic and geoacoustic data, the existence and amplitude of DAILY SRSS wave and so on are calculated.</a:t>
              </a:r>
              <a:endParaRPr dirty="0">
                <a:latin typeface="楷体" panose="02010609060101010101" pitchFamily="49" charset="-122"/>
                <a:ea typeface="楷体" panose="02010609060101010101" pitchFamily="49" charset="-122"/>
                <a:sym typeface="+mn-ea"/>
              </a:endParaRPr>
            </a:p>
          </p:txBody>
        </p:sp>
      </p:grpSp>
      <p:sp>
        <p:nvSpPr>
          <p:cNvPr id="4" name="文本框 3"/>
          <p:cNvSpPr txBox="1"/>
          <p:nvPr/>
        </p:nvSpPr>
        <p:spPr>
          <a:xfrm>
            <a:off x="576580" y="2802255"/>
            <a:ext cx="784860" cy="460375"/>
          </a:xfrm>
          <a:prstGeom prst="rect">
            <a:avLst/>
          </a:prstGeom>
          <a:noFill/>
        </p:spPr>
        <p:txBody>
          <a:bodyPr wrap="square" rtlCol="0">
            <a:spAutoFit/>
          </a:bodyPr>
          <a:lstStyle/>
          <a:p>
            <a:pPr algn="l"/>
            <a:endParaRPr lang="zh-CN" altLang="en-US" sz="2400" dirty="0" smtClean="0"/>
          </a:p>
        </p:txBody>
      </p:sp>
      <p:grpSp>
        <p:nvGrpSpPr>
          <p:cNvPr id="7" name="组合 6"/>
          <p:cNvGrpSpPr/>
          <p:nvPr/>
        </p:nvGrpSpPr>
        <p:grpSpPr>
          <a:xfrm>
            <a:off x="488315" y="2636523"/>
            <a:ext cx="10695940" cy="2091690"/>
            <a:chOff x="548541" y="4154492"/>
            <a:chExt cx="11260654" cy="2091563"/>
          </a:xfrm>
        </p:grpSpPr>
        <p:grpSp>
          <p:nvGrpSpPr>
            <p:cNvPr id="10" name="组合 9"/>
            <p:cNvGrpSpPr/>
            <p:nvPr/>
          </p:nvGrpSpPr>
          <p:grpSpPr>
            <a:xfrm>
              <a:off x="548541" y="4154492"/>
              <a:ext cx="11260654" cy="2091563"/>
              <a:chOff x="1127448" y="1952476"/>
              <a:chExt cx="11260654" cy="2031829"/>
            </a:xfrm>
          </p:grpSpPr>
          <p:sp>
            <p:nvSpPr>
              <p:cNvPr id="13" name="矩形 12"/>
              <p:cNvSpPr/>
              <p:nvPr/>
            </p:nvSpPr>
            <p:spPr>
              <a:xfrm>
                <a:off x="1127448" y="2240534"/>
                <a:ext cx="11260654" cy="174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14" name="矩形 13"/>
              <p:cNvSpPr/>
              <p:nvPr/>
            </p:nvSpPr>
            <p:spPr>
              <a:xfrm>
                <a:off x="1127448" y="1952476"/>
                <a:ext cx="4443693" cy="49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FFFFFF"/>
                    </a:solidFill>
                    <a:effectLst/>
                    <a:uLnTx/>
                    <a:uFillTx/>
                    <a:latin typeface="+mj-ea"/>
                    <a:ea typeface="+mj-ea"/>
                    <a:cs typeface="+mn-cs"/>
                  </a:rPr>
                  <a:t>S</a:t>
                </a:r>
                <a:r>
                  <a:rPr kumimoji="0" lang="zh-CN" altLang="en-US" sz="2400" b="0" i="0" u="none" strike="noStrike" kern="1200" cap="none" spc="0" normalizeH="0" baseline="0" noProof="0" dirty="0">
                    <a:ln>
                      <a:noFill/>
                    </a:ln>
                    <a:solidFill>
                      <a:srgbClr val="FFFFFF"/>
                    </a:solidFill>
                    <a:effectLst/>
                    <a:uLnTx/>
                    <a:uFillTx/>
                    <a:latin typeface="+mj-ea"/>
                    <a:ea typeface="+mj-ea"/>
                    <a:cs typeface="+mn-cs"/>
                  </a:rPr>
                  <a:t>tatistical characteristics</a:t>
                </a:r>
                <a:endParaRPr kumimoji="0" lang="zh-CN" altLang="en-US" sz="24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15" name="文本框 8"/>
            <p:cNvSpPr txBox="1"/>
            <p:nvPr/>
          </p:nvSpPr>
          <p:spPr>
            <a:xfrm>
              <a:off x="641466" y="4830727"/>
              <a:ext cx="10447727" cy="1198807"/>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lang="zh-CN" dirty="0">
                  <a:latin typeface="楷体" panose="02010609060101010101" pitchFamily="49" charset="-122"/>
                  <a:ea typeface="楷体" panose="02010609060101010101" pitchFamily="49" charset="-122"/>
                  <a:sym typeface="+mn-ea"/>
                </a:rPr>
                <a:t>The maximum value, minimum value, mean value, variance, skewness, kurtosis, root mean square, waveform factor, peak factor, pulse factor, margin factor, difference between maximum and minimum value, sliding quartile, and coefficient of variation of derived and basic characteristics of electromagnetic and geoacoustic data in one day.</a:t>
              </a:r>
              <a:endParaRPr lang="zh-CN" dirty="0">
                <a:latin typeface="楷体" panose="02010609060101010101" pitchFamily="49" charset="-122"/>
                <a:ea typeface="楷体" panose="02010609060101010101" pitchFamily="49" charset="-122"/>
                <a:sym typeface="+mn-ea"/>
              </a:endParaRPr>
            </a:p>
          </p:txBody>
        </p:sp>
      </p:grpSp>
      <p:sp>
        <p:nvSpPr>
          <p:cNvPr id="16" name="文本框 15"/>
          <p:cNvSpPr txBox="1"/>
          <p:nvPr/>
        </p:nvSpPr>
        <p:spPr>
          <a:xfrm>
            <a:off x="569595" y="5172075"/>
            <a:ext cx="784860" cy="460375"/>
          </a:xfrm>
          <a:prstGeom prst="rect">
            <a:avLst/>
          </a:prstGeom>
          <a:noFill/>
        </p:spPr>
        <p:txBody>
          <a:bodyPr wrap="square" rtlCol="0">
            <a:spAutoFit/>
          </a:bodyPr>
          <a:lstStyle/>
          <a:p>
            <a:pPr algn="l"/>
            <a:endParaRPr lang="zh-CN" altLang="en-US" sz="2400" dirty="0" smtClean="0"/>
          </a:p>
        </p:txBody>
      </p:sp>
      <p:grpSp>
        <p:nvGrpSpPr>
          <p:cNvPr id="17" name="组合 16"/>
          <p:cNvGrpSpPr/>
          <p:nvPr/>
        </p:nvGrpSpPr>
        <p:grpSpPr>
          <a:xfrm>
            <a:off x="459740" y="4996815"/>
            <a:ext cx="10717530" cy="1537194"/>
            <a:chOff x="525811" y="4144968"/>
            <a:chExt cx="11283384" cy="1332784"/>
          </a:xfrm>
        </p:grpSpPr>
        <p:grpSp>
          <p:nvGrpSpPr>
            <p:cNvPr id="19" name="组合 18"/>
            <p:cNvGrpSpPr/>
            <p:nvPr/>
          </p:nvGrpSpPr>
          <p:grpSpPr>
            <a:xfrm>
              <a:off x="525811" y="4144968"/>
              <a:ext cx="11283384" cy="1332784"/>
              <a:chOff x="1104718" y="1943224"/>
              <a:chExt cx="11283384" cy="1294720"/>
            </a:xfrm>
          </p:grpSpPr>
          <p:sp>
            <p:nvSpPr>
              <p:cNvPr id="20" name="矩形 19"/>
              <p:cNvSpPr/>
              <p:nvPr/>
            </p:nvSpPr>
            <p:spPr>
              <a:xfrm>
                <a:off x="1127448" y="2240534"/>
                <a:ext cx="11260654" cy="997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20517C"/>
                  </a:solidFill>
                  <a:effectLst/>
                  <a:uLnTx/>
                  <a:uFillTx/>
                  <a:latin typeface="华文细黑" panose="02010600040101010101" pitchFamily="2" charset="-122"/>
                  <a:ea typeface="华文细黑" panose="02010600040101010101" pitchFamily="2" charset="-122"/>
                  <a:cs typeface="+mn-cs"/>
                </a:endParaRPr>
              </a:p>
            </p:txBody>
          </p:sp>
          <p:sp>
            <p:nvSpPr>
              <p:cNvPr id="21" name="矩形 20"/>
              <p:cNvSpPr/>
              <p:nvPr/>
            </p:nvSpPr>
            <p:spPr>
              <a:xfrm>
                <a:off x="1104718" y="1943224"/>
                <a:ext cx="4473777" cy="49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FFFF"/>
                    </a:solidFill>
                    <a:effectLst/>
                    <a:uLnTx/>
                    <a:uFillTx/>
                    <a:latin typeface="+mj-ea"/>
                    <a:ea typeface="+mj-ea"/>
                    <a:cs typeface="+mn-cs"/>
                  </a:rPr>
                  <a:t>Additional feature</a:t>
                </a:r>
                <a:endParaRPr kumimoji="0" lang="zh-CN" altLang="en-US" sz="2400" b="0" i="0" u="none" strike="noStrike" kern="1200" cap="none" spc="0" normalizeH="0" baseline="0" noProof="0" dirty="0">
                  <a:ln>
                    <a:noFill/>
                  </a:ln>
                  <a:solidFill>
                    <a:srgbClr val="FFFFFF"/>
                  </a:solidFill>
                  <a:effectLst/>
                  <a:uLnTx/>
                  <a:uFillTx/>
                  <a:latin typeface="+mj-ea"/>
                  <a:ea typeface="+mj-ea"/>
                  <a:cs typeface="+mn-cs"/>
                </a:endParaRPr>
              </a:p>
            </p:txBody>
          </p:sp>
        </p:grpSp>
        <p:sp>
          <p:nvSpPr>
            <p:cNvPr id="22" name="文本框 8"/>
            <p:cNvSpPr txBox="1"/>
            <p:nvPr/>
          </p:nvSpPr>
          <p:spPr>
            <a:xfrm>
              <a:off x="641466" y="4656112"/>
              <a:ext cx="11053411" cy="799413"/>
            </a:xfrm>
            <a:prstGeom prst="rect">
              <a:avLst/>
            </a:prstGeom>
            <a:noFill/>
            <a:ln w="19050">
              <a:solidFill>
                <a:schemeClr val="accent2">
                  <a:lumMod val="75000"/>
                </a:schemeClr>
              </a:solidFill>
              <a:prstDash val="sysDot"/>
            </a:ln>
          </p:spPr>
          <p:style>
            <a:lnRef idx="2">
              <a:schemeClr val="dk1"/>
            </a:lnRef>
            <a:fillRef idx="1">
              <a:schemeClr val="lt1"/>
            </a:fillRef>
            <a:effectRef idx="0">
              <a:schemeClr val="dk1"/>
            </a:effectRef>
            <a:fontRef idx="minor">
              <a:schemeClr val="dk1"/>
            </a:fontRef>
          </p:style>
          <p:txBody>
            <a:bodyPr wrap="square" rtlCol="0">
              <a:spAutoFit/>
            </a:bodyPr>
            <a:lstStyle/>
            <a:p>
              <a:pPr fontAlgn="auto">
                <a:lnSpc>
                  <a:spcPct val="100000"/>
                </a:lnSpc>
              </a:pPr>
              <a:r>
                <a:rPr lang="zh-CN" dirty="0">
                  <a:latin typeface="楷体" panose="02010609060101010101" pitchFamily="49" charset="-122"/>
                  <a:ea typeface="楷体" panose="02010609060101010101" pitchFamily="49" charset="-122"/>
                  <a:sym typeface="+mn-ea"/>
                </a:rPr>
                <a:t>The top 50 features of feature importance were selected by the feature importance screening method of random forest, and the new features were obtained by cross-multiplying in pairs.</a:t>
              </a:r>
              <a:endParaRPr lang="zh-CN" dirty="0">
                <a:latin typeface="楷体" panose="02010609060101010101" pitchFamily="49" charset="-122"/>
                <a:ea typeface="楷体" panose="02010609060101010101" pitchFamily="49" charset="-122"/>
                <a:sym typeface="+mn-ea"/>
              </a:endParaRPr>
            </a:p>
          </p:txBody>
        </p:sp>
      </p:grpSp>
    </p:spTree>
  </p:cSld>
  <p:clrMapOvr>
    <a:masterClrMapping/>
  </p:clrMapOvr>
</p:sld>
</file>

<file path=ppt/tags/tag1.xml><?xml version="1.0" encoding="utf-8"?>
<p:tagLst xmlns:p="http://schemas.openxmlformats.org/presentationml/2006/main">
  <p:tag name="KSO_WM_UNIT_TABLE_BEAUTIFY" val="smartTable{9fc6df47-914d-403c-ba63-2567055fabb7}"/>
  <p:tag name="TABLE_RECT" val="237.55*257.742*484.9*228.8"/>
  <p:tag name="TABLE_EMPHASIZE_COLOR" val="14850714"/>
  <p:tag name="TABLE_ONEKEY_SKIN_IDX" val="1"/>
  <p:tag name="TABLE_SKINIDX" val="3"/>
  <p:tag name="TABLE_COLORIDX" val="h"/>
</p:tagLst>
</file>

<file path=ppt/tags/tag2.xml><?xml version="1.0" encoding="utf-8"?>
<p:tagLst xmlns:p="http://schemas.openxmlformats.org/presentationml/2006/main">
  <p:tag name="KSO_WM_UNIT_PLACING_PICTURE_USER_VIEWPORT" val="{&quot;height&quot;:6854,&quot;width&quot;:9216}"/>
</p:tagLst>
</file>

<file path=ppt/tags/tag3.xml><?xml version="1.0" encoding="utf-8"?>
<p:tagLst xmlns:p="http://schemas.openxmlformats.org/presentationml/2006/main">
  <p:tag name="KSO_WM_UNIT_TABLE_BEAUTIFY" val="smartTable{2d393097-7d5e-42b7-9bc3-c8663b582fae}"/>
  <p:tag name="TABLE_RECT" val="251.3*144.375*457.4*122.7"/>
  <p:tag name="TABLE_EMPHASIZE_COLOR" val="14850714"/>
  <p:tag name="TABLE_ONEKEY_SKIN_IDX" val="1"/>
  <p:tag name="TABLE_SKINIDX" val="3"/>
  <p:tag name="TABLE_COLORIDX" val="h"/>
</p:tagLst>
</file>

<file path=ppt/tags/tag4.xml><?xml version="1.0" encoding="utf-8"?>
<p:tagLst xmlns:p="http://schemas.openxmlformats.org/presentationml/2006/main">
  <p:tag name="KSO_WM_UNIT_TABLE_BEAUTIFY" val="smartTable{00a4b192-44c6-48e2-8b4b-af3ddac3f1b9}"/>
  <p:tag name="TABLE_RECT" val="251.3*144.375*457.4*122.7"/>
  <p:tag name="TABLE_EMPHASIZE_COLOR" val="14850714"/>
  <p:tag name="TABLE_ONEKEY_SKIN_IDX" val="1"/>
  <p:tag name="TABLE_SKINIDX" val="3"/>
  <p:tag name="TABLE_COLORIDX" val="h"/>
  <p:tag name="TABLE_ENDDRAG_ORIGIN_RECT" val="608*122"/>
  <p:tag name="TABLE_ENDDRAG_RECT" val="339*417*608*122"/>
</p:tagLst>
</file>

<file path=ppt/tags/tag5.xml><?xml version="1.0" encoding="utf-8"?>
<p:tagLst xmlns:p="http://schemas.openxmlformats.org/presentationml/2006/main">
  <p:tag name="COMMONDATA" val="eyJoZGlkIjoiZmY1ZjVhYTQ4ZDhiMzkyNDVmYTQwYWVhNzVmZDAxNWQ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3E4124"/>
      </a:dk2>
      <a:lt2>
        <a:srgbClr val="F2EEEF"/>
      </a:lt2>
      <a:accent1>
        <a:srgbClr val="63AF9D"/>
      </a:accent1>
      <a:accent2>
        <a:srgbClr val="56B376"/>
      </a:accent2>
      <a:accent3>
        <a:srgbClr val="62B25C"/>
      </a:accent3>
      <a:accent4>
        <a:srgbClr val="80AE53"/>
      </a:accent4>
      <a:accent5>
        <a:srgbClr val="A0A662"/>
      </a:accent5>
      <a:accent6>
        <a:srgbClr val="BC9C58"/>
      </a:accent6>
      <a:hlink>
        <a:srgbClr val="B67887"/>
      </a:hlink>
      <a:folHlink>
        <a:srgbClr val="898989"/>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5108</Words>
  <Application>WPS 演示</Application>
  <PresentationFormat>宽屏</PresentationFormat>
  <Paragraphs>230</Paragraphs>
  <Slides>19</Slides>
  <Notes>17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19</vt:i4>
      </vt:variant>
    </vt:vector>
  </HeadingPairs>
  <TitlesOfParts>
    <vt:vector size="35" baseType="lpstr">
      <vt:lpstr>Arial</vt:lpstr>
      <vt:lpstr>宋体</vt:lpstr>
      <vt:lpstr>Wingdings</vt:lpstr>
      <vt:lpstr>Garamond</vt:lpstr>
      <vt:lpstr>Times New Roman</vt:lpstr>
      <vt:lpstr>Calibri</vt:lpstr>
      <vt:lpstr>微软雅黑</vt:lpstr>
      <vt:lpstr>华文细黑</vt:lpstr>
      <vt:lpstr>Calibri</vt:lpstr>
      <vt:lpstr>楷体</vt:lpstr>
      <vt:lpstr>Arial Unicode MS</vt:lpstr>
      <vt:lpstr>等线</vt:lpstr>
      <vt:lpstr>SavonVTI</vt:lpstr>
      <vt:lpstr>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张艺</dc:creator>
  <cp:lastModifiedBy>张小北</cp:lastModifiedBy>
  <cp:revision>696</cp:revision>
  <dcterms:created xsi:type="dcterms:W3CDTF">2020-05-07T11:27:00Z</dcterms:created>
  <dcterms:modified xsi:type="dcterms:W3CDTF">2022-06-24T10:20:26Z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1D3FBD358195412AA427678F46443323</vt:lpwstr>
  </property>
</Properties>
</file>