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24" r:id="rId5"/>
    <p:sldId id="302" r:id="rId6"/>
    <p:sldId id="310" r:id="rId7"/>
    <p:sldId id="315" r:id="rId8"/>
    <p:sldId id="328" r:id="rId9"/>
    <p:sldId id="329" r:id="rId10"/>
    <p:sldId id="330" r:id="rId11"/>
    <p:sldId id="332" r:id="rId12"/>
    <p:sldId id="333" r:id="rId13"/>
    <p:sldId id="335" r:id="rId14"/>
    <p:sldId id="295" r:id="rId15"/>
    <p:sldId id="313" r:id="rId16"/>
    <p:sldId id="304" r:id="rId17"/>
    <p:sldId id="32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076" autoAdjust="0"/>
    <p:restoredTop sz="95033" autoAdjust="0"/>
  </p:normalViewPr>
  <p:slideViewPr>
    <p:cSldViewPr snapToGrid="0">
      <p:cViewPr varScale="1">
        <p:scale>
          <a:sx n="80" d="100"/>
          <a:sy n="80" d="100"/>
        </p:scale>
        <p:origin x="274" y="67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Latn-RS" dirty="0"/>
              <a:t>Raznolikost</a:t>
            </a:r>
            <a:r>
              <a:rPr lang="sr-Latn-RS" baseline="0" dirty="0"/>
              <a:t> </a:t>
            </a:r>
            <a:r>
              <a:rPr lang="sr-Latn-RS" baseline="0" dirty="0" err="1"/>
              <a:t>rješenja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>
        <c:manualLayout>
          <c:layoutTarget val="inner"/>
          <c:xMode val="edge"/>
          <c:yMode val="edge"/>
          <c:x val="9.4290235779351111E-2"/>
          <c:y val="0.1386741396258207"/>
          <c:w val="0.89170416197975255"/>
          <c:h val="0.71633892544466948"/>
        </c:manualLayout>
      </c:layout>
      <c:lineChart>
        <c:grouping val="stack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Početna tačka: 3653296222, krajnja tačka: 3653134376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Sheet1!$A$3:$A$5</c:f>
              <c:strCache>
                <c:ptCount val="3"/>
                <c:pt idx="0">
                  <c:v>Best path lenght 1</c:v>
                </c:pt>
                <c:pt idx="1">
                  <c:v>Best path lenght 2</c:v>
                </c:pt>
                <c:pt idx="2">
                  <c:v>Best path lenght 3</c:v>
                </c:pt>
              </c:strCache>
            </c:strRef>
          </c:cat>
          <c:val>
            <c:numRef>
              <c:f>Sheet1!$B$3:$B$5</c:f>
              <c:numCache>
                <c:formatCode>General</c:formatCode>
                <c:ptCount val="3"/>
                <c:pt idx="0" formatCode="#,##0">
                  <c:v>16930.618999999999</c:v>
                </c:pt>
                <c:pt idx="1">
                  <c:v>18154.039000000001</c:v>
                </c:pt>
                <c:pt idx="2">
                  <c:v>22708.226999999999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E5-4B92-84C8-CFA8DFA786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1633584"/>
        <c:axId val="2004154832"/>
      </c:lineChart>
      <c:catAx>
        <c:axId val="79163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2004154832"/>
        <c:crosses val="autoZero"/>
        <c:auto val="1"/>
        <c:lblAlgn val="ctr"/>
        <c:lblOffset val="100"/>
        <c:noMultiLvlLbl val="0"/>
      </c:catAx>
      <c:valAx>
        <c:axId val="2004154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91633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1/19/2024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1/19/2024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803" y="2581181"/>
            <a:ext cx="4402281" cy="1695637"/>
          </a:xfrm>
        </p:spPr>
        <p:txBody>
          <a:bodyPr/>
          <a:lstStyle/>
          <a:p>
            <a:pPr algn="ctr"/>
            <a:r>
              <a:rPr lang="sr-Latn-RS" sz="4800" dirty="0"/>
              <a:t>ACO –</a:t>
            </a:r>
            <a:r>
              <a:rPr lang="en-US" sz="4800" dirty="0"/>
              <a:t> </a:t>
            </a:r>
            <a:r>
              <a:rPr lang="sr-Latn-RS" sz="4800" dirty="0"/>
              <a:t>Problem najkraćeg puta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33532" y="1731873"/>
            <a:ext cx="3924934" cy="490538"/>
          </a:xfrm>
        </p:spPr>
        <p:txBody>
          <a:bodyPr/>
          <a:lstStyle/>
          <a:p>
            <a:r>
              <a:rPr lang="sr-Latn-RS" dirty="0" err="1"/>
              <a:t>NPiEA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dirty="0"/>
              <a:t>Januar</a:t>
            </a:r>
            <a:r>
              <a:rPr lang="en-US" dirty="0"/>
              <a:t> </a:t>
            </a:r>
            <a:r>
              <a:rPr lang="sr-Latn-RS" dirty="0"/>
              <a:t>19</a:t>
            </a:r>
            <a:r>
              <a:rPr lang="en-US" dirty="0"/>
              <a:t>, 20</a:t>
            </a:r>
            <a:r>
              <a:rPr lang="sr-Latn-RS" dirty="0"/>
              <a:t>24</a:t>
            </a:r>
            <a:endParaRPr lang="en-US" dirty="0"/>
          </a:p>
          <a:p>
            <a:r>
              <a:rPr lang="sr-Latn-RS" dirty="0"/>
              <a:t>Tim 18</a:t>
            </a:r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977DBC-6394-C350-BE80-02FD13CB4E9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65894" y="1488514"/>
            <a:ext cx="4783065" cy="91281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dirty="0"/>
              <a:t>broj mrava</a:t>
            </a:r>
          </a:p>
          <a:p>
            <a:pPr marL="0" indent="0"/>
            <a:r>
              <a:rPr lang="sr-Latn-RS" b="0" dirty="0">
                <a:solidFill>
                  <a:schemeClr val="tx1"/>
                </a:solidFill>
                <a:latin typeface="+mn-lt"/>
              </a:rPr>
              <a:t>Veći broj mrava istražuje veći </a:t>
            </a:r>
            <a:r>
              <a:rPr lang="sr-Latn-RS" b="0" dirty="0" err="1">
                <a:solidFill>
                  <a:schemeClr val="tx1"/>
                </a:solidFill>
                <a:latin typeface="+mn-lt"/>
              </a:rPr>
              <a:t>dio</a:t>
            </a:r>
            <a:r>
              <a:rPr lang="sr-Latn-RS" b="0" dirty="0">
                <a:solidFill>
                  <a:schemeClr val="tx1"/>
                </a:solidFill>
                <a:latin typeface="+mn-lt"/>
              </a:rPr>
              <a:t> mogućih        </a:t>
            </a:r>
            <a:r>
              <a:rPr lang="sr-Latn-RS" b="0" dirty="0" err="1">
                <a:solidFill>
                  <a:schemeClr val="tx1"/>
                </a:solidFill>
                <a:latin typeface="+mn-lt"/>
              </a:rPr>
              <a:t>rješenja</a:t>
            </a:r>
            <a:endParaRPr lang="sr-Latn-RS" dirty="0">
              <a:solidFill>
                <a:schemeClr val="tx1"/>
              </a:solidFill>
            </a:endParaRPr>
          </a:p>
          <a:p>
            <a:pPr marL="0" indent="0"/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5935-8B86-8FCA-54C6-25BCBC6432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5893" y="4095022"/>
            <a:ext cx="4783064" cy="91281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dirty="0" err="1"/>
              <a:t>alpha</a:t>
            </a:r>
            <a:endParaRPr lang="sr-Latn-RS" dirty="0"/>
          </a:p>
          <a:p>
            <a:pPr marL="0" indent="0"/>
            <a:r>
              <a:rPr lang="sr-Latn-RS" b="0" dirty="0">
                <a:solidFill>
                  <a:schemeClr val="tx1"/>
                </a:solidFill>
                <a:latin typeface="+mn-lt"/>
              </a:rPr>
              <a:t>Parametar uticaja </a:t>
            </a:r>
            <a:r>
              <a:rPr lang="sr-Latn-RS" b="0" dirty="0" err="1">
                <a:solidFill>
                  <a:schemeClr val="tx1"/>
                </a:solidFill>
                <a:latin typeface="+mn-lt"/>
              </a:rPr>
              <a:t>feromona</a:t>
            </a:r>
            <a:r>
              <a:rPr lang="sr-Latn-RS" b="0" dirty="0">
                <a:solidFill>
                  <a:schemeClr val="tx1"/>
                </a:solidFill>
                <a:latin typeface="+mn-lt"/>
              </a:rPr>
              <a:t>, veći </a:t>
            </a:r>
            <a:r>
              <a:rPr lang="sr-Latn-RS" b="0" dirty="0" err="1">
                <a:solidFill>
                  <a:schemeClr val="tx1"/>
                </a:solidFill>
                <a:latin typeface="+mn-lt"/>
              </a:rPr>
              <a:t>alpha</a:t>
            </a:r>
            <a:r>
              <a:rPr lang="sr-Latn-RS" b="0" dirty="0">
                <a:solidFill>
                  <a:schemeClr val="tx1"/>
                </a:solidFill>
                <a:latin typeface="+mn-lt"/>
              </a:rPr>
              <a:t> naglašava uticaj </a:t>
            </a:r>
            <a:r>
              <a:rPr lang="sr-Latn-RS" b="0" dirty="0" err="1">
                <a:solidFill>
                  <a:schemeClr val="tx1"/>
                </a:solidFill>
                <a:latin typeface="+mn-lt"/>
              </a:rPr>
              <a:t>feromona</a:t>
            </a:r>
            <a:r>
              <a:rPr lang="sr-Latn-RS" b="0" dirty="0">
                <a:solidFill>
                  <a:schemeClr val="tx1"/>
                </a:solidFill>
                <a:latin typeface="+mn-lt"/>
              </a:rPr>
              <a:t> u odlučivanju mrava </a:t>
            </a:r>
            <a:endParaRPr lang="sr-Latn-RS" dirty="0">
              <a:solidFill>
                <a:schemeClr val="tx1"/>
              </a:solidFill>
            </a:endParaRPr>
          </a:p>
          <a:p>
            <a:endParaRPr lang="sr-Latn-R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267BE-E621-8BB6-9B82-0201C95F20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65893" y="2791768"/>
            <a:ext cx="4783065" cy="91281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dirty="0"/>
              <a:t>broj iteracija</a:t>
            </a:r>
          </a:p>
          <a:p>
            <a:pPr marL="0" indent="0"/>
            <a:r>
              <a:rPr lang="sr-Latn-RS" b="0" dirty="0">
                <a:solidFill>
                  <a:schemeClr val="tx1"/>
                </a:solidFill>
                <a:latin typeface="+mn-lt"/>
              </a:rPr>
              <a:t>Svaka iteracija omogućava mravima da konstruišu staze i ažuriraju </a:t>
            </a:r>
            <a:r>
              <a:rPr lang="sr-Latn-RS" b="0" dirty="0" err="1">
                <a:solidFill>
                  <a:schemeClr val="tx1"/>
                </a:solidFill>
                <a:latin typeface="+mn-lt"/>
              </a:rPr>
              <a:t>vrijednosti</a:t>
            </a:r>
            <a:r>
              <a:rPr lang="sr-Latn-RS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sr-Latn-RS" b="0" dirty="0" err="1">
                <a:solidFill>
                  <a:schemeClr val="tx1"/>
                </a:solidFill>
                <a:latin typeface="+mn-lt"/>
              </a:rPr>
              <a:t>feromona</a:t>
            </a:r>
            <a:endParaRPr lang="sr-Latn-RS" dirty="0">
              <a:solidFill>
                <a:schemeClr val="tx1"/>
              </a:solidFill>
            </a:endParaRPr>
          </a:p>
          <a:p>
            <a:endParaRPr lang="sr-Latn-R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3BDDF-3A36-046A-5FCF-74D6FD06E00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43038" y="4095022"/>
            <a:ext cx="4783063" cy="130325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dirty="0" err="1"/>
              <a:t>decay</a:t>
            </a:r>
            <a:r>
              <a:rPr lang="sr-Latn-RS" dirty="0"/>
              <a:t> </a:t>
            </a:r>
            <a:r>
              <a:rPr lang="sr-Latn-RS" dirty="0" err="1"/>
              <a:t>factor</a:t>
            </a:r>
            <a:endParaRPr lang="sr-Latn-RS" dirty="0"/>
          </a:p>
          <a:p>
            <a:pPr marL="0" indent="0"/>
            <a:r>
              <a:rPr lang="sr-Latn-RS" b="0" dirty="0">
                <a:solidFill>
                  <a:schemeClr val="tx1"/>
                </a:solidFill>
                <a:latin typeface="+mn-lt"/>
              </a:rPr>
              <a:t>Faktor raspada </a:t>
            </a:r>
            <a:r>
              <a:rPr lang="sr-Latn-RS" b="0" dirty="0" err="1">
                <a:solidFill>
                  <a:schemeClr val="tx1"/>
                </a:solidFill>
                <a:latin typeface="+mn-lt"/>
              </a:rPr>
              <a:t>feromona</a:t>
            </a:r>
            <a:r>
              <a:rPr lang="sr-Latn-RS" b="0" dirty="0">
                <a:solidFill>
                  <a:schemeClr val="tx1"/>
                </a:solidFill>
                <a:latin typeface="+mn-lt"/>
              </a:rPr>
              <a:t>, kontroliše brzinu kojom </a:t>
            </a:r>
            <a:r>
              <a:rPr lang="sr-Latn-RS" b="0" dirty="0" err="1">
                <a:solidFill>
                  <a:schemeClr val="tx1"/>
                </a:solidFill>
                <a:latin typeface="+mn-lt"/>
              </a:rPr>
              <a:t>feromoni</a:t>
            </a:r>
            <a:r>
              <a:rPr lang="sr-Latn-RS" b="0" dirty="0">
                <a:solidFill>
                  <a:schemeClr val="tx1"/>
                </a:solidFill>
                <a:latin typeface="+mn-lt"/>
              </a:rPr>
              <a:t> isparavaju tokom vremena, veća </a:t>
            </a:r>
            <a:r>
              <a:rPr lang="sr-Latn-RS" b="0" dirty="0" err="1">
                <a:solidFill>
                  <a:schemeClr val="tx1"/>
                </a:solidFill>
                <a:latin typeface="+mn-lt"/>
              </a:rPr>
              <a:t>vrijednost</a:t>
            </a:r>
            <a:r>
              <a:rPr lang="sr-Latn-RS" b="0" dirty="0">
                <a:solidFill>
                  <a:schemeClr val="tx1"/>
                </a:solidFill>
                <a:latin typeface="+mn-lt"/>
              </a:rPr>
              <a:t> znači sporiji raspad </a:t>
            </a:r>
            <a:r>
              <a:rPr lang="sr-Latn-RS" b="0" dirty="0" err="1">
                <a:solidFill>
                  <a:schemeClr val="tx1"/>
                </a:solidFill>
                <a:latin typeface="+mn-lt"/>
              </a:rPr>
              <a:t>feromona</a:t>
            </a:r>
            <a:endParaRPr lang="sr-Latn-RS" dirty="0"/>
          </a:p>
          <a:p>
            <a:endParaRPr lang="sr-Latn-R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7A305-76BD-4406-80B7-75E1AAA03DA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43039" y="2791768"/>
            <a:ext cx="4783065" cy="91281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dirty="0"/>
              <a:t>q</a:t>
            </a:r>
          </a:p>
          <a:p>
            <a:pPr marL="0" indent="0"/>
            <a:r>
              <a:rPr lang="sr-Latn-RS" b="0" dirty="0">
                <a:solidFill>
                  <a:schemeClr val="tx1"/>
                </a:solidFill>
                <a:latin typeface="+mn-lt"/>
              </a:rPr>
              <a:t>Parametar za unos </a:t>
            </a:r>
            <a:r>
              <a:rPr lang="sr-Latn-RS" b="0" dirty="0" err="1">
                <a:solidFill>
                  <a:schemeClr val="tx1"/>
                </a:solidFill>
                <a:latin typeface="+mn-lt"/>
              </a:rPr>
              <a:t>feromona</a:t>
            </a:r>
            <a:r>
              <a:rPr lang="sr-Latn-RS" b="0" dirty="0">
                <a:solidFill>
                  <a:schemeClr val="tx1"/>
                </a:solidFill>
                <a:latin typeface="+mn-lt"/>
              </a:rPr>
              <a:t>, određuje količinu </a:t>
            </a:r>
            <a:r>
              <a:rPr lang="sr-Latn-RS" b="0" dirty="0" err="1">
                <a:solidFill>
                  <a:schemeClr val="tx1"/>
                </a:solidFill>
                <a:latin typeface="+mn-lt"/>
              </a:rPr>
              <a:t>feromona</a:t>
            </a:r>
            <a:r>
              <a:rPr lang="sr-Latn-RS" b="0" dirty="0">
                <a:solidFill>
                  <a:schemeClr val="tx1"/>
                </a:solidFill>
                <a:latin typeface="+mn-lt"/>
              </a:rPr>
              <a:t> koju mrav ostavlja dok prolazi stazom</a:t>
            </a:r>
            <a:endParaRPr lang="sr-Latn-R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0A63A7C-0933-8726-C24A-951DDFEE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3383280" cy="576547"/>
          </a:xfrm>
        </p:spPr>
        <p:txBody>
          <a:bodyPr/>
          <a:lstStyle/>
          <a:p>
            <a:r>
              <a:rPr lang="sr-Latn-RS" sz="2400" dirty="0"/>
              <a:t>Parametri algoritma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CD99EDCA-170C-B0E3-C03B-8202840152B8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0" y="5596380"/>
            <a:ext cx="1824660" cy="912813"/>
          </a:xfrm>
        </p:spPr>
      </p:pic>
      <p:pic>
        <p:nvPicPr>
          <p:cNvPr id="21" name="Content Placeholder 19">
            <a:extLst>
              <a:ext uri="{FF2B5EF4-FFF2-40B4-BE49-F238E27FC236}">
                <a16:creationId xmlns:a16="http://schemas.microsoft.com/office/drawing/2014/main" id="{FAFA8050-5CCD-ABF3-8AB6-5A645F78E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98356">
            <a:off x="10413771" y="348807"/>
            <a:ext cx="1824660" cy="912813"/>
          </a:xfrm>
          <a:prstGeom prst="rect">
            <a:avLst/>
          </a:prstGeom>
        </p:spPr>
      </p:pic>
      <p:pic>
        <p:nvPicPr>
          <p:cNvPr id="22" name="Content Placeholder 19">
            <a:extLst>
              <a:ext uri="{FF2B5EF4-FFF2-40B4-BE49-F238E27FC236}">
                <a16:creationId xmlns:a16="http://schemas.microsoft.com/office/drawing/2014/main" id="{8D8D0265-1DCB-69DE-A124-DDDD8956C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741425" y="5858152"/>
            <a:ext cx="1824660" cy="912813"/>
          </a:xfrm>
          <a:prstGeom prst="rect">
            <a:avLst/>
          </a:prstGeom>
        </p:spPr>
      </p:pic>
      <p:pic>
        <p:nvPicPr>
          <p:cNvPr id="23" name="Content Placeholder 19">
            <a:extLst>
              <a:ext uri="{FF2B5EF4-FFF2-40B4-BE49-F238E27FC236}">
                <a16:creationId xmlns:a16="http://schemas.microsoft.com/office/drawing/2014/main" id="{68BED005-BB08-7C44-4E4C-623E9932C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98356">
            <a:off x="1931959" y="5776872"/>
            <a:ext cx="1824660" cy="912813"/>
          </a:xfrm>
          <a:prstGeom prst="rect">
            <a:avLst/>
          </a:prstGeom>
        </p:spPr>
      </p:pic>
      <p:pic>
        <p:nvPicPr>
          <p:cNvPr id="24" name="Content Placeholder 19">
            <a:extLst>
              <a:ext uri="{FF2B5EF4-FFF2-40B4-BE49-F238E27FC236}">
                <a16:creationId xmlns:a16="http://schemas.microsoft.com/office/drawing/2014/main" id="{90675FDE-37DD-196B-D23E-4E69344A0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936">
            <a:off x="4768623" y="54057"/>
            <a:ext cx="1824660" cy="912813"/>
          </a:xfrm>
          <a:prstGeom prst="rect">
            <a:avLst/>
          </a:prstGeom>
        </p:spPr>
      </p:pic>
      <p:pic>
        <p:nvPicPr>
          <p:cNvPr id="25" name="Content Placeholder 19">
            <a:extLst>
              <a:ext uri="{FF2B5EF4-FFF2-40B4-BE49-F238E27FC236}">
                <a16:creationId xmlns:a16="http://schemas.microsoft.com/office/drawing/2014/main" id="{640A06E2-9341-5A8A-437C-3FC7ECD00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98356">
            <a:off x="6650339" y="348806"/>
            <a:ext cx="1824660" cy="912813"/>
          </a:xfrm>
          <a:prstGeom prst="rect">
            <a:avLst/>
          </a:prstGeom>
        </p:spPr>
      </p:pic>
      <p:pic>
        <p:nvPicPr>
          <p:cNvPr id="26" name="Content Placeholder 19">
            <a:extLst>
              <a:ext uri="{FF2B5EF4-FFF2-40B4-BE49-F238E27FC236}">
                <a16:creationId xmlns:a16="http://schemas.microsoft.com/office/drawing/2014/main" id="{1C2FF46F-0B3A-8136-968A-91A97E69F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870756">
            <a:off x="8443578" y="227043"/>
            <a:ext cx="1824660" cy="912813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BBF4DBC-E219-0DC1-1729-A7106ABCC5AA}"/>
              </a:ext>
            </a:extLst>
          </p:cNvPr>
          <p:cNvSpPr txBox="1">
            <a:spLocks/>
          </p:cNvSpPr>
          <p:nvPr/>
        </p:nvSpPr>
        <p:spPr>
          <a:xfrm>
            <a:off x="6543037" y="1487823"/>
            <a:ext cx="4783064" cy="912812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dirty="0"/>
              <a:t>beta</a:t>
            </a:r>
          </a:p>
          <a:p>
            <a:pPr marL="0" indent="0"/>
            <a:r>
              <a:rPr lang="sr-Latn-RS" b="0" dirty="0">
                <a:solidFill>
                  <a:schemeClr val="tx1"/>
                </a:solidFill>
                <a:latin typeface="+mn-lt"/>
              </a:rPr>
              <a:t>Parametar uticaja heuristike, veći beta daje  više težine heurističkim informacijama pri odlučivanju</a:t>
            </a:r>
            <a:endParaRPr lang="sr-Latn-RS" dirty="0">
              <a:solidFill>
                <a:schemeClr val="tx1"/>
              </a:solidFill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897492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5320"/>
            <a:ext cx="10515600" cy="700115"/>
          </a:xfrm>
        </p:spPr>
        <p:txBody>
          <a:bodyPr/>
          <a:lstStyle/>
          <a:p>
            <a:r>
              <a:rPr lang="sr-Latn-RS" dirty="0"/>
              <a:t>Različita pokretanja programa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4BC2281-C150-B223-211E-37F4F20D8B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1463053"/>
              </p:ext>
            </p:extLst>
          </p:nvPr>
        </p:nvGraphicFramePr>
        <p:xfrm>
          <a:off x="2468880" y="1512147"/>
          <a:ext cx="7254240" cy="4441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19" y="719488"/>
            <a:ext cx="4275138" cy="830997"/>
          </a:xfrm>
        </p:spPr>
        <p:txBody>
          <a:bodyPr/>
          <a:lstStyle/>
          <a:p>
            <a:r>
              <a:rPr lang="sr-Latn-RS" dirty="0"/>
              <a:t>Zaključak</a:t>
            </a:r>
            <a:endParaRPr lang="en-US" dirty="0"/>
          </a:p>
          <a:p>
            <a:endParaRPr lang="en-US" dirty="0"/>
          </a:p>
        </p:txBody>
      </p:sp>
      <p:pic>
        <p:nvPicPr>
          <p:cNvPr id="20" name="Picture Placeholder 8">
            <a:extLst>
              <a:ext uri="{FF2B5EF4-FFF2-40B4-BE49-F238E27FC236}">
                <a16:creationId xmlns:a16="http://schemas.microsoft.com/office/drawing/2014/main" id="{2EC47CED-7A85-4080-9C7C-3921E48924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250" r="22250"/>
          <a:stretch/>
        </p:blipFill>
        <p:spPr>
          <a:xfrm>
            <a:off x="6096000" y="939954"/>
            <a:ext cx="5153025" cy="5217974"/>
          </a:xfr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8788316-2C20-5E52-C2EF-39050917FDCE}"/>
              </a:ext>
            </a:extLst>
          </p:cNvPr>
          <p:cNvSpPr txBox="1">
            <a:spLocks/>
          </p:cNvSpPr>
          <p:nvPr/>
        </p:nvSpPr>
        <p:spPr>
          <a:xfrm>
            <a:off x="587319" y="1841429"/>
            <a:ext cx="5315641" cy="4476186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sr-Latn-RS" dirty="0">
                <a:ea typeface="Calibri" panose="020F0502020204030204" pitchFamily="34" charset="0"/>
                <a:cs typeface="Times New Roman" panose="02020603050405020304" pitchFamily="18" charset="0"/>
              </a:rPr>
              <a:t>Implementacija u programskom jeziku: </a:t>
            </a:r>
            <a:r>
              <a:rPr lang="sr-Latn-RS" dirty="0" err="1"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endParaRPr lang="sr-Latn-R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sr-Latn-R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Korišćene biblioteke: </a:t>
            </a:r>
            <a:r>
              <a:rPr lang="sr-Latn-R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networkx</a:t>
            </a:r>
            <a:r>
              <a:rPr lang="sr-Latn-R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r-Latn-R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sr-Latn-R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r-Latn-R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pandas</a:t>
            </a:r>
            <a:r>
              <a:rPr lang="sr-Latn-R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r-Latn-RS" dirty="0" err="1"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endParaRPr lang="sr-Latn-R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sr-Latn-R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Najbitniji </a:t>
            </a:r>
            <a:r>
              <a:rPr lang="sr-Latn-R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dio</a:t>
            </a:r>
            <a:r>
              <a:rPr lang="sr-Latn-R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algoritma – adekvatan odabir parametara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sr-Latn-RS" dirty="0">
                <a:ea typeface="Calibri" panose="020F0502020204030204" pitchFamily="34" charset="0"/>
                <a:cs typeface="Times New Roman" panose="02020603050405020304" pitchFamily="18" charset="0"/>
              </a:rPr>
              <a:t>Mogući različiti rezultati za iste parametre i date unesene </a:t>
            </a:r>
            <a:r>
              <a:rPr lang="sr-Latn-RS" dirty="0" err="1">
                <a:ea typeface="Calibri" panose="020F0502020204030204" pitchFamily="34" charset="0"/>
                <a:cs typeface="Times New Roman" panose="02020603050405020304" pitchFamily="18" charset="0"/>
              </a:rPr>
              <a:t>vrijednosti</a:t>
            </a:r>
            <a:r>
              <a:rPr lang="sr-Latn-RS" dirty="0">
                <a:ea typeface="Calibri" panose="020F0502020204030204" pitchFamily="34" charset="0"/>
                <a:cs typeface="Times New Roman" panose="02020603050405020304" pitchFamily="18" charset="0"/>
              </a:rPr>
              <a:t> – ACO </a:t>
            </a:r>
            <a:r>
              <a:rPr lang="sr-Latn-RS" dirty="0" err="1">
                <a:ea typeface="Calibri" panose="020F0502020204030204" pitchFamily="34" charset="0"/>
                <a:cs typeface="Times New Roman" panose="02020603050405020304" pitchFamily="18" charset="0"/>
              </a:rPr>
              <a:t>probabilistički</a:t>
            </a:r>
            <a:r>
              <a:rPr lang="sr-Latn-RS" dirty="0">
                <a:ea typeface="Calibri" panose="020F0502020204030204" pitchFamily="34" charset="0"/>
                <a:cs typeface="Times New Roman" panose="02020603050405020304" pitchFamily="18" charset="0"/>
              </a:rPr>
              <a:t> algoritam</a:t>
            </a:r>
            <a:endParaRPr lang="sr-Latn-R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sr-Latn-RS" dirty="0"/>
              <a:t>Parametri algoritma ovog programa pažljivo odabrani kako bi se postiglo optimalno </a:t>
            </a:r>
            <a:r>
              <a:rPr lang="sr-Latn-RS" dirty="0" err="1"/>
              <a:t>rješenje</a:t>
            </a:r>
            <a:endParaRPr lang="sr-Latn-R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sr-Latn-R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33274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 dirty="0">
                <a:solidFill>
                  <a:schemeClr val="accent2"/>
                </a:solidFill>
              </a:rPr>
              <a:t>T</a:t>
            </a:r>
            <a:r>
              <a:rPr lang="sr-Latn-RS" sz="4800" b="1" dirty="0">
                <a:solidFill>
                  <a:schemeClr val="accent2"/>
                </a:solidFill>
              </a:rPr>
              <a:t>i</a:t>
            </a:r>
            <a:r>
              <a:rPr lang="en-US" sz="4800" b="1" dirty="0">
                <a:solidFill>
                  <a:schemeClr val="accent2"/>
                </a:solidFill>
              </a:rPr>
              <a:t>m</a:t>
            </a:r>
          </a:p>
        </p:txBody>
      </p:sp>
      <p:pic>
        <p:nvPicPr>
          <p:cNvPr id="48" name="Picture Placeholder 47">
            <a:extLst>
              <a:ext uri="{FF2B5EF4-FFF2-40B4-BE49-F238E27FC236}">
                <a16:creationId xmlns:a16="http://schemas.microsoft.com/office/drawing/2014/main" id="{3DA3586E-5B97-49E4-B090-AD9D2A9C4F80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/>
          <a:srcRect t="6897" b="6897"/>
          <a:stretch/>
        </p:blipFill>
        <p:spPr>
          <a:xfrm>
            <a:off x="2953619" y="1410538"/>
            <a:ext cx="1811424" cy="1561573"/>
          </a:xfrm>
        </p:spPr>
      </p:pic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E83F2E96-9C2D-4D1E-96F8-93A9DB1304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3" y="3256844"/>
            <a:ext cx="2139696" cy="344312"/>
          </a:xfrm>
        </p:spPr>
        <p:txBody>
          <a:bodyPr/>
          <a:lstStyle/>
          <a:p>
            <a:r>
              <a:rPr lang="sr-Latn-RS" dirty="0"/>
              <a:t>Milica Stanojlović</a:t>
            </a: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5432" y="3737087"/>
            <a:ext cx="2139696" cy="344312"/>
          </a:xfrm>
        </p:spPr>
        <p:txBody>
          <a:bodyPr/>
          <a:lstStyle/>
          <a:p>
            <a:r>
              <a:rPr lang="sr-Latn-RS" dirty="0"/>
              <a:t>SV 18/2022</a:t>
            </a:r>
            <a:endParaRPr lang="en-US" dirty="0"/>
          </a:p>
        </p:txBody>
      </p:sp>
      <p:pic>
        <p:nvPicPr>
          <p:cNvPr id="50" name="Picture Placeholder 49">
            <a:extLst>
              <a:ext uri="{FF2B5EF4-FFF2-40B4-BE49-F238E27FC236}">
                <a16:creationId xmlns:a16="http://schemas.microsoft.com/office/drawing/2014/main" id="{EC2CC961-DBF2-4A0D-A6B3-7A630D18573F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/>
          <a:srcRect t="6897" b="6897"/>
          <a:stretch/>
        </p:blipFill>
        <p:spPr>
          <a:xfrm>
            <a:off x="5187738" y="1396341"/>
            <a:ext cx="1816524" cy="1565970"/>
          </a:xfr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2F15E5CC-C708-41FE-A7A3-053E1BC87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26152" y="3256844"/>
            <a:ext cx="2139696" cy="344312"/>
          </a:xfrm>
        </p:spPr>
        <p:txBody>
          <a:bodyPr/>
          <a:lstStyle/>
          <a:p>
            <a:r>
              <a:rPr lang="sr-Latn-RS" dirty="0"/>
              <a:t>Marina Ivanović</a:t>
            </a:r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F4ED7E2-1BC8-493D-91C3-FB23BE9F24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90896" y="3732690"/>
            <a:ext cx="2139696" cy="344312"/>
          </a:xfrm>
        </p:spPr>
        <p:txBody>
          <a:bodyPr/>
          <a:lstStyle/>
          <a:p>
            <a:r>
              <a:rPr lang="sr-Latn-RS" dirty="0"/>
              <a:t>SV 6/2022</a:t>
            </a:r>
            <a:endParaRPr lang="en-US" dirty="0"/>
          </a:p>
        </p:txBody>
      </p:sp>
      <p:pic>
        <p:nvPicPr>
          <p:cNvPr id="52" name="Picture Placeholder 51">
            <a:extLst>
              <a:ext uri="{FF2B5EF4-FFF2-40B4-BE49-F238E27FC236}">
                <a16:creationId xmlns:a16="http://schemas.microsoft.com/office/drawing/2014/main" id="{E531F544-C55C-4602-B4B8-F5660B7ED48E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/>
          <a:srcRect t="5631" b="5631"/>
          <a:stretch/>
        </p:blipFill>
        <p:spPr>
          <a:xfrm>
            <a:off x="7426957" y="1386541"/>
            <a:ext cx="1827893" cy="1575770"/>
          </a:xfrm>
        </p:spPr>
      </p:pic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600F09FF-0051-4C2F-8747-35EDBE996D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06310" y="3256844"/>
            <a:ext cx="2269185" cy="344312"/>
          </a:xfrm>
        </p:spPr>
        <p:txBody>
          <a:bodyPr/>
          <a:lstStyle/>
          <a:p>
            <a:r>
              <a:rPr lang="sr-Latn-RS" dirty="0"/>
              <a:t>Ivana Radovanović</a:t>
            </a:r>
            <a:endParaRPr lang="en-US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D525FBF8-C8AC-493A-AC3E-6E93DBC80B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35799" y="3732690"/>
            <a:ext cx="2139696" cy="344312"/>
          </a:xfrm>
        </p:spPr>
        <p:txBody>
          <a:bodyPr/>
          <a:lstStyle/>
          <a:p>
            <a:r>
              <a:rPr lang="sr-Latn-RS" dirty="0"/>
              <a:t>SV 23/2022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Reflection of city at dusk on mirrored building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80000"/>
          </a:blip>
          <a:srcRect t="6692" b="6692"/>
          <a:stretch/>
        </p:blipFill>
        <p:spPr>
          <a:xfrm>
            <a:off x="-5606" y="0"/>
            <a:ext cx="12192000" cy="6858000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8461F53-81E4-4F48-8B4D-56B6013B1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CA4A65-0235-4CB2-B09E-4E2D8F22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927" y="2330947"/>
            <a:ext cx="4007183" cy="1935606"/>
          </a:xfrm>
        </p:spPr>
        <p:txBody>
          <a:bodyPr/>
          <a:lstStyle/>
          <a:p>
            <a:pPr rtl="0" eaLnBrk="1" latinLnBrk="0" hangingPunct="1"/>
            <a:r>
              <a:rPr lang="en-US" sz="4800" b="1" kern="1200" dirty="0" err="1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rPr>
              <a:t>Hvala</a:t>
            </a:r>
            <a:r>
              <a:rPr lang="en-US" sz="4800" b="1" kern="120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rPr>
              <a:t> </a:t>
            </a:r>
            <a:r>
              <a:rPr lang="en-US" sz="4800" b="1" kern="1200" dirty="0" err="1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rPr>
              <a:t>na</a:t>
            </a:r>
            <a:r>
              <a:rPr lang="en-US" sz="4800" b="1" kern="120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rPr>
              <a:t> pa</a:t>
            </a:r>
            <a:r>
              <a:rPr lang="sr-Latn-RS" sz="4800" b="1" kern="1200" dirty="0" err="1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rPr>
              <a:t>žnji</a:t>
            </a:r>
            <a:r>
              <a:rPr lang="sr-Latn-RS" sz="4800" b="1" kern="120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rPr>
              <a:t>!</a:t>
            </a:r>
            <a:endParaRPr lang="en-US" sz="4800" b="1" dirty="0">
              <a:latin typeface="+mj-lt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DE5458-0766-49A5-8982-EF9557A6BB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r-Latn-RS" dirty="0"/>
              <a:t>Tim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997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336" y="817621"/>
            <a:ext cx="4275138" cy="83099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7336" y="2167721"/>
            <a:ext cx="4275138" cy="3560763"/>
          </a:xfrm>
        </p:spPr>
        <p:txBody>
          <a:bodyPr/>
          <a:lstStyle/>
          <a:p>
            <a:r>
              <a:rPr lang="sr-Latn-RS" sz="2700" dirty="0"/>
              <a:t>Uvod</a:t>
            </a:r>
            <a:endParaRPr lang="en-GB" sz="2700" dirty="0"/>
          </a:p>
          <a:p>
            <a:r>
              <a:rPr lang="sr-Latn-RS" sz="2700" dirty="0"/>
              <a:t>Opis problema</a:t>
            </a:r>
            <a:endParaRPr lang="en-US" sz="2700" dirty="0"/>
          </a:p>
          <a:p>
            <a:r>
              <a:rPr lang="sr-Latn-RS" sz="2700" dirty="0"/>
              <a:t>Implementacija</a:t>
            </a:r>
            <a:endParaRPr lang="en-US" sz="2700" dirty="0"/>
          </a:p>
          <a:p>
            <a:r>
              <a:rPr lang="sr-Latn-RS" sz="2700" dirty="0"/>
              <a:t>Zaključak</a:t>
            </a:r>
          </a:p>
          <a:p>
            <a:r>
              <a:rPr lang="en-US" sz="2700" dirty="0"/>
              <a:t>T</a:t>
            </a:r>
            <a:r>
              <a:rPr lang="sr-Latn-RS" sz="2700" dirty="0"/>
              <a:t>i</a:t>
            </a:r>
            <a:r>
              <a:rPr lang="en-US" sz="2700" dirty="0"/>
              <a:t>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6DA0AD-816F-E0A4-737C-C915FD51C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474" y="1233119"/>
            <a:ext cx="5616642" cy="515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050" y="780256"/>
            <a:ext cx="4275138" cy="830997"/>
          </a:xfrm>
        </p:spPr>
        <p:txBody>
          <a:bodyPr/>
          <a:lstStyle/>
          <a:p>
            <a:r>
              <a:rPr lang="sr-Latn-RS" dirty="0"/>
              <a:t>Uvod</a:t>
            </a:r>
            <a:endParaRPr lang="en-US" dirty="0"/>
          </a:p>
          <a:p>
            <a:endParaRPr lang="en-US" dirty="0"/>
          </a:p>
        </p:txBody>
      </p:sp>
      <p:pic>
        <p:nvPicPr>
          <p:cNvPr id="25" name="Picture Placeholder 4">
            <a:extLst>
              <a:ext uri="{FF2B5EF4-FFF2-40B4-BE49-F238E27FC236}">
                <a16:creationId xmlns:a16="http://schemas.microsoft.com/office/drawing/2014/main" id="{B43125FE-4923-4B38-ADD6-3F547696AB1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9781" b="9781"/>
          <a:stretch/>
        </p:blipFill>
        <p:spPr>
          <a:xfrm>
            <a:off x="9261475" y="0"/>
            <a:ext cx="2930525" cy="1560513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27DC06-E3ED-47AA-A80C-6DC3AB8A23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10847" y="2086925"/>
            <a:ext cx="5080000" cy="438150"/>
          </a:xfrm>
        </p:spPr>
        <p:txBody>
          <a:bodyPr/>
          <a:lstStyle/>
          <a:p>
            <a:r>
              <a:rPr lang="sr-Latn-RS" dirty="0"/>
              <a:t>Šta je ACO algoritam?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982E48-3FB5-4F2E-AE87-E5E083865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23547" y="2840839"/>
            <a:ext cx="5067300" cy="3505369"/>
          </a:xfrm>
        </p:spPr>
        <p:txBody>
          <a:bodyPr/>
          <a:lstStyle/>
          <a:p>
            <a:r>
              <a:rPr lang="sr-Latn-RS" dirty="0" err="1"/>
              <a:t>Ant</a:t>
            </a:r>
            <a:r>
              <a:rPr lang="sr-Latn-RS" dirty="0"/>
              <a:t> </a:t>
            </a:r>
            <a:r>
              <a:rPr lang="sr-Latn-RS" dirty="0" err="1"/>
              <a:t>Colony</a:t>
            </a:r>
            <a:r>
              <a:rPr lang="sr-Latn-RS" dirty="0"/>
              <a:t> </a:t>
            </a:r>
            <a:r>
              <a:rPr lang="sr-Latn-RS" dirty="0" err="1"/>
              <a:t>Optimization</a:t>
            </a:r>
            <a:r>
              <a:rPr lang="sr-Latn-RS" dirty="0"/>
              <a:t> algoritam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sr-Latn-RS" dirty="0"/>
              <a:t>Inspirisan i zasnovan na kolonijalnom ponašanju mrava u prirodi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sr-Latn-RS" dirty="0" err="1"/>
              <a:t>Uspješan</a:t>
            </a:r>
            <a:r>
              <a:rPr lang="sr-Latn-RS" dirty="0"/>
              <a:t> u </a:t>
            </a:r>
            <a:r>
              <a:rPr lang="sr-Latn-RS" dirty="0" err="1"/>
              <a:t>rješavanju</a:t>
            </a:r>
            <a:r>
              <a:rPr lang="sr-Latn-RS" dirty="0"/>
              <a:t> problema optimizacije i pretrage u raznim oblastima</a:t>
            </a:r>
            <a:br>
              <a:rPr lang="en-US" dirty="0"/>
            </a:br>
            <a:endParaRPr lang="en-US" dirty="0"/>
          </a:p>
          <a:p>
            <a:r>
              <a:rPr lang="sr-Latn-RS" dirty="0"/>
              <a:t>U ovom kontekstu: korišćen za pronalazak najkraćeg puta u mreži tačaka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65BECA-1AC1-8C96-6C8E-1E324A4695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619"/>
          <a:stretch/>
        </p:blipFill>
        <p:spPr>
          <a:xfrm>
            <a:off x="495062" y="1828977"/>
            <a:ext cx="5600938" cy="451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785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23" y="798994"/>
            <a:ext cx="4275138" cy="830997"/>
          </a:xfrm>
        </p:spPr>
        <p:txBody>
          <a:bodyPr/>
          <a:lstStyle/>
          <a:p>
            <a:r>
              <a:rPr lang="sr-Latn-RS" dirty="0"/>
              <a:t>Opis problema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5155A4-3EDA-45DD-3E7A-D4CB8A4426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5" b="3972"/>
          <a:stretch/>
        </p:blipFill>
        <p:spPr>
          <a:xfrm flipH="1">
            <a:off x="7208521" y="1168400"/>
            <a:ext cx="3790950" cy="4584495"/>
          </a:xfrm>
          <a:prstGeom prst="rect">
            <a:avLst/>
          </a:prstGeom>
        </p:spPr>
      </p:pic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6E5CC96-DD31-AAD3-90E6-EA40D71E5739}"/>
              </a:ext>
            </a:extLst>
          </p:cNvPr>
          <p:cNvSpPr txBox="1">
            <a:spLocks/>
          </p:cNvSpPr>
          <p:nvPr/>
        </p:nvSpPr>
        <p:spPr>
          <a:xfrm>
            <a:off x="853123" y="1872183"/>
            <a:ext cx="5977168" cy="4186823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300" dirty="0"/>
              <a:t>Cilj je p</a:t>
            </a:r>
            <a:r>
              <a:rPr lang="sr-Latn-RS" sz="2300" b="0" i="0" dirty="0">
                <a:effectLst/>
              </a:rPr>
              <a:t>ronalazak najkraćeg puta između zadate početne tačke i krajnje tačke</a:t>
            </a:r>
          </a:p>
          <a:p>
            <a:r>
              <a:rPr lang="sr-Latn-RS" sz="2300" dirty="0">
                <a:effectLst/>
                <a:ea typeface="Calibri" panose="020F0502020204030204" pitchFamily="34" charset="0"/>
              </a:rPr>
              <a:t>Datoteka sa podacima</a:t>
            </a:r>
            <a:r>
              <a:rPr lang="sr-Latn-RS" sz="2300" dirty="0">
                <a:ea typeface="Calibri" panose="020F0502020204030204" pitchFamily="34" charset="0"/>
              </a:rPr>
              <a:t>: </a:t>
            </a:r>
            <a:r>
              <a:rPr lang="en-US" sz="2400" b="1" dirty="0">
                <a:effectLst/>
                <a:ea typeface="Calibri" panose="020F0502020204030204" pitchFamily="34" charset="0"/>
              </a:rPr>
              <a:t>data_path_nodes.txt</a:t>
            </a:r>
            <a:r>
              <a:rPr lang="sr-Latn-RS" sz="2400" b="1" dirty="0">
                <a:ea typeface="Calibri" panose="020F0502020204030204" pitchFamily="34" charset="0"/>
              </a:rPr>
              <a:t> </a:t>
            </a:r>
            <a:r>
              <a:rPr lang="sr-Latn-RS" sz="2400" dirty="0">
                <a:ea typeface="Calibri" panose="020F0502020204030204" pitchFamily="34" charset="0"/>
              </a:rPr>
              <a:t>sadrži informacije o tačkama</a:t>
            </a:r>
          </a:p>
          <a:p>
            <a:r>
              <a:rPr lang="sr-Latn-RS" sz="2300" b="0" i="0" dirty="0">
                <a:effectLst/>
              </a:rPr>
              <a:t>Tačke predstavljena jedinstvenom oznakom, dvodimenzionalnim koordinatama i informacijama o </a:t>
            </a:r>
            <a:r>
              <a:rPr lang="sr-Latn-RS" sz="2300" b="0" i="0" dirty="0" err="1">
                <a:effectLst/>
              </a:rPr>
              <a:t>susjednim</a:t>
            </a:r>
            <a:r>
              <a:rPr lang="sr-Latn-RS" sz="2300" b="0" i="0" dirty="0">
                <a:effectLst/>
              </a:rPr>
              <a:t> tačkama</a:t>
            </a:r>
          </a:p>
          <a:p>
            <a:r>
              <a:rPr lang="sr-Latn-RS" sz="2300" dirty="0"/>
              <a:t>Udaljenost između tačaka data preko </a:t>
            </a:r>
            <a:r>
              <a:rPr lang="sr-Latn-RS" sz="2300" dirty="0" err="1"/>
              <a:t>euklidske</a:t>
            </a:r>
            <a:r>
              <a:rPr lang="sr-Latn-RS" sz="2300" dirty="0"/>
              <a:t> udaljenosti</a:t>
            </a:r>
          </a:p>
          <a:p>
            <a:r>
              <a:rPr lang="sr-Latn-RS" sz="2300" dirty="0"/>
              <a:t>Implementacija </a:t>
            </a:r>
            <a:r>
              <a:rPr lang="sr-Latn-RS" sz="2300" dirty="0" err="1"/>
              <a:t>Ant</a:t>
            </a:r>
            <a:r>
              <a:rPr lang="sr-Latn-RS" sz="2300" dirty="0"/>
              <a:t> </a:t>
            </a:r>
            <a:r>
              <a:rPr lang="sr-Latn-RS" sz="2300" dirty="0" err="1"/>
              <a:t>colony</a:t>
            </a:r>
            <a:r>
              <a:rPr lang="sr-Latn-RS" sz="2300" dirty="0"/>
              <a:t> </a:t>
            </a:r>
            <a:r>
              <a:rPr lang="sr-Latn-RS" sz="2300" dirty="0" err="1"/>
              <a:t>optimization</a:t>
            </a:r>
            <a:r>
              <a:rPr lang="sr-Latn-RS" sz="2300" dirty="0"/>
              <a:t> algoritma</a:t>
            </a:r>
          </a:p>
          <a:p>
            <a:pPr marL="0" indent="0">
              <a:buNone/>
            </a:pPr>
            <a:endParaRPr lang="en-US" sz="2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D20C0-C3BC-3672-D59E-5764BEDFA4F6}"/>
              </a:ext>
            </a:extLst>
          </p:cNvPr>
          <p:cNvSpPr txBox="1"/>
          <p:nvPr/>
        </p:nvSpPr>
        <p:spPr>
          <a:xfrm>
            <a:off x="9302230" y="810970"/>
            <a:ext cx="63731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3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A9DA4D-1E47-CB1E-2C2D-17D81D9B7865}"/>
              </a:ext>
            </a:extLst>
          </p:cNvPr>
          <p:cNvSpPr/>
          <p:nvPr/>
        </p:nvSpPr>
        <p:spPr>
          <a:xfrm>
            <a:off x="8739790" y="5617845"/>
            <a:ext cx="198470" cy="1887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0CBFBE-70DD-E033-C2F1-D3C11E17A545}"/>
              </a:ext>
            </a:extLst>
          </p:cNvPr>
          <p:cNvSpPr/>
          <p:nvPr/>
        </p:nvSpPr>
        <p:spPr>
          <a:xfrm>
            <a:off x="7147561" y="1214492"/>
            <a:ext cx="571499" cy="55334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517251-BB7D-8ED6-07AA-C29935FE599A}"/>
              </a:ext>
            </a:extLst>
          </p:cNvPr>
          <p:cNvSpPr txBox="1"/>
          <p:nvPr/>
        </p:nvSpPr>
        <p:spPr>
          <a:xfrm>
            <a:off x="8969518" y="5638894"/>
            <a:ext cx="63731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3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Placeholder 4">
            <a:extLst>
              <a:ext uri="{FF2B5EF4-FFF2-40B4-BE49-F238E27FC236}">
                <a16:creationId xmlns:a16="http://schemas.microsoft.com/office/drawing/2014/main" id="{B43125FE-4923-4B38-ADD6-3F547696AB1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9781" b="9781"/>
          <a:stretch/>
        </p:blipFill>
        <p:spPr>
          <a:xfrm>
            <a:off x="9261475" y="0"/>
            <a:ext cx="2930525" cy="1560513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27DC06-E3ED-47AA-A80C-6DC3AB8A23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6560" y="1814513"/>
            <a:ext cx="3088640" cy="438150"/>
          </a:xfrm>
        </p:spPr>
        <p:txBody>
          <a:bodyPr/>
          <a:lstStyle/>
          <a:p>
            <a:r>
              <a:rPr lang="sr-Latn-RS" dirty="0"/>
              <a:t>Upotreba </a:t>
            </a:r>
            <a:r>
              <a:rPr lang="sr-Latn-RS" dirty="0" err="1"/>
              <a:t>grafa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982E48-3FB5-4F2E-AE87-E5E083865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6560" y="2649707"/>
            <a:ext cx="3586480" cy="3505369"/>
          </a:xfrm>
        </p:spPr>
        <p:txBody>
          <a:bodyPr/>
          <a:lstStyle/>
          <a:p>
            <a:r>
              <a:rPr lang="sr-Latn-RS" dirty="0"/>
              <a:t>Korišćen </a:t>
            </a:r>
            <a:r>
              <a:rPr lang="sr-Latn-RS" dirty="0" err="1"/>
              <a:t>graf</a:t>
            </a:r>
            <a:r>
              <a:rPr lang="sr-Latn-RS" dirty="0"/>
              <a:t> iz biblioteke </a:t>
            </a:r>
            <a:r>
              <a:rPr lang="sr-Latn-RS" dirty="0" err="1"/>
              <a:t>networkx</a:t>
            </a:r>
            <a:r>
              <a:rPr lang="sr-Latn-RS" dirty="0"/>
              <a:t> prilikom učitavanja podataka</a:t>
            </a:r>
            <a:br>
              <a:rPr lang="en-US" dirty="0"/>
            </a:br>
            <a:endParaRPr lang="en-US" dirty="0"/>
          </a:p>
          <a:p>
            <a:r>
              <a:rPr lang="sr-Latn-RS" dirty="0"/>
              <a:t>Svaki čvor predstavlja jednu tačku iz datoteke</a:t>
            </a:r>
            <a:br>
              <a:rPr lang="en-US" dirty="0"/>
            </a:br>
            <a:endParaRPr lang="en-US" dirty="0"/>
          </a:p>
          <a:p>
            <a:r>
              <a:rPr lang="sr-Latn-RS" dirty="0"/>
              <a:t>Svaka grana predstavlja </a:t>
            </a:r>
            <a:r>
              <a:rPr lang="en-GB" dirty="0" err="1"/>
              <a:t>vezu</a:t>
            </a:r>
            <a:r>
              <a:rPr lang="sr-Latn-RS" dirty="0"/>
              <a:t> između </a:t>
            </a:r>
            <a:r>
              <a:rPr lang="sr-Latn-RS" dirty="0" err="1"/>
              <a:t>dvije</a:t>
            </a:r>
            <a:r>
              <a:rPr lang="sr-Latn-RS" dirty="0"/>
              <a:t> tačke, </a:t>
            </a:r>
            <a:r>
              <a:rPr lang="en-GB" dirty="0" err="1"/>
              <a:t>ukoliko</a:t>
            </a:r>
            <a:r>
              <a:rPr lang="en-GB" dirty="0"/>
              <a:t> </a:t>
            </a:r>
            <a:r>
              <a:rPr lang="en-GB" dirty="0" err="1"/>
              <a:t>ona</a:t>
            </a:r>
            <a:r>
              <a:rPr lang="en-GB" dirty="0"/>
              <a:t> </a:t>
            </a:r>
            <a:r>
              <a:rPr lang="en-GB" dirty="0" err="1"/>
              <a:t>postojji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E1DFDB-91EC-6701-F243-2A8220CAE77E}"/>
              </a:ext>
            </a:extLst>
          </p:cNvPr>
          <p:cNvCxnSpPr/>
          <p:nvPr/>
        </p:nvCxnSpPr>
        <p:spPr>
          <a:xfrm>
            <a:off x="4145280" y="2649707"/>
            <a:ext cx="0" cy="3029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2164B6-49AF-B28F-908A-F70D9C549548}"/>
              </a:ext>
            </a:extLst>
          </p:cNvPr>
          <p:cNvCxnSpPr/>
          <p:nvPr/>
        </p:nvCxnSpPr>
        <p:spPr>
          <a:xfrm>
            <a:off x="7955280" y="2647654"/>
            <a:ext cx="0" cy="3029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8AE43CD-C827-F3A2-57EC-C2DC750CCE0C}"/>
              </a:ext>
            </a:extLst>
          </p:cNvPr>
          <p:cNvSpPr txBox="1">
            <a:spLocks/>
          </p:cNvSpPr>
          <p:nvPr/>
        </p:nvSpPr>
        <p:spPr>
          <a:xfrm>
            <a:off x="4257039" y="1814513"/>
            <a:ext cx="3088640" cy="43815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err="1"/>
              <a:t>Euklidska</a:t>
            </a:r>
            <a:r>
              <a:rPr lang="sr-Latn-RS" dirty="0"/>
              <a:t> udaljenost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7">
                <a:extLst>
                  <a:ext uri="{FF2B5EF4-FFF2-40B4-BE49-F238E27FC236}">
                    <a16:creationId xmlns:a16="http://schemas.microsoft.com/office/drawing/2014/main" id="{BC31EDB7-6E85-C7ED-9FF5-D6DFBA08EA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57039" y="2647654"/>
                <a:ext cx="3586480" cy="3505369"/>
              </a:xfrm>
              <a:prstGeom prst="rect">
                <a:avLst/>
              </a:prstGeom>
            </p:spPr>
            <p:txBody>
              <a:bodyPr/>
              <a:lstStyle>
                <a:lvl1pPr marL="266700" indent="-2667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4"/>
                  </a:buClr>
                  <a:buFont typeface="Wingdings" panose="05000000000000000000" pitchFamily="2" charset="2"/>
                  <a:buChar char="§"/>
                  <a:defRPr lang="en-US" sz="20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Biome Light" panose="020B0303030204020804" pitchFamily="34" charset="0"/>
                  </a:defRPr>
                </a:lvl1pPr>
                <a:lvl2pPr marL="542925" indent="-27622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09625" indent="-2667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76325" indent="-2667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343025" indent="-2667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sr-Latn-RS" dirty="0"/>
                  <a:t>Računa dužinu pređenog puta između </a:t>
                </a:r>
                <a:r>
                  <a:rPr lang="sr-Latn-RS" dirty="0" err="1"/>
                  <a:t>dvije</a:t>
                </a:r>
                <a:r>
                  <a:rPr lang="sr-Latn-RS" dirty="0"/>
                  <a:t> tačke na osnovu datih koordinata </a:t>
                </a:r>
                <a:br>
                  <a:rPr lang="sr-Latn-RS" dirty="0"/>
                </a:br>
                <a:endParaRPr lang="sr-Latn-RS" dirty="0"/>
              </a:p>
              <a:p>
                <a:r>
                  <a:rPr lang="sr-Latn-RS" sz="1900" dirty="0"/>
                  <a:t>Formula po kojoj smo računali:</a:t>
                </a:r>
              </a:p>
              <a:p>
                <a:pPr marL="0" indent="0">
                  <a:buNone/>
                </a:pPr>
                <a:r>
                  <a:rPr lang="sr-Latn-RS" sz="1900" dirty="0"/>
                  <a:t>     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r-Latn-RS" sz="19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sr-Latn-RS" sz="19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r-Latn-RS" sz="19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sr-Latn-R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r-Latn-RS" sz="19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r-Latn-RS" sz="19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sr-Latn-RS" sz="19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sr-Latn-R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r-Latn-RS" sz="19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r-Latn-RS" sz="19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sr-Latn-RS" sz="19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sr-Latn-RS" sz="1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r-Latn-RS" sz="19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sr-Latn-RS" sz="1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r-Latn-RS" sz="19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sr-Latn-RS" sz="19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r-Latn-RS" sz="19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r-Latn-RS" sz="1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sr-Latn-RS" sz="1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r-Latn-RS" sz="19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sr-Latn-RS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r-Latn-RS" sz="19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r-Latn-RS" sz="1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sr-Latn-RS" sz="19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r-Latn-RS" sz="19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sr-Latn-RS" sz="1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r-Latn-RS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br>
                  <a:rPr lang="sr-Latn-RS" dirty="0"/>
                </a:br>
                <a:endParaRPr lang="sr-Latn-RS" dirty="0"/>
              </a:p>
            </p:txBody>
          </p:sp>
        </mc:Choice>
        <mc:Fallback xmlns="">
          <p:sp>
            <p:nvSpPr>
              <p:cNvPr id="7" name="Text Placeholder 7">
                <a:extLst>
                  <a:ext uri="{FF2B5EF4-FFF2-40B4-BE49-F238E27FC236}">
                    <a16:creationId xmlns:a16="http://schemas.microsoft.com/office/drawing/2014/main" id="{BC31EDB7-6E85-C7ED-9FF5-D6DFBA08E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039" y="2647654"/>
                <a:ext cx="3586480" cy="3505369"/>
              </a:xfrm>
              <a:prstGeom prst="rect">
                <a:avLst/>
              </a:prstGeom>
              <a:blipFill>
                <a:blip r:embed="rId3"/>
                <a:stretch>
                  <a:fillRect l="-1528" t="-1739" r="-849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7ED93750-61B4-7F8E-F1C5-FE9B8051BFBA}"/>
              </a:ext>
            </a:extLst>
          </p:cNvPr>
          <p:cNvSpPr txBox="1">
            <a:spLocks/>
          </p:cNvSpPr>
          <p:nvPr/>
        </p:nvSpPr>
        <p:spPr>
          <a:xfrm>
            <a:off x="8097518" y="1814513"/>
            <a:ext cx="3088640" cy="43815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err="1"/>
              <a:t>Feromoni</a:t>
            </a:r>
            <a:endParaRPr lang="sr-Latn-R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A0854144-0F9A-C319-ECFB-2552AABBBF05}"/>
              </a:ext>
            </a:extLst>
          </p:cNvPr>
          <p:cNvSpPr txBox="1">
            <a:spLocks/>
          </p:cNvSpPr>
          <p:nvPr/>
        </p:nvSpPr>
        <p:spPr>
          <a:xfrm>
            <a:off x="8097518" y="2647654"/>
            <a:ext cx="3586480" cy="3505369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Služe za markiranje optimalnih staza između izvora hrane i mravinjaka</a:t>
            </a:r>
            <a:br>
              <a:rPr lang="sr-Latn-RS" dirty="0"/>
            </a:br>
            <a:endParaRPr lang="sr-Latn-RS" dirty="0"/>
          </a:p>
          <a:p>
            <a:r>
              <a:rPr lang="sr-Latn-RS" sz="1900" dirty="0"/>
              <a:t>Virtuelni mravi ih ostavljaju na putanjama koje su prošli</a:t>
            </a:r>
          </a:p>
          <a:p>
            <a:endParaRPr lang="sr-Latn-RS" sz="1900" dirty="0"/>
          </a:p>
          <a:p>
            <a:r>
              <a:rPr lang="sr-Latn-RS" sz="1900" dirty="0"/>
              <a:t>Na početku se svi </a:t>
            </a:r>
            <a:r>
              <a:rPr lang="sr-Latn-RS" sz="1900" dirty="0" err="1"/>
              <a:t>feromoni</a:t>
            </a:r>
            <a:r>
              <a:rPr lang="sr-Latn-RS" sz="1900" dirty="0"/>
              <a:t> </a:t>
            </a:r>
            <a:r>
              <a:rPr lang="sr-Latn-RS" sz="1900" dirty="0" err="1"/>
              <a:t>inicijalizuju</a:t>
            </a:r>
            <a:r>
              <a:rPr lang="sr-Latn-RS" sz="1900" dirty="0"/>
              <a:t> na istu </a:t>
            </a:r>
            <a:r>
              <a:rPr lang="sr-Latn-RS" sz="1900" dirty="0" err="1"/>
              <a:t>vrijednost</a:t>
            </a:r>
            <a:br>
              <a:rPr lang="sr-Latn-RS" dirty="0"/>
            </a:b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9936680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23" y="798994"/>
            <a:ext cx="4711268" cy="830997"/>
          </a:xfrm>
        </p:spPr>
        <p:txBody>
          <a:bodyPr/>
          <a:lstStyle/>
          <a:p>
            <a:r>
              <a:rPr lang="sr-Latn-RS" dirty="0"/>
              <a:t>Implementacija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6E5CC96-DD31-AAD3-90E6-EA40D71E5739}"/>
              </a:ext>
            </a:extLst>
          </p:cNvPr>
          <p:cNvSpPr txBox="1">
            <a:spLocks/>
          </p:cNvSpPr>
          <p:nvPr/>
        </p:nvSpPr>
        <p:spPr>
          <a:xfrm>
            <a:off x="587318" y="1751085"/>
            <a:ext cx="5242877" cy="4186823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sr-Latn-RS" sz="1700" dirty="0">
                <a:latin typeface="Cascadia Mono Semi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700" dirty="0" err="1">
                <a:effectLst/>
                <a:latin typeface="Cascadia Mono Semi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ef</a:t>
            </a:r>
            <a:r>
              <a:rPr lang="sr-Latn-RS" sz="1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Cascadia Mono Semi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aco_algorithm</a:t>
            </a:r>
            <a:r>
              <a:rPr lang="en-US" sz="1700" dirty="0">
                <a:effectLst/>
                <a:latin typeface="Cascadia Mono Semi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(graph,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Cascadia Mono Semi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start_node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effectLst/>
                <a:latin typeface="Cascadia Mono Semi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end_node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effectLst/>
                <a:latin typeface="Cascadia Mono Semi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num_ants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effectLst/>
                <a:latin typeface="Cascadia Mono Semi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num_iterations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700" dirty="0">
                <a:effectLst/>
                <a:latin typeface="Cascadia Mono Semi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alpha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700" dirty="0">
                <a:effectLst/>
                <a:latin typeface="Cascadia Mono Semi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beta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700" dirty="0">
                <a:effectLst/>
                <a:latin typeface="Cascadia Mono Semi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effectLst/>
                <a:latin typeface="Cascadia Mono Semi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decay_factor</a:t>
            </a:r>
            <a:r>
              <a:rPr lang="en-US" sz="1700" dirty="0">
                <a:effectLst/>
                <a:latin typeface="Cascadia Mono Semi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endParaRPr lang="sr-Latn-RS" sz="1700" dirty="0">
              <a:effectLst/>
              <a:latin typeface="Cascadia Mono SemiLight" panose="020B06090200000200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sr-Latn-RS" dirty="0">
                <a:ea typeface="Calibri" panose="020F0502020204030204" pitchFamily="34" charset="0"/>
                <a:cs typeface="Times New Roman" panose="02020603050405020304" pitchFamily="18" charset="0"/>
              </a:rPr>
              <a:t>Glavna funkcija programa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sr-Latn-R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Za svaku iteraciju, omogućava prolazak svakog od mrava kroz </a:t>
            </a:r>
            <a:r>
              <a:rPr lang="sr-Latn-R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graf</a:t>
            </a:r>
            <a:r>
              <a:rPr lang="sr-Latn-R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tražeći put </a:t>
            </a:r>
            <a:r>
              <a:rPr lang="sr-Latn-RS" dirty="0">
                <a:ea typeface="Calibri" panose="020F0502020204030204" pitchFamily="34" charset="0"/>
                <a:cs typeface="Times New Roman" panose="02020603050405020304" pitchFamily="18" charset="0"/>
              </a:rPr>
              <a:t>od početne do krajnje tačke i ažurirajući nivo </a:t>
            </a:r>
            <a:r>
              <a:rPr lang="sr-Latn-RS" dirty="0" err="1">
                <a:ea typeface="Calibri" panose="020F0502020204030204" pitchFamily="34" charset="0"/>
                <a:cs typeface="Times New Roman" panose="02020603050405020304" pitchFamily="18" charset="0"/>
              </a:rPr>
              <a:t>feromona</a:t>
            </a:r>
            <a:endParaRPr lang="sr-Latn-R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sr-Latn-R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Petlja se </a:t>
            </a:r>
            <a:r>
              <a:rPr lang="sr-Latn-RS" dirty="0">
                <a:ea typeface="Calibri" panose="020F0502020204030204" pitchFamily="34" charset="0"/>
                <a:cs typeface="Times New Roman" panose="02020603050405020304" pitchFamily="18" charset="0"/>
              </a:rPr>
              <a:t>završava kad mrav stigne do krajnje tačke, kada se računa dužina pređenog puta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sr-Latn-R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Funkcija vraća najbolji put i dužinu puta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sr-Latn-R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1EED74-0B29-C649-666D-984072AF1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1000" contrast="55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6096000" y="1629988"/>
            <a:ext cx="5770880" cy="443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4590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Placeholder 4">
            <a:extLst>
              <a:ext uri="{FF2B5EF4-FFF2-40B4-BE49-F238E27FC236}">
                <a16:creationId xmlns:a16="http://schemas.microsoft.com/office/drawing/2014/main" id="{B43125FE-4923-4B38-ADD6-3F547696AB1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9781" b="9781"/>
          <a:stretch/>
        </p:blipFill>
        <p:spPr>
          <a:xfrm>
            <a:off x="9261475" y="0"/>
            <a:ext cx="2930525" cy="1560513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27DC06-E3ED-47AA-A80C-6DC3AB8A23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6560" y="561181"/>
            <a:ext cx="3088640" cy="438150"/>
          </a:xfrm>
        </p:spPr>
        <p:txBody>
          <a:bodyPr/>
          <a:lstStyle/>
          <a:p>
            <a:r>
              <a:rPr lang="sr-Latn-RS" dirty="0"/>
              <a:t>Izbor narednog čvora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982E48-3FB5-4F2E-AE87-E5E083865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0816" y="1334601"/>
            <a:ext cx="5679440" cy="4962218"/>
          </a:xfrm>
        </p:spPr>
        <p:txBody>
          <a:bodyPr/>
          <a:lstStyle/>
          <a:p>
            <a:r>
              <a:rPr lang="sr-Latn-RS" dirty="0"/>
              <a:t>Računa se ukupna </a:t>
            </a:r>
            <a:r>
              <a:rPr lang="sr-Latn-RS" dirty="0" err="1"/>
              <a:t>vjerovatnoća</a:t>
            </a:r>
            <a:r>
              <a:rPr lang="sr-Latn-RS" dirty="0"/>
              <a:t> izbora sljedećeg čvora na osnovu </a:t>
            </a:r>
            <a:r>
              <a:rPr lang="sr-Latn-RS" dirty="0" err="1"/>
              <a:t>feromona</a:t>
            </a:r>
            <a:r>
              <a:rPr lang="sr-Latn-RS" dirty="0"/>
              <a:t> i </a:t>
            </a:r>
            <a:r>
              <a:rPr lang="sr-Latn-RS" dirty="0" err="1"/>
              <a:t>euklidske</a:t>
            </a:r>
            <a:r>
              <a:rPr lang="sr-Latn-RS" dirty="0"/>
              <a:t> udaljenosti</a:t>
            </a:r>
            <a:br>
              <a:rPr lang="en-US" dirty="0"/>
            </a:br>
            <a:endParaRPr lang="en-US" dirty="0"/>
          </a:p>
          <a:p>
            <a:r>
              <a:rPr lang="sr-Latn-RS" dirty="0"/>
              <a:t>Računaju se </a:t>
            </a:r>
            <a:r>
              <a:rPr lang="sr-Latn-RS" dirty="0" err="1"/>
              <a:t>vjerovatnoće</a:t>
            </a:r>
            <a:r>
              <a:rPr lang="sr-Latn-RS" dirty="0"/>
              <a:t> za svaki dostupan čvor ponaosob u odnosu na ukupnu </a:t>
            </a:r>
            <a:r>
              <a:rPr lang="sr-Latn-RS" dirty="0" err="1"/>
              <a:t>vjerovatnoću</a:t>
            </a:r>
            <a:br>
              <a:rPr lang="en-US" dirty="0"/>
            </a:br>
            <a:endParaRPr lang="en-US" dirty="0"/>
          </a:p>
          <a:p>
            <a:r>
              <a:rPr lang="sr-Latn-RS" dirty="0"/>
              <a:t>Koristi se težinska slučajna selekcija da se izabere sljedeći čvor na osnovu već izračunatih </a:t>
            </a:r>
            <a:r>
              <a:rPr lang="sr-Latn-RS" dirty="0" err="1"/>
              <a:t>vjerovatnoća</a:t>
            </a: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Funkcija vraća izabrani čvor/tačku koju će algoritam </a:t>
            </a:r>
            <a:r>
              <a:rPr lang="sr-Latn-RS" dirty="0" err="1"/>
              <a:t>posjetiti</a:t>
            </a:r>
            <a:r>
              <a:rPr lang="sr-Latn-RS" dirty="0"/>
              <a:t> u sljedećem koraku</a:t>
            </a:r>
          </a:p>
          <a:p>
            <a:endParaRPr lang="sr-Latn-RS" dirty="0"/>
          </a:p>
          <a:p>
            <a:r>
              <a:rPr lang="sr-Latn-RS" dirty="0"/>
              <a:t>Omogućena raznolikost putanja koje virtuelni mravi istražuju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F9B418-C480-0C3D-9EBE-01779594167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-43000" contrast="8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3062370"/>
            <a:ext cx="5705184" cy="279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795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6407208-70C6-98D3-D9BC-EED9F1168EF4}"/>
              </a:ext>
            </a:extLst>
          </p:cNvPr>
          <p:cNvSpPr txBox="1">
            <a:spLocks/>
          </p:cNvSpPr>
          <p:nvPr/>
        </p:nvSpPr>
        <p:spPr>
          <a:xfrm>
            <a:off x="587319" y="1965254"/>
            <a:ext cx="4711267" cy="4476186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sr-Latn-R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Funkcija vrši direktno ažuriranje </a:t>
            </a:r>
            <a:r>
              <a:rPr lang="sr-Latn-R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feromona</a:t>
            </a:r>
            <a:r>
              <a:rPr lang="sr-Latn-R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po referenci na </a:t>
            </a:r>
            <a:r>
              <a:rPr lang="en-GB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rje</a:t>
            </a:r>
            <a:r>
              <a:rPr lang="sr-Latn-RS" dirty="0" err="1">
                <a:ea typeface="Calibri" panose="020F0502020204030204" pitchFamily="34" charset="0"/>
                <a:cs typeface="Times New Roman" panose="02020603050405020304" pitchFamily="18" charset="0"/>
              </a:rPr>
              <a:t>čnik</a:t>
            </a:r>
            <a:r>
              <a:rPr lang="sr-Latn-R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feromona</a:t>
            </a:r>
            <a:endParaRPr lang="sr-Latn-R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sr-Latn-RS" dirty="0"/>
              <a:t>Za svaki čvor računa se grana između trenutnog čvora i sledećeg čvora, te joj se </a:t>
            </a:r>
            <a:r>
              <a:rPr lang="sr-Latn-RS" dirty="0">
                <a:ea typeface="Calibri" panose="020F0502020204030204" pitchFamily="34" charset="0"/>
                <a:cs typeface="Times New Roman" panose="02020603050405020304" pitchFamily="18" charset="0"/>
              </a:rPr>
              <a:t> dodaje </a:t>
            </a:r>
            <a:r>
              <a:rPr lang="sr-Latn-RS" dirty="0" err="1">
                <a:ea typeface="Calibri" panose="020F0502020204030204" pitchFamily="34" charset="0"/>
                <a:cs typeface="Times New Roman" panose="02020603050405020304" pitchFamily="18" charset="0"/>
              </a:rPr>
              <a:t>feromon</a:t>
            </a:r>
            <a:endParaRPr lang="sr-Latn-R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sr-Latn-R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Primijenjuje</a:t>
            </a:r>
            <a:r>
              <a:rPr lang="sr-Latn-R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se faktor propadanja </a:t>
            </a:r>
            <a:r>
              <a:rPr lang="sr-Latn-R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feromona</a:t>
            </a:r>
            <a:r>
              <a:rPr lang="sr-Latn-R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na sve grane u </a:t>
            </a:r>
            <a:r>
              <a:rPr lang="sr-Latn-R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grafu</a:t>
            </a:r>
            <a:r>
              <a:rPr lang="sr-Latn-R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radi postepenog smanjivanja </a:t>
            </a:r>
            <a:r>
              <a:rPr lang="sr-Latn-R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vrijednosti</a:t>
            </a:r>
            <a:r>
              <a:rPr lang="sr-Latn-R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feromon</a:t>
            </a:r>
            <a:r>
              <a:rPr lang="sr-Latn-RS" dirty="0" err="1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sr-Latn-RS" dirty="0">
                <a:ea typeface="Calibri" panose="020F0502020204030204" pitchFamily="34" charset="0"/>
                <a:cs typeface="Times New Roman" panose="02020603050405020304" pitchFamily="18" charset="0"/>
              </a:rPr>
              <a:t> tokom vremena</a:t>
            </a:r>
            <a:endParaRPr lang="sr-Latn-R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sr-Latn-R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itle 4">
            <a:extLst>
              <a:ext uri="{FF2B5EF4-FFF2-40B4-BE49-F238E27FC236}">
                <a16:creationId xmlns:a16="http://schemas.microsoft.com/office/drawing/2014/main" id="{BF3D5A54-94F9-0871-1A5D-E1146527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18" y="815320"/>
            <a:ext cx="4711268" cy="830997"/>
          </a:xfrm>
        </p:spPr>
        <p:txBody>
          <a:bodyPr/>
          <a:lstStyle/>
          <a:p>
            <a:r>
              <a:rPr lang="sr-Latn-RS" sz="2400" dirty="0" err="1"/>
              <a:t>Promjena</a:t>
            </a:r>
            <a:r>
              <a:rPr lang="sr-Latn-RS" dirty="0"/>
              <a:t> </a:t>
            </a:r>
            <a:r>
              <a:rPr lang="sr-Latn-RS" sz="2400" dirty="0" err="1"/>
              <a:t>feromona</a:t>
            </a:r>
            <a:endParaRPr lang="en-US" sz="2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9FADFB-ABBE-ED87-67C8-D220AD564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5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42620" y="1646317"/>
            <a:ext cx="6176399" cy="444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34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729516"/>
            <a:ext cx="5838190" cy="830997"/>
          </a:xfrm>
        </p:spPr>
        <p:txBody>
          <a:bodyPr/>
          <a:lstStyle/>
          <a:p>
            <a:r>
              <a:rPr lang="sr-Latn-RS" dirty="0"/>
              <a:t>Odabir parametara</a:t>
            </a:r>
            <a:endParaRPr lang="en-US" dirty="0"/>
          </a:p>
          <a:p>
            <a:endParaRPr lang="en-US" dirty="0"/>
          </a:p>
        </p:txBody>
      </p:sp>
      <p:pic>
        <p:nvPicPr>
          <p:cNvPr id="25" name="Picture Placeholder 4">
            <a:extLst>
              <a:ext uri="{FF2B5EF4-FFF2-40B4-BE49-F238E27FC236}">
                <a16:creationId xmlns:a16="http://schemas.microsoft.com/office/drawing/2014/main" id="{B43125FE-4923-4B38-ADD6-3F547696AB1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9781" b="9781"/>
          <a:stretch/>
        </p:blipFill>
        <p:spPr>
          <a:xfrm>
            <a:off x="9261475" y="0"/>
            <a:ext cx="2930525" cy="1560513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27DC06-E3ED-47AA-A80C-6DC3AB8A23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1246" y="1935701"/>
            <a:ext cx="4368913" cy="438150"/>
          </a:xfrm>
        </p:spPr>
        <p:txBody>
          <a:bodyPr/>
          <a:lstStyle/>
          <a:p>
            <a:r>
              <a:rPr lang="sr-Latn-RS" dirty="0"/>
              <a:t>Moguća različita </a:t>
            </a:r>
            <a:r>
              <a:rPr lang="sr-Latn-RS" dirty="0" err="1"/>
              <a:t>rješenja</a:t>
            </a:r>
            <a:r>
              <a:rPr lang="sr-Latn-RS" dirty="0"/>
              <a:t>: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982E48-3FB5-4F2E-AE87-E5E083865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1247" y="2749039"/>
            <a:ext cx="4368913" cy="3066425"/>
          </a:xfrm>
        </p:spPr>
        <p:txBody>
          <a:bodyPr/>
          <a:lstStyle/>
          <a:p>
            <a:r>
              <a:rPr lang="sr-Latn-RS" dirty="0"/>
              <a:t>Slučajni izbori  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sr-Latn-RS" dirty="0" err="1"/>
              <a:t>Evaporacija</a:t>
            </a:r>
            <a:r>
              <a:rPr lang="sr-Latn-RS" dirty="0"/>
              <a:t> </a:t>
            </a:r>
            <a:r>
              <a:rPr lang="sr-Latn-RS" dirty="0" err="1"/>
              <a:t>feromona</a:t>
            </a:r>
            <a:br>
              <a:rPr lang="en-US" dirty="0"/>
            </a:br>
            <a:endParaRPr lang="en-US" dirty="0"/>
          </a:p>
          <a:p>
            <a:r>
              <a:rPr lang="sr-Latn-RS" dirty="0"/>
              <a:t>Inicijalizacija </a:t>
            </a:r>
            <a:r>
              <a:rPr lang="sr-Latn-RS" dirty="0" err="1"/>
              <a:t>feromona</a:t>
            </a:r>
            <a:br>
              <a:rPr lang="en-US" dirty="0"/>
            </a:br>
            <a:endParaRPr lang="en-US" dirty="0"/>
          </a:p>
          <a:p>
            <a:r>
              <a:rPr lang="sr-Latn-RS" dirty="0"/>
              <a:t>Parametri algoritma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D99201-D7DA-9AA1-E413-56893DF9B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2671029"/>
            <a:ext cx="7166187" cy="314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4774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341</TotalTime>
  <Words>590</Words>
  <Application>Microsoft Office PowerPoint</Application>
  <PresentationFormat>Widescreen</PresentationFormat>
  <Paragraphs>93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Cascadia Mono SemiLight</vt:lpstr>
      <vt:lpstr>Corbel</vt:lpstr>
      <vt:lpstr>Times New Roman</vt:lpstr>
      <vt:lpstr>Wingdings</vt:lpstr>
      <vt:lpstr>Office Theme</vt:lpstr>
      <vt:lpstr>ACO – Problem najkraćeg puta</vt:lpstr>
      <vt:lpstr>Agenda</vt:lpstr>
      <vt:lpstr>Uvod </vt:lpstr>
      <vt:lpstr>Opis problema</vt:lpstr>
      <vt:lpstr>PowerPoint Presentation</vt:lpstr>
      <vt:lpstr>Implementacija</vt:lpstr>
      <vt:lpstr>PowerPoint Presentation</vt:lpstr>
      <vt:lpstr>Promjena feromona</vt:lpstr>
      <vt:lpstr>Odabir parametara </vt:lpstr>
      <vt:lpstr>Parametri algoritma</vt:lpstr>
      <vt:lpstr>Različita pokretanja programa</vt:lpstr>
      <vt:lpstr>Zaključak </vt:lpstr>
      <vt:lpstr>Tim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 – Problem najkraćeg puta</dc:title>
  <dc:creator>Ivana Radovanovic</dc:creator>
  <cp:lastModifiedBy>Ivana Radovanovic</cp:lastModifiedBy>
  <cp:revision>45</cp:revision>
  <dcterms:created xsi:type="dcterms:W3CDTF">2024-01-12T15:02:03Z</dcterms:created>
  <dcterms:modified xsi:type="dcterms:W3CDTF">2024-01-19T12:19:08Z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