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585" autoAdjust="0"/>
  </p:normalViewPr>
  <p:slideViewPr>
    <p:cSldViewPr>
      <p:cViewPr>
        <p:scale>
          <a:sx n="87" d="100"/>
          <a:sy n="87" d="100"/>
        </p:scale>
        <p:origin x="-8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461C87D-5CAE-4249-9164-A0FA13DCDF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EC1329-9EB0-4C4D-BC9F-516A5E29C1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SIIT - </a:t>
            </a:r>
            <a:r>
              <a:rPr lang="en-US" dirty="0" err="1"/>
              <a:t>engleski</a:t>
            </a:r>
            <a:r>
              <a:rPr lang="en-US" dirty="0"/>
              <a:t> </a:t>
            </a:r>
            <a:r>
              <a:rPr lang="en-US" dirty="0" err="1"/>
              <a:t>srednji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Vesna</a:t>
            </a:r>
            <a:r>
              <a:rPr lang="en-US" dirty="0"/>
              <a:t> </a:t>
            </a:r>
            <a:r>
              <a:rPr lang="en-US" dirty="0" err="1"/>
              <a:t>Bulatovi</a:t>
            </a:r>
            <a:r>
              <a:rPr lang="sr-Latn-RS" dirty="0"/>
              <a:t>ć</a:t>
            </a:r>
          </a:p>
          <a:p>
            <a:r>
              <a:rPr lang="en-US" sz="2000" dirty="0"/>
              <a:t>v</a:t>
            </a:r>
            <a:r>
              <a:rPr lang="sr-Latn-RS" sz="2000" dirty="0"/>
              <a:t>esna.bulatovic</a:t>
            </a:r>
            <a:r>
              <a:rPr lang="en-US" sz="2000" dirty="0"/>
              <a:t>@uns.ac.rs</a:t>
            </a:r>
          </a:p>
        </p:txBody>
      </p:sp>
    </p:spTree>
    <p:extLst>
      <p:ext uri="{BB962C8B-B14F-4D97-AF65-F5344CB8AC3E}">
        <p14:creationId xmlns:p14="http://schemas.microsoft.com/office/powerpoint/2010/main" val="15980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Studijski</a:t>
            </a:r>
            <a:r>
              <a:rPr lang="en-US" sz="2400" dirty="0"/>
              <a:t> program: </a:t>
            </a:r>
            <a:r>
              <a:rPr lang="en-US" sz="2400" dirty="0" err="1"/>
              <a:t>Softversko</a:t>
            </a:r>
            <a:r>
              <a:rPr lang="en-US" sz="2400" dirty="0"/>
              <a:t> </a:t>
            </a:r>
            <a:r>
              <a:rPr lang="en-US" sz="2400" dirty="0" err="1"/>
              <a:t>inženjerstvo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informacione</a:t>
            </a:r>
            <a:r>
              <a:rPr lang="en-US" sz="2400" dirty="0"/>
              <a:t> </a:t>
            </a:r>
            <a:r>
              <a:rPr lang="en-US" sz="2400" dirty="0" err="1"/>
              <a:t>tehnologije</a:t>
            </a:r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dirty="0" err="1"/>
              <a:t>Nastavni</a:t>
            </a:r>
            <a:r>
              <a:rPr lang="en-US" sz="2400" dirty="0"/>
              <a:t> </a:t>
            </a:r>
            <a:r>
              <a:rPr lang="en-US" sz="2400" dirty="0" err="1"/>
              <a:t>predmet</a:t>
            </a:r>
            <a:r>
              <a:rPr lang="en-US" sz="2400" dirty="0"/>
              <a:t>: </a:t>
            </a:r>
            <a:r>
              <a:rPr lang="en-US" sz="2400" dirty="0" err="1"/>
              <a:t>Engleski</a:t>
            </a:r>
            <a:r>
              <a:rPr lang="en-US" sz="2400" dirty="0"/>
              <a:t> </a:t>
            </a:r>
            <a:r>
              <a:rPr lang="en-US" sz="2400" dirty="0" err="1"/>
              <a:t>jezik</a:t>
            </a:r>
            <a:r>
              <a:rPr lang="en-US" sz="2400" dirty="0"/>
              <a:t> – </a:t>
            </a:r>
            <a:r>
              <a:rPr lang="en-US" sz="2400" dirty="0" err="1"/>
              <a:t>srednji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časova</a:t>
            </a:r>
            <a:r>
              <a:rPr lang="en-US" sz="2400" dirty="0"/>
              <a:t> </a:t>
            </a:r>
            <a:r>
              <a:rPr lang="en-US" sz="2400" dirty="0" err="1"/>
              <a:t>aktivne</a:t>
            </a:r>
            <a:r>
              <a:rPr lang="en-US" sz="2400" dirty="0"/>
              <a:t> </a:t>
            </a:r>
            <a:r>
              <a:rPr lang="en-US" sz="2400" dirty="0" err="1"/>
              <a:t>nastave</a:t>
            </a:r>
            <a:r>
              <a:rPr lang="en-US" sz="2400" dirty="0"/>
              <a:t> </a:t>
            </a:r>
            <a:r>
              <a:rPr lang="en-US" sz="2400" dirty="0" err="1"/>
              <a:t>nedeljno</a:t>
            </a:r>
            <a:r>
              <a:rPr lang="en-US" sz="2400" dirty="0"/>
              <a:t>: 2+0</a:t>
            </a:r>
          </a:p>
          <a:p>
            <a:endParaRPr lang="en-US" sz="2400" dirty="0"/>
          </a:p>
          <a:p>
            <a:r>
              <a:rPr lang="en-US" sz="2400" dirty="0" err="1"/>
              <a:t>Broj</a:t>
            </a:r>
            <a:r>
              <a:rPr lang="en-US" sz="2400" dirty="0"/>
              <a:t> ESPB: 2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Nastavni</a:t>
            </a:r>
            <a:r>
              <a:rPr lang="en-US" sz="2400" dirty="0"/>
              <a:t> plan </a:t>
            </a:r>
            <a:r>
              <a:rPr lang="en-US" sz="2400" dirty="0" err="1"/>
              <a:t>i</a:t>
            </a:r>
            <a:r>
              <a:rPr lang="en-US" sz="2400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42284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/>
              <a:t>Literatura</a:t>
            </a:r>
            <a:r>
              <a:rPr lang="en-US" sz="2200" b="1" dirty="0"/>
              <a:t> </a:t>
            </a:r>
            <a:r>
              <a:rPr lang="en-US" sz="2200" b="1" dirty="0" err="1"/>
              <a:t>koja</a:t>
            </a:r>
            <a:r>
              <a:rPr lang="en-US" sz="2200" b="1" dirty="0"/>
              <a:t> </a:t>
            </a:r>
            <a:r>
              <a:rPr lang="en-US" sz="2200" b="1" dirty="0" err="1"/>
              <a:t>će</a:t>
            </a:r>
            <a:r>
              <a:rPr lang="en-US" sz="2200" b="1" dirty="0"/>
              <a:t> se </a:t>
            </a:r>
            <a:r>
              <a:rPr lang="en-US" sz="2200" b="1" dirty="0" err="1"/>
              <a:t>koristiti</a:t>
            </a:r>
            <a:r>
              <a:rPr lang="en-US" sz="2200" b="1" dirty="0"/>
              <a:t> </a:t>
            </a:r>
            <a:r>
              <a:rPr lang="en-US" sz="2200" b="1" dirty="0" err="1"/>
              <a:t>tokom</a:t>
            </a:r>
            <a:r>
              <a:rPr lang="en-US" sz="2200" b="1" dirty="0"/>
              <a:t> </a:t>
            </a:r>
            <a:r>
              <a:rPr lang="en-US" sz="2200" b="1" dirty="0" err="1"/>
              <a:t>kursa</a:t>
            </a:r>
            <a:r>
              <a:rPr lang="en-US" sz="2200" b="1" dirty="0"/>
              <a:t>:</a:t>
            </a:r>
            <a:endParaRPr lang="en-US" sz="2200" dirty="0"/>
          </a:p>
          <a:p>
            <a:pPr marL="109728" indent="0">
              <a:buNone/>
            </a:pPr>
            <a:r>
              <a:rPr lang="en-US" sz="2200" b="1" dirty="0"/>
              <a:t> </a:t>
            </a:r>
            <a:endParaRPr lang="en-US" sz="2200" dirty="0"/>
          </a:p>
          <a:p>
            <a:r>
              <a:rPr lang="en-US" sz="2200" dirty="0"/>
              <a:t>Eric </a:t>
            </a:r>
            <a:r>
              <a:rPr lang="en-US" sz="2200" dirty="0" err="1"/>
              <a:t>Glendinning</a:t>
            </a:r>
            <a:r>
              <a:rPr lang="en-US" sz="2200" dirty="0"/>
              <a:t>, John McEwan (2000): Oxford for Information Technology. Oxford University Press.</a:t>
            </a:r>
          </a:p>
          <a:p>
            <a:r>
              <a:rPr lang="en-US" sz="2200" dirty="0"/>
              <a:t>Murphy, Raymond (2004): </a:t>
            </a:r>
            <a:r>
              <a:rPr lang="en-US" sz="2200" i="1" dirty="0"/>
              <a:t>English Grammar in Use </a:t>
            </a:r>
            <a:r>
              <a:rPr lang="en-US" sz="2200" dirty="0"/>
              <a:t>(intermediate). Cambridge: Cambridge University Press.</a:t>
            </a:r>
            <a:endParaRPr lang="sr-Latn-RS" sz="2200" dirty="0"/>
          </a:p>
          <a:p>
            <a:r>
              <a:rPr lang="sr-Latn-RS" sz="2200" dirty="0"/>
              <a:t>Udžbenik kopirnica Electra – Stražilovska ulica</a:t>
            </a:r>
          </a:p>
          <a:p>
            <a:r>
              <a:rPr lang="en-US" sz="2200" dirty="0" err="1"/>
              <a:t>Autentični</a:t>
            </a:r>
            <a:r>
              <a:rPr lang="en-US" sz="2200" dirty="0"/>
              <a:t> </a:t>
            </a:r>
            <a:r>
              <a:rPr lang="en-US" sz="2200" dirty="0" err="1"/>
              <a:t>materijal</a:t>
            </a:r>
            <a:r>
              <a:rPr lang="en-US" sz="2200" dirty="0"/>
              <a:t> </a:t>
            </a:r>
            <a:r>
              <a:rPr lang="en-US" sz="2200" dirty="0" err="1"/>
              <a:t>iz</a:t>
            </a:r>
            <a:r>
              <a:rPr lang="en-US" sz="2200" dirty="0"/>
              <a:t> </a:t>
            </a:r>
            <a:r>
              <a:rPr lang="en-US" sz="2200" dirty="0" err="1"/>
              <a:t>časopisa</a:t>
            </a:r>
            <a:r>
              <a:rPr lang="en-US" sz="2200" dirty="0"/>
              <a:t>, </a:t>
            </a:r>
            <a:r>
              <a:rPr lang="en-US" sz="2200" dirty="0" err="1"/>
              <a:t>novina</a:t>
            </a:r>
            <a:r>
              <a:rPr lang="en-US" sz="2200" dirty="0"/>
              <a:t>, </a:t>
            </a:r>
            <a:r>
              <a:rPr lang="en-US" sz="2200" dirty="0" err="1"/>
              <a:t>materijal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Interneta</a:t>
            </a:r>
            <a:r>
              <a:rPr lang="en-US" sz="2200" dirty="0"/>
              <a:t> (audio </a:t>
            </a:r>
            <a:r>
              <a:rPr lang="en-US" sz="2200" dirty="0" err="1"/>
              <a:t>i</a:t>
            </a:r>
            <a:r>
              <a:rPr lang="en-US" sz="2200" dirty="0"/>
              <a:t> video </a:t>
            </a:r>
            <a:r>
              <a:rPr lang="en-US" sz="2200" dirty="0" err="1"/>
              <a:t>materijal</a:t>
            </a:r>
            <a:r>
              <a:rPr lang="en-US" sz="2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Literatura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10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2DA2BF"/>
              </a:buClr>
            </a:pPr>
            <a:r>
              <a:rPr lang="en-US" sz="2000" dirty="0" err="1">
                <a:latin typeface="Lucida Sans Unicode" pitchFamily="18"/>
              </a:rPr>
              <a:t>Proširivanje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vokabulara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koji</a:t>
            </a:r>
            <a:r>
              <a:rPr lang="en-US" sz="2000" dirty="0">
                <a:latin typeface="Lucida Sans Unicode" pitchFamily="18"/>
              </a:rPr>
              <a:t> se ne </a:t>
            </a:r>
            <a:r>
              <a:rPr lang="en-US" sz="2000" dirty="0" err="1">
                <a:latin typeface="Lucida Sans Unicode" pitchFamily="18"/>
              </a:rPr>
              <a:t>odnosi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samo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na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neposredno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okruženje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nego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uključuje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i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veći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broj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apstraktih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termina</a:t>
            </a:r>
            <a:endParaRPr lang="sr-Latn-RS" sz="2000" dirty="0">
              <a:latin typeface="Lucida Sans Unicode" pitchFamily="18"/>
            </a:endParaRPr>
          </a:p>
          <a:p>
            <a:pPr marL="0" lvl="0" indent="0">
              <a:buClr>
                <a:srgbClr val="2DA2BF"/>
              </a:buClr>
              <a:buNone/>
            </a:pPr>
            <a:endParaRPr lang="en-US" sz="2000" dirty="0">
              <a:latin typeface="Lucida Sans Unicode" pitchFamily="18"/>
            </a:endParaRPr>
          </a:p>
          <a:p>
            <a:pPr marL="0" lvl="0" indent="0">
              <a:buClr>
                <a:srgbClr val="2DA2BF"/>
              </a:buClr>
            </a:pPr>
            <a:r>
              <a:rPr lang="en-US" sz="2000" dirty="0" err="1">
                <a:latin typeface="Lucida Sans Unicode" pitchFamily="18"/>
              </a:rPr>
              <a:t>Obrada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tekstova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iz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različitih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izvora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pisanih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različitim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stilom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i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registrom</a:t>
            </a:r>
            <a:endParaRPr lang="sr-Latn-RS" sz="2000" dirty="0">
              <a:latin typeface="Lucida Sans Unicode" pitchFamily="18"/>
            </a:endParaRPr>
          </a:p>
          <a:p>
            <a:pPr marL="0" lvl="0" indent="0">
              <a:buClr>
                <a:srgbClr val="2DA2BF"/>
              </a:buClr>
              <a:buNone/>
            </a:pPr>
            <a:endParaRPr lang="sr-Latn-RS" sz="2000" dirty="0">
              <a:latin typeface="Lucida Sans Unicode" pitchFamily="18"/>
            </a:endParaRPr>
          </a:p>
          <a:p>
            <a:pPr marL="0" lvl="0" indent="0">
              <a:buClr>
                <a:srgbClr val="2DA2BF"/>
              </a:buClr>
            </a:pP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Tvorba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reči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vezana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za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tvorbu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apstraktnih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imenica</a:t>
            </a:r>
            <a:r>
              <a:rPr lang="en-US" sz="2000" dirty="0">
                <a:latin typeface="Lucida Sans Unicode" pitchFamily="18"/>
              </a:rPr>
              <a:t>, </a:t>
            </a:r>
            <a:r>
              <a:rPr lang="en-US" sz="2000" dirty="0" err="1">
                <a:latin typeface="Lucida Sans Unicode" pitchFamily="18"/>
              </a:rPr>
              <a:t>izražavanje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vršioca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radnje</a:t>
            </a:r>
            <a:r>
              <a:rPr lang="en-US" sz="2000" dirty="0">
                <a:latin typeface="Lucida Sans Unicode" pitchFamily="18"/>
              </a:rPr>
              <a:t>, </a:t>
            </a:r>
            <a:r>
              <a:rPr lang="en-US" sz="2000" dirty="0" err="1">
                <a:latin typeface="Lucida Sans Unicode" pitchFamily="18"/>
              </a:rPr>
              <a:t>upotreba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negativnih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en-US" sz="2000" dirty="0" err="1">
                <a:latin typeface="Lucida Sans Unicode" pitchFamily="18"/>
              </a:rPr>
              <a:t>prefiksa</a:t>
            </a:r>
            <a:endParaRPr lang="sr-Latn-RS" sz="2000" dirty="0">
              <a:latin typeface="Lucida Sans Unicode" pitchFamily="18"/>
            </a:endParaRPr>
          </a:p>
          <a:p>
            <a:pPr marL="0" lvl="0" indent="0">
              <a:buClr>
                <a:srgbClr val="2DA2BF"/>
              </a:buClr>
              <a:buNone/>
            </a:pPr>
            <a:endParaRPr lang="en-US" sz="2000" dirty="0">
              <a:latin typeface="Lucida Sans Unicode" pitchFamily="18"/>
            </a:endParaRPr>
          </a:p>
          <a:p>
            <a:pPr marL="0" lvl="0" indent="0">
              <a:buClr>
                <a:srgbClr val="2DA2BF"/>
              </a:buClr>
            </a:pPr>
            <a:r>
              <a:rPr lang="en-US" sz="2000" dirty="0" err="1">
                <a:latin typeface="Lucida Sans Unicode" pitchFamily="18"/>
              </a:rPr>
              <a:t>Upotreba</a:t>
            </a:r>
            <a:r>
              <a:rPr lang="en-US" sz="2000" dirty="0">
                <a:latin typeface="Lucida Sans Unicode" pitchFamily="18"/>
              </a:rPr>
              <a:t> </a:t>
            </a:r>
            <a:r>
              <a:rPr lang="sr-Latn-RS" sz="2000" dirty="0">
                <a:latin typeface="Lucida Sans Unicode" pitchFamily="18"/>
              </a:rPr>
              <a:t>veznika</a:t>
            </a:r>
          </a:p>
          <a:p>
            <a:pPr marL="0" lvl="0" indent="0">
              <a:buClr>
                <a:srgbClr val="2DA2BF"/>
              </a:buClr>
              <a:buNone/>
            </a:pPr>
            <a:endParaRPr lang="sr-Latn-RS" sz="2000" dirty="0">
              <a:latin typeface="Lucida Sans Unicode" pitchFamily="18"/>
            </a:endParaRPr>
          </a:p>
          <a:p>
            <a:pPr marL="0" lvl="0" indent="0">
              <a:buClr>
                <a:srgbClr val="2DA2BF"/>
              </a:buClr>
            </a:pPr>
            <a:r>
              <a:rPr lang="sr-Latn-RS" sz="2000" dirty="0">
                <a:latin typeface="Lucida Sans Unicode" pitchFamily="18"/>
              </a:rPr>
              <a:t>Upotreba participa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2800" dirty="0"/>
              <a:t>Sadržaj predmeta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808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 err="1"/>
              <a:t>Predispitne</a:t>
            </a:r>
            <a:r>
              <a:rPr lang="en-US" sz="2200" b="1" dirty="0"/>
              <a:t> </a:t>
            </a:r>
            <a:r>
              <a:rPr lang="en-US" sz="2200" b="1" dirty="0" err="1"/>
              <a:t>obaveze</a:t>
            </a:r>
            <a:r>
              <a:rPr lang="en-US" sz="2200" b="1" dirty="0"/>
              <a:t>:</a:t>
            </a:r>
            <a:endParaRPr lang="en-US" sz="2200" dirty="0"/>
          </a:p>
          <a:p>
            <a:r>
              <a:rPr lang="sr-Latn-RS" sz="2200" b="1" dirty="0"/>
              <a:t>10 objava </a:t>
            </a:r>
            <a:r>
              <a:rPr lang="sr-Latn-RS" sz="2200" dirty="0"/>
              <a:t>na temu iz oblasti tehnologije – 150 reči svaka objava + fotografija ili kraći video; objave se mogu objaviti na posebno napravljenom nalogu na Instagramu ili na sopstvenom blogu  - svaka objava 3 poena / ukupno 30 poena – može se raditi u paru (u tom slučaju 20 objava) </a:t>
            </a:r>
          </a:p>
          <a:p>
            <a:endParaRPr lang="en-US" sz="2200" dirty="0"/>
          </a:p>
          <a:p>
            <a:r>
              <a:rPr lang="en-US" sz="2200" b="1" dirty="0" err="1"/>
              <a:t>Završni</a:t>
            </a:r>
            <a:r>
              <a:rPr lang="en-US" sz="2200" b="1" dirty="0"/>
              <a:t> </a:t>
            </a:r>
            <a:r>
              <a:rPr lang="en-US" sz="2200" b="1" dirty="0" err="1"/>
              <a:t>ispit</a:t>
            </a:r>
            <a:r>
              <a:rPr lang="en-US" sz="2200" b="1" dirty="0"/>
              <a:t>:</a:t>
            </a:r>
            <a:endParaRPr lang="en-US" sz="2200" dirty="0"/>
          </a:p>
          <a:p>
            <a:r>
              <a:rPr lang="en-US" sz="2200" dirty="0" err="1"/>
              <a:t>Pismeni</a:t>
            </a:r>
            <a:r>
              <a:rPr lang="en-US" sz="2200" dirty="0"/>
              <a:t> </a:t>
            </a:r>
            <a:r>
              <a:rPr lang="en-US" sz="2200" dirty="0" err="1"/>
              <a:t>deo</a:t>
            </a:r>
            <a:r>
              <a:rPr lang="en-US" sz="2200" dirty="0"/>
              <a:t> </a:t>
            </a:r>
            <a:r>
              <a:rPr lang="en-US" sz="2200" dirty="0" err="1"/>
              <a:t>ispita</a:t>
            </a:r>
            <a:r>
              <a:rPr lang="en-US" sz="2200" dirty="0"/>
              <a:t>: 30 </a:t>
            </a:r>
            <a:r>
              <a:rPr lang="en-US" sz="2200" dirty="0" err="1"/>
              <a:t>poena</a:t>
            </a:r>
            <a:endParaRPr lang="en-US" sz="2200" dirty="0"/>
          </a:p>
          <a:p>
            <a:r>
              <a:rPr lang="en-US" sz="2200" dirty="0" err="1"/>
              <a:t>Usmeni</a:t>
            </a:r>
            <a:r>
              <a:rPr lang="en-US" sz="2200" dirty="0"/>
              <a:t> </a:t>
            </a:r>
            <a:r>
              <a:rPr lang="en-US" sz="2200" dirty="0" err="1"/>
              <a:t>deo</a:t>
            </a:r>
            <a:r>
              <a:rPr lang="en-US" sz="2200" dirty="0"/>
              <a:t> </a:t>
            </a:r>
            <a:r>
              <a:rPr lang="en-US" sz="2200" dirty="0" err="1"/>
              <a:t>ispita</a:t>
            </a:r>
            <a:r>
              <a:rPr lang="en-US" sz="2200" dirty="0"/>
              <a:t>: 40 </a:t>
            </a:r>
            <a:r>
              <a:rPr lang="en-US" sz="2200" dirty="0" err="1"/>
              <a:t>poena</a:t>
            </a:r>
            <a:endParaRPr lang="en-US" sz="2200" dirty="0"/>
          </a:p>
          <a:p>
            <a:pPr marL="109728" indent="0">
              <a:buNone/>
            </a:pPr>
            <a:r>
              <a:rPr lang="en-US" sz="2200" dirty="0"/>
              <a:t> </a:t>
            </a:r>
          </a:p>
          <a:p>
            <a:r>
              <a:rPr lang="en-US" sz="2200" dirty="0" err="1"/>
              <a:t>Za</a:t>
            </a:r>
            <a:r>
              <a:rPr lang="en-US" sz="2200" dirty="0"/>
              <a:t> </a:t>
            </a:r>
            <a:r>
              <a:rPr lang="en-US" sz="2200" b="1" dirty="0" err="1"/>
              <a:t>aktivnost</a:t>
            </a:r>
            <a:r>
              <a:rPr lang="en-US" sz="2200" b="1" dirty="0"/>
              <a:t> </a:t>
            </a:r>
            <a:r>
              <a:rPr lang="en-US" sz="2200" b="1" dirty="0" err="1"/>
              <a:t>na</a:t>
            </a:r>
            <a:r>
              <a:rPr lang="en-US" sz="2200" b="1" dirty="0"/>
              <a:t> </a:t>
            </a:r>
            <a:r>
              <a:rPr lang="en-US" sz="2200" b="1" dirty="0" err="1"/>
              <a:t>času</a:t>
            </a:r>
            <a:r>
              <a:rPr lang="en-US" sz="2200" dirty="0"/>
              <a:t> se </a:t>
            </a:r>
            <a:r>
              <a:rPr lang="en-US" sz="2200" dirty="0" err="1"/>
              <a:t>dodeljuju</a:t>
            </a:r>
            <a:r>
              <a:rPr lang="en-US" sz="2200" dirty="0"/>
              <a:t> bonus </a:t>
            </a:r>
            <a:r>
              <a:rPr lang="en-US" sz="2200" dirty="0" err="1"/>
              <a:t>poeni</a:t>
            </a:r>
            <a:r>
              <a:rPr lang="en-US" sz="2200" dirty="0"/>
              <a:t>. </a:t>
            </a:r>
          </a:p>
          <a:p>
            <a:pPr marL="109728" indent="0">
              <a:buNone/>
            </a:pPr>
            <a:r>
              <a:rPr lang="en-US" sz="2200" dirty="0"/>
              <a:t> </a:t>
            </a:r>
          </a:p>
          <a:p>
            <a:r>
              <a:rPr lang="en-US" sz="2200" dirty="0" err="1"/>
              <a:t>Usmeni</a:t>
            </a:r>
            <a:r>
              <a:rPr lang="en-US" sz="2200" dirty="0"/>
              <a:t> </a:t>
            </a:r>
            <a:r>
              <a:rPr lang="en-US" sz="2200" dirty="0" err="1"/>
              <a:t>deo</a:t>
            </a:r>
            <a:r>
              <a:rPr lang="en-US" sz="2200" dirty="0"/>
              <a:t> </a:t>
            </a:r>
            <a:r>
              <a:rPr lang="en-US" sz="2200" dirty="0" err="1"/>
              <a:t>ispita</a:t>
            </a:r>
            <a:r>
              <a:rPr lang="en-US" sz="2200" dirty="0"/>
              <a:t> se </a:t>
            </a:r>
            <a:r>
              <a:rPr lang="en-US" sz="2200" dirty="0" err="1"/>
              <a:t>polaže</a:t>
            </a:r>
            <a:r>
              <a:rPr lang="en-US" sz="2200" dirty="0"/>
              <a:t> </a:t>
            </a:r>
            <a:r>
              <a:rPr lang="en-US" sz="2200" dirty="0" err="1"/>
              <a:t>preko</a:t>
            </a:r>
            <a:r>
              <a:rPr lang="en-US" sz="2200" dirty="0"/>
              <a:t> </a:t>
            </a:r>
            <a:r>
              <a:rPr lang="en-US" sz="2200" dirty="0" err="1"/>
              <a:t>prezentacija</a:t>
            </a:r>
            <a:r>
              <a:rPr lang="sr-Latn-RS" sz="2200" dirty="0"/>
              <a:t> (5 minuta)</a:t>
            </a:r>
            <a:r>
              <a:rPr lang="en-US" sz="2200" dirty="0"/>
              <a:t> u </a:t>
            </a:r>
            <a:r>
              <a:rPr lang="en-US" sz="2200" dirty="0" err="1"/>
              <a:t>terminu</a:t>
            </a:r>
            <a:r>
              <a:rPr lang="en-US" sz="2200" dirty="0"/>
              <a:t> </a:t>
            </a:r>
            <a:r>
              <a:rPr lang="en-US" sz="2200" dirty="0" err="1"/>
              <a:t>nastave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izabranu</a:t>
            </a:r>
            <a:r>
              <a:rPr lang="en-US" sz="2200" dirty="0"/>
              <a:t> </a:t>
            </a:r>
            <a:r>
              <a:rPr lang="en-US" sz="2200" dirty="0" err="1"/>
              <a:t>temu</a:t>
            </a:r>
            <a:r>
              <a:rPr lang="en-US" sz="2200" dirty="0"/>
              <a:t> </a:t>
            </a:r>
            <a:r>
              <a:rPr lang="en-US" sz="2200" dirty="0" err="1"/>
              <a:t>iz</a:t>
            </a:r>
            <a:r>
              <a:rPr lang="en-US" sz="2200" dirty="0"/>
              <a:t> </a:t>
            </a:r>
            <a:r>
              <a:rPr lang="sr-Latn-RS" sz="2200" dirty="0"/>
              <a:t>oblasti tehnologije; može se izlagati u paru, u tom slučaju prezentacija traje 10 minuta</a:t>
            </a:r>
            <a:endParaRPr lang="en-US" sz="2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/>
              <a:t>Ocena</a:t>
            </a:r>
            <a:r>
              <a:rPr lang="en-US" sz="2400" dirty="0"/>
              <a:t> </a:t>
            </a:r>
            <a:r>
              <a:rPr lang="en-US" sz="2400" dirty="0" err="1"/>
              <a:t>znanja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124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481138"/>
            <a:ext cx="8136904" cy="48281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>
                <a:effectLst/>
              </a:rPr>
              <a:t>Kriterijumi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za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držanje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prezentacija</a:t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168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 err="1"/>
              <a:t>Ukupan</a:t>
            </a:r>
            <a:r>
              <a:rPr lang="en-US" sz="2200" dirty="0"/>
              <a:t> </a:t>
            </a:r>
            <a:r>
              <a:rPr lang="en-US" sz="2200" dirty="0" err="1"/>
              <a:t>broj</a:t>
            </a:r>
            <a:r>
              <a:rPr lang="en-US" sz="2200" dirty="0"/>
              <a:t> </a:t>
            </a:r>
            <a:r>
              <a:rPr lang="en-US" sz="2200" dirty="0" err="1"/>
              <a:t>bodova</a:t>
            </a:r>
            <a:r>
              <a:rPr lang="en-US" sz="2200" dirty="0"/>
              <a:t> </a:t>
            </a:r>
            <a:r>
              <a:rPr lang="en-US" sz="2200" dirty="0" err="1"/>
              <a:t>po</a:t>
            </a:r>
            <a:r>
              <a:rPr lang="en-US" sz="2200" dirty="0"/>
              <a:t> </a:t>
            </a:r>
            <a:r>
              <a:rPr lang="en-US" sz="2200" dirty="0" err="1"/>
              <a:t>objavi</a:t>
            </a:r>
            <a:r>
              <a:rPr lang="en-US" sz="2200" dirty="0"/>
              <a:t>:</a:t>
            </a:r>
            <a:r>
              <a:rPr lang="en-US" sz="2200"/>
              <a:t> </a:t>
            </a:r>
            <a:r>
              <a:rPr lang="en-US" sz="2200" b="1"/>
              <a:t>3</a:t>
            </a:r>
            <a:endParaRPr lang="en-US" sz="2200" dirty="0"/>
          </a:p>
          <a:p>
            <a:pPr lvl="0"/>
            <a:r>
              <a:rPr lang="en-US" sz="2200" dirty="0" err="1"/>
              <a:t>Studenti</a:t>
            </a:r>
            <a:r>
              <a:rPr lang="en-US" sz="2200" dirty="0"/>
              <a:t> </a:t>
            </a:r>
            <a:r>
              <a:rPr lang="en-US" sz="2200" dirty="0" err="1"/>
              <a:t>pišu</a:t>
            </a:r>
            <a:r>
              <a:rPr lang="en-US" sz="2200" dirty="0"/>
              <a:t> </a:t>
            </a:r>
            <a:r>
              <a:rPr lang="en-US" sz="2200" dirty="0" err="1"/>
              <a:t>isključivo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engleskom</a:t>
            </a:r>
            <a:r>
              <a:rPr lang="en-US" sz="2200" dirty="0"/>
              <a:t> </a:t>
            </a:r>
            <a:r>
              <a:rPr lang="en-US" sz="2200" dirty="0" err="1"/>
              <a:t>jeziku</a:t>
            </a:r>
            <a:r>
              <a:rPr lang="en-US" sz="2200" dirty="0"/>
              <a:t> – 150 </a:t>
            </a:r>
            <a:r>
              <a:rPr lang="en-US" sz="2200" dirty="0" err="1"/>
              <a:t>reči</a:t>
            </a:r>
            <a:r>
              <a:rPr lang="en-US" sz="2200" dirty="0"/>
              <a:t> + </a:t>
            </a:r>
            <a:r>
              <a:rPr lang="en-US" sz="2200" dirty="0" err="1"/>
              <a:t>fotografija</a:t>
            </a:r>
            <a:r>
              <a:rPr lang="en-US" sz="2200" dirty="0"/>
              <a:t> </a:t>
            </a:r>
            <a:r>
              <a:rPr lang="en-US" sz="2200" dirty="0" err="1"/>
              <a:t>ili</a:t>
            </a:r>
            <a:r>
              <a:rPr lang="en-US" sz="2200" dirty="0"/>
              <a:t> </a:t>
            </a:r>
            <a:r>
              <a:rPr lang="en-US" sz="2200" dirty="0" err="1"/>
              <a:t>kraći</a:t>
            </a:r>
            <a:r>
              <a:rPr lang="en-US" sz="2200" dirty="0"/>
              <a:t> video</a:t>
            </a:r>
          </a:p>
          <a:p>
            <a:pPr lvl="0"/>
            <a:r>
              <a:rPr lang="en-US" sz="2200" dirty="0" err="1"/>
              <a:t>Studenti</a:t>
            </a:r>
            <a:r>
              <a:rPr lang="en-US" sz="2200" dirty="0"/>
              <a:t> </a:t>
            </a:r>
            <a:r>
              <a:rPr lang="en-US" sz="2200" dirty="0" err="1"/>
              <a:t>iznose</a:t>
            </a:r>
            <a:r>
              <a:rPr lang="en-US" sz="2200" dirty="0"/>
              <a:t> </a:t>
            </a:r>
            <a:r>
              <a:rPr lang="en-US" sz="2200" dirty="0" err="1"/>
              <a:t>svoje</a:t>
            </a:r>
            <a:r>
              <a:rPr lang="en-US" sz="2200" dirty="0"/>
              <a:t> </a:t>
            </a:r>
            <a:r>
              <a:rPr lang="en-US" sz="2200" dirty="0" err="1"/>
              <a:t>mišljenje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zadatu</a:t>
            </a:r>
            <a:r>
              <a:rPr lang="en-US" sz="2200" dirty="0"/>
              <a:t> </a:t>
            </a:r>
            <a:r>
              <a:rPr lang="en-US" sz="2200" dirty="0" err="1"/>
              <a:t>temu</a:t>
            </a:r>
            <a:r>
              <a:rPr lang="en-US" sz="2200" dirty="0"/>
              <a:t> </a:t>
            </a:r>
            <a:r>
              <a:rPr lang="en-US" sz="2200" dirty="0" err="1"/>
              <a:t>koristeći</a:t>
            </a:r>
            <a:r>
              <a:rPr lang="en-US" sz="2200" dirty="0"/>
              <a:t> </a:t>
            </a:r>
            <a:r>
              <a:rPr lang="en-US" sz="2200" dirty="0" err="1"/>
              <a:t>formalni</a:t>
            </a:r>
            <a:r>
              <a:rPr lang="en-US" sz="2200" dirty="0"/>
              <a:t> </a:t>
            </a:r>
            <a:r>
              <a:rPr lang="en-US" sz="2200" dirty="0" err="1"/>
              <a:t>stil</a:t>
            </a:r>
            <a:r>
              <a:rPr lang="en-US" sz="2200" dirty="0"/>
              <a:t>, </a:t>
            </a:r>
            <a:r>
              <a:rPr lang="en-US" sz="2200" dirty="0" err="1"/>
              <a:t>stručni</a:t>
            </a:r>
            <a:r>
              <a:rPr lang="en-US" sz="2200" dirty="0"/>
              <a:t> </a:t>
            </a:r>
            <a:r>
              <a:rPr lang="en-US" sz="2200" dirty="0" err="1"/>
              <a:t>vokabular</a:t>
            </a:r>
            <a:r>
              <a:rPr lang="en-US" sz="2200" dirty="0"/>
              <a:t>, </a:t>
            </a:r>
            <a:r>
              <a:rPr lang="en-US" sz="2200" dirty="0" err="1"/>
              <a:t>veznike</a:t>
            </a:r>
            <a:r>
              <a:rPr lang="en-US" sz="2200" dirty="0"/>
              <a:t> (however, on the other hand, finally, whereas </a:t>
            </a:r>
            <a:r>
              <a:rPr lang="en-US" sz="2200" dirty="0" err="1"/>
              <a:t>itd</a:t>
            </a:r>
            <a:r>
              <a:rPr lang="en-US" sz="2200" dirty="0"/>
              <a:t>)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tačne</a:t>
            </a:r>
            <a:r>
              <a:rPr lang="en-US" sz="2200" dirty="0"/>
              <a:t> </a:t>
            </a:r>
            <a:r>
              <a:rPr lang="en-US" sz="2200" dirty="0" err="1"/>
              <a:t>gramatičke</a:t>
            </a:r>
            <a:r>
              <a:rPr lang="en-US" sz="2200" dirty="0"/>
              <a:t> </a:t>
            </a:r>
            <a:r>
              <a:rPr lang="en-US" sz="2200" dirty="0" err="1"/>
              <a:t>konstrukcije</a:t>
            </a:r>
            <a:endParaRPr lang="en-US" sz="2200" dirty="0"/>
          </a:p>
          <a:p>
            <a:pPr lvl="0"/>
            <a:r>
              <a:rPr lang="en-US" sz="2200" dirty="0" err="1"/>
              <a:t>Obratiti</a:t>
            </a:r>
            <a:r>
              <a:rPr lang="en-US" sz="2200" dirty="0"/>
              <a:t> </a:t>
            </a:r>
            <a:r>
              <a:rPr lang="en-US" sz="2200" dirty="0" err="1"/>
              <a:t>pažnju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upotrebu</a:t>
            </a:r>
            <a:r>
              <a:rPr lang="en-US" sz="2200" dirty="0"/>
              <a:t> </a:t>
            </a:r>
            <a:r>
              <a:rPr lang="en-US" sz="2200" dirty="0" err="1"/>
              <a:t>glagolskih</a:t>
            </a:r>
            <a:r>
              <a:rPr lang="en-US" sz="2200" dirty="0"/>
              <a:t> </a:t>
            </a:r>
            <a:r>
              <a:rPr lang="en-US" sz="2200" dirty="0" err="1"/>
              <a:t>vremena</a:t>
            </a:r>
            <a:r>
              <a:rPr lang="en-US" sz="2200" dirty="0"/>
              <a:t>, </a:t>
            </a:r>
            <a:r>
              <a:rPr lang="en-US" sz="2200" dirty="0" err="1"/>
              <a:t>pravopis</a:t>
            </a:r>
            <a:r>
              <a:rPr lang="en-US" sz="2200" dirty="0"/>
              <a:t>; </a:t>
            </a:r>
            <a:r>
              <a:rPr lang="en-US" sz="2200" dirty="0" err="1"/>
              <a:t>izbegavati</a:t>
            </a:r>
            <a:r>
              <a:rPr lang="en-US" sz="2200" dirty="0"/>
              <a:t> </a:t>
            </a:r>
            <a:r>
              <a:rPr lang="en-US" sz="2200" dirty="0" err="1"/>
              <a:t>sleng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kolokvijalizme</a:t>
            </a:r>
            <a:endParaRPr lang="en-US" sz="2200" dirty="0"/>
          </a:p>
          <a:p>
            <a:pPr lvl="0"/>
            <a:r>
              <a:rPr lang="en-US" sz="2200" b="1" dirty="0" err="1"/>
              <a:t>Plagiranje</a:t>
            </a:r>
            <a:r>
              <a:rPr lang="en-US" sz="2200" b="1" dirty="0"/>
              <a:t> je </a:t>
            </a:r>
            <a:r>
              <a:rPr lang="en-US" sz="2200" b="1" dirty="0" err="1"/>
              <a:t>zabranjeno</a:t>
            </a:r>
            <a:r>
              <a:rPr lang="en-US" sz="2200" b="1" dirty="0"/>
              <a:t> </a:t>
            </a:r>
            <a:r>
              <a:rPr lang="en-US" sz="2200" b="1" dirty="0" err="1"/>
              <a:t>i</a:t>
            </a:r>
            <a:r>
              <a:rPr lang="en-US" sz="2200" b="1" dirty="0"/>
              <a:t> </a:t>
            </a:r>
            <a:r>
              <a:rPr lang="en-US" sz="2200" b="1" dirty="0" err="1"/>
              <a:t>neće</a:t>
            </a:r>
            <a:r>
              <a:rPr lang="en-US" sz="2200" b="1" dirty="0"/>
              <a:t> se </a:t>
            </a:r>
            <a:r>
              <a:rPr lang="en-US" sz="2200" b="1" dirty="0" err="1"/>
              <a:t>tolerisati</a:t>
            </a:r>
            <a:endParaRPr lang="en-US" sz="2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dirty="0"/>
              <a:t>KRITERIJUMI ZA OCENJIVANJE POJEDINAČNIH OBJAVA 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2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C0874CC5607B4BA79219EF540412A1" ma:contentTypeVersion="0" ma:contentTypeDescription="Create a new document." ma:contentTypeScope="" ma:versionID="c2d974b38159da69838914be72665ab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569FC0-2EE2-42C6-87A3-90A1FB695E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3AAB46-923E-4036-9941-E838D5EBEB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FD248A-CB43-4908-9649-FB70D392CFBD}">
  <ds:schemaRefs>
    <ds:schemaRef ds:uri="http://purl.org/dc/elements/1.1/"/>
    <ds:schemaRef ds:uri="1a41b7b9-66b9-4004-a561-7808a9882d1a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8462529-a4b3-426c-8612-158be041796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</TotalTime>
  <Words>187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SIIT - engleski srednji</vt:lpstr>
      <vt:lpstr>Nastavni plan i program</vt:lpstr>
      <vt:lpstr>Literatura</vt:lpstr>
      <vt:lpstr>Sadržaj predmeta</vt:lpstr>
      <vt:lpstr>Ocena znanja</vt:lpstr>
      <vt:lpstr>Kriterijumi za držanje prezentacija </vt:lpstr>
      <vt:lpstr>KRITERIJUMI ZA OCENJIVANJE POJEDINAČNIH OBJAVA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Engleski srednji</dc:title>
  <dc:creator>veca</dc:creator>
  <cp:lastModifiedBy>veca</cp:lastModifiedBy>
  <cp:revision>31</cp:revision>
  <dcterms:created xsi:type="dcterms:W3CDTF">2020-09-25T11:06:16Z</dcterms:created>
  <dcterms:modified xsi:type="dcterms:W3CDTF">2022-10-04T22:14:47Z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0x010100C8C0874CC5607B4BA79219EF540412A1</vt:lpwstr>
  </property>
</Properties>
</file>