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578A46-92ED-41CB-8BF0-90BD3F6FDE3F}" type="datetimeFigureOut">
              <a:rPr lang="es-MX" smtClean="0"/>
              <a:t>06/01/2022</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6612DE48-F33E-4E15-BDB1-1228F2D1479F}"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62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578A46-92ED-41CB-8BF0-90BD3F6FDE3F}" type="datetimeFigureOut">
              <a:rPr lang="es-MX" smtClean="0"/>
              <a:t>06/01/2022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12DE48-F33E-4E15-BDB1-1228F2D1479F}"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684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578A46-92ED-41CB-8BF0-90BD3F6FDE3F}" type="datetimeFigureOut">
              <a:rPr lang="es-MX" smtClean="0"/>
              <a:t>06/01/2022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12DE48-F33E-4E15-BDB1-1228F2D1479F}"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291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578A46-92ED-41CB-8BF0-90BD3F6FDE3F}" type="datetimeFigureOut">
              <a:rPr lang="es-MX" smtClean="0"/>
              <a:t>06/01/2022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12DE48-F33E-4E15-BDB1-1228F2D1479F}"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63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578A46-92ED-41CB-8BF0-90BD3F6FDE3F}" type="datetimeFigureOut">
              <a:rPr lang="es-MX" smtClean="0"/>
              <a:t>06/01/2022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612DE48-F33E-4E15-BDB1-1228F2D1479F}"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58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578A46-92ED-41CB-8BF0-90BD3F6FDE3F}" type="datetimeFigureOut">
              <a:rPr lang="es-MX" smtClean="0"/>
              <a:t>06/01/2022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12DE48-F33E-4E15-BDB1-1228F2D1479F}"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73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578A46-92ED-41CB-8BF0-90BD3F6FDE3F}" type="datetimeFigureOut">
              <a:rPr lang="es-MX" smtClean="0"/>
              <a:t>06/01/2022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612DE48-F33E-4E15-BDB1-1228F2D1479F}"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38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578A46-92ED-41CB-8BF0-90BD3F6FDE3F}" type="datetimeFigureOut">
              <a:rPr lang="es-MX" smtClean="0"/>
              <a:t>06/01/2022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612DE48-F33E-4E15-BDB1-1228F2D1479F}"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982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78A46-92ED-41CB-8BF0-90BD3F6FDE3F}" type="datetimeFigureOut">
              <a:rPr lang="es-MX" smtClean="0"/>
              <a:t>06/01/2022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612DE48-F33E-4E15-BDB1-1228F2D1479F}" type="slidenum">
              <a:rPr lang="es-MX" smtClean="0"/>
              <a:t>‹Nº›</a:t>
            </a:fld>
            <a:endParaRPr lang="es-MX"/>
          </a:p>
        </p:txBody>
      </p:sp>
    </p:spTree>
    <p:extLst>
      <p:ext uri="{BB962C8B-B14F-4D97-AF65-F5344CB8AC3E}">
        <p14:creationId xmlns:p14="http://schemas.microsoft.com/office/powerpoint/2010/main" val="206834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578A46-92ED-41CB-8BF0-90BD3F6FDE3F}" type="datetimeFigureOut">
              <a:rPr lang="es-MX" smtClean="0"/>
              <a:t>06/01/2022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612DE48-F33E-4E15-BDB1-1228F2D1479F}"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55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578A46-92ED-41CB-8BF0-90BD3F6FDE3F}" type="datetimeFigureOut">
              <a:rPr lang="es-MX" smtClean="0"/>
              <a:t>06/01/2022</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6612DE48-F33E-4E15-BDB1-1228F2D1479F}"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448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578A46-92ED-41CB-8BF0-90BD3F6FDE3F}" type="datetimeFigureOut">
              <a:rPr lang="es-MX" smtClean="0"/>
              <a:t>06/01/2022</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12DE48-F33E-4E15-BDB1-1228F2D1479F}"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204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a:t>Verificación y Validación de </a:t>
            </a:r>
            <a:r>
              <a:rPr lang="es-MX" dirty="0" err="1"/>
              <a:t>Requerimentos</a:t>
            </a:r>
            <a:endParaRPr lang="es-MX" dirty="0"/>
          </a:p>
        </p:txBody>
      </p:sp>
      <p:sp>
        <p:nvSpPr>
          <p:cNvPr id="3" name="Subtítulo 2"/>
          <p:cNvSpPr>
            <a:spLocks noGrp="1"/>
          </p:cNvSpPr>
          <p:nvPr>
            <p:ph type="subTitle" idx="1"/>
          </p:nvPr>
        </p:nvSpPr>
        <p:spPr/>
        <p:txBody>
          <a:bodyPr>
            <a:normAutofit fontScale="62500" lnSpcReduction="20000"/>
          </a:bodyPr>
          <a:lstStyle/>
          <a:p>
            <a:pPr algn="r"/>
            <a:r>
              <a:rPr lang="es-MX" dirty="0"/>
              <a:t>Bustamante Cortés Iván Guadalupe</a:t>
            </a:r>
          </a:p>
          <a:p>
            <a:pPr algn="r"/>
            <a:r>
              <a:rPr lang="es-MX" dirty="0"/>
              <a:t>Hernández Ramírez Heber Esaú</a:t>
            </a:r>
          </a:p>
          <a:p>
            <a:pPr algn="r"/>
            <a:r>
              <a:rPr lang="es-MX" dirty="0"/>
              <a:t>Hernández Vite Jesús Fernando</a:t>
            </a:r>
          </a:p>
        </p:txBody>
      </p:sp>
    </p:spTree>
    <p:extLst>
      <p:ext uri="{BB962C8B-B14F-4D97-AF65-F5344CB8AC3E}">
        <p14:creationId xmlns:p14="http://schemas.microsoft.com/office/powerpoint/2010/main" val="287825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26029-C9E0-4727-B76A-CD6CE511382D}"/>
              </a:ext>
            </a:extLst>
          </p:cNvPr>
          <p:cNvSpPr>
            <a:spLocks noGrp="1"/>
          </p:cNvSpPr>
          <p:nvPr>
            <p:ph type="title"/>
          </p:nvPr>
        </p:nvSpPr>
        <p:spPr>
          <a:xfrm>
            <a:off x="4446374" y="2399999"/>
            <a:ext cx="5204254" cy="1325563"/>
          </a:xfrm>
        </p:spPr>
        <p:txBody>
          <a:bodyPr>
            <a:normAutofit/>
          </a:bodyPr>
          <a:lstStyle/>
          <a:p>
            <a:r>
              <a:rPr lang="es-MX" sz="6600" b="1" i="1" dirty="0">
                <a:solidFill>
                  <a:srgbClr val="FF0000"/>
                </a:solidFill>
              </a:rPr>
              <a:t>Ejemplos</a:t>
            </a:r>
          </a:p>
        </p:txBody>
      </p:sp>
    </p:spTree>
    <p:extLst>
      <p:ext uri="{BB962C8B-B14F-4D97-AF65-F5344CB8AC3E}">
        <p14:creationId xmlns:p14="http://schemas.microsoft.com/office/powerpoint/2010/main" val="302045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19B6F-D7BF-44EE-9A26-0F1CCBC78B90}"/>
              </a:ext>
            </a:extLst>
          </p:cNvPr>
          <p:cNvSpPr>
            <a:spLocks noGrp="1"/>
          </p:cNvSpPr>
          <p:nvPr>
            <p:ph type="title"/>
          </p:nvPr>
        </p:nvSpPr>
        <p:spPr/>
        <p:txBody>
          <a:bodyPr/>
          <a:lstStyle/>
          <a:p>
            <a:r>
              <a:rPr lang="es-MX" dirty="0"/>
              <a:t>Mars </a:t>
            </a:r>
            <a:r>
              <a:rPr lang="es-MX" dirty="0" err="1"/>
              <a:t>Climate</a:t>
            </a:r>
            <a:r>
              <a:rPr lang="es-MX" dirty="0"/>
              <a:t> 1998</a:t>
            </a:r>
          </a:p>
        </p:txBody>
      </p:sp>
      <p:sp>
        <p:nvSpPr>
          <p:cNvPr id="3" name="Marcador de contenido 2">
            <a:extLst>
              <a:ext uri="{FF2B5EF4-FFF2-40B4-BE49-F238E27FC236}">
                <a16:creationId xmlns:a16="http://schemas.microsoft.com/office/drawing/2014/main" id="{449BB6D3-0F32-458E-B6CE-FD586700D727}"/>
              </a:ext>
            </a:extLst>
          </p:cNvPr>
          <p:cNvSpPr>
            <a:spLocks noGrp="1"/>
          </p:cNvSpPr>
          <p:nvPr>
            <p:ph idx="1"/>
          </p:nvPr>
        </p:nvSpPr>
        <p:spPr/>
        <p:txBody>
          <a:bodyPr>
            <a:normAutofit fontScale="77500" lnSpcReduction="20000"/>
          </a:bodyPr>
          <a:lstStyle/>
          <a:p>
            <a:pPr algn="just"/>
            <a:r>
              <a:rPr lang="es-MX" sz="2600" dirty="0">
                <a:effectLst/>
              </a:rPr>
              <a:t>Después de un viaje de 286 días desde la tierra, la nave "Mars </a:t>
            </a:r>
            <a:r>
              <a:rPr lang="es-MX" sz="2600" dirty="0" err="1">
                <a:effectLst/>
              </a:rPr>
              <a:t>Climate</a:t>
            </a:r>
            <a:r>
              <a:rPr lang="es-MX" sz="2600" dirty="0">
                <a:effectLst/>
              </a:rPr>
              <a:t> </a:t>
            </a:r>
            <a:r>
              <a:rPr lang="es-MX" sz="2600" dirty="0" err="1">
                <a:effectLst/>
              </a:rPr>
              <a:t>Orbiter</a:t>
            </a:r>
            <a:r>
              <a:rPr lang="es-MX" sz="2600" dirty="0">
                <a:effectLst/>
              </a:rPr>
              <a:t>" encendió sus motores para ponerse en órbita alrededor de Marte. Al llegar a Marte, la sonda debía modificar su trayectoria y reducir su velocidad, de forma que se mantuviera orbitando alrededor del planeta. Los motores arrancaron, pero el ingenio entró demasiado en la atmósfera del planeta, provocando que se estrellara en su superficie.</a:t>
            </a:r>
            <a:br>
              <a:rPr lang="es-MX" sz="2600" dirty="0">
                <a:effectLst/>
              </a:rPr>
            </a:br>
            <a:br>
              <a:rPr lang="es-MX" sz="2600" dirty="0">
                <a:effectLst/>
              </a:rPr>
            </a:br>
            <a:r>
              <a:rPr lang="es-MX" sz="2600" dirty="0">
                <a:effectLst/>
              </a:rPr>
              <a:t>La causa fue que el software que controlaba los propulsores del Mars </a:t>
            </a:r>
            <a:r>
              <a:rPr lang="es-MX" sz="2600" dirty="0" err="1">
                <a:effectLst/>
              </a:rPr>
              <a:t>Orbiter</a:t>
            </a:r>
            <a:r>
              <a:rPr lang="es-MX" sz="2600" dirty="0">
                <a:effectLst/>
              </a:rPr>
              <a:t> usaban unidades imperiales (libras de fuerza) en lugar de unidades métricas (Newtons), como especificaba la NASA.</a:t>
            </a:r>
            <a:br>
              <a:rPr lang="es-MX" sz="2600" dirty="0">
                <a:effectLst/>
              </a:rPr>
            </a:br>
            <a:br>
              <a:rPr lang="es-MX" sz="2600" dirty="0">
                <a:effectLst/>
              </a:rPr>
            </a:br>
            <a:r>
              <a:rPr lang="es-MX" sz="2600" dirty="0">
                <a:effectLst/>
              </a:rPr>
              <a:t>Pérdida: 125 millones de dólares.</a:t>
            </a:r>
            <a:endParaRPr lang="es-MX" dirty="0">
              <a:effectLst/>
            </a:endParaRPr>
          </a:p>
        </p:txBody>
      </p:sp>
      <p:pic>
        <p:nvPicPr>
          <p:cNvPr id="5" name="Imagen 4">
            <a:extLst>
              <a:ext uri="{FF2B5EF4-FFF2-40B4-BE49-F238E27FC236}">
                <a16:creationId xmlns:a16="http://schemas.microsoft.com/office/drawing/2014/main" id="{0748EB21-0C47-4C0B-9C45-7F12CEDD6F71}"/>
              </a:ext>
            </a:extLst>
          </p:cNvPr>
          <p:cNvPicPr>
            <a:picLocks noChangeAspect="1"/>
          </p:cNvPicPr>
          <p:nvPr/>
        </p:nvPicPr>
        <p:blipFill>
          <a:blip r:embed="rId2"/>
          <a:stretch>
            <a:fillRect/>
          </a:stretch>
        </p:blipFill>
        <p:spPr>
          <a:xfrm>
            <a:off x="8953500" y="0"/>
            <a:ext cx="2400300" cy="1800225"/>
          </a:xfrm>
          <a:prstGeom prst="rect">
            <a:avLst/>
          </a:prstGeom>
        </p:spPr>
      </p:pic>
    </p:spTree>
    <p:extLst>
      <p:ext uri="{BB962C8B-B14F-4D97-AF65-F5344CB8AC3E}">
        <p14:creationId xmlns:p14="http://schemas.microsoft.com/office/powerpoint/2010/main" val="26671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8BD06-7A85-4D9D-8F6F-98FB38D1BF57}"/>
              </a:ext>
            </a:extLst>
          </p:cNvPr>
          <p:cNvSpPr>
            <a:spLocks noGrp="1"/>
          </p:cNvSpPr>
          <p:nvPr>
            <p:ph type="title"/>
          </p:nvPr>
        </p:nvSpPr>
        <p:spPr/>
        <p:txBody>
          <a:bodyPr/>
          <a:lstStyle/>
          <a:p>
            <a:r>
              <a:rPr lang="es-MX" b="1" dirty="0">
                <a:effectLst/>
              </a:rPr>
              <a:t>Apagón de 2003 en Norteamérica</a:t>
            </a:r>
            <a:br>
              <a:rPr lang="es-MX" dirty="0">
                <a:effectLst/>
              </a:rPr>
            </a:br>
            <a:endParaRPr lang="es-MX" dirty="0"/>
          </a:p>
        </p:txBody>
      </p:sp>
      <p:sp>
        <p:nvSpPr>
          <p:cNvPr id="3" name="Marcador de contenido 2">
            <a:extLst>
              <a:ext uri="{FF2B5EF4-FFF2-40B4-BE49-F238E27FC236}">
                <a16:creationId xmlns:a16="http://schemas.microsoft.com/office/drawing/2014/main" id="{CD92B3BF-B1CD-47AF-8BA3-7686A83FA183}"/>
              </a:ext>
            </a:extLst>
          </p:cNvPr>
          <p:cNvSpPr>
            <a:spLocks noGrp="1"/>
          </p:cNvSpPr>
          <p:nvPr>
            <p:ph idx="1"/>
          </p:nvPr>
        </p:nvSpPr>
        <p:spPr/>
        <p:txBody>
          <a:bodyPr/>
          <a:lstStyle/>
          <a:p>
            <a:pPr algn="just"/>
            <a:r>
              <a:rPr lang="es-MX" dirty="0">
                <a:effectLst/>
              </a:rPr>
              <a:t>Privó de electricidad a un estimado de 50 millones de personas. </a:t>
            </a:r>
          </a:p>
          <a:p>
            <a:pPr marL="0" indent="0" algn="just">
              <a:buNone/>
            </a:pPr>
            <a:r>
              <a:rPr lang="es-MX" dirty="0">
                <a:effectLst/>
              </a:rPr>
              <a:t>El apagón se debió a un error en el software de monitoreo basado en Unix de General Electric, que impidió que los operadores se dieran cuenta de un corte local de energía. El efecto dominó de la falla afectó a ocho estados de Estados Unidos y a Ontario, en Canadá.</a:t>
            </a:r>
          </a:p>
          <a:p>
            <a:pPr marL="0" indent="0">
              <a:buNone/>
            </a:pPr>
            <a:endParaRPr lang="es-MX" dirty="0"/>
          </a:p>
        </p:txBody>
      </p:sp>
    </p:spTree>
    <p:extLst>
      <p:ext uri="{BB962C8B-B14F-4D97-AF65-F5344CB8AC3E}">
        <p14:creationId xmlns:p14="http://schemas.microsoft.com/office/powerpoint/2010/main" val="416189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Verificación</a:t>
            </a:r>
          </a:p>
        </p:txBody>
      </p:sp>
      <p:sp>
        <p:nvSpPr>
          <p:cNvPr id="3" name="Marcador de contenido 2"/>
          <p:cNvSpPr>
            <a:spLocks noGrp="1"/>
          </p:cNvSpPr>
          <p:nvPr>
            <p:ph idx="1"/>
          </p:nvPr>
        </p:nvSpPr>
        <p:spPr/>
        <p:txBody>
          <a:bodyPr>
            <a:normAutofit fontScale="92500"/>
          </a:bodyPr>
          <a:lstStyle/>
          <a:p>
            <a:r>
              <a:rPr lang="es-MX" dirty="0"/>
              <a:t>Verificación es el conjunto de actividades que aseguran que el software implemente</a:t>
            </a:r>
            <a:br>
              <a:rPr lang="es-MX" dirty="0"/>
            </a:br>
            <a:r>
              <a:rPr lang="es-MX" dirty="0"/>
              <a:t>correctamente una función específica y la Validación1 es un conjunto diferente de</a:t>
            </a:r>
            <a:br>
              <a:rPr lang="es-MX" dirty="0"/>
            </a:br>
            <a:r>
              <a:rPr lang="es-MX" dirty="0"/>
              <a:t>actividades que aseguran que el software construido corresponde y satisface los requisitos</a:t>
            </a:r>
            <a:br>
              <a:rPr lang="es-MX" dirty="0"/>
            </a:br>
            <a:r>
              <a:rPr lang="es-MX" dirty="0"/>
              <a:t>del cliente.</a:t>
            </a:r>
          </a:p>
          <a:p>
            <a:r>
              <a:rPr lang="es-MX" dirty="0"/>
              <a:t>¿Qué se debe tener en la verificación?</a:t>
            </a:r>
          </a:p>
          <a:p>
            <a:pPr>
              <a:buFont typeface="Courier New" panose="02070309020205020404" pitchFamily="49" charset="0"/>
              <a:buChar char="o"/>
            </a:pPr>
            <a:r>
              <a:rPr lang="es-MX" dirty="0"/>
              <a:t>    Consistencia: vigilar que la información sea coherente.</a:t>
            </a:r>
          </a:p>
          <a:p>
            <a:pPr>
              <a:buFont typeface="Courier New" panose="02070309020205020404" pitchFamily="49" charset="0"/>
              <a:buChar char="o"/>
            </a:pPr>
            <a:r>
              <a:rPr lang="es-MX" dirty="0"/>
              <a:t>    Precisión: corrección de la sintaxis.</a:t>
            </a:r>
          </a:p>
          <a:p>
            <a:pPr>
              <a:buFont typeface="Courier New" panose="02070309020205020404" pitchFamily="49" charset="0"/>
              <a:buChar char="o"/>
            </a:pPr>
            <a:r>
              <a:rPr lang="es-MX" dirty="0"/>
              <a:t>    Completitud: lagunas en capacidad deductiva.</a:t>
            </a:r>
          </a:p>
          <a:p>
            <a:endParaRPr lang="es-MX" dirty="0"/>
          </a:p>
        </p:txBody>
      </p:sp>
      <p:pic>
        <p:nvPicPr>
          <p:cNvPr id="4" name="Imagen 3"/>
          <p:cNvPicPr>
            <a:picLocks noChangeAspect="1"/>
          </p:cNvPicPr>
          <p:nvPr/>
        </p:nvPicPr>
        <p:blipFill>
          <a:blip r:embed="rId2"/>
          <a:stretch>
            <a:fillRect/>
          </a:stretch>
        </p:blipFill>
        <p:spPr>
          <a:xfrm>
            <a:off x="8995160" y="4629896"/>
            <a:ext cx="2358640" cy="1547067"/>
          </a:xfrm>
          <a:prstGeom prst="rect">
            <a:avLst/>
          </a:prstGeom>
        </p:spPr>
      </p:pic>
    </p:spTree>
    <p:extLst>
      <p:ext uri="{BB962C8B-B14F-4D97-AF65-F5344CB8AC3E}">
        <p14:creationId xmlns:p14="http://schemas.microsoft.com/office/powerpoint/2010/main" val="31504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Validación</a:t>
            </a:r>
          </a:p>
        </p:txBody>
      </p:sp>
      <p:sp>
        <p:nvSpPr>
          <p:cNvPr id="3" name="Marcador de contenido 2"/>
          <p:cNvSpPr>
            <a:spLocks noGrp="1"/>
          </p:cNvSpPr>
          <p:nvPr>
            <p:ph idx="1"/>
          </p:nvPr>
        </p:nvSpPr>
        <p:spPr/>
        <p:txBody>
          <a:bodyPr>
            <a:normAutofit fontScale="92500" lnSpcReduction="20000"/>
          </a:bodyPr>
          <a:lstStyle/>
          <a:p>
            <a:r>
              <a:rPr lang="es-MX" dirty="0"/>
              <a:t>Es el proceso de evaluación intensa que se lleva a cabo justo antes de entregar el producto al cliente, su objetivo es determinar si el producto en su totalidad satisface sus especificaciones.</a:t>
            </a:r>
          </a:p>
          <a:p>
            <a:r>
              <a:rPr lang="es-MX" dirty="0"/>
              <a:t>La validación también es una evaluación del sistema o de componentes, solo que es en el transcurso o al final del proceso del desarrollo, donde se determina si cumple con lo especificado.</a:t>
            </a:r>
          </a:p>
          <a:p>
            <a:pPr marL="0" indent="0">
              <a:buNone/>
            </a:pPr>
            <a:endParaRPr lang="es-MX" dirty="0"/>
          </a:p>
          <a:p>
            <a:r>
              <a:rPr lang="es-MX" dirty="0"/>
              <a:t>Aspectos en la validación:</a:t>
            </a:r>
          </a:p>
          <a:p>
            <a:pPr>
              <a:buFont typeface="Courier New" panose="02070309020205020404" pitchFamily="49" charset="0"/>
              <a:buChar char="o"/>
            </a:pPr>
            <a:r>
              <a:rPr lang="es-MX" dirty="0"/>
              <a:t>    Construir el sistema correcto.</a:t>
            </a:r>
          </a:p>
          <a:p>
            <a:pPr>
              <a:buFont typeface="Courier New" panose="02070309020205020404" pitchFamily="49" charset="0"/>
              <a:buChar char="o"/>
            </a:pPr>
            <a:r>
              <a:rPr lang="es-MX" dirty="0"/>
              <a:t>    Evaluar la conformidad con la especificación de requisitos.</a:t>
            </a:r>
          </a:p>
          <a:p>
            <a:endParaRPr lang="es-MX" dirty="0"/>
          </a:p>
          <a:p>
            <a:endParaRPr lang="es-MX" dirty="0"/>
          </a:p>
        </p:txBody>
      </p:sp>
      <p:pic>
        <p:nvPicPr>
          <p:cNvPr id="4" name="Imagen 3"/>
          <p:cNvPicPr>
            <a:picLocks noChangeAspect="1"/>
          </p:cNvPicPr>
          <p:nvPr/>
        </p:nvPicPr>
        <p:blipFill>
          <a:blip r:embed="rId2"/>
          <a:stretch>
            <a:fillRect/>
          </a:stretch>
        </p:blipFill>
        <p:spPr>
          <a:xfrm>
            <a:off x="10152404" y="4241563"/>
            <a:ext cx="1201396" cy="1201396"/>
          </a:xfrm>
          <a:prstGeom prst="rect">
            <a:avLst/>
          </a:prstGeom>
        </p:spPr>
      </p:pic>
    </p:spTree>
    <p:extLst>
      <p:ext uri="{BB962C8B-B14F-4D97-AF65-F5344CB8AC3E}">
        <p14:creationId xmlns:p14="http://schemas.microsoft.com/office/powerpoint/2010/main" val="96195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Calidad</a:t>
            </a:r>
            <a:br>
              <a:rPr lang="es-MX" dirty="0"/>
            </a:br>
            <a:endParaRPr lang="es-MX" dirty="0"/>
          </a:p>
        </p:txBody>
      </p:sp>
      <p:sp>
        <p:nvSpPr>
          <p:cNvPr id="3" name="Marcador de contenido 2"/>
          <p:cNvSpPr>
            <a:spLocks noGrp="1"/>
          </p:cNvSpPr>
          <p:nvPr>
            <p:ph idx="1"/>
          </p:nvPr>
        </p:nvSpPr>
        <p:spPr/>
        <p:txBody>
          <a:bodyPr/>
          <a:lstStyle/>
          <a:p>
            <a:r>
              <a:rPr lang="es-MX" dirty="0"/>
              <a:t>El término calidad muchas veces se entiende mal cuando se utiliza dentro del contexto de Software, será definido de la siguiente manera: La calidad del software es el grado o medida en que el producto cumple con sus especificaciones.</a:t>
            </a:r>
          </a:p>
          <a:p>
            <a:endParaRPr lang="es-MX" dirty="0"/>
          </a:p>
          <a:p>
            <a:r>
              <a:rPr lang="es-MX" dirty="0"/>
              <a:t>“La calidad implica excelencia, es decir, que el software funcione correctamente y cumpla con todos los requisitos del cliente”</a:t>
            </a:r>
          </a:p>
          <a:p>
            <a:endParaRPr lang="es-MX" dirty="0"/>
          </a:p>
        </p:txBody>
      </p:sp>
      <p:pic>
        <p:nvPicPr>
          <p:cNvPr id="4" name="Imagen 3"/>
          <p:cNvPicPr>
            <a:picLocks noChangeAspect="1"/>
          </p:cNvPicPr>
          <p:nvPr/>
        </p:nvPicPr>
        <p:blipFill>
          <a:blip r:embed="rId2"/>
          <a:stretch>
            <a:fillRect/>
          </a:stretch>
        </p:blipFill>
        <p:spPr>
          <a:xfrm>
            <a:off x="4037888" y="4921667"/>
            <a:ext cx="3217492" cy="1608746"/>
          </a:xfrm>
          <a:prstGeom prst="rect">
            <a:avLst/>
          </a:prstGeom>
        </p:spPr>
      </p:pic>
    </p:spTree>
    <p:extLst>
      <p:ext uri="{BB962C8B-B14F-4D97-AF65-F5344CB8AC3E}">
        <p14:creationId xmlns:p14="http://schemas.microsoft.com/office/powerpoint/2010/main" val="248871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 formal</a:t>
            </a:r>
          </a:p>
        </p:txBody>
      </p:sp>
      <p:sp>
        <p:nvSpPr>
          <p:cNvPr id="3" name="Marcador de contenido 2"/>
          <p:cNvSpPr>
            <a:spLocks noGrp="1"/>
          </p:cNvSpPr>
          <p:nvPr>
            <p:ph idx="1"/>
          </p:nvPr>
        </p:nvSpPr>
        <p:spPr/>
        <p:txBody>
          <a:bodyPr/>
          <a:lstStyle/>
          <a:p>
            <a:r>
              <a:rPr lang="es-MX" dirty="0"/>
              <a:t>un método formal es un camino a la construcción y análisis de modelos matemáticos que permitan una automatización del desarrollo de sistemas informáticos.</a:t>
            </a:r>
          </a:p>
          <a:p>
            <a:r>
              <a:rPr lang="es-MX" dirty="0"/>
              <a:t>Los métodos formales se caracterizan por emplear técnicas y herramientas matemáticas para lograr una facilitación a la hora de encarar la construcción o el análisis de un modelo matemático de un sistema.</a:t>
            </a:r>
          </a:p>
        </p:txBody>
      </p:sp>
    </p:spTree>
    <p:extLst>
      <p:ext uri="{BB962C8B-B14F-4D97-AF65-F5344CB8AC3E}">
        <p14:creationId xmlns:p14="http://schemas.microsoft.com/office/powerpoint/2010/main" val="222863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Aserciones E/S</a:t>
            </a:r>
          </a:p>
        </p:txBody>
      </p:sp>
      <p:sp>
        <p:nvSpPr>
          <p:cNvPr id="3" name="Marcador de contenido 2"/>
          <p:cNvSpPr>
            <a:spLocks noGrp="1"/>
          </p:cNvSpPr>
          <p:nvPr>
            <p:ph idx="1"/>
          </p:nvPr>
        </p:nvSpPr>
        <p:spPr/>
        <p:txBody>
          <a:bodyPr>
            <a:normAutofit lnSpcReduction="10000"/>
          </a:bodyPr>
          <a:lstStyle/>
          <a:p>
            <a:r>
              <a:rPr lang="es-MX" dirty="0"/>
              <a:t>Basado en la lógica de </a:t>
            </a:r>
            <a:r>
              <a:rPr lang="es-MX" dirty="0" err="1"/>
              <a:t>Hoare</a:t>
            </a:r>
            <a:r>
              <a:rPr lang="es-MX" dirty="0"/>
              <a:t>. El programa, en lógica de </a:t>
            </a:r>
            <a:r>
              <a:rPr lang="es-MX" dirty="0" err="1"/>
              <a:t>Hoare</a:t>
            </a:r>
            <a:r>
              <a:rPr lang="es-MX" dirty="0"/>
              <a:t>, se específica mediante aserciones que relacionan las entradas y salidas del programa. Se garantiza que si la entrada actual satisface las restricciones de entrada (precondiciones) la salida satisface las restricciones de salida (</a:t>
            </a:r>
            <a:r>
              <a:rPr lang="es-MX" dirty="0" err="1"/>
              <a:t>poscondiciones</a:t>
            </a:r>
            <a:r>
              <a:rPr lang="es-MX" dirty="0"/>
              <a:t>).</a:t>
            </a:r>
          </a:p>
          <a:p>
            <a:endParaRPr lang="es-MX" dirty="0"/>
          </a:p>
          <a:p>
            <a:r>
              <a:rPr lang="es-MX" dirty="0"/>
              <a:t>Se utiliza una expresión del tipo P{programa}Q, siendo P y Q aserciones de la lógica, para indicar que si P es cierto antes de la ejecución del programa y dicho programa termina, entonces Q es cierto tras la ejecución de dicho programa. Este método permite tanto la corrección parcial como total de los programas.</a:t>
            </a:r>
          </a:p>
        </p:txBody>
      </p:sp>
    </p:spTree>
    <p:extLst>
      <p:ext uri="{BB962C8B-B14F-4D97-AF65-F5344CB8AC3E}">
        <p14:creationId xmlns:p14="http://schemas.microsoft.com/office/powerpoint/2010/main" val="284285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endParaRPr lang="es-MX" dirty="0"/>
          </a:p>
          <a:p>
            <a:r>
              <a:rPr lang="es-MX" dirty="0"/>
              <a:t>Un caso especial son los bucles, donde los predicados deben mostrar una relación invariante, es decir, deben ser ciertos independientemente del número de vueltas del bucle, por lo tanto el predicado debe cumplir lo siguiente:</a:t>
            </a:r>
          </a:p>
          <a:p>
            <a:pPr marL="0" indent="0">
              <a:buNone/>
            </a:pPr>
            <a:endParaRPr lang="es-MX" dirty="0"/>
          </a:p>
          <a:p>
            <a:r>
              <a:rPr lang="es-MX" dirty="0"/>
              <a:t>Es cierto a la entrada del bucle</a:t>
            </a:r>
          </a:p>
          <a:p>
            <a:r>
              <a:rPr lang="es-MX" dirty="0"/>
              <a:t>Es cierto en cualquier paso del bucle</a:t>
            </a:r>
          </a:p>
          <a:p>
            <a:r>
              <a:rPr lang="es-MX" dirty="0"/>
              <a:t>Junto con la negación de la condición del bucle, implica que el predicado se cumple a la salida del bucle.</a:t>
            </a:r>
          </a:p>
          <a:p>
            <a:endParaRPr lang="es-MX" dirty="0"/>
          </a:p>
        </p:txBody>
      </p:sp>
    </p:spTree>
    <p:extLst>
      <p:ext uri="{BB962C8B-B14F-4D97-AF65-F5344CB8AC3E}">
        <p14:creationId xmlns:p14="http://schemas.microsoft.com/office/powerpoint/2010/main" val="138675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Precondición más débil</a:t>
            </a:r>
          </a:p>
        </p:txBody>
      </p:sp>
      <p:sp>
        <p:nvSpPr>
          <p:cNvPr id="3" name="Marcador de contenido 2"/>
          <p:cNvSpPr>
            <a:spLocks noGrp="1"/>
          </p:cNvSpPr>
          <p:nvPr>
            <p:ph idx="1"/>
          </p:nvPr>
        </p:nvSpPr>
        <p:spPr/>
        <p:txBody>
          <a:bodyPr/>
          <a:lstStyle/>
          <a:p>
            <a:r>
              <a:rPr lang="es-MX" dirty="0"/>
              <a:t>Básicamente, consiste en dada una </a:t>
            </a:r>
            <a:r>
              <a:rPr lang="es-MX" dirty="0" err="1"/>
              <a:t>poscondición</a:t>
            </a:r>
            <a:r>
              <a:rPr lang="es-MX" dirty="0"/>
              <a:t> POST, encontrar, operando hacia atrás, un programa S tal que </a:t>
            </a:r>
            <a:r>
              <a:rPr lang="es-MX" dirty="0" err="1"/>
              <a:t>wp</a:t>
            </a:r>
            <a:r>
              <a:rPr lang="es-MX" dirty="0"/>
              <a:t>(S, POST) (la precondición) se satisfaga en un amplio conjunto de situaciones</a:t>
            </a:r>
          </a:p>
          <a:p>
            <a:r>
              <a:rPr lang="es-MX" dirty="0"/>
              <a:t>Dada una proposición (P) S (Q) donde S es un conjunto de sentencias de un módulo de un programa, y donde P y Q son los predicados que se cumplen antes y después de S respectivamente, se dice que P es la precondición más débil (</a:t>
            </a:r>
            <a:r>
              <a:rPr lang="es-MX" dirty="0" err="1"/>
              <a:t>wp</a:t>
            </a:r>
            <a:r>
              <a:rPr lang="es-MX" dirty="0"/>
              <a:t>) de S, si es la condición mínima que garantiza que Q es cierto tras la ejecución de S.</a:t>
            </a:r>
          </a:p>
        </p:txBody>
      </p:sp>
    </p:spTree>
    <p:extLst>
      <p:ext uri="{BB962C8B-B14F-4D97-AF65-F5344CB8AC3E}">
        <p14:creationId xmlns:p14="http://schemas.microsoft.com/office/powerpoint/2010/main" val="133113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Inducción estructural</a:t>
            </a:r>
            <a:br>
              <a:rPr lang="es-MX" b="1" dirty="0"/>
            </a:br>
            <a:endParaRPr lang="es-MX" dirty="0"/>
          </a:p>
        </p:txBody>
      </p:sp>
      <p:sp>
        <p:nvSpPr>
          <p:cNvPr id="3" name="Marcador de contenido 2"/>
          <p:cNvSpPr>
            <a:spLocks noGrp="1"/>
          </p:cNvSpPr>
          <p:nvPr>
            <p:ph idx="1"/>
          </p:nvPr>
        </p:nvSpPr>
        <p:spPr/>
        <p:txBody>
          <a:bodyPr>
            <a:normAutofit lnSpcReduction="10000"/>
          </a:bodyPr>
          <a:lstStyle/>
          <a:p>
            <a:r>
              <a:rPr lang="es-MX" dirty="0"/>
              <a:t>La inducción estructural es una técnica de verificación formal que se basa en el principio de inducción matemática.</a:t>
            </a:r>
          </a:p>
          <a:p>
            <a:r>
              <a:rPr lang="es-MX" dirty="0"/>
              <a:t>Dado un conjunto S con una serie de propiedades y una proposición P que se desea probar, la inducción matemática:</a:t>
            </a:r>
          </a:p>
          <a:p>
            <a:r>
              <a:rPr lang="es-MX" dirty="0"/>
              <a:t>Demuestra que P es cierto para el mínimo número de elementos (o casos triviales) de S.</a:t>
            </a:r>
          </a:p>
          <a:p>
            <a:r>
              <a:rPr lang="es-MX" dirty="0"/>
              <a:t>Asume que P es cierto para un número de elementos (o casos posibles) de S menores o iguales a N.</a:t>
            </a:r>
          </a:p>
          <a:p>
            <a:r>
              <a:rPr lang="es-MX" dirty="0"/>
              <a:t>Demuestra que entonces P es cierto para el elemento N+1 de S.</a:t>
            </a:r>
          </a:p>
          <a:p>
            <a:pPr marL="0" indent="0">
              <a:buNone/>
            </a:pPr>
            <a:endParaRPr lang="es-MX" dirty="0"/>
          </a:p>
        </p:txBody>
      </p:sp>
    </p:spTree>
    <p:extLst>
      <p:ext uri="{BB962C8B-B14F-4D97-AF65-F5344CB8AC3E}">
        <p14:creationId xmlns:p14="http://schemas.microsoft.com/office/powerpoint/2010/main" val="68805323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TotalTime>
  <Words>923</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Courier New</vt:lpstr>
      <vt:lpstr>Gill Sans MT</vt:lpstr>
      <vt:lpstr>Galería</vt:lpstr>
      <vt:lpstr>Verificación y Validación de Requerimentos</vt:lpstr>
      <vt:lpstr>Verificación</vt:lpstr>
      <vt:lpstr>Validación</vt:lpstr>
      <vt:lpstr>Calidad </vt:lpstr>
      <vt:lpstr>Método formal</vt:lpstr>
      <vt:lpstr>Aserciones E/S</vt:lpstr>
      <vt:lpstr>Presentación de PowerPoint</vt:lpstr>
      <vt:lpstr>Precondición más débil</vt:lpstr>
      <vt:lpstr>Inducción estructural </vt:lpstr>
      <vt:lpstr>Ejemplos</vt:lpstr>
      <vt:lpstr>Mars Climate 1998</vt:lpstr>
      <vt:lpstr>Apagón de 2003 en Norteamérica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Bustamante</dc:creator>
  <cp:lastModifiedBy>Fernando Vite</cp:lastModifiedBy>
  <cp:revision>5</cp:revision>
  <dcterms:created xsi:type="dcterms:W3CDTF">2022-01-07T03:43:43Z</dcterms:created>
  <dcterms:modified xsi:type="dcterms:W3CDTF">2022-01-07T05:59:23Z</dcterms:modified>
</cp:coreProperties>
</file>