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tif" ContentType="image/tiff"/>
  <Override PartName="/ppt/media/image5.png" ContentType="image/png"/>
  <Override PartName="/ppt/media/image10.png" ContentType="image/png"/>
  <Override PartName="/ppt/media/image2.jpeg" ContentType="image/jpeg"/>
  <Override PartName="/ppt/media/image3.tif" ContentType="image/tiff"/>
  <Override PartName="/ppt/media/image7.png" ContentType="image/png"/>
  <Override PartName="/ppt/media/image12.png" ContentType="image/png"/>
  <Override PartName="/ppt/media/image4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787C73-BC94-44E8-AB6E-EC520C3A8C4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B75D85-6AC6-4FB7-820E-7B17CF01C23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516E3C-3292-40ED-8BDF-F62A5AAFBBD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B9A65F-6026-4B85-ABC3-6AB148BC4C2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A327CA-8642-49C3-A8B8-F1D21DA610E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F524CA-565B-4341-AED8-C645DF41556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5CB34F-4F93-47B5-B287-3A7EC15246D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4F6298-4B89-43FB-824A-28448BE4455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435153-7984-46EA-8194-582024BDB4C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FB4DC-D8F0-4B1D-840C-58DDB189502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2023F0-581C-431D-9BB2-664F75EA1C3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DC3B9E-7768-46ED-87F5-3A1A75E97B0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E0BAE4-BE37-42C6-9D93-66514A7BEDC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B9236F-B2C5-468E-A2A5-24D1FF2E5B2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4189BD-48F3-4DB3-80C1-E7222EF9BC2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514DEB-0751-4FD4-9B55-2DD517D1279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46168A-68FE-4777-9225-28F667786F5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F51997-7153-465C-AC0F-4CB0A1CAECF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F01A0B-3DEF-4C5B-8C92-8F3D2BAA3B1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88B24A-40F3-4321-9030-251DD8C5A6C7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782F7E-B798-4A1C-BD2D-77FD37D5C9C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78F963-CEB2-4D2E-BB9D-390E29102D0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B9D40D-41C0-4C39-8043-DBB2F0760F8E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5B5697-C69E-400E-8775-24D55E5E822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28C765-445A-4D1A-9B3C-77E61099311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E43D70-EDA2-48EB-BF95-6D5D189212FC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126460-7808-4F81-8D0B-A353A87F9DC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5FB1ED-C084-4E74-93AB-868514E141C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4BF727-75E9-45B8-9921-B1857A2EDA5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3AA7E0-A423-4FE1-88BC-ABC91B66824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32623A-8097-4203-BDFD-CD87E7D0F33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16A75D-637A-4851-B530-A2CE970E3A6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822A11-BA7B-4746-A67C-5F639B136C3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E6256B-8C38-483E-9591-718F9FA6F02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EE7E14-B7BA-4066-B69A-FE663A7826E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E1D7FB-21D0-43C9-BDD5-03F6659617A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4"/>
          <p:cNvSpPr/>
          <p:nvPr/>
        </p:nvSpPr>
        <p:spPr>
          <a:xfrm>
            <a:off x="-19800" y="6594840"/>
            <a:ext cx="3555000" cy="27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Calibri"/>
                <a:ea typeface="Calibri"/>
              </a:rPr>
              <a:t>EPPN Workshop, Barcelona,  Spain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sldNum" idx="1"/>
          </p:nvPr>
        </p:nvSpPr>
        <p:spPr>
          <a:xfrm>
            <a:off x="8369280" y="6594840"/>
            <a:ext cx="281160" cy="267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fr-F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A733B621-6535-4E74-9C18-92888D59F811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/>
          <p:cNvSpPr/>
          <p:nvPr/>
        </p:nvSpPr>
        <p:spPr>
          <a:xfrm>
            <a:off x="0" y="836640"/>
            <a:ext cx="9142560" cy="44280"/>
          </a:xfrm>
          <a:prstGeom prst="rect">
            <a:avLst/>
          </a:prstGeom>
          <a:solidFill>
            <a:srgbClr val="ffffff"/>
          </a:solidFill>
          <a:ln w="12600">
            <a:noFill/>
          </a:ln>
          <a:effectLst>
            <a:outerShdw blurRad="38160" dir="5400000" dist="10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Rectangle 6"/>
          <p:cNvSpPr/>
          <p:nvPr/>
        </p:nvSpPr>
        <p:spPr>
          <a:xfrm>
            <a:off x="0" y="0"/>
            <a:ext cx="9142560" cy="835200"/>
          </a:xfrm>
          <a:prstGeom prst="rect">
            <a:avLst/>
          </a:prstGeom>
          <a:gradFill rotWithShape="0">
            <a:gsLst>
              <a:gs pos="0">
                <a:srgbClr val="256f2d"/>
              </a:gs>
              <a:gs pos="100000">
                <a:srgbClr val="36a041"/>
              </a:gs>
            </a:gsLst>
            <a:lin ang="16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" name="Groupe 6"/>
          <p:cNvGrpSpPr/>
          <p:nvPr/>
        </p:nvGrpSpPr>
        <p:grpSpPr>
          <a:xfrm>
            <a:off x="1998360" y="6432120"/>
            <a:ext cx="6964560" cy="34560"/>
            <a:chOff x="1998360" y="6432120"/>
            <a:chExt cx="6964560" cy="34560"/>
          </a:xfrm>
        </p:grpSpPr>
        <p:sp>
          <p:nvSpPr>
            <p:cNvPr id="43" name="Rectangle 25"/>
            <p:cNvSpPr/>
            <p:nvPr/>
          </p:nvSpPr>
          <p:spPr>
            <a:xfrm>
              <a:off x="761508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444a5a"/>
                </a:gs>
                <a:gs pos="100000">
                  <a:srgbClr val="49b754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Rectangle 26"/>
            <p:cNvSpPr/>
            <p:nvPr/>
          </p:nvSpPr>
          <p:spPr>
            <a:xfrm>
              <a:off x="199836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49b754"/>
                </a:gs>
                <a:gs pos="100000">
                  <a:srgbClr val="98a0b2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Rectangle 27"/>
            <p:cNvSpPr/>
            <p:nvPr/>
          </p:nvSpPr>
          <p:spPr>
            <a:xfrm>
              <a:off x="340668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98a0b2"/>
                </a:gs>
                <a:gs pos="100000">
                  <a:srgbClr val="444a5a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Rectangle 28"/>
            <p:cNvSpPr/>
            <p:nvPr/>
          </p:nvSpPr>
          <p:spPr>
            <a:xfrm>
              <a:off x="481464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444a5a"/>
                </a:gs>
                <a:gs pos="100000">
                  <a:srgbClr val="98a0b2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Rectangle 29"/>
            <p:cNvSpPr/>
            <p:nvPr/>
          </p:nvSpPr>
          <p:spPr>
            <a:xfrm>
              <a:off x="622440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98a0b2"/>
                </a:gs>
                <a:gs pos="100000">
                  <a:srgbClr val="444a5a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sldNum" idx="2"/>
          </p:nvPr>
        </p:nvSpPr>
        <p:spPr>
          <a:xfrm>
            <a:off x="8773200" y="6573600"/>
            <a:ext cx="163800" cy="176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fr-F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6A3274E2-11F1-488B-BB55-095A23D21807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9"/>
          <p:cNvSpPr/>
          <p:nvPr/>
        </p:nvSpPr>
        <p:spPr>
          <a:xfrm>
            <a:off x="0" y="836640"/>
            <a:ext cx="9142560" cy="44280"/>
          </a:xfrm>
          <a:prstGeom prst="rect">
            <a:avLst/>
          </a:prstGeom>
          <a:solidFill>
            <a:srgbClr val="ffffff"/>
          </a:solidFill>
          <a:ln w="12600">
            <a:noFill/>
          </a:ln>
          <a:effectLst>
            <a:outerShdw blurRad="38160" dir="5400000" dist="10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" name="Rectangle 6"/>
          <p:cNvSpPr/>
          <p:nvPr/>
        </p:nvSpPr>
        <p:spPr>
          <a:xfrm>
            <a:off x="0" y="0"/>
            <a:ext cx="9142560" cy="835200"/>
          </a:xfrm>
          <a:prstGeom prst="rect">
            <a:avLst/>
          </a:prstGeom>
          <a:gradFill rotWithShape="0">
            <a:gsLst>
              <a:gs pos="0">
                <a:srgbClr val="256f2d"/>
              </a:gs>
              <a:gs pos="100000">
                <a:srgbClr val="36a041"/>
              </a:gs>
            </a:gsLst>
            <a:lin ang="16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" name="Groupe 6"/>
          <p:cNvGrpSpPr/>
          <p:nvPr/>
        </p:nvGrpSpPr>
        <p:grpSpPr>
          <a:xfrm>
            <a:off x="1998360" y="6432120"/>
            <a:ext cx="6964560" cy="34560"/>
            <a:chOff x="1998360" y="6432120"/>
            <a:chExt cx="6964560" cy="34560"/>
          </a:xfrm>
        </p:grpSpPr>
        <p:sp>
          <p:nvSpPr>
            <p:cNvPr id="90" name="Rectangle 25"/>
            <p:cNvSpPr/>
            <p:nvPr/>
          </p:nvSpPr>
          <p:spPr>
            <a:xfrm>
              <a:off x="761508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444a5a"/>
                </a:gs>
                <a:gs pos="100000">
                  <a:srgbClr val="49b754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Rectangle 26"/>
            <p:cNvSpPr/>
            <p:nvPr/>
          </p:nvSpPr>
          <p:spPr>
            <a:xfrm>
              <a:off x="199836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49b754"/>
                </a:gs>
                <a:gs pos="100000">
                  <a:srgbClr val="98a0b2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Rectangle 27"/>
            <p:cNvSpPr/>
            <p:nvPr/>
          </p:nvSpPr>
          <p:spPr>
            <a:xfrm>
              <a:off x="340668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98a0b2"/>
                </a:gs>
                <a:gs pos="100000">
                  <a:srgbClr val="444a5a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Rectangle 28"/>
            <p:cNvSpPr/>
            <p:nvPr/>
          </p:nvSpPr>
          <p:spPr>
            <a:xfrm>
              <a:off x="481464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444a5a"/>
                </a:gs>
                <a:gs pos="100000">
                  <a:srgbClr val="98a0b2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Rectangle 29"/>
            <p:cNvSpPr/>
            <p:nvPr/>
          </p:nvSpPr>
          <p:spPr>
            <a:xfrm>
              <a:off x="6224400" y="6432120"/>
              <a:ext cx="1347840" cy="34560"/>
            </a:xfrm>
            <a:prstGeom prst="rect">
              <a:avLst/>
            </a:prstGeom>
            <a:gradFill rotWithShape="0">
              <a:gsLst>
                <a:gs pos="0">
                  <a:srgbClr val="98a0b2"/>
                </a:gs>
                <a:gs pos="100000">
                  <a:srgbClr val="444a5a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PlaceHolder 1"/>
          <p:cNvSpPr>
            <a:spLocks noGrp="1"/>
          </p:cNvSpPr>
          <p:nvPr>
            <p:ph type="sldNum" idx="3"/>
          </p:nvPr>
        </p:nvSpPr>
        <p:spPr>
          <a:xfrm>
            <a:off x="8773200" y="6573600"/>
            <a:ext cx="163800" cy="176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fr-F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6B28B991-5DAF-465B-8999-4E4BDADD5386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.botcazou@gmx.fr" TargetMode="Externa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ti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4"/>
          </p:nvPr>
        </p:nvSpPr>
        <p:spPr>
          <a:xfrm>
            <a:off x="8369280" y="6594840"/>
            <a:ext cx="191880" cy="267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>
              <a:defRPr b="0" lang="fr-FR" sz="2400" spc="-1" strike="noStrike">
                <a:latin typeface="Times New Roman"/>
              </a:defRPr>
            </a:lvl1pPr>
          </a:lstStyle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5" name="Espace réservé du numéro de diapositive 1"/>
          <p:cNvSpPr/>
          <p:nvPr/>
        </p:nvSpPr>
        <p:spPr>
          <a:xfrm>
            <a:off x="7359480" y="7893000"/>
            <a:ext cx="76068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Rectangle 8"/>
          <p:cNvSpPr/>
          <p:nvPr/>
        </p:nvSpPr>
        <p:spPr>
          <a:xfrm>
            <a:off x="244440" y="2160000"/>
            <a:ext cx="8754480" cy="1735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600" spc="-1" strike="noStrike">
                <a:solidFill>
                  <a:srgbClr val="000000"/>
                </a:solidFill>
                <a:latin typeface="Arial"/>
                <a:ea typeface="Arial"/>
              </a:rPr>
              <a:t>Comment détecter le type d’éclairage utilisé via des images extraites ?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600" spc="-1" strike="noStrike">
              <a:latin typeface="Arial"/>
            </a:endParaRPr>
          </a:p>
        </p:txBody>
      </p:sp>
      <p:sp>
        <p:nvSpPr>
          <p:cNvPr id="137" name="Rectangle 9"/>
          <p:cNvSpPr/>
          <p:nvPr/>
        </p:nvSpPr>
        <p:spPr>
          <a:xfrm>
            <a:off x="-20880" y="3623760"/>
            <a:ext cx="8414640" cy="91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Ivanhoé Botcazou 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i.botcazou@gmx.fr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8" name="Neubias Conference Feb. 2019"/>
          <p:cNvSpPr/>
          <p:nvPr/>
        </p:nvSpPr>
        <p:spPr>
          <a:xfrm>
            <a:off x="245160" y="6446520"/>
            <a:ext cx="649080" cy="36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asted-image.tiff" descr="pasted-image.tiff"/>
          <p:cNvPicPr/>
          <p:nvPr/>
        </p:nvPicPr>
        <p:blipFill>
          <a:blip r:embed="rId2"/>
          <a:stretch/>
        </p:blipFill>
        <p:spPr>
          <a:xfrm>
            <a:off x="180000" y="141120"/>
            <a:ext cx="2459520" cy="9057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41040"/>
            <a:ext cx="8228160" cy="754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Corbel"/>
                <a:ea typeface="Corbel"/>
              </a:rPr>
              <a:t>Acquisition des images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41" name="Picture 8" descr="Picture 8"/>
          <p:cNvPicPr/>
          <p:nvPr/>
        </p:nvPicPr>
        <p:blipFill>
          <a:blip r:embed="rId1"/>
          <a:stretch/>
        </p:blipFill>
        <p:spPr>
          <a:xfrm>
            <a:off x="2160000" y="1780200"/>
            <a:ext cx="5040000" cy="4087800"/>
          </a:xfrm>
          <a:prstGeom prst="rect">
            <a:avLst/>
          </a:prstGeom>
          <a:ln w="12600">
            <a:noFill/>
          </a:ln>
        </p:spPr>
      </p:pic>
      <p:sp>
        <p:nvSpPr>
          <p:cNvPr id="142" name="ZoneTexte 17"/>
          <p:cNvSpPr/>
          <p:nvPr/>
        </p:nvSpPr>
        <p:spPr>
          <a:xfrm>
            <a:off x="3940200" y="5936040"/>
            <a:ext cx="145980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rbel"/>
                <a:ea typeface="Corbel"/>
              </a:rPr>
              <a:t>10 keuros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3" name="pasted-image.tiff" descr="pasted-image.tiff"/>
          <p:cNvPicPr/>
          <p:nvPr/>
        </p:nvPicPr>
        <p:blipFill>
          <a:blip r:embed="rId2"/>
          <a:stretch/>
        </p:blipFill>
        <p:spPr>
          <a:xfrm>
            <a:off x="3600000" y="1035000"/>
            <a:ext cx="2158920" cy="5850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41040"/>
            <a:ext cx="8228160" cy="754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Corbel"/>
                <a:ea typeface="Corbel"/>
              </a:rPr>
              <a:t>Les données initiales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60000" y="1440000"/>
            <a:ext cx="2676240" cy="269892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400000" y="1440000"/>
            <a:ext cx="2698920" cy="269892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>
            <a:off x="1260000" y="4437720"/>
            <a:ext cx="269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 de 5 obtenues avec un éclairage LED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400000" y="4437720"/>
            <a:ext cx="269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 de 9 obtenues avec un éclairage INC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900000" y="5261760"/>
            <a:ext cx="719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Quelle méthodologie mettre en place pour faire de la classification entre ces deux modes d’éclairages sachant que les numéros photographiés ne sont pas les mêmes ?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41040"/>
            <a:ext cx="8228160" cy="754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Corbel"/>
                <a:ea typeface="Corbel"/>
              </a:rPr>
              <a:t>Pipeline traitement d’images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1894320" cy="179892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3639600" y="1260000"/>
            <a:ext cx="1939320" cy="179892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6924600" y="1260000"/>
            <a:ext cx="1894320" cy="179892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254160" y="3717360"/>
            <a:ext cx="7304760" cy="2509560"/>
          </a:xfrm>
          <a:prstGeom prst="rect">
            <a:avLst/>
          </a:prstGeom>
          <a:ln w="0">
            <a:noFill/>
          </a:ln>
        </p:spPr>
      </p:pic>
      <p:sp>
        <p:nvSpPr>
          <p:cNvPr id="155" name=""/>
          <p:cNvSpPr/>
          <p:nvPr/>
        </p:nvSpPr>
        <p:spPr>
          <a:xfrm>
            <a:off x="2520000" y="1800000"/>
            <a:ext cx="89892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168253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5760000" y="1800000"/>
            <a:ext cx="89892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168253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740000" y="3996000"/>
            <a:ext cx="538920" cy="16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33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4333" y="21600"/>
                </a:lnTo>
                <a:lnTo>
                  <a:pt x="14333" y="12492"/>
                </a:lnTo>
                <a:lnTo>
                  <a:pt x="9814" y="12492"/>
                </a:lnTo>
                <a:lnTo>
                  <a:pt x="9814" y="16200"/>
                </a:lnTo>
                <a:lnTo>
                  <a:pt x="0" y="10800"/>
                </a:lnTo>
                <a:lnTo>
                  <a:pt x="9814" y="5400"/>
                </a:lnTo>
                <a:lnTo>
                  <a:pt x="9814" y="9108"/>
                </a:lnTo>
                <a:lnTo>
                  <a:pt x="14333" y="9108"/>
                </a:lnTo>
                <a:close/>
              </a:path>
            </a:pathLst>
          </a:custGeom>
          <a:solidFill>
            <a:srgbClr val="168253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2304000" y="3132000"/>
            <a:ext cx="12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Threshold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5220000" y="3132000"/>
            <a:ext cx="19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Analyse particles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7848000" y="5773680"/>
            <a:ext cx="7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41040"/>
            <a:ext cx="8228160" cy="754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Corbel"/>
                <a:ea typeface="Corbel"/>
              </a:rPr>
              <a:t>Fiche méthode pour le logiciel Fiji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4176000" y="2880000"/>
            <a:ext cx="89892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168253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360000" y="5508000"/>
            <a:ext cx="37789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Redirection pour le set measurements et choix des features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400000" y="5697720"/>
            <a:ext cx="34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Display results and Summarize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3585600" cy="435780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265360" y="1080000"/>
            <a:ext cx="3553200" cy="43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41040"/>
            <a:ext cx="8228160" cy="754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Corbel"/>
                <a:ea typeface="Corbel"/>
              </a:rPr>
              <a:t>Choix des features et distributions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360000" y="1225800"/>
            <a:ext cx="503892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Explication des features  en lien avec les nuances de gris 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Mean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: Moyenne d'intensité de pixel dans les objets ou les régions mesurées.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Mode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: Valeur la plus fréquente de l'intensité des pixels dans les objets.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IntDen (Integrated Density)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: La somme des valeurs d'intensité des pixels dans l'objet.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Median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: Médiane de l'intensité des pixels dans les objets.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Skew (Skewness)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: Asymétrie de la distribution de l'intensité des pixels dans les objets.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Kurt (Kurtosis)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: Mesure de la "pointedness" ou de l'aplatissement de la distribution de l'intensité des pixels.</a:t>
            </a:r>
            <a:endParaRPr b="0" lang="fr-FR" sz="15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5710680" y="1225440"/>
            <a:ext cx="3107160" cy="222948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718240" y="3708000"/>
            <a:ext cx="3040560" cy="21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41040"/>
            <a:ext cx="8228160" cy="754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Corbel"/>
                <a:ea typeface="Corbel"/>
              </a:rPr>
              <a:t>Un problème de classification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72000" y="140400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choix des features en lien avec les différentes nuances de gris sont discriminantes au vu des distributions et des corrélations en lien avec la valeur cible (Led = 1, INC= 0)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620000" y="2160000"/>
            <a:ext cx="5626800" cy="378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41040"/>
            <a:ext cx="8228160" cy="754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Corbel"/>
                <a:ea typeface="Corbel"/>
              </a:rPr>
              <a:t>Arbre de décision 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80000" y="1404000"/>
            <a:ext cx="88189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choix d’un modèle de machine learning relativement simple tel qu’un « DecisionTreeClassifier(max_depth=2) » issue de la librairie Sklearn sous python répond au problème de classification. Il est robuste à la cross validation et donne 100 % de bonnes réponses pour la partie test du jeu de données.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80000" y="2880000"/>
            <a:ext cx="2602440" cy="251892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3044880" y="2880000"/>
            <a:ext cx="2894040" cy="251892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6190920" y="2836800"/>
            <a:ext cx="2556000" cy="285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2024-01-25T11:05:42Z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