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382" r:id="rId2"/>
    <p:sldId id="356" r:id="rId3"/>
    <p:sldId id="387" r:id="rId4"/>
    <p:sldId id="388" r:id="rId5"/>
    <p:sldId id="389" r:id="rId6"/>
    <p:sldId id="390" r:id="rId7"/>
    <p:sldId id="391" r:id="rId8"/>
    <p:sldId id="392" r:id="rId9"/>
    <p:sldId id="393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8"/>
    <a:srgbClr val="033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981C286-5309-F869-F43E-1240113073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6F1075-62F8-93C4-8A72-5CC01120B1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43ECF-1CCF-4628-9A6B-D06A0B77B3CD}" type="datetimeFigureOut">
              <a:rPr lang="es-NI" smtClean="0"/>
              <a:t>9/3/2024</a:t>
            </a:fld>
            <a:endParaRPr lang="es-N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0633C7-0C8F-714B-EEBA-18272F1C6F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FCEAF0-27A9-1990-6F53-B50EDAC238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4303D-0362-4A23-AA6E-34FF1928EE01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507731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7A33318E-65D3-40F4-A1F4-95B4983E63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76963" y="6274587"/>
            <a:ext cx="572138" cy="3135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0099A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/>
            </a:lvl5pPr>
          </a:lstStyle>
          <a:p>
            <a:r>
              <a:rPr lang="es-ES" dirty="0"/>
              <a:t>001</a:t>
            </a:r>
          </a:p>
          <a:p>
            <a:pPr lvl="4"/>
            <a:endParaRPr lang="es-419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2BD5E081-B81E-4F9D-BE91-70EADA5FB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8384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681C61-2007-434B-A961-CD85AB5AA83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2775" y="2052241"/>
            <a:ext cx="6800850" cy="2753518"/>
          </a:xfrm>
          <a:prstGeom prst="rect">
            <a:avLst/>
          </a:prstGeom>
        </p:spPr>
        <p:txBody>
          <a:bodyPr anchor="b"/>
          <a:lstStyle>
            <a:lvl1pPr algn="l">
              <a:defRPr sz="6000" b="1">
                <a:solidFill>
                  <a:srgbClr val="0099A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ES" dirty="0"/>
              <a:t>Clic aquí</a:t>
            </a:r>
            <a:br>
              <a:rPr lang="es-ES" dirty="0"/>
            </a:br>
            <a:r>
              <a:rPr lang="es-ES" dirty="0"/>
              <a:t>para modificar</a:t>
            </a:r>
            <a:br>
              <a:rPr lang="es-ES" dirty="0"/>
            </a:br>
            <a:r>
              <a:rPr lang="es-ES" dirty="0"/>
              <a:t>título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19809-C88C-4195-BB72-EE3B6ACB94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027" y="6102347"/>
            <a:ext cx="2302359" cy="485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r>
              <a:rPr lang="es-ES" dirty="0"/>
              <a:t>Haga clic para modificar texto</a:t>
            </a:r>
          </a:p>
          <a:p>
            <a:pPr lvl="4"/>
            <a:endParaRPr lang="es-419" dirty="0"/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49749F27-6843-4770-8FC2-59C902ED2F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54312" y="292889"/>
            <a:ext cx="2494789" cy="3135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0099A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>
                <a:solidFill>
                  <a:srgbClr val="0099A8"/>
                </a:solidFill>
              </a:defRPr>
            </a:lvl5pPr>
          </a:lstStyle>
          <a:p>
            <a:pPr algn="r"/>
            <a:r>
              <a:rPr lang="es-ES" dirty="0">
                <a:solidFill>
                  <a:srgbClr val="03388C"/>
                </a:solidFill>
              </a:rPr>
              <a:t>Curso De </a:t>
            </a:r>
            <a:r>
              <a:rPr lang="es-ES" dirty="0" err="1">
                <a:solidFill>
                  <a:srgbClr val="03388C"/>
                </a:solidFill>
              </a:rPr>
              <a:t>Lorem</a:t>
            </a:r>
            <a:r>
              <a:rPr lang="es-ES" dirty="0">
                <a:solidFill>
                  <a:srgbClr val="03388C"/>
                </a:solidFill>
              </a:rPr>
              <a:t> </a:t>
            </a:r>
            <a:r>
              <a:rPr lang="es-ES" dirty="0" err="1">
                <a:solidFill>
                  <a:srgbClr val="03388C"/>
                </a:solidFill>
              </a:rPr>
              <a:t>Ipsum</a:t>
            </a:r>
            <a:endParaRPr lang="es-ES" dirty="0">
              <a:solidFill>
                <a:srgbClr val="03388C"/>
              </a:solidFill>
            </a:endParaRPr>
          </a:p>
          <a:p>
            <a:pPr lvl="4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5446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ulo+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598A1-8CDB-4479-AEA0-74933DED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2985"/>
            <a:ext cx="10515600" cy="39998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419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B7AEA9C0-17A4-4D1C-B9CB-5608A68106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3211287" y="3211289"/>
            <a:ext cx="6858001" cy="43543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4A0394D-CE13-4EC8-9B2A-84DD729D12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29674"/>
            <a:ext cx="6800850" cy="1220277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0099A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ES" dirty="0"/>
              <a:t>Clic aquí para</a:t>
            </a:r>
            <a:br>
              <a:rPr lang="es-ES" dirty="0"/>
            </a:br>
            <a:r>
              <a:rPr lang="es-ES" dirty="0"/>
              <a:t>modificar título</a:t>
            </a:r>
            <a:endParaRPr lang="es-419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9F00BBE2-F516-4E8D-ACBE-4C779E9059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76963" y="6274587"/>
            <a:ext cx="572138" cy="3135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03388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/>
            </a:lvl5pPr>
          </a:lstStyle>
          <a:p>
            <a:r>
              <a:rPr lang="es-ES" dirty="0"/>
              <a:t>003</a:t>
            </a:r>
          </a:p>
          <a:p>
            <a:pPr lvl="4"/>
            <a:endParaRPr lang="es-419" dirty="0"/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4378F00E-BE98-40CC-903D-0FA47D0126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54312" y="292889"/>
            <a:ext cx="2494789" cy="3135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0099A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>
                <a:solidFill>
                  <a:srgbClr val="0099A8"/>
                </a:solidFill>
              </a:defRPr>
            </a:lvl5pPr>
          </a:lstStyle>
          <a:p>
            <a:pPr algn="r"/>
            <a:r>
              <a:rPr lang="es-ES" dirty="0">
                <a:solidFill>
                  <a:srgbClr val="03388C"/>
                </a:solidFill>
              </a:rPr>
              <a:t>Curso De </a:t>
            </a:r>
            <a:r>
              <a:rPr lang="es-ES" dirty="0" err="1">
                <a:solidFill>
                  <a:srgbClr val="03388C"/>
                </a:solidFill>
              </a:rPr>
              <a:t>Lorem</a:t>
            </a:r>
            <a:r>
              <a:rPr lang="es-ES" dirty="0">
                <a:solidFill>
                  <a:srgbClr val="03388C"/>
                </a:solidFill>
              </a:rPr>
              <a:t> </a:t>
            </a:r>
            <a:r>
              <a:rPr lang="es-ES" dirty="0" err="1">
                <a:solidFill>
                  <a:srgbClr val="03388C"/>
                </a:solidFill>
              </a:rPr>
              <a:t>Ipsum</a:t>
            </a:r>
            <a:endParaRPr lang="es-ES" dirty="0">
              <a:solidFill>
                <a:srgbClr val="03388C"/>
              </a:solidFill>
            </a:endParaRPr>
          </a:p>
          <a:p>
            <a:pPr lvl="4"/>
            <a:endParaRPr lang="es-419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A3057CA4-9DE7-64F4-B673-13B9FF86C9B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0" y="51711"/>
            <a:ext cx="1787571" cy="7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2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3231DF3F-588E-4C7C-9DA5-8333737D1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666997" y="-2666997"/>
            <a:ext cx="6858001" cy="12192002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121D9ADF-2B48-4FDA-AE8E-BA25966A6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298" y="846140"/>
            <a:ext cx="3777781" cy="79397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481A595-2E63-4F57-9FF4-945C8243F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7" y="2086425"/>
            <a:ext cx="6839860" cy="1556661"/>
          </a:xfrm>
          <a:prstGeom prst="rect">
            <a:avLst/>
          </a:prstGeom>
        </p:spPr>
        <p:txBody>
          <a:bodyPr anchor="b"/>
          <a:lstStyle>
            <a:lvl1pPr>
              <a:defRPr sz="54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ES" dirty="0"/>
              <a:t>Gracias por asistir</a:t>
            </a:r>
            <a:br>
              <a:rPr lang="es-ES" dirty="0"/>
            </a:br>
            <a:r>
              <a:rPr lang="es-ES" dirty="0"/>
              <a:t>a nuestro curso</a:t>
            </a:r>
            <a:endParaRPr lang="es-419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8D9F0917-16F8-4FF5-8C70-F1A0BC3FE0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7" y="3945167"/>
            <a:ext cx="3124200" cy="4064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/>
            </a:lvl5pPr>
          </a:lstStyle>
          <a:p>
            <a:r>
              <a:rPr lang="es-ES" dirty="0"/>
              <a:t>Puede seguirnos en:</a:t>
            </a:r>
          </a:p>
          <a:p>
            <a:pPr lvl="4"/>
            <a:endParaRPr lang="es-419" dirty="0"/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64537929-6D11-4A4E-AB1B-F928813990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6" y="4502951"/>
            <a:ext cx="3569211" cy="4064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/>
            </a:lvl5pPr>
          </a:lstStyle>
          <a:p>
            <a:r>
              <a:rPr lang="es-ES" sz="2000" b="0" dirty="0">
                <a:solidFill>
                  <a:schemeClr val="bg1"/>
                </a:solidFill>
              </a:rPr>
              <a:t>@</a:t>
            </a:r>
            <a:r>
              <a:rPr lang="es-419" sz="2000" b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CienciaDeDatosEcuador</a:t>
            </a:r>
            <a:endParaRPr lang="es-419" sz="20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4"/>
            <a:endParaRPr lang="es-419" dirty="0"/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C198BC7D-111D-4BF6-857A-D9B1B02580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208775"/>
            <a:ext cx="12191999" cy="3008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/>
            </a:lvl5pPr>
          </a:lstStyle>
          <a:p>
            <a:pPr algn="ctr"/>
            <a:r>
              <a:rPr lang="es-ES" sz="2000" b="0" dirty="0">
                <a:solidFill>
                  <a:schemeClr val="bg1"/>
                </a:solidFill>
              </a:rPr>
              <a:t>solcomex.wixsite.com/</a:t>
            </a:r>
            <a:r>
              <a:rPr lang="es-ES" sz="2000" b="0" dirty="0" err="1">
                <a:solidFill>
                  <a:schemeClr val="bg1"/>
                </a:solidFill>
              </a:rPr>
              <a:t>datosecuador</a:t>
            </a:r>
            <a:endParaRPr lang="es-419" sz="20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4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3382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1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4F0F7-9794-56CF-013C-B4E0C7D89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38564D0-7158-EFC5-3997-0C6C8E9AD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2DB42FA-CF94-AF11-293E-A7554648C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2775" y="2052241"/>
            <a:ext cx="7848160" cy="2753518"/>
          </a:xfrm>
        </p:spPr>
        <p:txBody>
          <a:bodyPr/>
          <a:lstStyle/>
          <a:p>
            <a:pPr algn="ctr"/>
            <a:r>
              <a:rPr lang="es-MX" sz="5400" dirty="0"/>
              <a:t>Excel Intermedio</a:t>
            </a:r>
            <a:br>
              <a:rPr lang="es-MX" sz="5400" i="1" dirty="0"/>
            </a:br>
            <a:br>
              <a:rPr lang="es-MX" sz="5400" i="1" dirty="0"/>
            </a:br>
            <a:r>
              <a:rPr lang="es-MX" sz="4000" dirty="0">
                <a:solidFill>
                  <a:schemeClr val="bg1">
                    <a:lumMod val="50000"/>
                  </a:schemeClr>
                </a:solidFill>
              </a:rPr>
              <a:t>Unidad 2. Manejo de funciones integradas o anidadas</a:t>
            </a:r>
            <a:endParaRPr lang="es-419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59E76C-82A7-8E23-A8A0-DFFA33813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D60A1965-9462-34B2-DD12-5DB6A15E5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9"/>
          <a:stretch/>
        </p:blipFill>
        <p:spPr>
          <a:xfrm>
            <a:off x="0" y="114507"/>
            <a:ext cx="2865960" cy="129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8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17032-199D-7BF9-981A-6ADA973B3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198" y="1424763"/>
            <a:ext cx="10458151" cy="831015"/>
          </a:xfrm>
        </p:spPr>
        <p:txBody>
          <a:bodyPr>
            <a:noAutofit/>
          </a:bodyPr>
          <a:lstStyle/>
          <a:p>
            <a:pPr algn="ctr"/>
            <a:r>
              <a:rPr lang="es-MX" sz="4400" dirty="0"/>
              <a:t>Funciones lógicas</a:t>
            </a:r>
            <a:endParaRPr lang="es-NI" sz="4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F1E4A9-FA39-48E0-1085-F84A512809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E488FA-B645-7191-8B67-BBCD5B108764}"/>
              </a:ext>
            </a:extLst>
          </p:cNvPr>
          <p:cNvSpPr txBox="1"/>
          <p:nvPr/>
        </p:nvSpPr>
        <p:spPr>
          <a:xfrm>
            <a:off x="1122407" y="2619887"/>
            <a:ext cx="99414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Las funciones lógicas en Excel permiten evaluar valores de manera lógica y utilizar operadores lógicos. Se utilizan para tomar decisiones y ejecutar acciones.</a:t>
            </a:r>
            <a:endParaRPr lang="es-MX" sz="28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01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D4F06-624C-C72A-1E81-0A478AAE7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67DF-F5DA-A0EB-EE69-B02588AFC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145" y="563609"/>
            <a:ext cx="9783518" cy="831015"/>
          </a:xfrm>
        </p:spPr>
        <p:txBody>
          <a:bodyPr>
            <a:noAutofit/>
          </a:bodyPr>
          <a:lstStyle/>
          <a:p>
            <a:pPr algn="r"/>
            <a:r>
              <a:rPr lang="es-MX" sz="4400" dirty="0"/>
              <a:t>Función Y / AND</a:t>
            </a:r>
            <a:endParaRPr lang="es-NI" sz="4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8EB391-7A3A-3783-AA25-7A0C41C88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D303E37-726B-60B2-A76A-072C0490E046}"/>
              </a:ext>
            </a:extLst>
          </p:cNvPr>
          <p:cNvSpPr txBox="1"/>
          <p:nvPr/>
        </p:nvSpPr>
        <p:spPr>
          <a:xfrm>
            <a:off x="869795" y="1641693"/>
            <a:ext cx="1068286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Devuelve VERDADERO si todos sus argumentos son VERDADERO.</a:t>
            </a:r>
          </a:p>
          <a:p>
            <a:pPr algn="just"/>
            <a:endParaRPr lang="es-ES" sz="28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s-MX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Sintaxis</a:t>
            </a:r>
            <a:r>
              <a:rPr lang="es-MX" sz="28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: </a:t>
            </a:r>
            <a:r>
              <a:rPr lang="es-ES" sz="28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Y (valor_lógico1, [valor_lógico2], …)</a:t>
            </a:r>
            <a:endParaRPr lang="es-MX" sz="2800" dirty="0">
              <a:solidFill>
                <a:srgbClr val="231F20"/>
              </a:solidFill>
              <a:latin typeface="Franklin Gothic Demi" panose="020B0703020102020204" pitchFamily="34" charset="0"/>
            </a:endParaRPr>
          </a:p>
          <a:p>
            <a:pPr algn="just"/>
            <a:endParaRPr lang="es-MX" sz="2800" dirty="0">
              <a:solidFill>
                <a:srgbClr val="231F20"/>
              </a:solidFill>
              <a:latin typeface="Franklin Gothic Demi" panose="020B0703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valor_lógico1 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(obligatorio): Primera condición a probar.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valor_lógico2 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(opcional): Condiciones adicionales a probar.</a:t>
            </a:r>
          </a:p>
          <a:p>
            <a:pPr algn="just"/>
            <a:endParaRPr lang="es-ES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s-MX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Ejemplos</a:t>
            </a:r>
            <a:endParaRPr lang="es-MX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Y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 (VERDADERO, VERDADERO) = VERDADERO</a:t>
            </a:r>
          </a:p>
          <a:p>
            <a:pPr algn="just"/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Y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 (VERDADERO, VERDADERO, FALSO) = FALSO</a:t>
            </a:r>
            <a:endParaRPr lang="es-MX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16340-82D3-9277-5F35-C3105063D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D5146-B7C9-9B1D-BFBC-283D99DA4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145" y="563609"/>
            <a:ext cx="9783518" cy="831015"/>
          </a:xfrm>
        </p:spPr>
        <p:txBody>
          <a:bodyPr>
            <a:noAutofit/>
          </a:bodyPr>
          <a:lstStyle/>
          <a:p>
            <a:pPr algn="r"/>
            <a:r>
              <a:rPr lang="es-MX" sz="4400" dirty="0"/>
              <a:t>Función O / OR</a:t>
            </a:r>
            <a:endParaRPr lang="es-NI" sz="4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C1D17D-648C-6411-CA33-5787BA3FDA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85E95E-0EC5-93D5-E8D6-2EEF51570F17}"/>
              </a:ext>
            </a:extLst>
          </p:cNvPr>
          <p:cNvSpPr txBox="1"/>
          <p:nvPr/>
        </p:nvSpPr>
        <p:spPr>
          <a:xfrm>
            <a:off x="880164" y="1641693"/>
            <a:ext cx="106828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Regresa el valor VERDADERO si alguno de los parámetros es verdadero </a:t>
            </a:r>
            <a:r>
              <a:rPr lang="es-ES" sz="2800" dirty="0" err="1">
                <a:solidFill>
                  <a:srgbClr val="231F20"/>
                </a:solidFill>
                <a:latin typeface="Franklin Gothic Book" panose="020B0503020102020204" pitchFamily="34" charset="0"/>
              </a:rPr>
              <a:t>ó</a:t>
            </a:r>
            <a:r>
              <a:rPr lang="es-ES" sz="28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 regresa FALSO si todos los parámetros son falsos.</a:t>
            </a:r>
          </a:p>
          <a:p>
            <a:pPr algn="just"/>
            <a:endParaRPr lang="es-ES" sz="28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s-MX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Sintaxis</a:t>
            </a:r>
            <a:r>
              <a:rPr lang="es-MX" sz="28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: </a:t>
            </a:r>
            <a:r>
              <a:rPr lang="es-ES" sz="28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O (valor_lógico1, [valor_lógico2], …)</a:t>
            </a:r>
            <a:endParaRPr lang="es-MX" sz="2800" dirty="0">
              <a:solidFill>
                <a:srgbClr val="231F20"/>
              </a:solidFill>
              <a:latin typeface="Franklin Gothic Demi" panose="020B0703020102020204" pitchFamily="34" charset="0"/>
            </a:endParaRPr>
          </a:p>
          <a:p>
            <a:pPr algn="just"/>
            <a:endParaRPr lang="es-MX" sz="2800" dirty="0">
              <a:solidFill>
                <a:srgbClr val="231F20"/>
              </a:solidFill>
              <a:latin typeface="Franklin Gothic Demi" panose="020B0703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valor_lógico1 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(obligatorio): Primera condición a probar.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valor_lógico2 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(opcional): Condiciones adicionales a probar.</a:t>
            </a:r>
          </a:p>
          <a:p>
            <a:pPr algn="just"/>
            <a:endParaRPr lang="es-ES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s-MX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Ejemplos</a:t>
            </a:r>
            <a:endParaRPr lang="es-MX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O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 (VERDADERO, FALSO) = VERDADERO</a:t>
            </a:r>
          </a:p>
          <a:p>
            <a:pPr algn="just"/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O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 (FALSO, FALSO) = FALSO</a:t>
            </a:r>
            <a:endParaRPr lang="es-MX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6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A9E8E-2A1C-5ABF-4F54-A77F47098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35151-BCE7-AEAF-D639-9A8BF1F8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145" y="563609"/>
            <a:ext cx="9783518" cy="831015"/>
          </a:xfrm>
        </p:spPr>
        <p:txBody>
          <a:bodyPr>
            <a:noAutofit/>
          </a:bodyPr>
          <a:lstStyle/>
          <a:p>
            <a:pPr algn="r"/>
            <a:r>
              <a:rPr lang="es-MX" sz="4400" dirty="0"/>
              <a:t>Función NO / NOT</a:t>
            </a:r>
            <a:endParaRPr lang="es-NI" sz="4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629813-6E86-B4CE-FEA1-9A9C71BB50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E78164-DEDA-D330-9192-F2842CC2FCBB}"/>
              </a:ext>
            </a:extLst>
          </p:cNvPr>
          <p:cNvSpPr txBox="1"/>
          <p:nvPr/>
        </p:nvSpPr>
        <p:spPr>
          <a:xfrm>
            <a:off x="880164" y="1641693"/>
            <a:ext cx="106828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Regresa el valor VERDADERO si alguno de los parámetros es verdadero </a:t>
            </a:r>
            <a:r>
              <a:rPr lang="es-ES" sz="2800" dirty="0" err="1">
                <a:solidFill>
                  <a:srgbClr val="231F20"/>
                </a:solidFill>
                <a:latin typeface="Franklin Gothic Book" panose="020B0503020102020204" pitchFamily="34" charset="0"/>
              </a:rPr>
              <a:t>ó</a:t>
            </a:r>
            <a:r>
              <a:rPr lang="es-ES" sz="28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 regresa FALSO si todos los parámetros son falsos.</a:t>
            </a:r>
          </a:p>
          <a:p>
            <a:pPr algn="just"/>
            <a:endParaRPr lang="es-ES" sz="28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s-MX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Sintaxis</a:t>
            </a:r>
            <a:r>
              <a:rPr lang="es-MX" sz="28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: </a:t>
            </a:r>
            <a:r>
              <a:rPr lang="es-ES" sz="28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NO (</a:t>
            </a:r>
            <a:r>
              <a:rPr lang="es-ES" sz="2800" dirty="0" err="1">
                <a:solidFill>
                  <a:srgbClr val="231F20"/>
                </a:solidFill>
                <a:latin typeface="Franklin Gothic Demi" panose="020B0703020102020204" pitchFamily="34" charset="0"/>
              </a:rPr>
              <a:t>valor_lógico</a:t>
            </a:r>
            <a:r>
              <a:rPr lang="es-ES" sz="28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)</a:t>
            </a:r>
            <a:endParaRPr lang="es-MX" sz="2800" dirty="0">
              <a:solidFill>
                <a:srgbClr val="231F20"/>
              </a:solidFill>
              <a:latin typeface="Franklin Gothic Demi" panose="020B0703020102020204" pitchFamily="34" charset="0"/>
            </a:endParaRPr>
          </a:p>
          <a:p>
            <a:pPr algn="just"/>
            <a:endParaRPr lang="es-MX" sz="2800" dirty="0">
              <a:solidFill>
                <a:srgbClr val="231F20"/>
              </a:solidFill>
              <a:latin typeface="Franklin Gothic Demi" panose="020B0703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rgbClr val="231F20"/>
                </a:solidFill>
                <a:latin typeface="Franklin Gothic Demi" panose="020B0703020102020204" pitchFamily="34" charset="0"/>
              </a:rPr>
              <a:t>valor_lógico</a:t>
            </a:r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 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(obligatorio): Primera condición a probar.</a:t>
            </a:r>
          </a:p>
          <a:p>
            <a:pPr algn="just"/>
            <a:endParaRPr lang="es-ES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s-MX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Ejemplos</a:t>
            </a:r>
            <a:endParaRPr lang="es-MX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NO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 (FALSO) = VERDADERO</a:t>
            </a:r>
          </a:p>
          <a:p>
            <a:pPr algn="just"/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NO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 (VERDADERO) = FALSO</a:t>
            </a:r>
            <a:endParaRPr lang="es-MX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5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C77D0-C450-E947-4418-31ACB01A8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E527D-F77B-48C2-A698-714A7CD72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145" y="563609"/>
            <a:ext cx="9783518" cy="831015"/>
          </a:xfrm>
        </p:spPr>
        <p:txBody>
          <a:bodyPr>
            <a:noAutofit/>
          </a:bodyPr>
          <a:lstStyle/>
          <a:p>
            <a:pPr algn="r"/>
            <a:r>
              <a:rPr lang="es-MX" sz="4400" dirty="0"/>
              <a:t>Función SI</a:t>
            </a:r>
            <a:endParaRPr lang="es-NI" sz="4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CA2694-4324-E41E-1AC0-3270C9B03A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8EA88A-6F6C-F654-CF3C-FDFAC0E8E1E9}"/>
              </a:ext>
            </a:extLst>
          </p:cNvPr>
          <p:cNvSpPr txBox="1"/>
          <p:nvPr/>
        </p:nvSpPr>
        <p:spPr>
          <a:xfrm>
            <a:off x="880164" y="1462299"/>
            <a:ext cx="1068286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La función SI evalúa una condición y devuelve un valor si la condición es verdadera y otro valor si la condición es falsa.</a:t>
            </a:r>
          </a:p>
          <a:p>
            <a:pPr algn="just"/>
            <a:endParaRPr lang="es-ES" sz="28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s-MX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Sintaxis</a:t>
            </a:r>
            <a:r>
              <a:rPr lang="es-MX" sz="28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: =</a:t>
            </a:r>
            <a:r>
              <a:rPr lang="es-ES" sz="28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SI(</a:t>
            </a:r>
            <a:r>
              <a:rPr lang="es-ES" sz="2800" dirty="0" err="1">
                <a:solidFill>
                  <a:srgbClr val="231F20"/>
                </a:solidFill>
                <a:latin typeface="Franklin Gothic Demi" panose="020B0703020102020204" pitchFamily="34" charset="0"/>
              </a:rPr>
              <a:t>Prueba_lógica</a:t>
            </a:r>
            <a:r>
              <a:rPr lang="es-ES" sz="28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,[</a:t>
            </a:r>
            <a:r>
              <a:rPr lang="es-ES" sz="2800" dirty="0" err="1">
                <a:solidFill>
                  <a:srgbClr val="231F20"/>
                </a:solidFill>
                <a:latin typeface="Franklin Gothic Demi" panose="020B0703020102020204" pitchFamily="34" charset="0"/>
              </a:rPr>
              <a:t>Valor_si_verdadero</a:t>
            </a:r>
            <a:r>
              <a:rPr lang="es-ES" sz="28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],[</a:t>
            </a:r>
            <a:r>
              <a:rPr lang="es-ES" sz="2800" dirty="0" err="1">
                <a:solidFill>
                  <a:srgbClr val="231F20"/>
                </a:solidFill>
                <a:latin typeface="Franklin Gothic Demi" panose="020B0703020102020204" pitchFamily="34" charset="0"/>
              </a:rPr>
              <a:t>Valor_si_falso</a:t>
            </a:r>
            <a:r>
              <a:rPr lang="es-ES" sz="28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])</a:t>
            </a:r>
          </a:p>
          <a:p>
            <a:pPr algn="just"/>
            <a:endParaRPr lang="es-MX" sz="2800" dirty="0">
              <a:solidFill>
                <a:srgbClr val="231F20"/>
              </a:solidFill>
              <a:latin typeface="Franklin Gothic Demi" panose="020B0703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rgbClr val="231F20"/>
                </a:solidFill>
                <a:latin typeface="Franklin Gothic Demi" panose="020B0703020102020204" pitchFamily="34" charset="0"/>
              </a:rPr>
              <a:t>Prueba_lógica</a:t>
            </a:r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 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(obligatorio): Cualquier valor o expresión que pueda evaluarse como VERDADERO o FALSO.</a:t>
            </a:r>
          </a:p>
          <a:p>
            <a:pPr algn="just"/>
            <a:endParaRPr lang="es-ES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rgbClr val="231F20"/>
                </a:solidFill>
                <a:latin typeface="Franklin Gothic Demi" panose="020B0703020102020204" pitchFamily="34" charset="0"/>
              </a:rPr>
              <a:t>Valor_si_verdadero</a:t>
            </a:r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 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(opcional): Valor que se devolverá si la </a:t>
            </a:r>
            <a:r>
              <a:rPr lang="es-ES" sz="2400" dirty="0" err="1">
                <a:solidFill>
                  <a:srgbClr val="231F20"/>
                </a:solidFill>
                <a:latin typeface="Franklin Gothic Book" panose="020B0503020102020204" pitchFamily="34" charset="0"/>
              </a:rPr>
              <a:t>Prueba_lógica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 es VERDADERO.</a:t>
            </a:r>
          </a:p>
          <a:p>
            <a:pPr algn="just"/>
            <a:endParaRPr lang="es-ES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rgbClr val="231F20"/>
                </a:solidFill>
                <a:latin typeface="Franklin Gothic Demi" panose="020B0703020102020204" pitchFamily="34" charset="0"/>
              </a:rPr>
              <a:t>Valor_si_falso</a:t>
            </a:r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 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(opcional): Valor que se devolverá si la </a:t>
            </a:r>
            <a:r>
              <a:rPr lang="es-ES" sz="2400" dirty="0" err="1">
                <a:solidFill>
                  <a:srgbClr val="231F20"/>
                </a:solidFill>
                <a:latin typeface="Franklin Gothic Book" panose="020B0503020102020204" pitchFamily="34" charset="0"/>
              </a:rPr>
              <a:t>Prueba_lógica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 es FALSO.</a:t>
            </a:r>
          </a:p>
        </p:txBody>
      </p:sp>
    </p:spTree>
    <p:extLst>
      <p:ext uri="{BB962C8B-B14F-4D97-AF65-F5344CB8AC3E}">
        <p14:creationId xmlns:p14="http://schemas.microsoft.com/office/powerpoint/2010/main" val="183067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BCE14-2103-D1E2-DC43-521B6578D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1CA46-0728-359D-AECB-992FBE2E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145" y="563609"/>
            <a:ext cx="9783518" cy="831015"/>
          </a:xfrm>
        </p:spPr>
        <p:txBody>
          <a:bodyPr>
            <a:noAutofit/>
          </a:bodyPr>
          <a:lstStyle/>
          <a:p>
            <a:pPr algn="r"/>
            <a:r>
              <a:rPr lang="es-MX" sz="4400" dirty="0"/>
              <a:t>Operadores Lógicos</a:t>
            </a:r>
            <a:endParaRPr lang="es-NI" sz="4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658389-254C-B4BE-1AD8-E51AE78366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NI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7290F13-369F-BE29-E89B-FA339A036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92727"/>
              </p:ext>
            </p:extLst>
          </p:nvPr>
        </p:nvGraphicFramePr>
        <p:xfrm>
          <a:off x="1652188" y="1673835"/>
          <a:ext cx="8310519" cy="3961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669">
                  <a:extLst>
                    <a:ext uri="{9D8B030D-6E8A-4147-A177-3AD203B41FA5}">
                      <a16:colId xmlns:a16="http://schemas.microsoft.com/office/drawing/2014/main" val="4044414121"/>
                    </a:ext>
                  </a:extLst>
                </a:gridCol>
                <a:gridCol w="3094820">
                  <a:extLst>
                    <a:ext uri="{9D8B030D-6E8A-4147-A177-3AD203B41FA5}">
                      <a16:colId xmlns:a16="http://schemas.microsoft.com/office/drawing/2014/main" val="4196460492"/>
                    </a:ext>
                  </a:extLst>
                </a:gridCol>
                <a:gridCol w="3153030">
                  <a:extLst>
                    <a:ext uri="{9D8B030D-6E8A-4147-A177-3AD203B41FA5}">
                      <a16:colId xmlns:a16="http://schemas.microsoft.com/office/drawing/2014/main" val="1173389035"/>
                    </a:ext>
                  </a:extLst>
                </a:gridCol>
              </a:tblGrid>
              <a:tr h="565917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Operador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rgbClr val="0099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Significado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rgbClr val="0099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Ejemplo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rgbClr val="0099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92919"/>
                  </a:ext>
                </a:extLst>
              </a:tr>
              <a:tr h="565917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=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Igual a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A1 = B1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16981"/>
                  </a:ext>
                </a:extLst>
              </a:tr>
              <a:tr h="565917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&gt;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Mayor que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A1 &gt; B1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060998"/>
                  </a:ext>
                </a:extLst>
              </a:tr>
              <a:tr h="565917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&gt;= 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Mayor o igual que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A1 &gt;= B1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46748"/>
                  </a:ext>
                </a:extLst>
              </a:tr>
              <a:tr h="565917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&lt;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Menor que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A1 &lt; B1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875307"/>
                  </a:ext>
                </a:extLst>
              </a:tr>
              <a:tr h="565917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&lt;=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Menor o igual que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A1 &lt;= B1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465954"/>
                  </a:ext>
                </a:extLst>
              </a:tr>
              <a:tr h="565917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&lt;&gt;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No es igual a o Diferente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Franklin Gothic Book" panose="020B0503020102020204" pitchFamily="34" charset="0"/>
                        </a:rPr>
                        <a:t>A1 &lt;&gt; B1</a:t>
                      </a:r>
                      <a:endParaRPr lang="es-NI" dirty="0"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01213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CB6DD40-1732-99F6-4909-89CC56767790}"/>
              </a:ext>
            </a:extLst>
          </p:cNvPr>
          <p:cNvSpPr txBox="1"/>
          <p:nvPr/>
        </p:nvSpPr>
        <p:spPr>
          <a:xfrm>
            <a:off x="2598484" y="5721143"/>
            <a:ext cx="6417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Franklin Gothic Book" panose="020B0503020102020204" pitchFamily="34" charset="0"/>
              </a:rPr>
              <a:t>Con estos operadores es posible comparar dos valores y como resultado obtener un valor lógico VERDADERO o  FALSO.</a:t>
            </a:r>
            <a:endParaRPr lang="es-NI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1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913C7-3EB3-00CF-BA12-B2661585F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DA93D-F989-B898-73A1-A74A3A693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145" y="563609"/>
            <a:ext cx="9783518" cy="831015"/>
          </a:xfrm>
        </p:spPr>
        <p:txBody>
          <a:bodyPr>
            <a:noAutofit/>
          </a:bodyPr>
          <a:lstStyle/>
          <a:p>
            <a:pPr algn="r"/>
            <a:r>
              <a:rPr lang="es-MX" sz="4400" dirty="0"/>
              <a:t>Función SI anidada</a:t>
            </a:r>
            <a:endParaRPr lang="es-NI" sz="4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8B917E-22C2-FAD0-0C57-7B59618030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49621E-BE95-CDEC-88C7-D98EE14775E8}"/>
              </a:ext>
            </a:extLst>
          </p:cNvPr>
          <p:cNvSpPr txBox="1"/>
          <p:nvPr/>
        </p:nvSpPr>
        <p:spPr>
          <a:xfrm>
            <a:off x="880164" y="1572448"/>
            <a:ext cx="106828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Habrá ocasiones en las que, después de hacer una prueba lógica, queremos hacer una segunda prueba lógica para tomar decisiones más precisas.</a:t>
            </a:r>
          </a:p>
          <a:p>
            <a:pPr algn="just"/>
            <a:endParaRPr lang="es-ES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31F20"/>
                </a:solidFill>
                <a:latin typeface="Franklin Gothic Book" panose="020B0503020102020204" pitchFamily="34" charset="0"/>
              </a:rPr>
              <a:t>Por ejemplo, como primera evaluación queremos saber si el valor de la celda A1 es menor a 30 en cuyo caso devolveremos la cadena de texto “Bajo”.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31F20"/>
                </a:solidFill>
                <a:latin typeface="Franklin Gothic Book" panose="020B0503020102020204" pitchFamily="34" charset="0"/>
              </a:rPr>
              <a:t>Si el valor es mayor a 30, entonces queremos saber si es menor a 70, en cuyo caso devolveremos el valor “Medio” y si es mayor o igual a 70 devolveremos el valor “Alto”.</a:t>
            </a:r>
          </a:p>
          <a:p>
            <a:pPr algn="just"/>
            <a:endParaRPr lang="es-ES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Este tipo de evaluaciones las podemos hacer anidando una función dentro de otra de la siguiente manera:</a:t>
            </a:r>
          </a:p>
          <a:p>
            <a:pPr algn="just"/>
            <a:endParaRPr lang="es-ES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s-MX" sz="24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Sintaxis</a:t>
            </a:r>
            <a:r>
              <a:rPr lang="es-MX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:</a:t>
            </a:r>
          </a:p>
          <a:p>
            <a:pPr algn="just"/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=SI(A1&lt;30,"Bajo",SI(A1&lt;70,"Medio","Alto")) </a:t>
            </a:r>
          </a:p>
        </p:txBody>
      </p:sp>
    </p:spTree>
    <p:extLst>
      <p:ext uri="{BB962C8B-B14F-4D97-AF65-F5344CB8AC3E}">
        <p14:creationId xmlns:p14="http://schemas.microsoft.com/office/powerpoint/2010/main" val="239148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B9481-BF8E-954C-224B-D75D1967E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EB4FD-B610-AC78-E795-9BC68405E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145" y="563609"/>
            <a:ext cx="9783518" cy="831015"/>
          </a:xfrm>
        </p:spPr>
        <p:txBody>
          <a:bodyPr>
            <a:noAutofit/>
          </a:bodyPr>
          <a:lstStyle/>
          <a:p>
            <a:pPr algn="r"/>
            <a:r>
              <a:rPr lang="es-MX" sz="4400" dirty="0"/>
              <a:t>Función SI.ERROR</a:t>
            </a:r>
            <a:endParaRPr lang="es-NI" sz="4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BE1B5A-0A42-AEC4-C987-0D0A07866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7FCBD2-6A16-0FEA-80A7-0DEF6179309A}"/>
              </a:ext>
            </a:extLst>
          </p:cNvPr>
          <p:cNvSpPr txBox="1"/>
          <p:nvPr/>
        </p:nvSpPr>
        <p:spPr>
          <a:xfrm>
            <a:off x="880164" y="1462299"/>
            <a:ext cx="1068286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Si el argumento especificado genera un error entonces devuelve cierto valor de lo contrario devuelve el resultado original.</a:t>
            </a:r>
          </a:p>
          <a:p>
            <a:pPr algn="just"/>
            <a:endParaRPr lang="es-ES" sz="28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s-MX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Sintaxis</a:t>
            </a:r>
            <a:r>
              <a:rPr lang="es-MX" sz="28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: =</a:t>
            </a:r>
            <a:r>
              <a:rPr lang="es-ES" sz="28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SI.ERROR(argumento; </a:t>
            </a:r>
            <a:r>
              <a:rPr lang="es-ES" sz="2800" dirty="0" err="1">
                <a:solidFill>
                  <a:srgbClr val="231F20"/>
                </a:solidFill>
                <a:latin typeface="Franklin Gothic Demi" panose="020B0703020102020204" pitchFamily="34" charset="0"/>
              </a:rPr>
              <a:t>valor_si_error</a:t>
            </a:r>
            <a:r>
              <a:rPr lang="es-ES" sz="28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)</a:t>
            </a:r>
          </a:p>
          <a:p>
            <a:pPr algn="just"/>
            <a:endParaRPr lang="es-MX" sz="2800" dirty="0">
              <a:solidFill>
                <a:srgbClr val="231F20"/>
              </a:solidFill>
              <a:latin typeface="Franklin Gothic Demi" panose="020B0703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Argumento 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(obligatorio): Argumento en donde se buscará el error.</a:t>
            </a:r>
          </a:p>
          <a:p>
            <a:pPr algn="just"/>
            <a:endParaRPr lang="es-ES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rgbClr val="231F20"/>
                </a:solidFill>
                <a:latin typeface="Franklin Gothic Demi" panose="020B0703020102020204" pitchFamily="34" charset="0"/>
              </a:rPr>
              <a:t>Valor_si_error</a:t>
            </a:r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 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(obligatorio): El valor que se devuelve si el argumento se evalúa como error.</a:t>
            </a:r>
          </a:p>
          <a:p>
            <a:pPr algn="just"/>
            <a:r>
              <a:rPr lang="es-MX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Ejemplos</a:t>
            </a:r>
            <a:endParaRPr lang="es-MX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SI.ERROR 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(0/1, “Error de cálculo”) = 0</a:t>
            </a:r>
          </a:p>
          <a:p>
            <a:pPr algn="just"/>
            <a:r>
              <a:rPr lang="es-ES" sz="2400" dirty="0">
                <a:solidFill>
                  <a:srgbClr val="231F20"/>
                </a:solidFill>
                <a:latin typeface="Franklin Gothic Demi" panose="020B0703020102020204" pitchFamily="34" charset="0"/>
              </a:rPr>
              <a:t>SI.ERROR </a:t>
            </a:r>
            <a:r>
              <a:rPr lang="es-ES" sz="2400" dirty="0">
                <a:solidFill>
                  <a:srgbClr val="231F20"/>
                </a:solidFill>
                <a:latin typeface="Franklin Gothic Book" panose="020B0503020102020204" pitchFamily="34" charset="0"/>
              </a:rPr>
              <a:t>(1/0, “Error de cálculo”) = Error de cálculo</a:t>
            </a:r>
            <a:endParaRPr lang="es-MX" sz="2400" dirty="0">
              <a:solidFill>
                <a:srgbClr val="231F2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88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649</Words>
  <Application>Microsoft Office PowerPoint</Application>
  <PresentationFormat>Panorámica</PresentationFormat>
  <Paragraphs>89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Franklin Gothic Book</vt:lpstr>
      <vt:lpstr>Franklin Gothic Demi</vt:lpstr>
      <vt:lpstr>Poppins</vt:lpstr>
      <vt:lpstr>Tema de Office</vt:lpstr>
      <vt:lpstr>Excel Intermedio  Unidad 2. Manejo de funciones integradas o anidadas</vt:lpstr>
      <vt:lpstr>Funciones lógicas</vt:lpstr>
      <vt:lpstr>Función Y / AND</vt:lpstr>
      <vt:lpstr>Función O / OR</vt:lpstr>
      <vt:lpstr>Función NO / NOT</vt:lpstr>
      <vt:lpstr>Función SI</vt:lpstr>
      <vt:lpstr>Operadores Lógicos</vt:lpstr>
      <vt:lpstr>Función SI anidada</vt:lpstr>
      <vt:lpstr>Función SI.ERROR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Yonson</dc:creator>
  <cp:lastModifiedBy>Laboratorio C202</cp:lastModifiedBy>
  <cp:revision>70</cp:revision>
  <dcterms:created xsi:type="dcterms:W3CDTF">2021-03-09T19:54:08Z</dcterms:created>
  <dcterms:modified xsi:type="dcterms:W3CDTF">2024-03-09T22:35:19Z</dcterms:modified>
</cp:coreProperties>
</file>