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359335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359335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359335d1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359335d1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359335d1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359335d1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359335d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359335d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359335d1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359335d1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359335d1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359335d1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359335d1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359335d1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Гипербола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35475" y="3398250"/>
            <a:ext cx="86535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highlight>
                  <a:schemeClr val="lt1"/>
                </a:highlight>
              </a:rPr>
              <a:t>- </a:t>
            </a:r>
            <a:r>
              <a:rPr b="1" lang="ru" sz="1500">
                <a:solidFill>
                  <a:srgbClr val="000000"/>
                </a:solidFill>
                <a:highlight>
                  <a:schemeClr val="lt1"/>
                </a:highlight>
              </a:rPr>
              <a:t>Плоская кривая второго порядка, которая состоит из двух отдельных кривых, которые не пересекаются.</a:t>
            </a:r>
            <a:endParaRPr b="1" sz="39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9144000" y="409300"/>
            <a:ext cx="612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00" y="106550"/>
            <a:ext cx="6816499" cy="45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гипербола в высшей математике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5107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762"/>
              <a:buChar char="-"/>
            </a:pPr>
            <a:r>
              <a:rPr b="1" lang="ru"/>
              <a:t>это</a:t>
            </a:r>
            <a:r>
              <a:rPr lang="ru"/>
              <a:t> 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25">
                <a:solidFill>
                  <a:srgbClr val="000000"/>
                </a:solidFill>
                <a:highlight>
                  <a:srgbClr val="FFFFFF"/>
                </a:highlight>
              </a:rPr>
              <a:t>множество точек плоскости, </a:t>
            </a:r>
            <a:br>
              <a:rPr lang="ru" sz="1625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" sz="1625">
                <a:solidFill>
                  <a:srgbClr val="000000"/>
                </a:solidFill>
                <a:highlight>
                  <a:srgbClr val="FFFFFF"/>
                </a:highlight>
              </a:rPr>
              <a:t>модуль разности расстояний которых от двух точек, называемых фокусами, есть величина постоянная.</a:t>
            </a:r>
            <a:endParaRPr sz="2375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2148650"/>
            <a:ext cx="8175150" cy="28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latin typeface="Source Code Pro"/>
                <a:ea typeface="Source Code Pro"/>
                <a:cs typeface="Source Code Pro"/>
                <a:sym typeface="Source Code Pro"/>
              </a:rPr>
              <a:t>Где можно увидеть в real life.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6375"/>
            <a:ext cx="3590925" cy="32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525" y="1876375"/>
            <a:ext cx="3794474" cy="32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142200" y="117725"/>
            <a:ext cx="8859600" cy="1368600"/>
          </a:xfrm>
          <a:prstGeom prst="horizontalScroll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66700" y="434150"/>
            <a:ext cx="8322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Гипербола, как и другие конические сечения, обладает оптическим свойством, которое описывается следующим образом: луч, исходящий из источника света, находящегося в одном из фокусов гиперболы, после отражения движется так, как будто он исходит из другого фокуса.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590925" y="1431025"/>
            <a:ext cx="2168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Oswald"/>
                <a:ea typeface="Oswald"/>
                <a:cs typeface="Oswald"/>
                <a:sym typeface="Oswald"/>
              </a:rPr>
              <a:t>Это свойство используется в антеннах Кассегрена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7"/>
          <p:cNvSpPr/>
          <p:nvPr/>
        </p:nvSpPr>
        <p:spPr>
          <a:xfrm rot="10800000">
            <a:off x="3760098" y="2100604"/>
            <a:ext cx="382800" cy="1401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/>
          <p:nvPr/>
        </p:nvSpPr>
        <p:spPr>
          <a:xfrm flipH="1" rot="10800000">
            <a:off x="4814895" y="2100600"/>
            <a:ext cx="394800" cy="1401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225" y="0"/>
            <a:ext cx="3985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912450" y="250175"/>
            <a:ext cx="3134700" cy="4584300"/>
          </a:xfrm>
          <a:prstGeom prst="verticalScroll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508475" y="1147925"/>
            <a:ext cx="2060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Oswald"/>
                <a:ea typeface="Oswald"/>
                <a:cs typeface="Oswald"/>
                <a:sym typeface="Oswald"/>
              </a:rPr>
              <a:t>Еще пример зона слышимости звука пролетающего самолета. Если самолет движется со сверхзвуковой скоростью, то в воздухе зона слышимости образует трехмерную поверхность – гиперболоид вращения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5050"/>
            <a:ext cx="4186925" cy="38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925" y="1295050"/>
            <a:ext cx="4957074" cy="21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6925" y="3453125"/>
            <a:ext cx="4957074" cy="16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522450" y="294325"/>
            <a:ext cx="8248800" cy="7212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186925" y="379000"/>
            <a:ext cx="4599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swald"/>
                <a:ea typeface="Oswald"/>
                <a:cs typeface="Oswald"/>
                <a:sym typeface="Oswald"/>
              </a:rPr>
              <a:t>Линзы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1125"/>
            <a:ext cx="9144000" cy="39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927150" y="213400"/>
            <a:ext cx="7608600" cy="6327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 rot="232919">
            <a:off x="3583421" y="382545"/>
            <a:ext cx="3620306" cy="294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swald"/>
                <a:ea typeface="Oswald"/>
                <a:cs typeface="Oswald"/>
                <a:sym typeface="Oswald"/>
              </a:rPr>
              <a:t>Трубы ТЭЦ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