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01"/>
    <p:restoredTop sz="94684"/>
  </p:normalViewPr>
  <p:slideViewPr>
    <p:cSldViewPr snapToGrid="0" snapToObjects="1">
      <p:cViewPr>
        <p:scale>
          <a:sx n="101" d="100"/>
          <a:sy n="101" d="100"/>
        </p:scale>
        <p:origin x="1464"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5/14/19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5/14/19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9420-8133-7F42-91AF-B1C2FDB09257}"/>
              </a:ext>
            </a:extLst>
          </p:cNvPr>
          <p:cNvSpPr>
            <a:spLocks noGrp="1"/>
          </p:cNvSpPr>
          <p:nvPr>
            <p:ph type="ctrTitle"/>
          </p:nvPr>
        </p:nvSpPr>
        <p:spPr/>
        <p:txBody>
          <a:bodyPr>
            <a:normAutofit/>
          </a:bodyPr>
          <a:lstStyle/>
          <a:p>
            <a:r>
              <a:rPr lang="en-US" altLang="zh-CN" sz="5000" dirty="0"/>
              <a:t>Mid</a:t>
            </a:r>
            <a:r>
              <a:rPr lang="zh-CN" altLang="en-US" sz="5000" dirty="0"/>
              <a:t> </a:t>
            </a:r>
            <a:r>
              <a:rPr lang="en-US" altLang="zh-CN" sz="5000" dirty="0"/>
              <a:t>Project</a:t>
            </a:r>
            <a:r>
              <a:rPr lang="zh-CN" altLang="en-US" sz="5000" dirty="0"/>
              <a:t> </a:t>
            </a:r>
            <a:r>
              <a:rPr lang="en-US" altLang="zh-CN" sz="5000" dirty="0"/>
              <a:t>review</a:t>
            </a:r>
            <a:r>
              <a:rPr lang="zh-CN" altLang="en-US" sz="5000" dirty="0"/>
              <a:t> </a:t>
            </a:r>
            <a:r>
              <a:rPr lang="en-US" altLang="zh-CN" sz="5000" dirty="0"/>
              <a:t>Deck</a:t>
            </a:r>
            <a:endParaRPr lang="en-US" sz="5000" dirty="0"/>
          </a:p>
        </p:txBody>
      </p:sp>
      <p:sp>
        <p:nvSpPr>
          <p:cNvPr id="3" name="Subtitle 2">
            <a:extLst>
              <a:ext uri="{FF2B5EF4-FFF2-40B4-BE49-F238E27FC236}">
                <a16:creationId xmlns:a16="http://schemas.microsoft.com/office/drawing/2014/main" id="{C077E9AA-5028-FE44-903E-4DB8F4A0AAA3}"/>
              </a:ext>
            </a:extLst>
          </p:cNvPr>
          <p:cNvSpPr>
            <a:spLocks noGrp="1"/>
          </p:cNvSpPr>
          <p:nvPr>
            <p:ph type="subTitle" idx="1"/>
          </p:nvPr>
        </p:nvSpPr>
        <p:spPr/>
        <p:txBody>
          <a:bodyPr/>
          <a:lstStyle/>
          <a:p>
            <a:r>
              <a:rPr lang="en-US" altLang="zh-CN" dirty="0">
                <a:latin typeface="Bradley Hand" pitchFamily="2" charset="77"/>
                <a:cs typeface="Aharoni" panose="020F0502020204030204" pitchFamily="34" charset="0"/>
              </a:rPr>
              <a:t>DEVELOPER:</a:t>
            </a:r>
            <a:r>
              <a:rPr lang="zh-CN" altLang="en-US" dirty="0">
                <a:latin typeface="Bradley Hand" pitchFamily="2" charset="77"/>
                <a:cs typeface="Aharoni" panose="020F0502020204030204" pitchFamily="34" charset="0"/>
              </a:rPr>
              <a:t> </a:t>
            </a:r>
            <a:r>
              <a:rPr lang="en-US" altLang="zh-CN" dirty="0" err="1">
                <a:latin typeface="Bradley Hand" pitchFamily="2" charset="77"/>
                <a:cs typeface="Aharoni" panose="020F0502020204030204" pitchFamily="34" charset="0"/>
              </a:rPr>
              <a:t>Lingjun</a:t>
            </a:r>
            <a:r>
              <a:rPr lang="zh-CN" altLang="en-US" dirty="0">
                <a:latin typeface="Bradley Hand" pitchFamily="2" charset="77"/>
                <a:cs typeface="Aharoni" panose="020F0502020204030204" pitchFamily="34" charset="0"/>
              </a:rPr>
              <a:t> </a:t>
            </a:r>
            <a:r>
              <a:rPr lang="en-US" altLang="zh-CN" dirty="0">
                <a:latin typeface="Bradley Hand" pitchFamily="2" charset="77"/>
                <a:cs typeface="Aharoni" panose="020F0502020204030204" pitchFamily="34" charset="0"/>
              </a:rPr>
              <a:t>Chen</a:t>
            </a:r>
            <a:endParaRPr lang="en-US" dirty="0">
              <a:latin typeface="Bradley Hand" pitchFamily="2" charset="77"/>
              <a:cs typeface="Aharoni" panose="020F0502020204030204" pitchFamily="34" charset="0"/>
            </a:endParaRPr>
          </a:p>
        </p:txBody>
      </p:sp>
    </p:spTree>
    <p:extLst>
      <p:ext uri="{BB962C8B-B14F-4D97-AF65-F5344CB8AC3E}">
        <p14:creationId xmlns:p14="http://schemas.microsoft.com/office/powerpoint/2010/main" val="113575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E7BF-D446-B64E-9735-4635566EDEA1}"/>
              </a:ext>
            </a:extLst>
          </p:cNvPr>
          <p:cNvSpPr>
            <a:spLocks noGrp="1"/>
          </p:cNvSpPr>
          <p:nvPr>
            <p:ph type="title"/>
          </p:nvPr>
        </p:nvSpPr>
        <p:spPr>
          <a:xfrm>
            <a:off x="1451579" y="804519"/>
            <a:ext cx="9603275" cy="1049235"/>
          </a:xfrm>
        </p:spPr>
        <p:txBody>
          <a:bodyPr/>
          <a:lstStyle/>
          <a:p>
            <a:r>
              <a:rPr lang="en-US" altLang="zh-CN" dirty="0"/>
              <a:t>Highlights</a:t>
            </a:r>
            <a:endParaRPr lang="en-US" dirty="0"/>
          </a:p>
        </p:txBody>
      </p:sp>
      <p:sp>
        <p:nvSpPr>
          <p:cNvPr id="10" name="Content Placeholder 9">
            <a:extLst>
              <a:ext uri="{FF2B5EF4-FFF2-40B4-BE49-F238E27FC236}">
                <a16:creationId xmlns:a16="http://schemas.microsoft.com/office/drawing/2014/main" id="{08063B66-9CEB-6546-9228-A799D85F7A92}"/>
              </a:ext>
            </a:extLst>
          </p:cNvPr>
          <p:cNvSpPr>
            <a:spLocks noGrp="1"/>
          </p:cNvSpPr>
          <p:nvPr>
            <p:ph idx="1"/>
          </p:nvPr>
        </p:nvSpPr>
        <p:spPr/>
        <p:txBody>
          <a:bodyPr>
            <a:normAutofit lnSpcReduction="10000"/>
          </a:bodyPr>
          <a:lstStyle/>
          <a:p>
            <a:r>
              <a:rPr lang="en-US" altLang="zh-CN" sz="2500" dirty="0"/>
              <a:t>Explored</a:t>
            </a:r>
            <a:r>
              <a:rPr lang="zh-CN" altLang="en-US" sz="2500" dirty="0"/>
              <a:t> </a:t>
            </a:r>
            <a:r>
              <a:rPr lang="en-US" altLang="zh-CN" sz="2500" dirty="0"/>
              <a:t>whole</a:t>
            </a:r>
            <a:r>
              <a:rPr lang="zh-CN" altLang="en-US" sz="2500" dirty="0"/>
              <a:t> </a:t>
            </a:r>
            <a:r>
              <a:rPr lang="en-US" altLang="zh-CN" sz="2500" dirty="0"/>
              <a:t>dataset,</a:t>
            </a:r>
            <a:r>
              <a:rPr lang="zh-CN" altLang="en-US" sz="2500" dirty="0"/>
              <a:t> </a:t>
            </a:r>
            <a:r>
              <a:rPr lang="en-US" altLang="zh-CN" sz="2500" dirty="0"/>
              <a:t>checked</a:t>
            </a:r>
            <a:r>
              <a:rPr lang="zh-CN" altLang="en-US" sz="2500" dirty="0"/>
              <a:t> </a:t>
            </a:r>
            <a:r>
              <a:rPr lang="en-US" altLang="zh-CN" sz="2500" dirty="0"/>
              <a:t>distribution</a:t>
            </a:r>
            <a:r>
              <a:rPr lang="zh-CN" altLang="en-US" sz="2500" dirty="0"/>
              <a:t> </a:t>
            </a:r>
            <a:r>
              <a:rPr lang="en-US" altLang="zh-CN" sz="2500" dirty="0"/>
              <a:t>of</a:t>
            </a:r>
            <a:r>
              <a:rPr lang="zh-CN" altLang="en-US" sz="2500" dirty="0"/>
              <a:t> </a:t>
            </a:r>
            <a:r>
              <a:rPr lang="en-US" altLang="zh-CN" sz="2500" dirty="0"/>
              <a:t>variables</a:t>
            </a:r>
            <a:r>
              <a:rPr lang="zh-CN" altLang="en-US" sz="2500" dirty="0"/>
              <a:t> </a:t>
            </a:r>
            <a:r>
              <a:rPr lang="en-US" altLang="zh-CN" sz="2500" dirty="0"/>
              <a:t>as</a:t>
            </a:r>
            <a:r>
              <a:rPr lang="zh-CN" altLang="en-US" sz="2500" dirty="0"/>
              <a:t> </a:t>
            </a:r>
            <a:r>
              <a:rPr lang="en-US" altLang="zh-CN" sz="2500" dirty="0"/>
              <a:t>well</a:t>
            </a:r>
            <a:r>
              <a:rPr lang="zh-CN" altLang="en-US" sz="2500" dirty="0"/>
              <a:t> </a:t>
            </a:r>
            <a:r>
              <a:rPr lang="en-US" altLang="zh-CN" sz="2500" dirty="0"/>
              <a:t>as</a:t>
            </a:r>
            <a:r>
              <a:rPr lang="zh-CN" altLang="en-US" sz="2500" dirty="0"/>
              <a:t> </a:t>
            </a:r>
            <a:r>
              <a:rPr lang="en-US" altLang="zh-CN" sz="2500" dirty="0"/>
              <a:t>labels</a:t>
            </a:r>
            <a:r>
              <a:rPr lang="zh-CN" altLang="en-US" sz="2500" dirty="0"/>
              <a:t> </a:t>
            </a:r>
            <a:r>
              <a:rPr lang="en-US" altLang="zh-CN" sz="2500" dirty="0"/>
              <a:t>(No</a:t>
            </a:r>
            <a:r>
              <a:rPr lang="zh-CN" altLang="en-US" sz="2500" dirty="0"/>
              <a:t> </a:t>
            </a:r>
            <a:r>
              <a:rPr lang="en-US" altLang="zh-CN" sz="2500" dirty="0"/>
              <a:t>unbalanced</a:t>
            </a:r>
            <a:r>
              <a:rPr lang="zh-CN" altLang="en-US" sz="2500" dirty="0"/>
              <a:t> </a:t>
            </a:r>
            <a:r>
              <a:rPr lang="en-US" altLang="zh-CN" sz="2500" dirty="0"/>
              <a:t>problem</a:t>
            </a:r>
            <a:r>
              <a:rPr lang="zh-CN" altLang="en-US" sz="2500" dirty="0"/>
              <a:t> </a:t>
            </a:r>
            <a:r>
              <a:rPr lang="en-US" altLang="zh-CN" sz="2500" dirty="0"/>
              <a:t>found),</a:t>
            </a:r>
            <a:r>
              <a:rPr lang="zh-CN" altLang="en-US" sz="2500" dirty="0"/>
              <a:t> </a:t>
            </a:r>
            <a:r>
              <a:rPr lang="en-US" altLang="zh-CN" sz="2500" dirty="0"/>
              <a:t>treated</a:t>
            </a:r>
            <a:r>
              <a:rPr lang="zh-CN" altLang="en-US" sz="2500" dirty="0"/>
              <a:t> </a:t>
            </a:r>
            <a:r>
              <a:rPr lang="en-US" altLang="zh-CN" sz="2500" dirty="0"/>
              <a:t>NA</a:t>
            </a:r>
            <a:r>
              <a:rPr lang="zh-CN" altLang="en-US" sz="2500" dirty="0"/>
              <a:t> </a:t>
            </a:r>
            <a:r>
              <a:rPr lang="en-US" altLang="zh-CN" sz="2500" dirty="0"/>
              <a:t>problems</a:t>
            </a:r>
          </a:p>
          <a:p>
            <a:r>
              <a:rPr lang="en-US" altLang="zh-CN" sz="2500" dirty="0"/>
              <a:t>Looked</a:t>
            </a:r>
            <a:r>
              <a:rPr lang="zh-CN" altLang="en-US" sz="2500" dirty="0"/>
              <a:t> </a:t>
            </a:r>
            <a:r>
              <a:rPr lang="en-US" altLang="zh-CN" sz="2500" dirty="0"/>
              <a:t>at</a:t>
            </a:r>
            <a:r>
              <a:rPr lang="zh-CN" altLang="en-US" sz="2500" dirty="0"/>
              <a:t> </a:t>
            </a:r>
            <a:r>
              <a:rPr lang="en-US" altLang="zh-CN" sz="2500" dirty="0"/>
              <a:t>correlation</a:t>
            </a:r>
            <a:r>
              <a:rPr lang="zh-CN" altLang="en-US" sz="2500" dirty="0"/>
              <a:t> </a:t>
            </a:r>
            <a:r>
              <a:rPr lang="en-US" altLang="zh-CN" sz="2500" dirty="0"/>
              <a:t>matrix,</a:t>
            </a:r>
            <a:r>
              <a:rPr lang="zh-CN" altLang="en-US" sz="2500" dirty="0"/>
              <a:t> </a:t>
            </a:r>
            <a:r>
              <a:rPr lang="en-US" altLang="zh-CN" sz="2500" dirty="0"/>
              <a:t>and</a:t>
            </a:r>
            <a:r>
              <a:rPr lang="zh-CN" altLang="en-US" sz="2500" dirty="0"/>
              <a:t> </a:t>
            </a:r>
            <a:r>
              <a:rPr lang="en-US" altLang="zh-CN" sz="2500" dirty="0"/>
              <a:t>made</a:t>
            </a:r>
            <a:r>
              <a:rPr lang="zh-CN" altLang="en-US" sz="2500" dirty="0"/>
              <a:t> </a:t>
            </a:r>
            <a:r>
              <a:rPr lang="en-US" altLang="zh-CN" sz="2500" dirty="0"/>
              <a:t>dummies</a:t>
            </a:r>
            <a:r>
              <a:rPr lang="zh-CN" altLang="en-US" sz="2500" dirty="0"/>
              <a:t> </a:t>
            </a:r>
            <a:r>
              <a:rPr lang="en-US" altLang="zh-CN" sz="2500" dirty="0"/>
              <a:t>variables</a:t>
            </a:r>
            <a:r>
              <a:rPr lang="zh-CN" altLang="en-US" sz="2500" dirty="0"/>
              <a:t> </a:t>
            </a:r>
            <a:r>
              <a:rPr lang="en-US" altLang="zh-CN" sz="2500" dirty="0"/>
              <a:t>for</a:t>
            </a:r>
            <a:r>
              <a:rPr lang="zh-CN" altLang="en-US" sz="2500" dirty="0"/>
              <a:t> </a:t>
            </a:r>
            <a:r>
              <a:rPr lang="en-US" altLang="zh-CN" sz="2500" dirty="0"/>
              <a:t>variables with many levels such as location</a:t>
            </a:r>
            <a:r>
              <a:rPr lang="zh-CN" altLang="en-US" sz="2500" dirty="0"/>
              <a:t> </a:t>
            </a:r>
            <a:endParaRPr lang="en-US" altLang="zh-CN" sz="2500" dirty="0"/>
          </a:p>
          <a:p>
            <a:r>
              <a:rPr lang="en-US" altLang="zh-CN" sz="2500" dirty="0"/>
              <a:t>Built</a:t>
            </a:r>
            <a:r>
              <a:rPr lang="zh-CN" altLang="en-US" sz="2500" dirty="0"/>
              <a:t> </a:t>
            </a:r>
            <a:r>
              <a:rPr lang="en-US" altLang="zh-CN" sz="2500" dirty="0"/>
              <a:t>logistic</a:t>
            </a:r>
            <a:r>
              <a:rPr lang="zh-CN" altLang="en-US" sz="2500" dirty="0"/>
              <a:t> </a:t>
            </a:r>
            <a:r>
              <a:rPr lang="en-US" altLang="zh-CN" sz="2500" dirty="0"/>
              <a:t>regression,</a:t>
            </a:r>
            <a:r>
              <a:rPr lang="zh-CN" altLang="en-US" sz="2500" dirty="0"/>
              <a:t> </a:t>
            </a:r>
            <a:r>
              <a:rPr lang="en-US" altLang="zh-CN" sz="2500" dirty="0"/>
              <a:t>KNN,</a:t>
            </a:r>
            <a:r>
              <a:rPr lang="zh-CN" altLang="en-US" sz="2500" dirty="0"/>
              <a:t> </a:t>
            </a:r>
            <a:r>
              <a:rPr lang="en-US" altLang="zh-CN" sz="2500" dirty="0"/>
              <a:t>random</a:t>
            </a:r>
            <a:r>
              <a:rPr lang="zh-CN" altLang="en-US" sz="2500" dirty="0"/>
              <a:t> </a:t>
            </a:r>
            <a:r>
              <a:rPr lang="en-US" altLang="zh-CN" sz="2500" dirty="0"/>
              <a:t>forest</a:t>
            </a:r>
            <a:r>
              <a:rPr lang="zh-CN" altLang="en-US" sz="2500" dirty="0"/>
              <a:t> </a:t>
            </a:r>
            <a:r>
              <a:rPr lang="en-US" altLang="zh-CN" sz="2500" dirty="0"/>
              <a:t>and</a:t>
            </a:r>
            <a:r>
              <a:rPr lang="zh-CN" altLang="en-US" sz="2500" dirty="0"/>
              <a:t> </a:t>
            </a:r>
            <a:r>
              <a:rPr lang="en-US" altLang="zh-CN" sz="2500" dirty="0" err="1"/>
              <a:t>xgboost</a:t>
            </a:r>
            <a:r>
              <a:rPr lang="zh-CN" altLang="en-US" sz="2500" dirty="0"/>
              <a:t> </a:t>
            </a:r>
            <a:r>
              <a:rPr lang="en-US" altLang="zh-CN" sz="2500" dirty="0"/>
              <a:t>models</a:t>
            </a:r>
            <a:r>
              <a:rPr lang="zh-CN" altLang="en-US" sz="2500" dirty="0"/>
              <a:t> </a:t>
            </a:r>
            <a:r>
              <a:rPr lang="en-US" altLang="zh-CN" sz="2500" dirty="0"/>
              <a:t>and</a:t>
            </a:r>
            <a:r>
              <a:rPr lang="zh-CN" altLang="en-US" sz="2500" dirty="0"/>
              <a:t> </a:t>
            </a:r>
            <a:r>
              <a:rPr lang="en-US" altLang="zh-CN" sz="2500" dirty="0"/>
              <a:t>ran</a:t>
            </a:r>
            <a:r>
              <a:rPr lang="zh-CN" altLang="en-US" sz="2500" dirty="0"/>
              <a:t> </a:t>
            </a:r>
            <a:r>
              <a:rPr lang="en-US" altLang="zh-CN" sz="2500" dirty="0"/>
              <a:t>hyper-parameter</a:t>
            </a:r>
            <a:r>
              <a:rPr lang="zh-CN" altLang="en-US" sz="2500" dirty="0"/>
              <a:t> </a:t>
            </a:r>
            <a:r>
              <a:rPr lang="en-US" altLang="zh-CN" sz="2500" dirty="0"/>
              <a:t>tuning</a:t>
            </a:r>
            <a:r>
              <a:rPr lang="zh-CN" altLang="en-US" sz="2500" dirty="0"/>
              <a:t> </a:t>
            </a:r>
            <a:r>
              <a:rPr lang="en-US" altLang="zh-CN" sz="2500" dirty="0"/>
              <a:t>with</a:t>
            </a:r>
            <a:r>
              <a:rPr lang="zh-CN" altLang="en-US" sz="2500" dirty="0"/>
              <a:t> </a:t>
            </a:r>
            <a:r>
              <a:rPr lang="en-US" altLang="zh-CN" sz="2500" dirty="0"/>
              <a:t>10-fold</a:t>
            </a:r>
            <a:r>
              <a:rPr lang="zh-CN" altLang="en-US" sz="2500" dirty="0"/>
              <a:t> </a:t>
            </a:r>
            <a:r>
              <a:rPr lang="en-US" altLang="zh-CN" sz="2500" dirty="0"/>
              <a:t>cross</a:t>
            </a:r>
            <a:r>
              <a:rPr lang="zh-CN" altLang="en-US" sz="2500" dirty="0"/>
              <a:t> </a:t>
            </a:r>
            <a:r>
              <a:rPr lang="en-US" altLang="zh-CN" sz="2500" dirty="0"/>
              <a:t>validations</a:t>
            </a:r>
            <a:r>
              <a:rPr lang="zh-CN" altLang="en-US" sz="2500" dirty="0"/>
              <a:t> </a:t>
            </a:r>
            <a:r>
              <a:rPr lang="en-US" altLang="zh-CN" sz="2500" dirty="0"/>
              <a:t>on</a:t>
            </a:r>
            <a:r>
              <a:rPr lang="zh-CN" altLang="en-US" sz="2500" dirty="0"/>
              <a:t> </a:t>
            </a:r>
            <a:r>
              <a:rPr lang="en-US" altLang="zh-CN" sz="2500" dirty="0"/>
              <a:t>them</a:t>
            </a:r>
            <a:r>
              <a:rPr lang="zh-CN" altLang="en-US" sz="2500" dirty="0"/>
              <a:t> </a:t>
            </a:r>
            <a:r>
              <a:rPr lang="en-US" altLang="zh-CN" sz="2500" dirty="0"/>
              <a:t>to</a:t>
            </a:r>
            <a:r>
              <a:rPr lang="zh-CN" altLang="en-US" sz="2500" dirty="0"/>
              <a:t> </a:t>
            </a:r>
            <a:r>
              <a:rPr lang="en-US" altLang="zh-CN" sz="2500" dirty="0"/>
              <a:t>select</a:t>
            </a:r>
            <a:r>
              <a:rPr lang="zh-CN" altLang="en-US" sz="2500" dirty="0"/>
              <a:t> </a:t>
            </a:r>
            <a:r>
              <a:rPr lang="en-US" altLang="zh-CN" sz="2500" dirty="0"/>
              <a:t>best</a:t>
            </a:r>
            <a:r>
              <a:rPr lang="zh-CN" altLang="en-US" sz="2500" dirty="0"/>
              <a:t> </a:t>
            </a:r>
            <a:r>
              <a:rPr lang="en-US" altLang="zh-CN" sz="2500" dirty="0"/>
              <a:t>models.</a:t>
            </a:r>
            <a:r>
              <a:rPr lang="zh-CN" altLang="en-US" sz="2500" dirty="0"/>
              <a:t> </a:t>
            </a:r>
            <a:endParaRPr lang="en-US" altLang="zh-CN" sz="2500" dirty="0"/>
          </a:p>
          <a:p>
            <a:pPr marL="0" indent="0">
              <a:buNone/>
            </a:pPr>
            <a:endParaRPr lang="en-US" dirty="0"/>
          </a:p>
        </p:txBody>
      </p:sp>
    </p:spTree>
    <p:extLst>
      <p:ext uri="{BB962C8B-B14F-4D97-AF65-F5344CB8AC3E}">
        <p14:creationId xmlns:p14="http://schemas.microsoft.com/office/powerpoint/2010/main" val="427438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1726-6745-164B-AA6E-91C52E58F5A9}"/>
              </a:ext>
            </a:extLst>
          </p:cNvPr>
          <p:cNvSpPr>
            <a:spLocks noGrp="1"/>
          </p:cNvSpPr>
          <p:nvPr>
            <p:ph type="title"/>
          </p:nvPr>
        </p:nvSpPr>
        <p:spPr/>
        <p:txBody>
          <a:bodyPr/>
          <a:lstStyle/>
          <a:p>
            <a:r>
              <a:rPr lang="en-US" altLang="zh-CN" dirty="0"/>
              <a:t>Review</a:t>
            </a:r>
            <a:r>
              <a:rPr lang="zh-CN" altLang="en-US" dirty="0"/>
              <a:t> </a:t>
            </a:r>
            <a:r>
              <a:rPr lang="en-US" altLang="zh-CN" dirty="0"/>
              <a:t>Progress</a:t>
            </a:r>
            <a:endParaRPr lang="en-US" dirty="0"/>
          </a:p>
        </p:txBody>
      </p:sp>
      <p:sp>
        <p:nvSpPr>
          <p:cNvPr id="3" name="Content Placeholder 2">
            <a:extLst>
              <a:ext uri="{FF2B5EF4-FFF2-40B4-BE49-F238E27FC236}">
                <a16:creationId xmlns:a16="http://schemas.microsoft.com/office/drawing/2014/main" id="{86D82AFC-3316-CB4C-B5E9-833A88C811D9}"/>
              </a:ext>
            </a:extLst>
          </p:cNvPr>
          <p:cNvSpPr>
            <a:spLocks noGrp="1"/>
          </p:cNvSpPr>
          <p:nvPr>
            <p:ph idx="1"/>
          </p:nvPr>
        </p:nvSpPr>
        <p:spPr>
          <a:xfrm>
            <a:off x="1451579" y="1943100"/>
            <a:ext cx="9603275" cy="3962400"/>
          </a:xfrm>
        </p:spPr>
        <p:txBody>
          <a:bodyPr>
            <a:normAutofit fontScale="92500" lnSpcReduction="10000"/>
          </a:bodyPr>
          <a:lstStyle/>
          <a:p>
            <a:r>
              <a:rPr lang="en-US" sz="1700" dirty="0"/>
              <a:t>During this sprint, I completed the following stories:</a:t>
            </a:r>
          </a:p>
          <a:p>
            <a:r>
              <a:rPr lang="en-US" sz="1700" dirty="0"/>
              <a:t>Story 1: Data Preparation and Story 2: Data Exploration in Epic 1 :</a:t>
            </a:r>
          </a:p>
          <a:p>
            <a:pPr marL="914400" lvl="1" indent="-457200">
              <a:buFont typeface="+mj-lt"/>
              <a:buAutoNum type="arabicPeriod"/>
            </a:pPr>
            <a:r>
              <a:rPr lang="en-US" sz="1700" dirty="0"/>
              <a:t>Clean datasets by removing/imputing NA values, treating outliers and influential points and removing duplicate records; treat potential unbalanced outcome class problem</a:t>
            </a:r>
          </a:p>
          <a:p>
            <a:pPr marL="914400" lvl="1" indent="-457200">
              <a:buFont typeface="+mj-lt"/>
              <a:buAutoNum type="arabicPeriod"/>
            </a:pPr>
            <a:r>
              <a:rPr lang="en-US" sz="1700" dirty="0"/>
              <a:t>Explore data by calculating descriptive statistics (</a:t>
            </a:r>
            <a:r>
              <a:rPr lang="en-US" sz="1700" dirty="0" err="1"/>
              <a:t>mean,min,max</a:t>
            </a:r>
            <a:r>
              <a:rPr lang="en-US" sz="1700" dirty="0"/>
              <a:t> etc.) and plotting them for important covariates; check skewness of covariates and fix them if exist; engineer features such as breaking address into city and states to create more aggregated and meaningful features</a:t>
            </a:r>
          </a:p>
          <a:p>
            <a:r>
              <a:rPr lang="en-US" sz="1700" dirty="0"/>
              <a:t>Story 1: Model Initialization and Story 2: Model Tuning in Epic 2:</a:t>
            </a:r>
          </a:p>
          <a:p>
            <a:pPr marL="800100" lvl="1" indent="-342900">
              <a:buFont typeface="+mj-lt"/>
              <a:buAutoNum type="arabicPeriod"/>
            </a:pPr>
            <a:r>
              <a:rPr lang="en-US" sz="1700" dirty="0"/>
              <a:t>Random split datasets into 80% training and 20% testing</a:t>
            </a:r>
          </a:p>
          <a:p>
            <a:pPr marL="800100" lvl="1" indent="-342900">
              <a:buFont typeface="+mj-lt"/>
              <a:buAutoNum type="arabicPeriod"/>
            </a:pPr>
            <a:r>
              <a:rPr lang="en-US" sz="1700" dirty="0"/>
              <a:t>Build Logistic Regression, </a:t>
            </a:r>
            <a:r>
              <a:rPr lang="en-US" sz="1700" dirty="0" err="1"/>
              <a:t>KNN,Random</a:t>
            </a:r>
            <a:r>
              <a:rPr lang="en-US" sz="1700" dirty="0"/>
              <a:t> Forest, </a:t>
            </a:r>
            <a:r>
              <a:rPr lang="en-US" sz="1700" dirty="0" err="1"/>
              <a:t>XGBoost</a:t>
            </a:r>
            <a:endParaRPr lang="en-US" sz="1700" dirty="0"/>
          </a:p>
          <a:p>
            <a:pPr marL="800100" lvl="1" indent="-342900">
              <a:buFont typeface="+mj-lt"/>
              <a:buAutoNum type="arabicPeriod"/>
            </a:pPr>
            <a:r>
              <a:rPr lang="en-US" sz="1700" dirty="0"/>
              <a:t>Perform Random Search to tune hyper-parameters and performed 10-fold cross validation to select the best model</a:t>
            </a:r>
          </a:p>
          <a:p>
            <a:pPr marL="800100" lvl="1" indent="-342900">
              <a:buFont typeface="+mj-lt"/>
              <a:buAutoNum type="arabicPeriod"/>
            </a:pPr>
            <a:endParaRPr lang="en-US" sz="1600" dirty="0"/>
          </a:p>
          <a:p>
            <a:pPr marL="800100" lvl="1" indent="-342900">
              <a:buFont typeface="+mj-lt"/>
              <a:buAutoNum type="arabicPeriod"/>
            </a:pPr>
            <a:endParaRPr lang="en-US" sz="1600" dirty="0"/>
          </a:p>
          <a:p>
            <a:endParaRPr lang="en-US" sz="1600" dirty="0"/>
          </a:p>
        </p:txBody>
      </p:sp>
    </p:spTree>
    <p:extLst>
      <p:ext uri="{BB962C8B-B14F-4D97-AF65-F5344CB8AC3E}">
        <p14:creationId xmlns:p14="http://schemas.microsoft.com/office/powerpoint/2010/main" val="52610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E7BF-D446-B64E-9735-4635566EDEA1}"/>
              </a:ext>
            </a:extLst>
          </p:cNvPr>
          <p:cNvSpPr>
            <a:spLocks noGrp="1"/>
          </p:cNvSpPr>
          <p:nvPr>
            <p:ph type="title"/>
          </p:nvPr>
        </p:nvSpPr>
        <p:spPr>
          <a:xfrm>
            <a:off x="1451579" y="804519"/>
            <a:ext cx="9603275" cy="1049235"/>
          </a:xfrm>
        </p:spPr>
        <p:txBody>
          <a:bodyPr/>
          <a:lstStyle/>
          <a:p>
            <a:r>
              <a:rPr lang="en-US" altLang="zh-CN" dirty="0"/>
              <a:t>Visualizations</a:t>
            </a:r>
            <a:endParaRPr lang="en-US" dirty="0"/>
          </a:p>
        </p:txBody>
      </p:sp>
      <p:pic>
        <p:nvPicPr>
          <p:cNvPr id="5" name="Content Placeholder 4">
            <a:extLst>
              <a:ext uri="{FF2B5EF4-FFF2-40B4-BE49-F238E27FC236}">
                <a16:creationId xmlns:a16="http://schemas.microsoft.com/office/drawing/2014/main" id="{9B8F67AA-49E0-3447-9C44-978EB7B2E14D}"/>
              </a:ext>
            </a:extLst>
          </p:cNvPr>
          <p:cNvPicPr>
            <a:picLocks noGrp="1" noChangeAspect="1"/>
          </p:cNvPicPr>
          <p:nvPr>
            <p:ph idx="1"/>
          </p:nvPr>
        </p:nvPicPr>
        <p:blipFill>
          <a:blip r:embed="rId2"/>
          <a:stretch>
            <a:fillRect/>
          </a:stretch>
        </p:blipFill>
        <p:spPr>
          <a:xfrm>
            <a:off x="609600" y="2260107"/>
            <a:ext cx="4212407" cy="3477223"/>
          </a:xfrm>
        </p:spPr>
      </p:pic>
      <p:pic>
        <p:nvPicPr>
          <p:cNvPr id="8" name="Picture 7">
            <a:extLst>
              <a:ext uri="{FF2B5EF4-FFF2-40B4-BE49-F238E27FC236}">
                <a16:creationId xmlns:a16="http://schemas.microsoft.com/office/drawing/2014/main" id="{1EFB2078-36F9-224C-9FE4-2D8A5F8DC28C}"/>
              </a:ext>
            </a:extLst>
          </p:cNvPr>
          <p:cNvPicPr>
            <a:picLocks noChangeAspect="1"/>
          </p:cNvPicPr>
          <p:nvPr/>
        </p:nvPicPr>
        <p:blipFill>
          <a:blip r:embed="rId3"/>
          <a:stretch>
            <a:fillRect/>
          </a:stretch>
        </p:blipFill>
        <p:spPr>
          <a:xfrm>
            <a:off x="7750995" y="2260106"/>
            <a:ext cx="4271404" cy="3477223"/>
          </a:xfrm>
          <a:prstGeom prst="rect">
            <a:avLst/>
          </a:prstGeom>
        </p:spPr>
      </p:pic>
      <p:sp>
        <p:nvSpPr>
          <p:cNvPr id="3" name="TextBox 2">
            <a:extLst>
              <a:ext uri="{FF2B5EF4-FFF2-40B4-BE49-F238E27FC236}">
                <a16:creationId xmlns:a16="http://schemas.microsoft.com/office/drawing/2014/main" id="{E8230020-D32A-0C47-9A01-880E4D886087}"/>
              </a:ext>
            </a:extLst>
          </p:cNvPr>
          <p:cNvSpPr txBox="1"/>
          <p:nvPr/>
        </p:nvSpPr>
        <p:spPr>
          <a:xfrm>
            <a:off x="4822007" y="2260106"/>
            <a:ext cx="282339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figure on the left showed the correlation between some variables and the response (treatment),  work interfere is moderately correlated with treatment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figure on the right showed variable importance from </a:t>
            </a:r>
            <a:r>
              <a:rPr lang="en-US" dirty="0" err="1"/>
              <a:t>XGBoost</a:t>
            </a:r>
            <a:r>
              <a:rPr lang="en-US" dirty="0"/>
              <a:t> model</a:t>
            </a:r>
          </a:p>
        </p:txBody>
      </p:sp>
    </p:spTree>
    <p:extLst>
      <p:ext uri="{BB962C8B-B14F-4D97-AF65-F5344CB8AC3E}">
        <p14:creationId xmlns:p14="http://schemas.microsoft.com/office/powerpoint/2010/main" val="425201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6490-9490-DB43-BF45-F6ED00B8A3EA}"/>
              </a:ext>
            </a:extLst>
          </p:cNvPr>
          <p:cNvSpPr>
            <a:spLocks noGrp="1"/>
          </p:cNvSpPr>
          <p:nvPr>
            <p:ph type="title"/>
          </p:nvPr>
        </p:nvSpPr>
        <p:spPr/>
        <p:txBody>
          <a:bodyPr/>
          <a:lstStyle/>
          <a:p>
            <a:r>
              <a:rPr lang="en-US" altLang="zh-CN" dirty="0"/>
              <a:t>Demo</a:t>
            </a:r>
            <a:endParaRPr lang="en-US" dirty="0"/>
          </a:p>
        </p:txBody>
      </p:sp>
      <p:pic>
        <p:nvPicPr>
          <p:cNvPr id="5" name="Content Placeholder 4">
            <a:extLst>
              <a:ext uri="{FF2B5EF4-FFF2-40B4-BE49-F238E27FC236}">
                <a16:creationId xmlns:a16="http://schemas.microsoft.com/office/drawing/2014/main" id="{1816A962-F2D9-FB46-90AF-B0E70FED441C}"/>
              </a:ext>
            </a:extLst>
          </p:cNvPr>
          <p:cNvPicPr>
            <a:picLocks noGrp="1" noChangeAspect="1"/>
          </p:cNvPicPr>
          <p:nvPr>
            <p:ph idx="1"/>
          </p:nvPr>
        </p:nvPicPr>
        <p:blipFill>
          <a:blip r:embed="rId2"/>
          <a:stretch>
            <a:fillRect/>
          </a:stretch>
        </p:blipFill>
        <p:spPr>
          <a:xfrm>
            <a:off x="505732" y="2181225"/>
            <a:ext cx="4687661" cy="3449638"/>
          </a:xfrm>
        </p:spPr>
      </p:pic>
      <p:pic>
        <p:nvPicPr>
          <p:cNvPr id="7" name="Picture 6">
            <a:extLst>
              <a:ext uri="{FF2B5EF4-FFF2-40B4-BE49-F238E27FC236}">
                <a16:creationId xmlns:a16="http://schemas.microsoft.com/office/drawing/2014/main" id="{F2CEC423-3945-B04E-AD6B-60D9731EEE7F}"/>
              </a:ext>
            </a:extLst>
          </p:cNvPr>
          <p:cNvPicPr>
            <a:picLocks noChangeAspect="1"/>
          </p:cNvPicPr>
          <p:nvPr/>
        </p:nvPicPr>
        <p:blipFill>
          <a:blip r:embed="rId3"/>
          <a:stretch>
            <a:fillRect/>
          </a:stretch>
        </p:blipFill>
        <p:spPr>
          <a:xfrm>
            <a:off x="7785099" y="2336800"/>
            <a:ext cx="4172001" cy="3136900"/>
          </a:xfrm>
          <a:prstGeom prst="rect">
            <a:avLst/>
          </a:prstGeom>
        </p:spPr>
      </p:pic>
      <p:sp>
        <p:nvSpPr>
          <p:cNvPr id="8" name="TextBox 7">
            <a:extLst>
              <a:ext uri="{FF2B5EF4-FFF2-40B4-BE49-F238E27FC236}">
                <a16:creationId xmlns:a16="http://schemas.microsoft.com/office/drawing/2014/main" id="{E030ADFD-0C2B-084A-8ADF-A69334D6B7FC}"/>
              </a:ext>
            </a:extLst>
          </p:cNvPr>
          <p:cNvSpPr txBox="1"/>
          <p:nvPr/>
        </p:nvSpPr>
        <p:spPr>
          <a:xfrm>
            <a:off x="5391149" y="2336800"/>
            <a:ext cx="239394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Figure on the left showed accuracy for different models after 10-fold cv, Random forest seems to be the best model in this case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Figure on the right is the ROC curve for Random Forest model</a:t>
            </a:r>
          </a:p>
        </p:txBody>
      </p:sp>
    </p:spTree>
    <p:extLst>
      <p:ext uri="{BB962C8B-B14F-4D97-AF65-F5344CB8AC3E}">
        <p14:creationId xmlns:p14="http://schemas.microsoft.com/office/powerpoint/2010/main" val="4200368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E356E-4543-B648-A05E-D347663A341A}"/>
              </a:ext>
            </a:extLst>
          </p:cNvPr>
          <p:cNvSpPr>
            <a:spLocks noGrp="1"/>
          </p:cNvSpPr>
          <p:nvPr>
            <p:ph type="title"/>
          </p:nvPr>
        </p:nvSpPr>
        <p:spPr/>
        <p:txBody>
          <a:bodyPr/>
          <a:lstStyle/>
          <a:p>
            <a:r>
              <a:rPr lang="en-US" altLang="zh-CN" dirty="0"/>
              <a:t>Lessons</a:t>
            </a:r>
            <a:r>
              <a:rPr lang="zh-CN" altLang="en-US" dirty="0"/>
              <a:t> </a:t>
            </a:r>
            <a:r>
              <a:rPr lang="en-US" altLang="zh-CN" dirty="0"/>
              <a:t>learned</a:t>
            </a:r>
            <a:endParaRPr lang="en-US" dirty="0"/>
          </a:p>
        </p:txBody>
      </p:sp>
      <p:sp>
        <p:nvSpPr>
          <p:cNvPr id="3" name="Content Placeholder 2">
            <a:extLst>
              <a:ext uri="{FF2B5EF4-FFF2-40B4-BE49-F238E27FC236}">
                <a16:creationId xmlns:a16="http://schemas.microsoft.com/office/drawing/2014/main" id="{6425CED4-11F7-954A-8296-ECA59B3BD531}"/>
              </a:ext>
            </a:extLst>
          </p:cNvPr>
          <p:cNvSpPr>
            <a:spLocks noGrp="1"/>
          </p:cNvSpPr>
          <p:nvPr>
            <p:ph idx="1"/>
          </p:nvPr>
        </p:nvSpPr>
        <p:spPr/>
        <p:txBody>
          <a:bodyPr>
            <a:normAutofit fontScale="85000" lnSpcReduction="10000"/>
          </a:bodyPr>
          <a:lstStyle/>
          <a:p>
            <a:r>
              <a:rPr lang="en-US" dirty="0"/>
              <a:t>The most important variables to cause whether one is likely to have mental issues are actually whether your work gets interfered by your supervisors. Location of where the person is are least important, which was surprising because I originally thought people in NY or SF would have so much more stress than people in the Midwest. </a:t>
            </a:r>
          </a:p>
          <a:p>
            <a:r>
              <a:rPr lang="en-US" dirty="0"/>
              <a:t>The response (treatment) distributes evenly ( roughly 50% of people report they have mental issues), which was surprising because the percentage is way higher than what I have originally thought of</a:t>
            </a:r>
          </a:p>
          <a:p>
            <a:r>
              <a:rPr lang="en-US" dirty="0"/>
              <a:t>During model tuning, I did not write the tuning process as a function, which requires a lot of code changes when switch models and parameters led to inefficiency in the pipeline. So I rewrote a large chunks of my code and packed the process into functions and now I can run the evaluation script and it will find the best parameters for me </a:t>
            </a:r>
          </a:p>
        </p:txBody>
      </p:sp>
    </p:spTree>
    <p:extLst>
      <p:ext uri="{BB962C8B-B14F-4D97-AF65-F5344CB8AC3E}">
        <p14:creationId xmlns:p14="http://schemas.microsoft.com/office/powerpoint/2010/main" val="347722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DB01-A0D0-084A-BD07-380F7EC73072}"/>
              </a:ext>
            </a:extLst>
          </p:cNvPr>
          <p:cNvSpPr>
            <a:spLocks noGrp="1"/>
          </p:cNvSpPr>
          <p:nvPr>
            <p:ph type="title"/>
          </p:nvPr>
        </p:nvSpPr>
        <p:spPr/>
        <p:txBody>
          <a:bodyPr/>
          <a:lstStyle/>
          <a:p>
            <a:r>
              <a:rPr lang="en-US" altLang="zh-CN" dirty="0"/>
              <a:t>Recommendations</a:t>
            </a:r>
            <a:endParaRPr lang="en-US" dirty="0"/>
          </a:p>
        </p:txBody>
      </p:sp>
      <p:sp>
        <p:nvSpPr>
          <p:cNvPr id="3" name="Content Placeholder 2">
            <a:extLst>
              <a:ext uri="{FF2B5EF4-FFF2-40B4-BE49-F238E27FC236}">
                <a16:creationId xmlns:a16="http://schemas.microsoft.com/office/drawing/2014/main" id="{5B2AA5B3-5FDA-A046-929F-8EEE3AECF442}"/>
              </a:ext>
            </a:extLst>
          </p:cNvPr>
          <p:cNvSpPr>
            <a:spLocks noGrp="1"/>
          </p:cNvSpPr>
          <p:nvPr>
            <p:ph idx="1"/>
          </p:nvPr>
        </p:nvSpPr>
        <p:spPr/>
        <p:txBody>
          <a:bodyPr/>
          <a:lstStyle/>
          <a:p>
            <a:r>
              <a:rPr lang="en-US" dirty="0"/>
              <a:t>The following stories should be finished in the next sprint:</a:t>
            </a:r>
          </a:p>
          <a:p>
            <a:r>
              <a:rPr lang="en-US" dirty="0"/>
              <a:t>Write unit test and model reproducible test and pass them locally</a:t>
            </a:r>
          </a:p>
          <a:p>
            <a:r>
              <a:rPr lang="en-US" dirty="0"/>
              <a:t>Transition all dependencies to AWS environment</a:t>
            </a:r>
          </a:p>
          <a:p>
            <a:r>
              <a:rPr lang="en-US" dirty="0"/>
              <a:t>Write flask backend and design frontend web interface</a:t>
            </a:r>
          </a:p>
          <a:p>
            <a:r>
              <a:rPr lang="en-US" dirty="0"/>
              <a:t>Final deployment on AWS</a:t>
            </a:r>
          </a:p>
        </p:txBody>
      </p:sp>
    </p:spTree>
    <p:extLst>
      <p:ext uri="{BB962C8B-B14F-4D97-AF65-F5344CB8AC3E}">
        <p14:creationId xmlns:p14="http://schemas.microsoft.com/office/powerpoint/2010/main" val="20174127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2781</TotalTime>
  <Words>501</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Bradley Hand</vt:lpstr>
      <vt:lpstr>Gill Sans MT</vt:lpstr>
      <vt:lpstr>Gallery</vt:lpstr>
      <vt:lpstr>Mid Project review Deck</vt:lpstr>
      <vt:lpstr>Highlights</vt:lpstr>
      <vt:lpstr>Review Progress</vt:lpstr>
      <vt:lpstr>Visualizations</vt:lpstr>
      <vt:lpstr>Demo</vt:lpstr>
      <vt:lpstr>Lessons learned</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Project review Deck</dc:title>
  <dc:creator>Lingjun Chen</dc:creator>
  <cp:lastModifiedBy>Lingjun Chen</cp:lastModifiedBy>
  <cp:revision>8</cp:revision>
  <dcterms:created xsi:type="dcterms:W3CDTF">2019-05-12T05:35:03Z</dcterms:created>
  <dcterms:modified xsi:type="dcterms:W3CDTF">2019-05-16T04:17:57Z</dcterms:modified>
</cp:coreProperties>
</file>