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01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7C9A-C5B5-4B68-B168-E075B4A866EE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E9C9-FD6A-4635-B26C-BFA758CB7C8D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25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7C9A-C5B5-4B68-B168-E075B4A866EE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E9C9-FD6A-4635-B26C-BFA758CB7C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993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7C9A-C5B5-4B68-B168-E075B4A866EE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E9C9-FD6A-4635-B26C-BFA758CB7C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063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7C9A-C5B5-4B68-B168-E075B4A866EE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E9C9-FD6A-4635-B26C-BFA758CB7C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583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7C9A-C5B5-4B68-B168-E075B4A866EE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E9C9-FD6A-4635-B26C-BFA758CB7C8D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89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7C9A-C5B5-4B68-B168-E075B4A866EE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E9C9-FD6A-4635-B26C-BFA758CB7C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028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7C9A-C5B5-4B68-B168-E075B4A866EE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E9C9-FD6A-4635-B26C-BFA758CB7C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701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7C9A-C5B5-4B68-B168-E075B4A866EE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E9C9-FD6A-4635-B26C-BFA758CB7C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373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7C9A-C5B5-4B68-B168-E075B4A866EE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E9C9-FD6A-4635-B26C-BFA758CB7C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271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EB7C9A-C5B5-4B68-B168-E075B4A866EE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FBE9C9-FD6A-4635-B26C-BFA758CB7C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63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7C9A-C5B5-4B68-B168-E075B4A866EE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E9C9-FD6A-4635-B26C-BFA758CB7C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063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EB7C9A-C5B5-4B68-B168-E075B4A866EE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FBE9C9-FD6A-4635-B26C-BFA758CB7C8D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2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9547" y="784241"/>
            <a:ext cx="11099408" cy="1562218"/>
          </a:xfrm>
        </p:spPr>
        <p:txBody>
          <a:bodyPr>
            <a:normAutofit fontScale="90000"/>
          </a:bodyPr>
          <a:lstStyle/>
          <a:p>
            <a:r>
              <a:rPr lang="es-CO" sz="6700" b="1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lin Sans FB" panose="020E0602020502020306" pitchFamily="34" charset="0"/>
              </a:rPr>
              <a:t>Cadena de Responsabilidades</a:t>
            </a:r>
            <a:r>
              <a:rPr lang="es-CO" b="1" dirty="0"/>
              <a:t/>
            </a:r>
            <a:br>
              <a:rPr lang="es-CO" b="1" dirty="0"/>
            </a:b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CO" dirty="0" smtClean="0"/>
              <a:t>Iván contreras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836" y="1856617"/>
            <a:ext cx="3156073" cy="236400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332178" y="1436956"/>
            <a:ext cx="3361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i="0" dirty="0" smtClean="0">
                <a:solidFill>
                  <a:srgbClr val="404040"/>
                </a:solidFill>
                <a:effectLst/>
                <a:latin typeface="Berlin Sans FB" panose="020E0602020502020306" pitchFamily="34" charset="0"/>
              </a:rPr>
              <a:t>(Patrón de comportamiento)</a:t>
            </a:r>
            <a:endParaRPr lang="es-CO" b="1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11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647114"/>
            <a:ext cx="10058400" cy="1437771"/>
          </a:xfrm>
        </p:spPr>
        <p:txBody>
          <a:bodyPr>
            <a:normAutofit/>
          </a:bodyPr>
          <a:lstStyle/>
          <a:p>
            <a:r>
              <a:rPr lang="es-CO" b="1" dirty="0"/>
              <a:t>Descripción</a:t>
            </a:r>
            <a:br>
              <a:rPr lang="es-CO" b="1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CO" dirty="0" smtClean="0"/>
              <a:t>El </a:t>
            </a:r>
            <a:r>
              <a:rPr lang="es-CO" dirty="0"/>
              <a:t>patrón de diseño Cadena de responsabilidades permite establecer una cadena de objetos receptores a través de los cuales se pasa una petición formulada por un objeto emisor. Cualquiera de los objetos receptores puede responder a la petición en función de un criterio establecido.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CO" dirty="0"/>
              <a:t>Chain of Responsability es un patrón de diseño de comportamiento que permite pasar solicitudes a lo largo de una cadena de manejadores. Al recibir una solicitud, cada manejador decide procesar la solicitud o pasarla al siguiente controlador de la cadena.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101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5754" y="609529"/>
            <a:ext cx="10058400" cy="1450757"/>
          </a:xfrm>
        </p:spPr>
        <p:txBody>
          <a:bodyPr>
            <a:normAutofit/>
          </a:bodyPr>
          <a:lstStyle/>
          <a:p>
            <a:r>
              <a:rPr lang="es-CO" sz="4000" b="1" dirty="0">
                <a:solidFill>
                  <a:srgbClr val="404040"/>
                </a:solidFill>
                <a:latin typeface="Verdana" panose="020B0604030504040204" pitchFamily="34" charset="0"/>
              </a:rPr>
              <a:t>Aplicabilidad</a:t>
            </a:r>
            <a:br>
              <a:rPr lang="es-CO" sz="4000" b="1" dirty="0">
                <a:solidFill>
                  <a:srgbClr val="404040"/>
                </a:solidFill>
                <a:latin typeface="Verdana" panose="020B0604030504040204" pitchFamily="34" charset="0"/>
              </a:rPr>
            </a:br>
            <a:endParaRPr lang="es-CO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430844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404040"/>
                </a:solidFill>
                <a:latin typeface="+mj-lt"/>
              </a:rPr>
              <a:t>Más de un objeto necesita manejar una respuesta y el manejador no es conocido a priori.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404040"/>
                </a:solidFill>
                <a:latin typeface="+mj-lt"/>
              </a:rPr>
              <a:t>Se quiere poder realizar una petición sin conocer a quién hay que solicitarlo.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404040"/>
                </a:solidFill>
                <a:latin typeface="+mj-lt"/>
              </a:rPr>
              <a:t>El conjunto de objetos que pueden procesar una respuesta pueden ser especificados de forma dinámica.</a:t>
            </a:r>
          </a:p>
          <a:p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195754" y="5028804"/>
            <a:ext cx="10156874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sz="2000" b="0" i="0" dirty="0" smtClean="0">
                <a:solidFill>
                  <a:srgbClr val="404040"/>
                </a:solidFill>
                <a:effectLst/>
                <a:latin typeface="+mj-lt"/>
              </a:rPr>
              <a:t>Cuando un </a:t>
            </a:r>
            <a:r>
              <a:rPr lang="es-CO" sz="2000" b="0" i="1" dirty="0" smtClean="0">
                <a:solidFill>
                  <a:srgbClr val="404040"/>
                </a:solidFill>
                <a:effectLst/>
                <a:latin typeface="+mj-lt"/>
              </a:rPr>
              <a:t>Cliente</a:t>
            </a:r>
            <a:r>
              <a:rPr lang="es-CO" sz="2000" b="0" i="0" dirty="0" smtClean="0">
                <a:solidFill>
                  <a:srgbClr val="404040"/>
                </a:solidFill>
                <a:effectLst/>
                <a:latin typeface="+mj-lt"/>
              </a:rPr>
              <a:t> realiza una petición, está se propaga por el </a:t>
            </a:r>
            <a:r>
              <a:rPr lang="es-CO" sz="2000" b="0" i="1" dirty="0" smtClean="0">
                <a:solidFill>
                  <a:srgbClr val="404040"/>
                </a:solidFill>
                <a:effectLst/>
                <a:latin typeface="+mj-lt"/>
              </a:rPr>
              <a:t>Manejador</a:t>
            </a:r>
            <a:r>
              <a:rPr lang="es-CO" sz="2000" b="0" i="0" dirty="0" smtClean="0">
                <a:solidFill>
                  <a:srgbClr val="404040"/>
                </a:solidFill>
                <a:effectLst/>
                <a:latin typeface="+mj-lt"/>
              </a:rPr>
              <a:t> hasta que un </a:t>
            </a:r>
            <a:r>
              <a:rPr lang="es-CO" sz="2000" b="0" i="1" dirty="0" err="1" smtClean="0">
                <a:solidFill>
                  <a:srgbClr val="404040"/>
                </a:solidFill>
                <a:effectLst/>
                <a:latin typeface="+mj-lt"/>
              </a:rPr>
              <a:t>ManejadorConcreto</a:t>
            </a:r>
            <a:r>
              <a:rPr lang="es-CO" sz="2000" b="0" i="0" dirty="0" smtClean="0">
                <a:solidFill>
                  <a:srgbClr val="404040"/>
                </a:solidFill>
                <a:effectLst/>
                <a:latin typeface="+mj-lt"/>
              </a:rPr>
              <a:t> asume la responsabilidad de procesarla.</a:t>
            </a:r>
            <a:endParaRPr lang="es-CO" sz="2000" b="0" i="0" dirty="0">
              <a:solidFill>
                <a:srgbClr val="404040"/>
              </a:solidFill>
              <a:effectLst/>
              <a:latin typeface="+mj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95754" y="4270612"/>
            <a:ext cx="34435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>
                <a:solidFill>
                  <a:srgbClr val="404040"/>
                </a:solidFill>
              </a:rPr>
              <a:t>Colaboraciones</a:t>
            </a:r>
          </a:p>
        </p:txBody>
      </p:sp>
    </p:spTree>
    <p:extLst>
      <p:ext uri="{BB962C8B-B14F-4D97-AF65-F5344CB8AC3E}">
        <p14:creationId xmlns:p14="http://schemas.microsoft.com/office/powerpoint/2010/main" val="180475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1004056"/>
            <a:ext cx="10058400" cy="979489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Ventajas del uso del patrón</a:t>
            </a:r>
            <a:br>
              <a:rPr lang="es-CO" b="1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3"/>
            <a:ext cx="10635175" cy="432998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CO" dirty="0"/>
              <a:t> </a:t>
            </a:r>
            <a:r>
              <a:rPr lang="es-CO" i="1" dirty="0"/>
              <a:t>¿Qué ventajas recibimos? ¿La jerarquía de clases que hemos creado para aplicarlo nos proporciona realmente utilidad?</a:t>
            </a:r>
            <a:r>
              <a:rPr lang="es-CO" dirty="0"/>
              <a:t> A continuación identifico las ventajas principales y que principios SOLID cumplimos con el uso de este patrón:</a:t>
            </a:r>
          </a:p>
          <a:p>
            <a:pPr>
              <a:lnSpc>
                <a:spcPct val="150000"/>
              </a:lnSpc>
            </a:pPr>
            <a:r>
              <a:rPr lang="es-CO" b="1" dirty="0"/>
              <a:t>Manejas el orden de los pasos:</a:t>
            </a:r>
            <a:r>
              <a:rPr lang="es-CO" dirty="0"/>
              <a:t> Controla el orden en el que se ejecutan los pasos de manera dinámica</a:t>
            </a:r>
          </a:p>
          <a:p>
            <a:pPr>
              <a:lnSpc>
                <a:spcPct val="150000"/>
              </a:lnSpc>
            </a:pPr>
            <a:r>
              <a:rPr lang="es-CO" b="1" dirty="0"/>
              <a:t>Aplicas el principio </a:t>
            </a:r>
            <a:r>
              <a:rPr lang="es-CO" b="1" i="1" dirty="0"/>
              <a:t>Single </a:t>
            </a:r>
            <a:r>
              <a:rPr lang="es-CO" b="1" i="1" dirty="0" err="1"/>
              <a:t>Responsibility</a:t>
            </a:r>
            <a:r>
              <a:rPr lang="es-CO" b="1" i="1" dirty="0"/>
              <a:t> </a:t>
            </a:r>
            <a:r>
              <a:rPr lang="es-CO" b="1" i="1" dirty="0" err="1"/>
              <a:t>Principle</a:t>
            </a:r>
            <a:r>
              <a:rPr lang="es-CO" b="1" i="1" dirty="0"/>
              <a:t>:</a:t>
            </a:r>
            <a:r>
              <a:rPr lang="es-CO" dirty="0"/>
              <a:t> Desacopla en clases la invocación de las operaciones y la realización de la propia acción. Pudiendo testear fácilmente cada acción por separado</a:t>
            </a:r>
          </a:p>
          <a:p>
            <a:pPr>
              <a:lnSpc>
                <a:spcPct val="150000"/>
              </a:lnSpc>
            </a:pPr>
            <a:r>
              <a:rPr lang="es-CO" b="1" dirty="0"/>
              <a:t>Aplicas el principio </a:t>
            </a:r>
            <a:r>
              <a:rPr lang="es-CO" b="1" i="1" dirty="0"/>
              <a:t>Open/</a:t>
            </a:r>
            <a:r>
              <a:rPr lang="es-CO" b="1" i="1" dirty="0" err="1"/>
              <a:t>Closed</a:t>
            </a:r>
            <a:r>
              <a:rPr lang="es-CO" b="1" i="1" dirty="0"/>
              <a:t> </a:t>
            </a:r>
            <a:r>
              <a:rPr lang="es-CO" b="1" i="1" dirty="0" err="1"/>
              <a:t>Principle</a:t>
            </a:r>
            <a:r>
              <a:rPr lang="es-CO" b="1" i="1" dirty="0"/>
              <a:t>:</a:t>
            </a:r>
            <a:r>
              <a:rPr lang="es-CO" dirty="0"/>
              <a:t> Permite ampliar con nuevos manejadores sin romper código existente, mejorando así la mantenibilidad.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6539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36769"/>
            <a:ext cx="10058400" cy="1246775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Consecuencias</a:t>
            </a:r>
            <a:br>
              <a:rPr lang="es-CO" b="1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CO" b="1" i="1" dirty="0" smtClean="0"/>
              <a:t>Añade </a:t>
            </a:r>
            <a:r>
              <a:rPr lang="es-CO" b="1" i="1" dirty="0"/>
              <a:t>Flexibilidad</a:t>
            </a:r>
            <a:r>
              <a:rPr lang="es-CO" dirty="0"/>
              <a:t> en la asignación de responsabilidades de los objetos. Se puede variar la asignación de responsabilidades añadiendo nuevos manejadores o modificándolos.</a:t>
            </a:r>
          </a:p>
          <a:p>
            <a:pPr>
              <a:lnSpc>
                <a:spcPct val="150000"/>
              </a:lnSpc>
            </a:pPr>
            <a:r>
              <a:rPr lang="es-CO" b="1" i="1" dirty="0"/>
              <a:t>La recepción no esta asegurada</a:t>
            </a:r>
            <a:r>
              <a:rPr lang="es-CO" dirty="0"/>
              <a:t>. Si la cadena no esta bien configurada puede no cubrir todas las peticiones.</a:t>
            </a:r>
          </a:p>
          <a:p>
            <a:pPr>
              <a:lnSpc>
                <a:spcPct val="150000"/>
              </a:lnSpc>
            </a:pPr>
            <a:r>
              <a:rPr lang="es-CO" b="1" i="1" dirty="0"/>
              <a:t>Reduce el acoplamiento</a:t>
            </a:r>
            <a:r>
              <a:rPr lang="es-CO" dirty="0"/>
              <a:t>. El patrón permite que un objeto </a:t>
            </a:r>
            <a:r>
              <a:rPr lang="es-CO" dirty="0" err="1" smtClean="0"/>
              <a:t>enviég</a:t>
            </a:r>
            <a:r>
              <a:rPr lang="es-CO" dirty="0" smtClean="0"/>
              <a:t> </a:t>
            </a:r>
            <a:r>
              <a:rPr lang="es-CO" dirty="0"/>
              <a:t>una petición y sepa que va a ser tratada correctamente, pero tanto el receptor como el emisor no conocen nada el uno del otro.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9991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625"/>
          </a:xfrm>
        </p:spPr>
        <p:txBody>
          <a:bodyPr/>
          <a:lstStyle/>
          <a:p>
            <a:pPr algn="ctr"/>
            <a:r>
              <a:rPr lang="es-CO" b="1" dirty="0" smtClean="0"/>
              <a:t>Estructura</a:t>
            </a:r>
            <a:endParaRPr lang="es-CO" b="1" dirty="0"/>
          </a:p>
        </p:txBody>
      </p:sp>
      <p:sp>
        <p:nvSpPr>
          <p:cNvPr id="5" name="Rectángulo 4"/>
          <p:cNvSpPr/>
          <p:nvPr/>
        </p:nvSpPr>
        <p:spPr>
          <a:xfrm>
            <a:off x="6020972" y="2009730"/>
            <a:ext cx="578182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b="1" i="0" dirty="0" smtClean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Participantes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b="1" i="0" dirty="0" smtClean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Cliente</a:t>
            </a:r>
            <a:r>
              <a:rPr lang="es-CO" b="0" i="0" dirty="0" smtClean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: Inicia la petición que llega a la cadena en busca del responsable.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b="1" i="0" dirty="0" smtClean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Manejador</a:t>
            </a:r>
            <a:r>
              <a:rPr lang="es-CO" b="0" i="0" dirty="0" smtClean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: Define una interfaz para manejar peticiones.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b="1" i="0" dirty="0" err="1" smtClean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ManejadorConcreto</a:t>
            </a:r>
            <a:r>
              <a:rPr lang="es-CO" b="0" i="0" dirty="0" smtClean="0">
                <a:solidFill>
                  <a:srgbClr val="404040"/>
                </a:solidFill>
                <a:effectLst/>
                <a:latin typeface="Verdana" panose="020B0604030504040204" pitchFamily="34" charset="0"/>
              </a:rPr>
              <a:t>: Define las responsabilidades de cada componente. Si puede manejar una petición, la procesa, en caso contrario busca al siguiente.</a:t>
            </a:r>
            <a:endParaRPr lang="es-CO" b="0" i="0" dirty="0">
              <a:solidFill>
                <a:srgbClr val="40404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8724" t="20309" r="32547" b="24922"/>
          <a:stretch/>
        </p:blipFill>
        <p:spPr>
          <a:xfrm>
            <a:off x="351692" y="2200397"/>
            <a:ext cx="5216403" cy="345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9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368</TotalTime>
  <Words>210</Words>
  <Application>Microsoft Office PowerPoint</Application>
  <PresentationFormat>Panorámica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Berlin Sans FB</vt:lpstr>
      <vt:lpstr>Calibri</vt:lpstr>
      <vt:lpstr>Calibri Light</vt:lpstr>
      <vt:lpstr>Verdana</vt:lpstr>
      <vt:lpstr>Wingdings</vt:lpstr>
      <vt:lpstr>Retrospección</vt:lpstr>
      <vt:lpstr>Cadena de Responsabilidades </vt:lpstr>
      <vt:lpstr>Descripción </vt:lpstr>
      <vt:lpstr>Aplicabilidad </vt:lpstr>
      <vt:lpstr>Ventajas del uso del patrón </vt:lpstr>
      <vt:lpstr>Consecuencias </vt:lpstr>
      <vt:lpstr>Estructura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Cadena de Responsabilidades</dc:title>
  <dc:creator>IBAN DARIO CONTRERAS JULIO</dc:creator>
  <cp:lastModifiedBy>IBAN DARIO CONTRERAS JULIO</cp:lastModifiedBy>
  <cp:revision>6</cp:revision>
  <dcterms:created xsi:type="dcterms:W3CDTF">2020-06-04T14:14:31Z</dcterms:created>
  <dcterms:modified xsi:type="dcterms:W3CDTF">2020-06-04T20:22:35Z</dcterms:modified>
</cp:coreProperties>
</file>