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6797675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desplazar la página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s-ES" sz="2000" spc="-1" strike="noStrike">
                <a:latin typeface="Arial"/>
              </a:rPr>
              <a:t>Pulse para editar el formato de las notas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s-ES" sz="1400" spc="-1" strike="noStrike">
                <a:latin typeface="Times New Roman"/>
              </a:rPr>
              <a:t>&lt;cabecera&gt;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s-ES" sz="1400" spc="-1" strike="noStrike">
                <a:latin typeface="Times New Roman"/>
              </a:rPr>
              <a:t>&lt;fecha/hora&gt;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s-ES" sz="1400" spc="-1" strike="noStrike">
                <a:latin typeface="Times New Roman"/>
              </a:rPr>
              <a:t>&lt;pie de página&gt;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650CD5D-9335-47F6-AF1F-CBA6358A8D46}" type="slidenum">
              <a:rPr b="0" lang="es-ES" sz="1400" spc="-1" strike="noStrike">
                <a:latin typeface="Times New Roman"/>
              </a:rPr>
              <a:t>&lt;número&gt;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3680" cy="3722400"/>
          </a:xfrm>
          <a:prstGeom prst="rect">
            <a:avLst/>
          </a:prstGeom>
        </p:spPr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440" cy="4466160"/>
          </a:xfrm>
          <a:prstGeom prst="rect">
            <a:avLst/>
          </a:prstGeom>
        </p:spPr>
        <p:txBody>
          <a:bodyPr lIns="92520" rIns="92520" tIns="46440" bIns="46440">
            <a:norm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3850560" y="9428760"/>
            <a:ext cx="294480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440" bIns="46440" anchor="b"/>
          <a:p>
            <a:pPr algn="r">
              <a:lnSpc>
                <a:spcPct val="100000"/>
              </a:lnSpc>
            </a:pPr>
            <a:fld id="{BC4EF42C-01B1-4F56-AB90-19AFB6DC15FE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3320" cy="3722040"/>
          </a:xfrm>
          <a:prstGeom prst="rect">
            <a:avLst/>
          </a:prstGeom>
        </p:spPr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440" cy="4466160"/>
          </a:xfrm>
          <a:prstGeom prst="rect">
            <a:avLst/>
          </a:prstGeom>
        </p:spPr>
        <p:txBody>
          <a:bodyPr lIns="92520" rIns="92520" tIns="46440" bIns="46440">
            <a:norm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3850560" y="9428760"/>
            <a:ext cx="294480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440" bIns="46440" anchor="b"/>
          <a:p>
            <a:pPr algn="r">
              <a:lnSpc>
                <a:spcPct val="100000"/>
              </a:lnSpc>
            </a:pPr>
            <a:fld id="{583DCCAA-EC61-4658-9B9E-E3D6F27A8FA6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3320" cy="3722040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440" cy="4466160"/>
          </a:xfrm>
          <a:prstGeom prst="rect">
            <a:avLst/>
          </a:prstGeom>
        </p:spPr>
        <p:txBody>
          <a:bodyPr lIns="92520" rIns="92520" tIns="46440" bIns="46440">
            <a:norm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3850560" y="9428760"/>
            <a:ext cx="294480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440" bIns="46440" anchor="b"/>
          <a:p>
            <a:pPr algn="r">
              <a:lnSpc>
                <a:spcPct val="100000"/>
              </a:lnSpc>
            </a:pPr>
            <a:fld id="{5380F043-130D-4A5D-A1E1-555AEA968F30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3320" cy="3722040"/>
          </a:xfrm>
          <a:prstGeom prst="rect">
            <a:avLst/>
          </a:prstGeom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440" cy="4466160"/>
          </a:xfrm>
          <a:prstGeom prst="rect">
            <a:avLst/>
          </a:prstGeom>
        </p:spPr>
        <p:txBody>
          <a:bodyPr lIns="92520" rIns="92520" tIns="46440" bIns="46440">
            <a:norm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3850560" y="9428760"/>
            <a:ext cx="294480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440" bIns="46440" anchor="b"/>
          <a:p>
            <a:pPr algn="r">
              <a:lnSpc>
                <a:spcPct val="100000"/>
              </a:lnSpc>
            </a:pPr>
            <a:fld id="{8145454C-5ED3-4729-A3BD-2F5C6A58EA26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3320" cy="3722040"/>
          </a:xfrm>
          <a:prstGeom prst="rect">
            <a:avLst/>
          </a:prstGeom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440" cy="4466160"/>
          </a:xfrm>
          <a:prstGeom prst="rect">
            <a:avLst/>
          </a:prstGeom>
        </p:spPr>
        <p:txBody>
          <a:bodyPr lIns="92520" rIns="92520" tIns="46440" bIns="46440">
            <a:norm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3850560" y="9428760"/>
            <a:ext cx="294480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440" bIns="46440" anchor="b"/>
          <a:p>
            <a:pPr algn="r">
              <a:lnSpc>
                <a:spcPct val="100000"/>
              </a:lnSpc>
            </a:pPr>
            <a:fld id="{36FBDB3A-4261-4620-9E00-108459648C1D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3320" cy="3722040"/>
          </a:xfrm>
          <a:prstGeom prst="rect">
            <a:avLst/>
          </a:prstGeom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440" cy="4466160"/>
          </a:xfrm>
          <a:prstGeom prst="rect">
            <a:avLst/>
          </a:prstGeom>
        </p:spPr>
        <p:txBody>
          <a:bodyPr lIns="92520" rIns="92520" tIns="46440" bIns="46440">
            <a:norm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3850560" y="9428760"/>
            <a:ext cx="294480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440" bIns="46440" anchor="b"/>
          <a:p>
            <a:pPr algn="r">
              <a:lnSpc>
                <a:spcPct val="100000"/>
              </a:lnSpc>
            </a:pPr>
            <a:fld id="{833B2920-4DE9-4F70-AF18-DD8BD6240AE1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3680" cy="3722400"/>
          </a:xfrm>
          <a:prstGeom prst="rect">
            <a:avLst/>
          </a:prstGeom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440" cy="4466160"/>
          </a:xfrm>
          <a:prstGeom prst="rect">
            <a:avLst/>
          </a:prstGeom>
        </p:spPr>
        <p:txBody>
          <a:bodyPr lIns="92520" rIns="92520" tIns="46440" bIns="46440">
            <a:norm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3850560" y="9428760"/>
            <a:ext cx="294480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440" bIns="46440" anchor="b"/>
          <a:p>
            <a:pPr algn="r">
              <a:lnSpc>
                <a:spcPct val="100000"/>
              </a:lnSpc>
            </a:pPr>
            <a:fld id="{F24A94D6-9587-4BFF-9800-0727022AB9B6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3680" cy="3722400"/>
          </a:xfrm>
          <a:prstGeom prst="rect">
            <a:avLst/>
          </a:prstGeom>
        </p:spPr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440" cy="4466160"/>
          </a:xfrm>
          <a:prstGeom prst="rect">
            <a:avLst/>
          </a:prstGeom>
        </p:spPr>
        <p:txBody>
          <a:bodyPr lIns="92520" rIns="92520" tIns="46440" bIns="46440">
            <a:norm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3850560" y="9428760"/>
            <a:ext cx="294480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440" bIns="46440" anchor="b"/>
          <a:p>
            <a:pPr algn="r">
              <a:lnSpc>
                <a:spcPct val="100000"/>
              </a:lnSpc>
            </a:pPr>
            <a:fld id="{646F2576-86F9-4FF0-B47B-1A7AB79B7AE9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3320" cy="3722040"/>
          </a:xfrm>
          <a:prstGeom prst="rect">
            <a:avLst/>
          </a:prstGeom>
        </p:spPr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440" cy="4466160"/>
          </a:xfrm>
          <a:prstGeom prst="rect">
            <a:avLst/>
          </a:prstGeom>
        </p:spPr>
        <p:txBody>
          <a:bodyPr lIns="92520" rIns="92520" tIns="46440" bIns="46440">
            <a:norm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3850560" y="9428760"/>
            <a:ext cx="294480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440" bIns="46440" anchor="b"/>
          <a:p>
            <a:pPr algn="r">
              <a:lnSpc>
                <a:spcPct val="100000"/>
              </a:lnSpc>
            </a:pPr>
            <a:fld id="{D115E66C-D5A3-45BD-8F20-20D0FF0DCE07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-9360" y="-7200"/>
            <a:ext cx="9162360" cy="104076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4381560" y="-7200"/>
            <a:ext cx="4761720" cy="63756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" name="Group 3"/>
          <p:cNvGrpSpPr/>
          <p:nvPr/>
        </p:nvGrpSpPr>
        <p:grpSpPr>
          <a:xfrm>
            <a:off x="-29160" y="-16920"/>
            <a:ext cx="9197280" cy="1085760"/>
            <a:chOff x="-29160" y="-16920"/>
            <a:chExt cx="9197280" cy="1085760"/>
          </a:xfrm>
        </p:grpSpPr>
        <p:sp>
          <p:nvSpPr>
            <p:cNvPr id="3" name="CustomShape 4"/>
            <p:cNvSpPr/>
            <p:nvPr/>
          </p:nvSpPr>
          <p:spPr>
            <a:xfrm rot="21435600">
              <a:off x="-18720" y="201600"/>
              <a:ext cx="9162360" cy="64836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21435600">
              <a:off x="-14040" y="275040"/>
              <a:ext cx="9174960" cy="52956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" name="CustomShape 6"/>
          <p:cNvSpPr/>
          <p:nvPr/>
        </p:nvSpPr>
        <p:spPr>
          <a:xfrm flipV="1" rot="420000">
            <a:off x="3165120" y="1107720"/>
            <a:ext cx="5257080" cy="411408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240">
            <a:solidFill>
              <a:srgbClr val="c0c0c0"/>
            </a:solidFill>
            <a:round/>
          </a:ln>
          <a:effectLst>
            <a:outerShdw algn="tl" blurRad="63500" dir="7500000" dist="38500" kx="100000" rotWithShape="0" sx="98500" sy="10008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 flipV="1" rot="420000">
            <a:off x="8003520" y="5358600"/>
            <a:ext cx="154800" cy="15444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bevel/>
          </a:ln>
          <a:effectLst>
            <a:outerShdw algn="tl" blurRad="19685" dir="12900000" dist="6350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 flipV="1">
            <a:off x="-9360" y="4774680"/>
            <a:ext cx="9162360" cy="104076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 flipV="1">
            <a:off x="4381560" y="5581080"/>
            <a:ext cx="4761720" cy="63756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609480" y="764640"/>
            <a:ext cx="8138160" cy="5904000"/>
          </a:xfrm>
          <a:prstGeom prst="rect">
            <a:avLst/>
          </a:prstGeom>
          <a:solidFill>
            <a:srgbClr val="ffffff"/>
          </a:solidFill>
          <a:ln w="25560">
            <a:solidFill>
              <a:srgbClr val="a5c24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2"/>
          <p:cNvSpPr/>
          <p:nvPr/>
        </p:nvSpPr>
        <p:spPr>
          <a:xfrm>
            <a:off x="611640" y="188640"/>
            <a:ext cx="8066160" cy="5032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4617b"/>
                </a:solidFill>
                <a:latin typeface="Constantia"/>
                <a:ea typeface="DejaVu Sans"/>
              </a:rPr>
              <a:t>TEMA 4: Modificación, suspensión o extinción del contrato de trabajo</a:t>
            </a:r>
            <a:endParaRPr b="0" lang="es-ES" sz="1800" spc="-1" strike="noStrike">
              <a:latin typeface="Arial"/>
            </a:endParaRPr>
          </a:p>
        </p:txBody>
      </p:sp>
      <p:graphicFrame>
        <p:nvGraphicFramePr>
          <p:cNvPr id="55" name="Table 3"/>
          <p:cNvGraphicFramePr/>
          <p:nvPr/>
        </p:nvGraphicFramePr>
        <p:xfrm>
          <a:off x="642960" y="785880"/>
          <a:ext cx="8071920" cy="5247720"/>
        </p:xfrm>
        <a:graphic>
          <a:graphicData uri="http://schemas.openxmlformats.org/drawingml/2006/table">
            <a:tbl>
              <a:tblPr/>
              <a:tblGrid>
                <a:gridCol w="282960"/>
                <a:gridCol w="2133360"/>
                <a:gridCol w="1251000"/>
                <a:gridCol w="1251000"/>
                <a:gridCol w="1251000"/>
                <a:gridCol w="1251000"/>
                <a:gridCol w="651960"/>
              </a:tblGrid>
              <a:tr h="233640">
                <a:tc gridSpan="7"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EVALUACIÓN UT 3: MODIFICACIÓN, SUSPENSIÓN Y EXTINCIÓN DEL CONTRATO DE TRABAJO</a:t>
                      </a:r>
                      <a:endParaRPr b="0" lang="es-ES" sz="1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428760">
                <a:tc>
                  <a:tcPr marL="9360" marR="9360"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360" marR="9360"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360" marR="9360"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360" marR="9360"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360" marR="9360"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360" marR="9360"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360" marR="9360"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91720"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 </a:t>
                      </a:r>
                      <a:endParaRPr b="0" lang="es-ES" sz="10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 </a:t>
                      </a:r>
                      <a:endParaRPr b="0" lang="es-ES" sz="10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000" spc="-1" strike="noStrike" u="sng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&lt;</a:t>
                      </a:r>
                      <a:r>
                        <a:rPr b="0" lang="es-ES" sz="1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2,5 PUNTOS</a:t>
                      </a:r>
                      <a:endParaRPr b="0" lang="es-ES" sz="10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000" spc="-1" strike="noStrike" u="sng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&lt;</a:t>
                      </a:r>
                      <a:r>
                        <a:rPr b="0" lang="es-ES" sz="1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 PUNTOS</a:t>
                      </a:r>
                      <a:endParaRPr b="0" lang="es-ES" sz="10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000" spc="-1" strike="noStrike" u="sng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&lt;</a:t>
                      </a:r>
                      <a:r>
                        <a:rPr b="0" lang="es-ES" sz="1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7,5 PUNTOS</a:t>
                      </a:r>
                      <a:endParaRPr b="0" lang="es-ES" sz="10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000" spc="-1" strike="noStrike" u="sng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&lt;</a:t>
                      </a:r>
                      <a:r>
                        <a:rPr b="0" lang="es-ES" sz="1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10 PUNTOS</a:t>
                      </a:r>
                      <a:endParaRPr b="0" lang="es-ES" sz="10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PESO</a:t>
                      </a:r>
                      <a:endParaRPr b="0" lang="es-ES" sz="10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36280">
                <a:tc rowSpan="3"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 </a:t>
                      </a:r>
                      <a:endParaRPr b="0" lang="es-ES" sz="10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1.- REALIZACIÓN DEL FINIQUITO</a:t>
                      </a:r>
                      <a:endParaRPr b="0" lang="es-ES" sz="10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No lo realiza</a:t>
                      </a:r>
                      <a:endParaRPr b="0" lang="es-ES" sz="10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 realiza pero no entiende los aspectos importantes, está incompleto</a:t>
                      </a:r>
                      <a:endParaRPr b="0" lang="es-ES" sz="10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 realiza de forma completa, aunque tiene algunos errores.</a:t>
                      </a:r>
                      <a:endParaRPr b="0" lang="es-ES" sz="10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 realiza completamente y de forma correcta</a:t>
                      </a:r>
                      <a:endParaRPr b="0" lang="es-ES" sz="10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20%</a:t>
                      </a:r>
                      <a:endParaRPr b="0" lang="es-ES" sz="10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af1dd"/>
                    </a:solidFill>
                  </a:tcPr>
                </a:tc>
              </a:tr>
              <a:tr h="83628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3.- PRUEBAS Y EJERCICIOS DE CLASE</a:t>
                      </a:r>
                      <a:endParaRPr b="0" lang="es-ES" sz="10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No lo realiza</a:t>
                      </a:r>
                      <a:endParaRPr b="0" lang="es-ES" sz="10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 realiza pero no entiende los aspectos importantes, está incompleto</a:t>
                      </a:r>
                      <a:endParaRPr b="0" lang="es-ES" sz="10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 realiza de forma completa, aunque tiene algunos errores.</a:t>
                      </a:r>
                      <a:endParaRPr b="0" lang="es-ES" sz="10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 realiza completamente y de forma correcta</a:t>
                      </a:r>
                      <a:endParaRPr b="0" lang="es-ES" sz="10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20%</a:t>
                      </a:r>
                      <a:endParaRPr b="0" lang="es-ES" sz="10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af1dd"/>
                    </a:solidFill>
                  </a:tcPr>
                </a:tc>
              </a:tr>
              <a:tr h="150444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3.-EJERCICIO ESCRITO</a:t>
                      </a:r>
                      <a:endParaRPr b="0" lang="es-ES" sz="10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Redacta de forma desordenada y poco comprensible. Comprende vagamente los contenidos trabajados.</a:t>
                      </a:r>
                      <a:endParaRPr b="0" lang="es-ES" sz="10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Redacta de forma ordenada y comprensible, aunque mejorable. Comprende algunos contenidos importantes trabajados.</a:t>
                      </a:r>
                      <a:endParaRPr b="0" lang="es-ES" sz="10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Redacta de forma ordenada y comprensible. Comprende los contenidos trabajados más importantes en su mayoría.</a:t>
                      </a:r>
                      <a:endParaRPr b="0" lang="es-ES" sz="10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Redacta de forma ordenada y comprensible. Comprende todos los contenidos trabajados. </a:t>
                      </a:r>
                      <a:endParaRPr b="0" lang="es-ES" sz="10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60%</a:t>
                      </a:r>
                      <a:endParaRPr b="0" lang="es-ES" sz="10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af1dd"/>
                    </a:solidFill>
                  </a:tcPr>
                </a:tc>
              </a:tr>
              <a:tr h="517320">
                <a:tc>
                  <a:tcPr marL="9360" marR="9360"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 gridSpan="3"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Para subir nota: Nómina del finiquito (+1)</a:t>
                      </a:r>
                      <a:endParaRPr b="0" lang="es-E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s-E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s-ES" sz="1000" spc="-1" strike="noStrike">
                        <a:latin typeface="Arial"/>
                      </a:endParaRPr>
                    </a:p>
                  </a:txBody>
                  <a:tcPr marL="9360" marR="9360"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 marL="9360" marR="9360"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 marL="9360" marR="9360"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 marL="9360" marR="9360"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6" name="CustomShape 4"/>
          <p:cNvSpPr/>
          <p:nvPr/>
        </p:nvSpPr>
        <p:spPr>
          <a:xfrm>
            <a:off x="714240" y="6286680"/>
            <a:ext cx="8000280" cy="272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000000"/>
                </a:solidFill>
                <a:latin typeface="Constantia"/>
                <a:ea typeface="DejaVu Sans"/>
              </a:rPr>
              <a:t>RECUPERACIÓN </a:t>
            </a:r>
            <a:r>
              <a:rPr b="1" lang="es-ES" sz="12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1" lang="es-ES" sz="1200" spc="-1" strike="noStrike">
                <a:solidFill>
                  <a:srgbClr val="000000"/>
                </a:solidFill>
                <a:latin typeface="Constantia"/>
                <a:ea typeface="DejaVu Sans"/>
              </a:rPr>
              <a:t> Ejercicio escrito </a:t>
            </a:r>
            <a:r>
              <a:rPr b="1" lang="es-ES" sz="1200" spc="-1" strike="noStrike" u="sng">
                <a:solidFill>
                  <a:srgbClr val="000000"/>
                </a:solidFill>
                <a:uFillTx/>
                <a:latin typeface="Constantia"/>
                <a:ea typeface="DejaVu Sans"/>
              </a:rPr>
              <a:t>&lt;</a:t>
            </a:r>
            <a:r>
              <a:rPr b="1" lang="es-ES" sz="1200" spc="-1" strike="noStrike">
                <a:solidFill>
                  <a:srgbClr val="000000"/>
                </a:solidFill>
                <a:latin typeface="Constantia"/>
                <a:ea typeface="DejaVu Sans"/>
              </a:rPr>
              <a:t> 8</a:t>
            </a:r>
            <a:endParaRPr b="0" lang="es-ES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609480" y="764640"/>
            <a:ext cx="8138160" cy="5904000"/>
          </a:xfrm>
          <a:prstGeom prst="rect">
            <a:avLst/>
          </a:prstGeom>
          <a:solidFill>
            <a:srgbClr val="ffffff"/>
          </a:solidFill>
          <a:ln w="25560">
            <a:solidFill>
              <a:srgbClr val="a5c24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4080" rIns="45720" tIns="45000" bIns="45000">
            <a:normAutofit/>
          </a:bodyPr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s-ES" sz="1400" spc="-1" strike="noStrike" u="sng">
                <a:solidFill>
                  <a:srgbClr val="000000"/>
                </a:solidFill>
                <a:uFillTx/>
                <a:latin typeface="Constantia"/>
                <a:ea typeface="DejaVu Sans"/>
              </a:rPr>
              <a:t>Regulación</a:t>
            </a:r>
            <a:r>
              <a:rPr b="0" lang="es-ES" sz="1400" spc="-1" strike="noStrike">
                <a:solidFill>
                  <a:srgbClr val="000000"/>
                </a:solidFill>
                <a:latin typeface="Constantia"/>
                <a:ea typeface="DejaVu Sans"/>
              </a:rPr>
              <a:t>: arts. 39-41 ET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s-ES" sz="1400" spc="-1" strike="noStrike">
                <a:solidFill>
                  <a:srgbClr val="000000"/>
                </a:solidFill>
                <a:latin typeface="Constantia"/>
                <a:ea typeface="DejaVu Sans"/>
              </a:rPr>
              <a:t>I.- MOVILIDAD FUNCIONAL (art. 39 ET)</a:t>
            </a:r>
            <a:endParaRPr b="0" lang="es-ES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249"/>
              </a:spcBef>
              <a:buClr>
                <a:srgbClr val="0bd0d9"/>
              </a:buClr>
              <a:buSzPct val="95000"/>
              <a:buFont typeface="Arial"/>
              <a:buChar char="•"/>
            </a:pPr>
            <a:r>
              <a:rPr b="0" lang="es-ES" sz="1300" spc="-1" strike="noStrike">
                <a:solidFill>
                  <a:srgbClr val="000000"/>
                </a:solidFill>
                <a:latin typeface="Constantia"/>
                <a:ea typeface="DejaVu Sans"/>
              </a:rPr>
              <a:t>¿Qué es? Relación con los grupos profesionales.</a:t>
            </a:r>
            <a:endParaRPr b="0" lang="es-ES" sz="13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249"/>
              </a:spcBef>
              <a:buClr>
                <a:srgbClr val="0bd0d9"/>
              </a:buClr>
              <a:buSzPct val="95000"/>
              <a:buFont typeface="Arial"/>
              <a:buChar char="•"/>
            </a:pPr>
            <a:r>
              <a:rPr b="0" lang="es-ES" sz="1300" spc="-1" strike="noStrike">
                <a:solidFill>
                  <a:srgbClr val="000000"/>
                </a:solidFill>
                <a:latin typeface="Constantia"/>
                <a:ea typeface="DejaVu Sans"/>
              </a:rPr>
              <a:t>Tipos:</a:t>
            </a:r>
            <a:endParaRPr b="0" lang="es-ES" sz="1300" spc="-1" strike="noStrike">
              <a:latin typeface="Arial"/>
            </a:endParaRPr>
          </a:p>
          <a:p>
            <a:pPr lvl="1" marL="925920" indent="-285120">
              <a:lnSpc>
                <a:spcPct val="100000"/>
              </a:lnSpc>
              <a:spcBef>
                <a:spcPts val="241"/>
              </a:spcBef>
              <a:buClr>
                <a:srgbClr val="0f6fc6"/>
              </a:buClr>
              <a:buSzPct val="85000"/>
              <a:buFont typeface="Arial"/>
              <a:buChar char="•"/>
            </a:pPr>
            <a:r>
              <a:rPr b="0" lang="es-ES" sz="1200" spc="-1" strike="noStrike">
                <a:solidFill>
                  <a:srgbClr val="000000"/>
                </a:solidFill>
                <a:latin typeface="Constantia"/>
                <a:ea typeface="DejaVu Sans"/>
              </a:rPr>
              <a:t>Interna: dentro del mismo grupo -&gt; TOTAL LIBERTAD DEL EMPRESARIO</a:t>
            </a:r>
            <a:endParaRPr b="0" lang="es-ES" sz="1200" spc="-1" strike="noStrike">
              <a:latin typeface="Arial"/>
            </a:endParaRPr>
          </a:p>
          <a:p>
            <a:pPr lvl="1" marL="925920" indent="-285120">
              <a:lnSpc>
                <a:spcPct val="100000"/>
              </a:lnSpc>
              <a:spcBef>
                <a:spcPts val="241"/>
              </a:spcBef>
              <a:buClr>
                <a:srgbClr val="0f6fc6"/>
              </a:buClr>
              <a:buSzPct val="85000"/>
              <a:buFont typeface="Arial"/>
              <a:buChar char="•"/>
            </a:pPr>
            <a:r>
              <a:rPr b="0" lang="es-ES" sz="1200" spc="-1" strike="noStrike">
                <a:solidFill>
                  <a:srgbClr val="000000"/>
                </a:solidFill>
                <a:latin typeface="Constantia"/>
                <a:ea typeface="DejaVu Sans"/>
              </a:rPr>
              <a:t>Externa: fuera del grupo</a:t>
            </a:r>
            <a:endParaRPr b="0" lang="es-ES" sz="1200" spc="-1" strike="noStrike">
              <a:latin typeface="Arial"/>
            </a:endParaRPr>
          </a:p>
          <a:p>
            <a:pPr lvl="2" marL="1200240" indent="-285120">
              <a:lnSpc>
                <a:spcPct val="100000"/>
              </a:lnSpc>
              <a:spcBef>
                <a:spcPts val="201"/>
              </a:spcBef>
              <a:buClr>
                <a:srgbClr val="009dd9"/>
              </a:buClr>
              <a:buSzPct val="70000"/>
              <a:buFont typeface="Arial"/>
              <a:buChar char="•"/>
            </a:pPr>
            <a:r>
              <a:rPr b="0" lang="es-ES" sz="1000" spc="-1" strike="noStrike">
                <a:solidFill>
                  <a:srgbClr val="000000"/>
                </a:solidFill>
                <a:latin typeface="Constantia"/>
                <a:ea typeface="DejaVu Sans"/>
              </a:rPr>
              <a:t>Límites:</a:t>
            </a:r>
            <a:endParaRPr b="0" lang="es-ES" sz="1000" spc="-1" strike="noStrike">
              <a:latin typeface="Arial"/>
            </a:endParaRPr>
          </a:p>
          <a:p>
            <a:pPr lvl="3" marL="1474560" indent="-285120">
              <a:lnSpc>
                <a:spcPct val="100000"/>
              </a:lnSpc>
              <a:spcBef>
                <a:spcPts val="181"/>
              </a:spcBef>
              <a:buClr>
                <a:srgbClr val="0bd0d9"/>
              </a:buClr>
              <a:buSzPct val="65000"/>
              <a:buFont typeface="Arial"/>
              <a:buChar char="•"/>
            </a:pPr>
            <a:r>
              <a:rPr b="0" lang="es-ES" sz="900" spc="-1" strike="noStrike">
                <a:solidFill>
                  <a:srgbClr val="000000"/>
                </a:solidFill>
                <a:latin typeface="Constantia"/>
                <a:ea typeface="DejaVu Sans"/>
              </a:rPr>
              <a:t>Titulaciones académicas</a:t>
            </a:r>
            <a:endParaRPr b="0" lang="es-ES" sz="900" spc="-1" strike="noStrike">
              <a:latin typeface="Arial"/>
            </a:endParaRPr>
          </a:p>
          <a:p>
            <a:pPr lvl="3" marL="1474560" indent="-285120">
              <a:lnSpc>
                <a:spcPct val="100000"/>
              </a:lnSpc>
              <a:spcBef>
                <a:spcPts val="181"/>
              </a:spcBef>
              <a:buClr>
                <a:srgbClr val="0bd0d9"/>
              </a:buClr>
              <a:buSzPct val="65000"/>
              <a:buFont typeface="Arial"/>
              <a:buChar char="•"/>
            </a:pPr>
            <a:r>
              <a:rPr b="0" lang="es-ES" sz="900" spc="-1" strike="noStrike">
                <a:solidFill>
                  <a:srgbClr val="000000"/>
                </a:solidFill>
                <a:latin typeface="Constantia"/>
                <a:ea typeface="DejaVu Sans"/>
              </a:rPr>
              <a:t>Dignidad</a:t>
            </a:r>
            <a:endParaRPr b="0" lang="es-ES" sz="900" spc="-1" strike="noStrike">
              <a:latin typeface="Arial"/>
            </a:endParaRPr>
          </a:p>
          <a:p>
            <a:pPr lvl="3" marL="1474560" indent="-285120">
              <a:lnSpc>
                <a:spcPct val="100000"/>
              </a:lnSpc>
              <a:spcBef>
                <a:spcPts val="181"/>
              </a:spcBef>
              <a:buClr>
                <a:srgbClr val="0bd0d9"/>
              </a:buClr>
              <a:buSzPct val="65000"/>
              <a:buFont typeface="Arial"/>
              <a:buChar char="•"/>
            </a:pPr>
            <a:r>
              <a:rPr b="0" lang="es-ES" sz="900" spc="-1" strike="noStrike">
                <a:solidFill>
                  <a:srgbClr val="000000"/>
                </a:solidFill>
                <a:latin typeface="Constantia"/>
                <a:ea typeface="DejaVu Sans"/>
              </a:rPr>
              <a:t>Menoscabo de su promoción y formación profesional</a:t>
            </a:r>
            <a:endParaRPr b="0" lang="es-ES" sz="900" spc="-1" strike="noStrike">
              <a:latin typeface="Arial"/>
            </a:endParaRPr>
          </a:p>
          <a:p>
            <a:pPr lvl="2" marL="1200240" indent="-285120">
              <a:lnSpc>
                <a:spcPct val="100000"/>
              </a:lnSpc>
              <a:spcBef>
                <a:spcPts val="201"/>
              </a:spcBef>
              <a:buClr>
                <a:srgbClr val="009dd9"/>
              </a:buClr>
              <a:buSzPct val="70000"/>
              <a:buFont typeface="Arial"/>
              <a:buChar char="•"/>
            </a:pPr>
            <a:r>
              <a:rPr b="0" lang="es-ES" sz="1000" spc="-1" strike="noStrike">
                <a:solidFill>
                  <a:srgbClr val="000000"/>
                </a:solidFill>
                <a:latin typeface="Constantia"/>
                <a:ea typeface="DejaVu Sans"/>
              </a:rPr>
              <a:t>Requisitos:</a:t>
            </a:r>
            <a:endParaRPr b="0" lang="es-ES" sz="1000" spc="-1" strike="noStrike">
              <a:latin typeface="Arial"/>
            </a:endParaRPr>
          </a:p>
          <a:p>
            <a:pPr lvl="3" marL="1474560" indent="-285120">
              <a:lnSpc>
                <a:spcPct val="100000"/>
              </a:lnSpc>
              <a:spcBef>
                <a:spcPts val="181"/>
              </a:spcBef>
              <a:buClr>
                <a:srgbClr val="0bd0d9"/>
              </a:buClr>
              <a:buSzPct val="65000"/>
              <a:buFont typeface="Arial"/>
              <a:buChar char="•"/>
            </a:pPr>
            <a:r>
              <a:rPr b="0" lang="es-ES" sz="900" spc="-1" strike="noStrike">
                <a:solidFill>
                  <a:srgbClr val="000000"/>
                </a:solidFill>
                <a:latin typeface="Constantia"/>
                <a:ea typeface="DejaVu Sans"/>
              </a:rPr>
              <a:t>Razones -&gt; técnicas u organizativas</a:t>
            </a:r>
            <a:endParaRPr b="0" lang="es-ES" sz="900" spc="-1" strike="noStrike">
              <a:latin typeface="Arial"/>
            </a:endParaRPr>
          </a:p>
          <a:p>
            <a:pPr lvl="3" marL="1474560" indent="-285120">
              <a:lnSpc>
                <a:spcPct val="100000"/>
              </a:lnSpc>
              <a:spcBef>
                <a:spcPts val="181"/>
              </a:spcBef>
              <a:buClr>
                <a:srgbClr val="0bd0d9"/>
              </a:buClr>
              <a:buSzPct val="65000"/>
              <a:buFont typeface="Arial"/>
              <a:buChar char="•"/>
            </a:pPr>
            <a:r>
              <a:rPr b="0" lang="es-ES" sz="900" spc="-1" strike="noStrike">
                <a:solidFill>
                  <a:srgbClr val="000000"/>
                </a:solidFill>
                <a:latin typeface="Constantia"/>
                <a:ea typeface="DejaVu Sans"/>
              </a:rPr>
              <a:t>Duración -&gt; tiempo imprescindibles</a:t>
            </a:r>
            <a:endParaRPr b="0" lang="es-ES" sz="900" spc="-1" strike="noStrike">
              <a:latin typeface="Arial"/>
            </a:endParaRPr>
          </a:p>
          <a:p>
            <a:pPr lvl="2" marL="1200240" indent="-285120">
              <a:lnSpc>
                <a:spcPct val="100000"/>
              </a:lnSpc>
              <a:spcBef>
                <a:spcPts val="201"/>
              </a:spcBef>
              <a:buClr>
                <a:srgbClr val="009dd9"/>
              </a:buClr>
              <a:buSzPct val="70000"/>
              <a:buFont typeface="Arial"/>
              <a:buChar char="•"/>
            </a:pPr>
            <a:r>
              <a:rPr b="0" lang="es-ES" sz="1000" spc="-1" strike="noStrike">
                <a:solidFill>
                  <a:srgbClr val="000000"/>
                </a:solidFill>
                <a:latin typeface="Constantia"/>
                <a:ea typeface="DejaVu Sans"/>
              </a:rPr>
              <a:t>Consecuencias:</a:t>
            </a:r>
            <a:endParaRPr b="0" lang="es-ES" sz="1000" spc="-1" strike="noStrike">
              <a:latin typeface="Arial"/>
            </a:endParaRPr>
          </a:p>
          <a:p>
            <a:pPr lvl="3" marL="1474560" indent="-285120">
              <a:lnSpc>
                <a:spcPct val="100000"/>
              </a:lnSpc>
              <a:spcBef>
                <a:spcPts val="181"/>
              </a:spcBef>
              <a:buClr>
                <a:srgbClr val="0bd0d9"/>
              </a:buClr>
              <a:buSzPct val="65000"/>
              <a:buFont typeface="Arial"/>
              <a:buChar char="•"/>
            </a:pPr>
            <a:r>
              <a:rPr b="0" lang="es-ES" sz="900" spc="-1" strike="noStrike">
                <a:solidFill>
                  <a:srgbClr val="000000"/>
                </a:solidFill>
                <a:latin typeface="Constantia"/>
                <a:ea typeface="DejaVu Sans"/>
              </a:rPr>
              <a:t>Retribución</a:t>
            </a:r>
            <a:endParaRPr b="0" lang="es-ES" sz="900" spc="-1" strike="noStrike">
              <a:latin typeface="Arial"/>
            </a:endParaRPr>
          </a:p>
          <a:p>
            <a:pPr lvl="3" marL="1474560" indent="-285120">
              <a:lnSpc>
                <a:spcPct val="100000"/>
              </a:lnSpc>
              <a:spcBef>
                <a:spcPts val="181"/>
              </a:spcBef>
              <a:buClr>
                <a:srgbClr val="0bd0d9"/>
              </a:buClr>
              <a:buSzPct val="65000"/>
              <a:buFont typeface="Arial"/>
              <a:buChar char="•"/>
            </a:pPr>
            <a:r>
              <a:rPr b="0" lang="es-ES" sz="900" spc="-1" strike="noStrike">
                <a:solidFill>
                  <a:srgbClr val="000000"/>
                </a:solidFill>
                <a:latin typeface="Constantia"/>
                <a:ea typeface="DejaVu Sans"/>
              </a:rPr>
              <a:t>No puede considerarse causa de despido</a:t>
            </a:r>
            <a:endParaRPr b="0" lang="es-ES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b="0" lang="es-ES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s-ES" sz="1300" spc="-1" strike="noStrike">
                <a:solidFill>
                  <a:srgbClr val="000000"/>
                </a:solidFill>
                <a:latin typeface="Constantia"/>
                <a:ea typeface="DejaVu Sans"/>
              </a:rPr>
              <a:t>II.- MOVILIDAD GEOGRÁFICA (art. 40 ET)</a:t>
            </a:r>
            <a:endParaRPr b="0" lang="es-ES" sz="1300" spc="-1" strike="noStrike">
              <a:latin typeface="Arial"/>
            </a:endParaRPr>
          </a:p>
          <a:p>
            <a:pPr indent="-285120">
              <a:lnSpc>
                <a:spcPct val="100000"/>
              </a:lnSpc>
              <a:spcBef>
                <a:spcPts val="249"/>
              </a:spcBef>
              <a:buClr>
                <a:srgbClr val="0bd0d9"/>
              </a:buClr>
              <a:buSzPct val="95000"/>
              <a:buFont typeface="Arial"/>
              <a:buChar char="•"/>
            </a:pPr>
            <a:r>
              <a:rPr b="0" lang="es-ES" sz="13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</a:t>
            </a:r>
            <a:r>
              <a:rPr b="0" lang="es-ES" sz="1300" spc="-1" strike="noStrike">
                <a:solidFill>
                  <a:srgbClr val="000000"/>
                </a:solidFill>
                <a:latin typeface="Constantia"/>
                <a:ea typeface="DejaVu Sans"/>
              </a:rPr>
              <a:t>¿Qué es? -&gt; implica cambio de residencia.</a:t>
            </a:r>
            <a:endParaRPr b="0" lang="es-ES" sz="1300" spc="-1" strike="noStrike">
              <a:latin typeface="Arial"/>
            </a:endParaRPr>
          </a:p>
          <a:p>
            <a:pPr indent="-285120">
              <a:lnSpc>
                <a:spcPct val="100000"/>
              </a:lnSpc>
              <a:spcBef>
                <a:spcPts val="249"/>
              </a:spcBef>
              <a:buClr>
                <a:srgbClr val="0bd0d9"/>
              </a:buClr>
              <a:buSzPct val="95000"/>
              <a:buFont typeface="Arial"/>
              <a:buChar char="•"/>
            </a:pPr>
            <a:r>
              <a:rPr b="0" lang="es-ES" sz="13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</a:t>
            </a:r>
            <a:r>
              <a:rPr b="0" lang="es-ES" sz="1300" spc="-1" strike="noStrike">
                <a:solidFill>
                  <a:srgbClr val="000000"/>
                </a:solidFill>
                <a:latin typeface="Constantia"/>
                <a:ea typeface="DejaVu Sans"/>
              </a:rPr>
              <a:t>Requisitos-&gt; razones técnicas, organizativas, económicas o de la producción</a:t>
            </a:r>
            <a:endParaRPr b="0" lang="es-ES" sz="1300" spc="-1" strike="noStrike">
              <a:latin typeface="Arial"/>
            </a:endParaRPr>
          </a:p>
          <a:p>
            <a:pPr marL="640080" indent="-246240">
              <a:lnSpc>
                <a:spcPct val="100000"/>
              </a:lnSpc>
              <a:spcBef>
                <a:spcPts val="241"/>
              </a:spcBef>
            </a:pP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b="0" lang="es-ES" sz="130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611640" y="188640"/>
            <a:ext cx="8066160" cy="5032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4617b"/>
                </a:solidFill>
                <a:latin typeface="Constantia"/>
                <a:ea typeface="DejaVu Sans"/>
              </a:rPr>
              <a:t>TEMA 4: MODIFICACIÓN </a:t>
            </a:r>
            <a:r>
              <a:rPr b="1" lang="es-ES" sz="2400" spc="-1" strike="noStrike">
                <a:solidFill>
                  <a:srgbClr val="04617b"/>
                </a:solidFill>
                <a:latin typeface="Constantia"/>
                <a:ea typeface="DejaVu Sans"/>
              </a:rPr>
              <a:t>del contrato de trabajo</a:t>
            </a:r>
            <a:endParaRPr b="0" lang="es-ES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609480" y="548640"/>
            <a:ext cx="8138160" cy="6120000"/>
          </a:xfrm>
          <a:prstGeom prst="rect">
            <a:avLst/>
          </a:prstGeom>
          <a:solidFill>
            <a:srgbClr val="ffffff"/>
          </a:solidFill>
          <a:ln w="25560">
            <a:solidFill>
              <a:srgbClr val="a5c24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4080" rIns="45720" tIns="45000" bIns="45000">
            <a:normAutofit/>
          </a:bodyPr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s-ES" sz="1300" spc="-1" strike="noStrike">
                <a:solidFill>
                  <a:srgbClr val="000000"/>
                </a:solidFill>
                <a:latin typeface="Constantia"/>
                <a:ea typeface="DejaVu Sans"/>
              </a:rPr>
              <a:t>II.- MOVILIDAD GEOGRÁFICA (art. 40 ET)</a:t>
            </a:r>
            <a:endParaRPr b="0" lang="es-ES" sz="1300" spc="-1" strike="noStrike">
              <a:latin typeface="Arial"/>
            </a:endParaRPr>
          </a:p>
          <a:p>
            <a:pPr indent="-216000">
              <a:lnSpc>
                <a:spcPct val="100000"/>
              </a:lnSpc>
              <a:spcBef>
                <a:spcPts val="249"/>
              </a:spcBef>
              <a:buClr>
                <a:srgbClr val="0bd0d9"/>
              </a:buClr>
              <a:buSzPct val="95000"/>
              <a:buFont typeface="Arial"/>
              <a:buChar char="•"/>
            </a:pPr>
            <a:r>
              <a:rPr b="0" lang="es-ES" sz="1300" spc="-1" strike="noStrike">
                <a:solidFill>
                  <a:srgbClr val="000000"/>
                </a:solidFill>
                <a:latin typeface="Constantia"/>
                <a:ea typeface="DejaVu Sans"/>
              </a:rPr>
              <a:t>     </a:t>
            </a:r>
            <a:r>
              <a:rPr b="0" lang="es-ES" sz="1300" spc="-1" strike="noStrike">
                <a:solidFill>
                  <a:srgbClr val="000000"/>
                </a:solidFill>
                <a:latin typeface="Constantia"/>
                <a:ea typeface="DejaVu Sans"/>
              </a:rPr>
              <a:t>Tipos:</a:t>
            </a:r>
            <a:endParaRPr b="0" lang="es-ES" sz="13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241"/>
              </a:spcBef>
              <a:buClr>
                <a:srgbClr val="0f6fc6"/>
              </a:buClr>
              <a:buSzPct val="85000"/>
              <a:buFont typeface="Arial"/>
              <a:buChar char="•"/>
            </a:pPr>
            <a:r>
              <a:rPr b="0" lang="es-ES" sz="1200" spc="-1" strike="noStrike">
                <a:solidFill>
                  <a:srgbClr val="000000"/>
                </a:solidFill>
                <a:latin typeface="Constantia"/>
                <a:ea typeface="DejaVu Sans"/>
              </a:rPr>
              <a:t>Desplazamiento -&gt; Cambio </a:t>
            </a:r>
            <a:r>
              <a:rPr b="0" i="1" lang="es-ES" sz="1200" spc="-1" strike="noStrike">
                <a:solidFill>
                  <a:srgbClr val="000000"/>
                </a:solidFill>
                <a:latin typeface="Constantia"/>
                <a:ea typeface="DejaVu Sans"/>
              </a:rPr>
              <a:t>“temporal” </a:t>
            </a:r>
            <a:r>
              <a:rPr b="0" lang="es-ES" sz="1200" spc="-1" strike="noStrike">
                <a:solidFill>
                  <a:srgbClr val="000000"/>
                </a:solidFill>
                <a:latin typeface="Constantia"/>
                <a:ea typeface="DejaVu Sans"/>
              </a:rPr>
              <a:t>de residencia (tiempo no superior a 12 meses en 3 años)</a:t>
            </a:r>
            <a:endParaRPr b="0" lang="es-ES" sz="1200" spc="-1" strike="noStrike">
              <a:latin typeface="Arial"/>
            </a:endParaRPr>
          </a:p>
          <a:p>
            <a:pPr lvl="2" marL="914400" indent="-246240">
              <a:lnSpc>
                <a:spcPct val="100000"/>
              </a:lnSpc>
              <a:spcBef>
                <a:spcPts val="201"/>
              </a:spcBef>
              <a:buClr>
                <a:srgbClr val="009dd9"/>
              </a:buClr>
              <a:buSzPct val="70000"/>
              <a:buFont typeface="Arial"/>
              <a:buChar char="•"/>
            </a:pPr>
            <a:r>
              <a:rPr b="0" lang="es-ES" sz="1000" spc="-1" strike="noStrike">
                <a:solidFill>
                  <a:srgbClr val="000000"/>
                </a:solidFill>
                <a:latin typeface="Constantia"/>
                <a:ea typeface="DejaVu Sans"/>
              </a:rPr>
              <a:t>¿Qué puede hacer el trabajador?</a:t>
            </a:r>
            <a:endParaRPr b="0" lang="es-ES" sz="1000" spc="-1" strike="noStrike">
              <a:latin typeface="Arial"/>
            </a:endParaRPr>
          </a:p>
          <a:p>
            <a:pPr marL="1188720" indent="-209520">
              <a:lnSpc>
                <a:spcPct val="100000"/>
              </a:lnSpc>
              <a:spcBef>
                <a:spcPts val="181"/>
              </a:spcBef>
            </a:pPr>
            <a:r>
              <a:rPr b="0" lang="es-ES" sz="900" spc="-1" strike="noStrike">
                <a:solidFill>
                  <a:srgbClr val="000000"/>
                </a:solidFill>
                <a:latin typeface="Constantia"/>
                <a:ea typeface="DejaVu Sans"/>
              </a:rPr>
              <a:t>1.     Aceptar el desplazamiento. Consecuencias:</a:t>
            </a:r>
            <a:endParaRPr b="0" lang="es-ES" sz="900" spc="-1" strike="noStrike">
              <a:latin typeface="Arial"/>
            </a:endParaRPr>
          </a:p>
          <a:p>
            <a:pPr lvl="4" marL="1463040" indent="-209520">
              <a:lnSpc>
                <a:spcPct val="100000"/>
              </a:lnSpc>
              <a:spcBef>
                <a:spcPts val="181"/>
              </a:spcBef>
              <a:buClr>
                <a:srgbClr val="10cf9b"/>
              </a:buClr>
              <a:buSzPct val="65000"/>
              <a:buFont typeface="Arial"/>
              <a:buChar char="•"/>
            </a:pPr>
            <a:r>
              <a:rPr b="0" lang="es-ES" sz="900" spc="-1" strike="noStrike">
                <a:solidFill>
                  <a:srgbClr val="000000"/>
                </a:solidFill>
                <a:latin typeface="Constantia"/>
                <a:ea typeface="DejaVu Sans"/>
              </a:rPr>
              <a:t>Preaviso -&gt; tiempo suficiente. Si dura más de 3 meses, preaviso no inferior a 5 días. </a:t>
            </a:r>
            <a:endParaRPr b="0" lang="es-ES" sz="900" spc="-1" strike="noStrike">
              <a:latin typeface="Arial"/>
            </a:endParaRPr>
          </a:p>
          <a:p>
            <a:pPr lvl="4" marL="1463040" indent="-209520">
              <a:lnSpc>
                <a:spcPct val="100000"/>
              </a:lnSpc>
              <a:spcBef>
                <a:spcPts val="181"/>
              </a:spcBef>
              <a:buClr>
                <a:srgbClr val="10cf9b"/>
              </a:buClr>
              <a:buSzPct val="65000"/>
              <a:buFont typeface="Arial"/>
              <a:buChar char="•"/>
            </a:pPr>
            <a:r>
              <a:rPr b="0" lang="es-ES" sz="900" spc="-1" strike="noStrike">
                <a:solidFill>
                  <a:srgbClr val="000000"/>
                </a:solidFill>
                <a:latin typeface="Constantia"/>
                <a:ea typeface="DejaVu Sans"/>
              </a:rPr>
              <a:t>Remuneración -&gt; pago de dietas y gastos de desplazamiento del trabajador.</a:t>
            </a:r>
            <a:endParaRPr b="0" lang="es-ES" sz="900" spc="-1" strike="noStrike">
              <a:latin typeface="Arial"/>
            </a:endParaRPr>
          </a:p>
          <a:p>
            <a:pPr lvl="4" marL="1463040" indent="-209520">
              <a:lnSpc>
                <a:spcPct val="100000"/>
              </a:lnSpc>
              <a:spcBef>
                <a:spcPts val="181"/>
              </a:spcBef>
              <a:buClr>
                <a:srgbClr val="10cf9b"/>
              </a:buClr>
              <a:buSzPct val="65000"/>
              <a:buFont typeface="Arial"/>
              <a:buChar char="•"/>
            </a:pPr>
            <a:r>
              <a:rPr b="0" lang="es-ES" sz="900" spc="-1" strike="noStrike">
                <a:solidFill>
                  <a:srgbClr val="000000"/>
                </a:solidFill>
                <a:latin typeface="Constantia"/>
                <a:ea typeface="DejaVu Sans"/>
              </a:rPr>
              <a:t>Permiso -&gt; 4 días laborables en su domicilio cada 3 meses ;-)</a:t>
            </a:r>
            <a:endParaRPr b="0" lang="es-ES" sz="900" spc="-1" strike="noStrike">
              <a:latin typeface="Arial"/>
            </a:endParaRPr>
          </a:p>
          <a:p>
            <a:pPr marL="1188720" indent="-209520">
              <a:lnSpc>
                <a:spcPct val="100000"/>
              </a:lnSpc>
              <a:spcBef>
                <a:spcPts val="181"/>
              </a:spcBef>
            </a:pPr>
            <a:r>
              <a:rPr b="0" lang="es-ES" sz="900" spc="-1" strike="noStrike">
                <a:solidFill>
                  <a:srgbClr val="000000"/>
                </a:solidFill>
                <a:latin typeface="Constantia"/>
                <a:ea typeface="DejaVu Sans"/>
              </a:rPr>
              <a:t>2.     Recurrir la decisión por falta de motivos.</a:t>
            </a:r>
            <a:endParaRPr b="0" lang="es-ES" sz="900" spc="-1" strike="noStrike">
              <a:latin typeface="Arial"/>
            </a:endParaRPr>
          </a:p>
          <a:p>
            <a:pPr marL="1188720" indent="-209520">
              <a:lnSpc>
                <a:spcPct val="100000"/>
              </a:lnSpc>
              <a:spcBef>
                <a:spcPts val="181"/>
              </a:spcBef>
            </a:pPr>
            <a:r>
              <a:rPr b="0" lang="es-ES" sz="900" spc="-1" strike="noStrike">
                <a:solidFill>
                  <a:srgbClr val="000000"/>
                </a:solidFill>
                <a:latin typeface="Constantia"/>
                <a:ea typeface="DejaVu Sans"/>
              </a:rPr>
              <a:t>3.     Negarse =&gt; el empresario le puede despedir, sin indemnización, con paro.</a:t>
            </a:r>
            <a:endParaRPr b="0" lang="es-E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9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241"/>
              </a:spcBef>
              <a:buClr>
                <a:srgbClr val="0f6fc6"/>
              </a:buClr>
              <a:buSzPct val="85000"/>
              <a:buFont typeface="Arial"/>
              <a:buChar char="•"/>
            </a:pPr>
            <a:r>
              <a:rPr b="0" lang="es-ES" sz="1200" spc="-1" strike="noStrike">
                <a:solidFill>
                  <a:srgbClr val="000000"/>
                </a:solidFill>
                <a:latin typeface="Constantia"/>
                <a:ea typeface="DejaVu Sans"/>
              </a:rPr>
              <a:t>Traslado -&gt; Cambio </a:t>
            </a:r>
            <a:r>
              <a:rPr b="0" i="1" lang="es-ES" sz="1200" spc="-1" strike="noStrike">
                <a:solidFill>
                  <a:srgbClr val="000000"/>
                </a:solidFill>
                <a:latin typeface="Constantia"/>
                <a:ea typeface="DejaVu Sans"/>
              </a:rPr>
              <a:t>“permanente” </a:t>
            </a:r>
            <a:r>
              <a:rPr b="0" lang="es-ES" sz="1200" spc="-1" strike="noStrike">
                <a:solidFill>
                  <a:srgbClr val="000000"/>
                </a:solidFill>
                <a:latin typeface="Constantia"/>
                <a:ea typeface="DejaVu Sans"/>
              </a:rPr>
              <a:t>de residencia (tiempo superior a 12 meses en 3 años)</a:t>
            </a:r>
            <a:endParaRPr b="0" lang="es-ES" sz="1200" spc="-1" strike="noStrike">
              <a:latin typeface="Arial"/>
            </a:endParaRPr>
          </a:p>
          <a:p>
            <a:pPr lvl="2" marL="914400" indent="-246240">
              <a:lnSpc>
                <a:spcPct val="100000"/>
              </a:lnSpc>
              <a:spcBef>
                <a:spcPts val="201"/>
              </a:spcBef>
              <a:buClr>
                <a:srgbClr val="009dd9"/>
              </a:buClr>
              <a:buSzPct val="70000"/>
              <a:buFont typeface="Arial"/>
              <a:buChar char="•"/>
            </a:pPr>
            <a:r>
              <a:rPr b="0" lang="es-ES" sz="1000" spc="-1" strike="noStrike">
                <a:solidFill>
                  <a:srgbClr val="000000"/>
                </a:solidFill>
                <a:latin typeface="Constantia"/>
                <a:ea typeface="DejaVu Sans"/>
              </a:rPr>
              <a:t>¿Qué puede hacer el trabajador?</a:t>
            </a:r>
            <a:endParaRPr b="0" lang="es-ES" sz="1000" spc="-1" strike="noStrike">
              <a:latin typeface="Arial"/>
            </a:endParaRPr>
          </a:p>
          <a:p>
            <a:pPr marL="1188720" indent="-209520">
              <a:lnSpc>
                <a:spcPct val="100000"/>
              </a:lnSpc>
              <a:spcBef>
                <a:spcPts val="181"/>
              </a:spcBef>
            </a:pPr>
            <a:r>
              <a:rPr b="0" lang="es-ES" sz="900" spc="-1" strike="noStrike">
                <a:solidFill>
                  <a:srgbClr val="000000"/>
                </a:solidFill>
                <a:latin typeface="Constantia"/>
                <a:ea typeface="DejaVu Sans"/>
              </a:rPr>
              <a:t>1.     Aceptar el traslado. Consecuencias:</a:t>
            </a:r>
            <a:endParaRPr b="0" lang="es-ES" sz="900" spc="-1" strike="noStrike">
              <a:latin typeface="Arial"/>
            </a:endParaRPr>
          </a:p>
          <a:p>
            <a:pPr lvl="4" marL="1463040" indent="-209520">
              <a:lnSpc>
                <a:spcPct val="100000"/>
              </a:lnSpc>
              <a:spcBef>
                <a:spcPts val="181"/>
              </a:spcBef>
              <a:buClr>
                <a:srgbClr val="10cf9b"/>
              </a:buClr>
              <a:buSzPct val="65000"/>
              <a:buFont typeface="Arial"/>
              <a:buChar char="•"/>
            </a:pPr>
            <a:r>
              <a:rPr b="0" lang="es-ES" sz="900" spc="-1" strike="noStrike">
                <a:solidFill>
                  <a:srgbClr val="000000"/>
                </a:solidFill>
                <a:latin typeface="Constantia"/>
                <a:ea typeface="DejaVu Sans"/>
              </a:rPr>
              <a:t>Preaviso -&gt; 30 días. </a:t>
            </a:r>
            <a:endParaRPr b="0" lang="es-ES" sz="900" spc="-1" strike="noStrike">
              <a:latin typeface="Arial"/>
            </a:endParaRPr>
          </a:p>
          <a:p>
            <a:pPr lvl="4" marL="1463040" indent="-209520">
              <a:lnSpc>
                <a:spcPct val="100000"/>
              </a:lnSpc>
              <a:spcBef>
                <a:spcPts val="181"/>
              </a:spcBef>
              <a:buClr>
                <a:srgbClr val="10cf9b"/>
              </a:buClr>
              <a:buSzPct val="65000"/>
              <a:buFont typeface="Arial"/>
              <a:buChar char="•"/>
            </a:pPr>
            <a:r>
              <a:rPr b="0" lang="es-ES" sz="900" spc="-1" strike="noStrike">
                <a:solidFill>
                  <a:srgbClr val="000000"/>
                </a:solidFill>
                <a:latin typeface="Constantia"/>
                <a:ea typeface="DejaVu Sans"/>
              </a:rPr>
              <a:t>Remuneración -&gt; pago de gastos de desplazamiento  y demás del trabajador y de sus familiares.</a:t>
            </a:r>
            <a:endParaRPr b="0" lang="es-ES" sz="900" spc="-1" strike="noStrike">
              <a:latin typeface="Arial"/>
            </a:endParaRPr>
          </a:p>
          <a:p>
            <a:pPr marL="1188720" indent="-209520">
              <a:lnSpc>
                <a:spcPct val="100000"/>
              </a:lnSpc>
              <a:spcBef>
                <a:spcPts val="181"/>
              </a:spcBef>
            </a:pPr>
            <a:r>
              <a:rPr b="0" lang="es-ES" sz="900" spc="-1" strike="noStrike">
                <a:solidFill>
                  <a:srgbClr val="000000"/>
                </a:solidFill>
                <a:latin typeface="Constantia"/>
                <a:ea typeface="DejaVu Sans"/>
              </a:rPr>
              <a:t>2.     Recurrir la decisión por falta de motivos.</a:t>
            </a:r>
            <a:endParaRPr b="0" lang="es-ES" sz="900" spc="-1" strike="noStrike">
              <a:latin typeface="Arial"/>
            </a:endParaRPr>
          </a:p>
          <a:p>
            <a:pPr marL="1207080" indent="-227880">
              <a:lnSpc>
                <a:spcPct val="100000"/>
              </a:lnSpc>
              <a:spcBef>
                <a:spcPts val="181"/>
              </a:spcBef>
            </a:pPr>
            <a:r>
              <a:rPr b="0" lang="es-ES" sz="900" spc="-1" strike="noStrike">
                <a:solidFill>
                  <a:srgbClr val="000000"/>
                </a:solidFill>
                <a:latin typeface="Constantia"/>
                <a:ea typeface="DejaVu Sans"/>
              </a:rPr>
              <a:t>3.     Negarse =&gt; el empresario le puede despedir, con indemnización de 20 días de salario por año trabajado, con límite de 12 meses (20/12).</a:t>
            </a:r>
            <a:endParaRPr b="0" lang="es-ES" sz="900" spc="-1" strike="noStrike">
              <a:latin typeface="Arial"/>
            </a:endParaRPr>
          </a:p>
          <a:p>
            <a:pPr lvl="2" marL="932760" indent="-227880">
              <a:lnSpc>
                <a:spcPct val="100000"/>
              </a:lnSpc>
              <a:spcBef>
                <a:spcPts val="201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s-ES" sz="1000" spc="-1" strike="noStrike">
                <a:solidFill>
                  <a:srgbClr val="000000"/>
                </a:solidFill>
                <a:latin typeface="Constantia"/>
                <a:ea typeface="DejaVu Sans"/>
              </a:rPr>
              <a:t>Tipos de traslado:</a:t>
            </a:r>
            <a:endParaRPr b="0" lang="es-ES" sz="1000" spc="-1" strike="noStrike">
              <a:latin typeface="Arial"/>
            </a:endParaRPr>
          </a:p>
          <a:p>
            <a:pPr lvl="3" marL="1207080" indent="-227880">
              <a:lnSpc>
                <a:spcPct val="100000"/>
              </a:lnSpc>
              <a:spcBef>
                <a:spcPts val="181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b="0" lang="es-ES" sz="900" spc="-1" strike="noStrike">
                <a:solidFill>
                  <a:srgbClr val="000000"/>
                </a:solidFill>
                <a:latin typeface="Constantia"/>
                <a:ea typeface="DejaVu Sans"/>
              </a:rPr>
              <a:t>Individual -&gt; no supera los límites del art. 40 ET, en un período de 90 días.</a:t>
            </a:r>
            <a:endParaRPr b="0" lang="es-ES" sz="900" spc="-1" strike="noStrike">
              <a:latin typeface="Arial"/>
            </a:endParaRPr>
          </a:p>
          <a:p>
            <a:pPr lvl="3" marL="1207080" indent="-227880">
              <a:lnSpc>
                <a:spcPct val="100000"/>
              </a:lnSpc>
              <a:spcBef>
                <a:spcPts val="181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b="0" lang="es-ES" sz="900" spc="-1" strike="noStrike">
                <a:solidFill>
                  <a:srgbClr val="000000"/>
                </a:solidFill>
                <a:latin typeface="Constantia"/>
                <a:ea typeface="DejaVu Sans"/>
              </a:rPr>
              <a:t>Colectivo -&gt; Iguala o supera los límites del art. 40 ET en un período de 90 días. Procedimiento:</a:t>
            </a:r>
            <a:endParaRPr b="0" lang="es-ES" sz="900" spc="-1" strike="noStrike">
              <a:latin typeface="Arial"/>
            </a:endParaRPr>
          </a:p>
          <a:p>
            <a:pPr lvl="4" marL="1481400" indent="-227880">
              <a:lnSpc>
                <a:spcPct val="100000"/>
              </a:lnSpc>
              <a:spcBef>
                <a:spcPts val="181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s-ES" sz="900" spc="-1" strike="noStrike">
                <a:solidFill>
                  <a:srgbClr val="000000"/>
                </a:solidFill>
                <a:latin typeface="Constantia"/>
                <a:ea typeface="DejaVu Sans"/>
              </a:rPr>
              <a:t>Período de consultas con los representantes de los trabajadores (máximo 15 días) / procedimiento de mediación y arbitraje</a:t>
            </a:r>
            <a:endParaRPr b="0" lang="es-ES" sz="900" spc="-1" strike="noStrike">
              <a:latin typeface="Arial"/>
            </a:endParaRPr>
          </a:p>
          <a:p>
            <a:pPr lvl="5" marL="1755720" indent="-227880">
              <a:lnSpc>
                <a:spcPct val="100000"/>
              </a:lnSpc>
              <a:spcBef>
                <a:spcPts val="181"/>
              </a:spcBef>
              <a:buClr>
                <a:srgbClr val="7cca62"/>
              </a:buClr>
              <a:buSzPct val="80000"/>
              <a:buFont typeface="Wingdings 2" charset="2"/>
              <a:buChar char=""/>
            </a:pPr>
            <a:r>
              <a:rPr b="0" lang="es-ES" sz="900" spc="-1" strike="noStrike">
                <a:solidFill>
                  <a:srgbClr val="000000"/>
                </a:solidFill>
                <a:latin typeface="Constantia"/>
                <a:ea typeface="DejaVu Sans"/>
              </a:rPr>
              <a:t>Negociación de buena fe.</a:t>
            </a:r>
            <a:endParaRPr b="0" lang="es-ES" sz="900" spc="-1" strike="noStrike">
              <a:latin typeface="Arial"/>
            </a:endParaRPr>
          </a:p>
          <a:p>
            <a:pPr lvl="5" marL="1755720" indent="-227880">
              <a:lnSpc>
                <a:spcPct val="100000"/>
              </a:lnSpc>
              <a:spcBef>
                <a:spcPts val="181"/>
              </a:spcBef>
              <a:buClr>
                <a:srgbClr val="7cca62"/>
              </a:buClr>
              <a:buSzPct val="80000"/>
              <a:buFont typeface="Wingdings 2" charset="2"/>
              <a:buChar char=""/>
            </a:pPr>
            <a:r>
              <a:rPr b="0" lang="es-ES" sz="900" spc="-1" strike="noStrike">
                <a:solidFill>
                  <a:srgbClr val="000000"/>
                </a:solidFill>
                <a:latin typeface="Constantia"/>
                <a:ea typeface="DejaVu Sans"/>
              </a:rPr>
              <a:t>Acuerdo por mayoría.</a:t>
            </a:r>
            <a:endParaRPr b="0" lang="es-ES" sz="900" spc="-1" strike="noStrike">
              <a:latin typeface="Arial"/>
            </a:endParaRPr>
          </a:p>
          <a:p>
            <a:pPr lvl="5" marL="1755720" indent="-227880">
              <a:lnSpc>
                <a:spcPct val="100000"/>
              </a:lnSpc>
              <a:spcBef>
                <a:spcPts val="181"/>
              </a:spcBef>
              <a:buClr>
                <a:srgbClr val="7cca62"/>
              </a:buClr>
              <a:buSzPct val="80000"/>
              <a:buFont typeface="Wingdings 2" charset="2"/>
              <a:buChar char=""/>
            </a:pPr>
            <a:r>
              <a:rPr b="0" lang="es-ES" sz="900" spc="-1" strike="noStrike">
                <a:solidFill>
                  <a:srgbClr val="000000"/>
                </a:solidFill>
                <a:latin typeface="Constantia"/>
                <a:ea typeface="DejaVu Sans"/>
              </a:rPr>
              <a:t>Comunicación a la Autoridad Laboral</a:t>
            </a:r>
            <a:endParaRPr b="0" lang="es-ES" sz="900" spc="-1" strike="noStrike">
              <a:latin typeface="Arial"/>
            </a:endParaRPr>
          </a:p>
          <a:p>
            <a:pPr lvl="5" marL="1755720" indent="-227880">
              <a:lnSpc>
                <a:spcPct val="100000"/>
              </a:lnSpc>
              <a:spcBef>
                <a:spcPts val="181"/>
              </a:spcBef>
              <a:buClr>
                <a:srgbClr val="7cca62"/>
              </a:buClr>
              <a:buSzPct val="80000"/>
              <a:buFont typeface="Wingdings 2" charset="2"/>
              <a:buChar char=""/>
            </a:pPr>
            <a:r>
              <a:rPr b="0" lang="es-ES" sz="900" spc="-1" strike="noStrike">
                <a:solidFill>
                  <a:srgbClr val="000000"/>
                </a:solidFill>
                <a:latin typeface="Constantia"/>
                <a:ea typeface="DejaVu Sans"/>
              </a:rPr>
              <a:t>En caso de ACUERDO o DESACUERDO =&gt; Comunicación  a los trabajadores de la decisión final, con preaviso mínimo de 30 días.</a:t>
            </a:r>
            <a:endParaRPr b="0" lang="es-ES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b="0" lang="es-ES" sz="900" spc="-1" strike="noStrike"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611640" y="188640"/>
            <a:ext cx="8066160" cy="3592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4617b"/>
                </a:solidFill>
                <a:latin typeface="Constantia"/>
                <a:ea typeface="DejaVu Sans"/>
              </a:rPr>
              <a:t>TEMA 4: MODIFICACIÓN </a:t>
            </a:r>
            <a:r>
              <a:rPr b="1" lang="es-ES" sz="2400" spc="-1" strike="noStrike">
                <a:solidFill>
                  <a:srgbClr val="04617b"/>
                </a:solidFill>
                <a:latin typeface="Constantia"/>
                <a:ea typeface="DejaVu Sans"/>
              </a:rPr>
              <a:t>del contrato de trabajo</a:t>
            </a:r>
            <a:endParaRPr b="0" lang="es-ES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609480" y="548640"/>
            <a:ext cx="8138160" cy="6120000"/>
          </a:xfrm>
          <a:prstGeom prst="rect">
            <a:avLst/>
          </a:prstGeom>
          <a:solidFill>
            <a:srgbClr val="ffffff"/>
          </a:solidFill>
          <a:ln w="25560">
            <a:solidFill>
              <a:srgbClr val="a5c24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4080" rIns="45720" tIns="45000" bIns="45000">
            <a:normAutofit/>
          </a:bodyPr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s-ES" sz="1300" spc="-1" strike="noStrike">
                <a:solidFill>
                  <a:srgbClr val="000000"/>
                </a:solidFill>
                <a:latin typeface="Constantia"/>
                <a:ea typeface="DejaVu Sans"/>
              </a:rPr>
              <a:t>III.- MODIFICACIÓN SUSTANCIAL (art. 41 ET)</a:t>
            </a:r>
            <a:endParaRPr b="0" lang="es-ES" sz="1300" spc="-1" strike="noStrike">
              <a:latin typeface="Arial"/>
            </a:endParaRPr>
          </a:p>
          <a:p>
            <a:pPr indent="-216000">
              <a:lnSpc>
                <a:spcPct val="100000"/>
              </a:lnSpc>
              <a:spcBef>
                <a:spcPts val="249"/>
              </a:spcBef>
              <a:buClr>
                <a:srgbClr val="0bd0d9"/>
              </a:buClr>
              <a:buSzPct val="95000"/>
              <a:buFont typeface="Arial"/>
              <a:buChar char="•"/>
            </a:pPr>
            <a:r>
              <a:rPr b="0" lang="es-ES" sz="1300" spc="-1" strike="noStrike">
                <a:solidFill>
                  <a:srgbClr val="000000"/>
                </a:solidFill>
                <a:latin typeface="Constantia"/>
                <a:ea typeface="DejaVu Sans"/>
              </a:rPr>
              <a:t>¿Qué es? =&gt; facultad unilateral del empresario (“cajón de sastre”) de modificar determinadas materias pactadas.</a:t>
            </a:r>
            <a:endParaRPr b="0" lang="es-ES" sz="1300" spc="-1" strike="noStrike">
              <a:latin typeface="Arial"/>
            </a:endParaRPr>
          </a:p>
          <a:p>
            <a:pPr indent="-216000">
              <a:lnSpc>
                <a:spcPct val="100000"/>
              </a:lnSpc>
              <a:spcBef>
                <a:spcPts val="249"/>
              </a:spcBef>
              <a:buClr>
                <a:srgbClr val="0bd0d9"/>
              </a:buClr>
              <a:buSzPct val="95000"/>
              <a:buFont typeface="Arial"/>
              <a:buChar char="•"/>
            </a:pPr>
            <a:r>
              <a:rPr b="0" lang="es-ES" sz="1300" spc="-1" strike="noStrike">
                <a:solidFill>
                  <a:srgbClr val="000000"/>
                </a:solidFill>
                <a:latin typeface="Constantia"/>
                <a:ea typeface="DejaVu Sans"/>
              </a:rPr>
              <a:t>Materias:</a:t>
            </a:r>
            <a:endParaRPr b="0" lang="es-ES" sz="13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241"/>
              </a:spcBef>
              <a:buClr>
                <a:srgbClr val="0f6fc6"/>
              </a:buClr>
              <a:buSzPct val="85000"/>
              <a:buFont typeface="Arial"/>
              <a:buChar char="•"/>
            </a:pPr>
            <a:r>
              <a:rPr b="0" lang="es-ES" sz="1200" spc="-1" strike="noStrike">
                <a:solidFill>
                  <a:srgbClr val="000000"/>
                </a:solidFill>
                <a:latin typeface="Constantia"/>
                <a:ea typeface="DejaVu Sans"/>
              </a:rPr>
              <a:t>Jornada / horario / turnos</a:t>
            </a:r>
            <a:endParaRPr b="0" lang="es-ES" sz="12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241"/>
              </a:spcBef>
              <a:buClr>
                <a:srgbClr val="0f6fc6"/>
              </a:buClr>
              <a:buSzPct val="85000"/>
              <a:buFont typeface="Arial"/>
              <a:buChar char="•"/>
            </a:pPr>
            <a:r>
              <a:rPr b="0" lang="es-ES" sz="1200" spc="-1" strike="noStrike">
                <a:solidFill>
                  <a:srgbClr val="000000"/>
                </a:solidFill>
                <a:latin typeface="Constantia"/>
                <a:ea typeface="DejaVu Sans"/>
              </a:rPr>
              <a:t>Salario: cuantía y sistema de retribución</a:t>
            </a:r>
            <a:endParaRPr b="0" lang="es-ES" sz="12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241"/>
              </a:spcBef>
              <a:buClr>
                <a:srgbClr val="0f6fc6"/>
              </a:buClr>
              <a:buSzPct val="85000"/>
              <a:buFont typeface="Arial"/>
              <a:buChar char="•"/>
            </a:pPr>
            <a:r>
              <a:rPr b="0" lang="es-ES" sz="1200" spc="-1" strike="noStrike">
                <a:solidFill>
                  <a:srgbClr val="000000"/>
                </a:solidFill>
                <a:latin typeface="Constantia"/>
                <a:ea typeface="DejaVu Sans"/>
              </a:rPr>
              <a:t>Sistema de trabajo y rendimiento</a:t>
            </a:r>
            <a:endParaRPr b="0" lang="es-ES" sz="12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241"/>
              </a:spcBef>
              <a:buClr>
                <a:srgbClr val="0f6fc6"/>
              </a:buClr>
              <a:buSzPct val="85000"/>
              <a:buFont typeface="Arial"/>
              <a:buChar char="•"/>
            </a:pPr>
            <a:r>
              <a:rPr b="0" lang="es-ES" sz="1200" spc="-1" strike="noStrike">
                <a:solidFill>
                  <a:srgbClr val="000000"/>
                </a:solidFill>
                <a:latin typeface="Constantia"/>
                <a:ea typeface="DejaVu Sans"/>
              </a:rPr>
              <a:t>Funciones, cuando exceda de los límites de la mov funcional</a:t>
            </a:r>
            <a:endParaRPr b="0" lang="es-ES" sz="1200" spc="-1" strike="noStrike">
              <a:latin typeface="Arial"/>
            </a:endParaRPr>
          </a:p>
          <a:p>
            <a:pPr indent="-216000">
              <a:lnSpc>
                <a:spcPct val="100000"/>
              </a:lnSpc>
              <a:spcBef>
                <a:spcPts val="249"/>
              </a:spcBef>
              <a:buClr>
                <a:srgbClr val="0bd0d9"/>
              </a:buClr>
              <a:buSzPct val="95000"/>
              <a:buFont typeface="Arial"/>
              <a:buChar char="•"/>
            </a:pPr>
            <a:r>
              <a:rPr b="0" lang="es-ES" sz="1300" spc="-1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es-ES" sz="1300" spc="-1" strike="noStrike">
                <a:solidFill>
                  <a:srgbClr val="000000"/>
                </a:solidFill>
                <a:latin typeface="Constantia"/>
                <a:ea typeface="DejaVu Sans"/>
              </a:rPr>
              <a:t>Requisitos-&gt; razones técnicas, organizativas, económicas o de la producción</a:t>
            </a:r>
            <a:endParaRPr b="0" lang="es-ES" sz="1300" spc="-1" strike="noStrike">
              <a:latin typeface="Arial"/>
            </a:endParaRPr>
          </a:p>
          <a:p>
            <a:pPr indent="-216000">
              <a:lnSpc>
                <a:spcPct val="100000"/>
              </a:lnSpc>
              <a:spcBef>
                <a:spcPts val="249"/>
              </a:spcBef>
              <a:buClr>
                <a:srgbClr val="0bd0d9"/>
              </a:buClr>
              <a:buSzPct val="95000"/>
              <a:buFont typeface="Arial"/>
              <a:buChar char="•"/>
            </a:pPr>
            <a:r>
              <a:rPr b="0" lang="es-ES" sz="1300" spc="-1" strike="noStrike">
                <a:solidFill>
                  <a:srgbClr val="000000"/>
                </a:solidFill>
                <a:latin typeface="Constantia"/>
                <a:ea typeface="DejaVu Sans"/>
              </a:rPr>
              <a:t>¿Qué puede hacer el trabajador?</a:t>
            </a:r>
            <a:endParaRPr b="0" lang="es-ES" sz="1300" spc="-1" strike="noStrike">
              <a:latin typeface="Arial"/>
            </a:endParaRPr>
          </a:p>
          <a:p>
            <a:pPr marL="640080" indent="-246240">
              <a:lnSpc>
                <a:spcPct val="100000"/>
              </a:lnSpc>
              <a:spcBef>
                <a:spcPts val="241"/>
              </a:spcBef>
            </a:pPr>
            <a:r>
              <a:rPr b="0" lang="es-ES" sz="1200" spc="-1" strike="noStrike">
                <a:solidFill>
                  <a:srgbClr val="000000"/>
                </a:solidFill>
                <a:latin typeface="Constantia"/>
                <a:ea typeface="DejaVu Sans"/>
              </a:rPr>
              <a:t>1.     Aceptar la modificación. Consecuencias:</a:t>
            </a:r>
            <a:endParaRPr b="0" lang="es-ES" sz="1200" spc="-1" strike="noStrike">
              <a:latin typeface="Arial"/>
            </a:endParaRPr>
          </a:p>
          <a:p>
            <a:pPr lvl="2" marL="914400" indent="-246240">
              <a:lnSpc>
                <a:spcPct val="100000"/>
              </a:lnSpc>
              <a:spcBef>
                <a:spcPts val="201"/>
              </a:spcBef>
              <a:buClr>
                <a:srgbClr val="009dd9"/>
              </a:buClr>
              <a:buSzPct val="70000"/>
              <a:buFont typeface="Arial"/>
              <a:buChar char="•"/>
            </a:pPr>
            <a:r>
              <a:rPr b="0" lang="es-ES" sz="1000" spc="-1" strike="noStrike">
                <a:solidFill>
                  <a:srgbClr val="000000"/>
                </a:solidFill>
                <a:latin typeface="Constantia"/>
                <a:ea typeface="DejaVu Sans"/>
              </a:rPr>
              <a:t>Preaviso -&gt; 15 días. </a:t>
            </a:r>
            <a:endParaRPr b="0" lang="es-ES" sz="1000" spc="-1" strike="noStrike">
              <a:latin typeface="Arial"/>
            </a:endParaRPr>
          </a:p>
          <a:p>
            <a:pPr marL="640080" indent="-246240">
              <a:lnSpc>
                <a:spcPct val="100000"/>
              </a:lnSpc>
              <a:spcBef>
                <a:spcPts val="241"/>
              </a:spcBef>
            </a:pPr>
            <a:r>
              <a:rPr b="0" lang="es-ES" sz="1200" spc="-1" strike="noStrike">
                <a:solidFill>
                  <a:srgbClr val="000000"/>
                </a:solidFill>
                <a:latin typeface="Constantia"/>
                <a:ea typeface="DejaVu Sans"/>
              </a:rPr>
              <a:t>2.     Recurrir la decisión por falta de motivos.</a:t>
            </a:r>
            <a:endParaRPr b="0" lang="es-ES" sz="1200" spc="-1" strike="noStrike">
              <a:latin typeface="Arial"/>
            </a:endParaRPr>
          </a:p>
          <a:p>
            <a:pPr marL="658440" indent="-227880">
              <a:lnSpc>
                <a:spcPct val="100000"/>
              </a:lnSpc>
              <a:spcBef>
                <a:spcPts val="241"/>
              </a:spcBef>
            </a:pPr>
            <a:r>
              <a:rPr b="0" lang="es-ES" sz="1200" spc="-1" strike="noStrike">
                <a:solidFill>
                  <a:srgbClr val="000000"/>
                </a:solidFill>
                <a:latin typeface="Constantia"/>
                <a:ea typeface="DejaVu Sans"/>
              </a:rPr>
              <a:t>3.     Negarse =&gt; el empresario le puede despedir, con indemnización de 20 días de salario por año trabajado, con límite de 9 meses (20/9).</a:t>
            </a:r>
            <a:endParaRPr b="0" lang="es-ES" sz="1200" spc="-1" strike="noStrike">
              <a:latin typeface="Arial"/>
            </a:endParaRPr>
          </a:p>
          <a:p>
            <a:pPr marL="18360" indent="-227880">
              <a:lnSpc>
                <a:spcPct val="100000"/>
              </a:lnSpc>
              <a:spcBef>
                <a:spcPts val="249"/>
              </a:spcBef>
              <a:buClr>
                <a:srgbClr val="0bd0d9"/>
              </a:buClr>
              <a:buSzPct val="95000"/>
              <a:buFont typeface="Arial"/>
              <a:buChar char="•"/>
            </a:pPr>
            <a:r>
              <a:rPr b="0" lang="es-ES" sz="1300" spc="-1" strike="noStrike">
                <a:solidFill>
                  <a:srgbClr val="000000"/>
                </a:solidFill>
                <a:latin typeface="Constantia"/>
                <a:ea typeface="DejaVu Sans"/>
              </a:rPr>
              <a:t>Tipos de modificación sustancial:</a:t>
            </a:r>
            <a:endParaRPr b="0" lang="es-ES" sz="1300" spc="-1" strike="noStrike">
              <a:latin typeface="Arial"/>
            </a:endParaRPr>
          </a:p>
          <a:p>
            <a:pPr lvl="1" marL="658440" indent="-227880">
              <a:lnSpc>
                <a:spcPct val="100000"/>
              </a:lnSpc>
              <a:spcBef>
                <a:spcPts val="241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s-ES" sz="1200" spc="-1" strike="noStrike">
                <a:solidFill>
                  <a:srgbClr val="000000"/>
                </a:solidFill>
                <a:latin typeface="Constantia"/>
                <a:ea typeface="DejaVu Sans"/>
              </a:rPr>
              <a:t>Individual -&gt; no supera los límites del art. 41 ET, en un período de 90 días.</a:t>
            </a:r>
            <a:endParaRPr b="0" lang="es-ES" sz="1200" spc="-1" strike="noStrike">
              <a:latin typeface="Arial"/>
            </a:endParaRPr>
          </a:p>
          <a:p>
            <a:pPr lvl="1" marL="658440" indent="-227880">
              <a:lnSpc>
                <a:spcPct val="100000"/>
              </a:lnSpc>
              <a:spcBef>
                <a:spcPts val="241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s-ES" sz="1200" spc="-1" strike="noStrike">
                <a:solidFill>
                  <a:srgbClr val="000000"/>
                </a:solidFill>
                <a:latin typeface="Constantia"/>
                <a:ea typeface="DejaVu Sans"/>
              </a:rPr>
              <a:t>Colectivo -&gt; Iguala o supera los límites del art. 41 ET en un período de 90 días. Procedimiento:</a:t>
            </a:r>
            <a:endParaRPr b="0" lang="es-ES" sz="1200" spc="-1" strike="noStrike">
              <a:latin typeface="Arial"/>
            </a:endParaRPr>
          </a:p>
          <a:p>
            <a:pPr lvl="3" marL="1207080" indent="-227880">
              <a:lnSpc>
                <a:spcPct val="100000"/>
              </a:lnSpc>
              <a:spcBef>
                <a:spcPts val="181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b="0" lang="es-ES" sz="900" spc="-1" strike="noStrike">
                <a:solidFill>
                  <a:srgbClr val="000000"/>
                </a:solidFill>
                <a:latin typeface="Constantia"/>
                <a:ea typeface="DejaVu Sans"/>
              </a:rPr>
              <a:t>Período de consultas con los representantes de los trabajadores (máximo 15 días) / procedimiento de mediación y arbitraje</a:t>
            </a:r>
            <a:endParaRPr b="0" lang="es-ES" sz="900" spc="-1" strike="noStrike">
              <a:latin typeface="Arial"/>
            </a:endParaRPr>
          </a:p>
          <a:p>
            <a:pPr lvl="3" marL="1207080" indent="-227880">
              <a:lnSpc>
                <a:spcPct val="100000"/>
              </a:lnSpc>
              <a:spcBef>
                <a:spcPts val="159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b="0" lang="es-ES" sz="800" spc="-1" strike="noStrike">
                <a:solidFill>
                  <a:srgbClr val="000000"/>
                </a:solidFill>
                <a:latin typeface="Constantia"/>
                <a:ea typeface="DejaVu Sans"/>
              </a:rPr>
              <a:t>Negociación de buena fe.</a:t>
            </a:r>
            <a:endParaRPr b="0" lang="es-ES" sz="800" spc="-1" strike="noStrike">
              <a:latin typeface="Arial"/>
            </a:endParaRPr>
          </a:p>
          <a:p>
            <a:pPr lvl="3" marL="1207080" indent="-227880">
              <a:lnSpc>
                <a:spcPct val="100000"/>
              </a:lnSpc>
              <a:spcBef>
                <a:spcPts val="159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b="0" lang="es-ES" sz="800" spc="-1" strike="noStrike">
                <a:solidFill>
                  <a:srgbClr val="000000"/>
                </a:solidFill>
                <a:latin typeface="Constantia"/>
                <a:ea typeface="DejaVu Sans"/>
              </a:rPr>
              <a:t>Acuerdo por mayoría.</a:t>
            </a:r>
            <a:endParaRPr b="0" lang="es-ES" sz="800" spc="-1" strike="noStrike">
              <a:latin typeface="Arial"/>
            </a:endParaRPr>
          </a:p>
          <a:p>
            <a:pPr lvl="3" marL="1207080" indent="-227880">
              <a:lnSpc>
                <a:spcPct val="100000"/>
              </a:lnSpc>
              <a:spcBef>
                <a:spcPts val="159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b="0" lang="es-ES" sz="800" spc="-1" strike="noStrike">
                <a:solidFill>
                  <a:srgbClr val="000000"/>
                </a:solidFill>
                <a:latin typeface="Constantia"/>
                <a:ea typeface="DejaVu Sans"/>
              </a:rPr>
              <a:t>Comunicación a la Autoridad Laboral</a:t>
            </a:r>
            <a:endParaRPr b="0" lang="es-ES" sz="800" spc="-1" strike="noStrike">
              <a:latin typeface="Arial"/>
            </a:endParaRPr>
          </a:p>
          <a:p>
            <a:pPr lvl="2" marL="932760" indent="-227880">
              <a:lnSpc>
                <a:spcPct val="100000"/>
              </a:lnSpc>
              <a:spcBef>
                <a:spcPts val="201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s-ES" sz="1000" spc="-1" strike="noStrike">
                <a:solidFill>
                  <a:srgbClr val="000000"/>
                </a:solidFill>
                <a:latin typeface="Constantia"/>
                <a:ea typeface="DejaVu Sans"/>
              </a:rPr>
              <a:t>En caso de ACUERDO =&gt; comunicación a los trabajadores con un preaviso de 15 días.</a:t>
            </a:r>
            <a:endParaRPr b="0" lang="es-ES" sz="1000" spc="-1" strike="noStrike">
              <a:latin typeface="Arial"/>
            </a:endParaRPr>
          </a:p>
          <a:p>
            <a:pPr lvl="2" marL="932760" indent="-227880">
              <a:lnSpc>
                <a:spcPct val="100000"/>
              </a:lnSpc>
              <a:spcBef>
                <a:spcPts val="201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s-ES" sz="900" spc="-1" strike="noStrike">
                <a:solidFill>
                  <a:srgbClr val="000000"/>
                </a:solidFill>
                <a:latin typeface="Constantia"/>
                <a:ea typeface="DejaVu Sans"/>
              </a:rPr>
              <a:t>En caso de DESACUERDO =&gt; </a:t>
            </a:r>
            <a:r>
              <a:rPr b="0" lang="es-ES" sz="1000" spc="-1" strike="noStrike">
                <a:solidFill>
                  <a:srgbClr val="000000"/>
                </a:solidFill>
                <a:latin typeface="Constantia"/>
                <a:ea typeface="DejaVu Sans"/>
              </a:rPr>
              <a:t>comunicación a los trabajadores con un preaviso de 7 días</a:t>
            </a: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b="0" lang="es-ES" sz="10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611640" y="188640"/>
            <a:ext cx="8066160" cy="3592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4617b"/>
                </a:solidFill>
                <a:latin typeface="Constantia"/>
                <a:ea typeface="DejaVu Sans"/>
              </a:rPr>
              <a:t>TEMA 4: MODIFICACIÓN </a:t>
            </a:r>
            <a:r>
              <a:rPr b="1" lang="es-ES" sz="2400" spc="-1" strike="noStrike">
                <a:solidFill>
                  <a:srgbClr val="04617b"/>
                </a:solidFill>
                <a:latin typeface="Constantia"/>
                <a:ea typeface="DejaVu Sans"/>
              </a:rPr>
              <a:t>del contrato de trabajo</a:t>
            </a:r>
            <a:endParaRPr b="0" lang="es-ES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609480" y="548640"/>
            <a:ext cx="8138160" cy="6120000"/>
          </a:xfrm>
          <a:prstGeom prst="rect">
            <a:avLst/>
          </a:prstGeom>
          <a:solidFill>
            <a:srgbClr val="ffffff"/>
          </a:solidFill>
          <a:ln w="25560">
            <a:solidFill>
              <a:srgbClr val="a5c24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4080" rIns="45720" tIns="45000" bIns="45000">
            <a:normAutofit/>
          </a:bodyPr>
          <a:p>
            <a:pPr indent="-216000">
              <a:lnSpc>
                <a:spcPct val="100000"/>
              </a:lnSpc>
              <a:spcBef>
                <a:spcPts val="249"/>
              </a:spcBef>
              <a:buClr>
                <a:srgbClr val="0bd0d9"/>
              </a:buClr>
              <a:buSzPct val="95000"/>
              <a:buFont typeface="Arial"/>
              <a:buChar char="•"/>
            </a:pPr>
            <a:r>
              <a:rPr b="0" lang="es-ES" sz="1300" spc="-1" strike="noStrike">
                <a:solidFill>
                  <a:srgbClr val="000000"/>
                </a:solidFill>
                <a:latin typeface="Constantia"/>
                <a:ea typeface="DejaVu Sans"/>
              </a:rPr>
              <a:t>Regulación =&gt; arts. 45-48 bis ET</a:t>
            </a:r>
            <a:endParaRPr b="0" lang="es-ES" sz="1300" spc="-1" strike="noStrike">
              <a:latin typeface="Arial"/>
            </a:endParaRPr>
          </a:p>
          <a:p>
            <a:pPr indent="-216000">
              <a:lnSpc>
                <a:spcPct val="100000"/>
              </a:lnSpc>
              <a:spcBef>
                <a:spcPts val="249"/>
              </a:spcBef>
              <a:buClr>
                <a:srgbClr val="0bd0d9"/>
              </a:buClr>
              <a:buSzPct val="95000"/>
              <a:buFont typeface="Arial"/>
              <a:buChar char="•"/>
            </a:pPr>
            <a:r>
              <a:rPr b="0" lang="es-ES" sz="1300" spc="-1" strike="noStrike">
                <a:solidFill>
                  <a:srgbClr val="000000"/>
                </a:solidFill>
                <a:latin typeface="Constantia"/>
                <a:ea typeface="DejaVu Sans"/>
              </a:rPr>
              <a:t>¿En qué consiste?</a:t>
            </a:r>
            <a:endParaRPr b="0" lang="es-ES" sz="1300" spc="-1" strike="noStrike">
              <a:latin typeface="Arial"/>
            </a:endParaRPr>
          </a:p>
          <a:p>
            <a:pPr indent="-216000">
              <a:lnSpc>
                <a:spcPct val="100000"/>
              </a:lnSpc>
              <a:spcBef>
                <a:spcPts val="249"/>
              </a:spcBef>
              <a:buClr>
                <a:srgbClr val="0bd0d9"/>
              </a:buClr>
              <a:buSzPct val="95000"/>
              <a:buFont typeface="Arial"/>
              <a:buChar char="•"/>
            </a:pPr>
            <a:r>
              <a:rPr b="0" lang="es-ES" sz="1300" spc="-1" strike="noStrike">
                <a:solidFill>
                  <a:srgbClr val="000000"/>
                </a:solidFill>
                <a:latin typeface="Constantia"/>
                <a:ea typeface="DejaVu Sans"/>
              </a:rPr>
              <a:t>Causas:</a:t>
            </a:r>
            <a:endParaRPr b="0" lang="es-ES" sz="13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241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s-ES" sz="1200" spc="-1" strike="noStrike">
                <a:solidFill>
                  <a:srgbClr val="000000"/>
                </a:solidFill>
                <a:latin typeface="Constantia"/>
                <a:ea typeface="DejaVu Sans"/>
              </a:rPr>
              <a:t>Mutuo acuerdo de las partes.</a:t>
            </a:r>
            <a:endParaRPr b="0" lang="es-ES" sz="12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241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s-ES" sz="1200" spc="-1" strike="noStrike">
                <a:solidFill>
                  <a:srgbClr val="000000"/>
                </a:solidFill>
                <a:latin typeface="Constantia"/>
                <a:ea typeface="DejaVu Sans"/>
              </a:rPr>
              <a:t>Incapacidad temporal de los trabajadores / maternidad /paternidad</a:t>
            </a:r>
            <a:endParaRPr b="0" lang="es-ES" sz="12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241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s-ES" sz="1200" spc="-1" strike="noStrike">
                <a:solidFill>
                  <a:srgbClr val="000000"/>
                </a:solidFill>
                <a:latin typeface="Constantia"/>
                <a:ea typeface="DejaVu Sans"/>
              </a:rPr>
              <a:t>Ejercicio de cargo público representativo.</a:t>
            </a:r>
            <a:endParaRPr b="0" lang="es-ES" sz="12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241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s-ES" sz="1200" spc="-1" strike="noStrike">
                <a:solidFill>
                  <a:srgbClr val="000000"/>
                </a:solidFill>
                <a:latin typeface="Constantia"/>
                <a:ea typeface="DejaVu Sans"/>
              </a:rPr>
              <a:t>Privación de libertad del trabajador, mientras no exista sentencia condenatoria.</a:t>
            </a:r>
            <a:endParaRPr b="0" lang="es-ES" sz="12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241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s-ES" sz="1200" spc="-1" strike="noStrike">
                <a:solidFill>
                  <a:srgbClr val="000000"/>
                </a:solidFill>
                <a:latin typeface="Constantia"/>
                <a:ea typeface="DejaVu Sans"/>
              </a:rPr>
              <a:t>Suspensión de sueldo y empleo, por razones disciplinarias.</a:t>
            </a:r>
            <a:endParaRPr b="0" lang="es-ES" sz="12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241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s-ES" sz="1200" spc="-1" strike="noStrike">
                <a:solidFill>
                  <a:srgbClr val="000000"/>
                </a:solidFill>
                <a:latin typeface="Constantia"/>
                <a:ea typeface="DejaVu Sans"/>
              </a:rPr>
              <a:t>Fuerza mayor temporal.</a:t>
            </a:r>
            <a:endParaRPr b="0" lang="es-ES" sz="12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241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1" lang="es-ES" sz="1200" spc="-1" strike="noStrike">
                <a:solidFill>
                  <a:srgbClr val="000000"/>
                </a:solidFill>
                <a:latin typeface="Constantia"/>
                <a:ea typeface="DejaVu Sans"/>
              </a:rPr>
              <a:t>Causas económicas, técnicas, organizativas o de producción.</a:t>
            </a:r>
            <a:endParaRPr b="0" lang="es-ES" sz="1200" spc="-1" strike="noStrike">
              <a:latin typeface="Arial"/>
            </a:endParaRPr>
          </a:p>
          <a:p>
            <a:pPr lvl="2" marL="914400" indent="-246240">
              <a:lnSpc>
                <a:spcPct val="100000"/>
              </a:lnSpc>
              <a:spcBef>
                <a:spcPts val="201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s-ES" sz="1000" spc="-1" strike="noStrike">
                <a:solidFill>
                  <a:srgbClr val="000000"/>
                </a:solidFill>
                <a:latin typeface="Constantia"/>
                <a:ea typeface="DejaVu Sans"/>
              </a:rPr>
              <a:t>ECONÓMICAS =&gt; situación económica negativa:</a:t>
            </a:r>
            <a:endParaRPr b="0" lang="es-ES" sz="1000" spc="-1" strike="noStrike">
              <a:latin typeface="Arial"/>
            </a:endParaRPr>
          </a:p>
          <a:p>
            <a:pPr lvl="3" marL="1188720" indent="-209520">
              <a:lnSpc>
                <a:spcPct val="100000"/>
              </a:lnSpc>
              <a:spcBef>
                <a:spcPts val="181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b="0" lang="es-ES" sz="900" spc="-1" strike="noStrike">
                <a:solidFill>
                  <a:srgbClr val="000000"/>
                </a:solidFill>
                <a:latin typeface="Constantia"/>
                <a:ea typeface="DejaVu Sans"/>
              </a:rPr>
              <a:t>Pérdidas actuales o previstas</a:t>
            </a:r>
            <a:endParaRPr b="0" lang="es-ES" sz="900" spc="-1" strike="noStrike">
              <a:latin typeface="Arial"/>
            </a:endParaRPr>
          </a:p>
          <a:p>
            <a:pPr lvl="3" marL="1188720" indent="-209520">
              <a:lnSpc>
                <a:spcPct val="100000"/>
              </a:lnSpc>
              <a:spcBef>
                <a:spcPts val="181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b="0" lang="es-ES" sz="900" spc="-1" strike="noStrike">
                <a:solidFill>
                  <a:srgbClr val="000000"/>
                </a:solidFill>
                <a:latin typeface="Constantia"/>
                <a:ea typeface="DejaVu Sans"/>
              </a:rPr>
              <a:t>Disminución “</a:t>
            </a:r>
            <a:r>
              <a:rPr b="0" i="1" lang="es-ES" sz="900" spc="-1" strike="noStrike">
                <a:solidFill>
                  <a:srgbClr val="000000"/>
                </a:solidFill>
                <a:latin typeface="Constantia"/>
                <a:ea typeface="DejaVu Sans"/>
              </a:rPr>
              <a:t>persistente”</a:t>
            </a:r>
            <a:r>
              <a:rPr b="0" lang="es-ES" sz="900" spc="-1" strike="noStrike">
                <a:solidFill>
                  <a:srgbClr val="000000"/>
                </a:solidFill>
                <a:latin typeface="Constantia"/>
                <a:ea typeface="DejaVu Sans"/>
              </a:rPr>
              <a:t> del nivel de ingresos o ventas (2T consecutivos)</a:t>
            </a:r>
            <a:endParaRPr b="0" lang="es-ES" sz="900" spc="-1" strike="noStrike">
              <a:latin typeface="Arial"/>
            </a:endParaRPr>
          </a:p>
          <a:p>
            <a:pPr lvl="2" marL="914400" indent="-246240">
              <a:lnSpc>
                <a:spcPct val="100000"/>
              </a:lnSpc>
              <a:spcBef>
                <a:spcPts val="201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s-ES" sz="1000" spc="-1" strike="noStrike">
                <a:solidFill>
                  <a:srgbClr val="000000"/>
                </a:solidFill>
                <a:latin typeface="Constantia"/>
                <a:ea typeface="DejaVu Sans"/>
              </a:rPr>
              <a:t>PROCEDIMIENTO:</a:t>
            </a:r>
            <a:endParaRPr b="0" lang="es-ES" sz="1000" spc="-1" strike="noStrike">
              <a:latin typeface="Arial"/>
            </a:endParaRPr>
          </a:p>
          <a:p>
            <a:pPr lvl="3" marL="1188720" indent="-209520">
              <a:lnSpc>
                <a:spcPct val="100000"/>
              </a:lnSpc>
              <a:spcBef>
                <a:spcPts val="181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b="0" lang="es-ES" sz="900" spc="-1" strike="noStrike">
                <a:solidFill>
                  <a:srgbClr val="000000"/>
                </a:solidFill>
                <a:latin typeface="Constantia"/>
                <a:ea typeface="DejaVu Sans"/>
              </a:rPr>
              <a:t>Comunicación a la autoridad laboral</a:t>
            </a:r>
            <a:endParaRPr b="0" lang="es-ES" sz="900" spc="-1" strike="noStrike">
              <a:latin typeface="Arial"/>
            </a:endParaRPr>
          </a:p>
          <a:p>
            <a:pPr lvl="3" marL="1188720" indent="-209520">
              <a:lnSpc>
                <a:spcPct val="100000"/>
              </a:lnSpc>
              <a:spcBef>
                <a:spcPts val="181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b="0" lang="es-ES" sz="900" spc="-1" strike="noStrike">
                <a:solidFill>
                  <a:srgbClr val="000000"/>
                </a:solidFill>
                <a:latin typeface="Constantia"/>
                <a:ea typeface="DejaVu Sans"/>
              </a:rPr>
              <a:t>Período de consultas /arbitraje (máximo 15 días)</a:t>
            </a:r>
            <a:endParaRPr b="0" lang="es-ES" sz="900" spc="-1" strike="noStrike">
              <a:latin typeface="Arial"/>
            </a:endParaRPr>
          </a:p>
          <a:p>
            <a:pPr lvl="3" marL="1188720" indent="-209520">
              <a:lnSpc>
                <a:spcPct val="100000"/>
              </a:lnSpc>
              <a:spcBef>
                <a:spcPts val="181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b="0" lang="es-ES" sz="900" spc="-1" strike="noStrike">
                <a:solidFill>
                  <a:srgbClr val="000000"/>
                </a:solidFill>
                <a:latin typeface="Constantia"/>
                <a:ea typeface="DejaVu Sans"/>
              </a:rPr>
              <a:t>La autoridad laboral comunica al INSS, por posible fraude para el cobro del desempleo</a:t>
            </a:r>
            <a:endParaRPr b="0" lang="es-ES" sz="9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241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1" lang="es-ES" sz="1200" spc="-1" strike="noStrike">
                <a:solidFill>
                  <a:srgbClr val="000000"/>
                </a:solidFill>
                <a:latin typeface="Constantia"/>
                <a:ea typeface="DejaVu Sans"/>
              </a:rPr>
              <a:t>Excedencia forzosa.</a:t>
            </a:r>
            <a:endParaRPr b="0" lang="es-ES" sz="12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241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s-ES" sz="1200" spc="-1" strike="noStrike">
                <a:solidFill>
                  <a:srgbClr val="000000"/>
                </a:solidFill>
                <a:latin typeface="Constantia"/>
                <a:ea typeface="DejaVu Sans"/>
              </a:rPr>
              <a:t>Por el ejercicio del derecho de huelga.</a:t>
            </a:r>
            <a:endParaRPr b="0" lang="es-ES" sz="12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241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s-ES" sz="1200" spc="-1" strike="noStrike">
                <a:solidFill>
                  <a:srgbClr val="000000"/>
                </a:solidFill>
                <a:latin typeface="Constantia"/>
                <a:ea typeface="DejaVu Sans"/>
              </a:rPr>
              <a:t>Cierre legal de la empresa.</a:t>
            </a:r>
            <a:endParaRPr b="0" lang="es-ES" sz="12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241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s-ES" sz="1200" spc="-1" strike="noStrike">
                <a:solidFill>
                  <a:srgbClr val="000000"/>
                </a:solidFill>
                <a:latin typeface="Constantia"/>
                <a:ea typeface="DejaVu Sans"/>
              </a:rPr>
              <a:t>Por decisión de la trabajadora que se vea obligada a abandonar su puesto de trabajo como consecuencia de ser víctima de violencia de género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611640" y="188640"/>
            <a:ext cx="8066160" cy="3592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4617b"/>
                </a:solidFill>
                <a:latin typeface="Constantia"/>
                <a:ea typeface="DejaVu Sans"/>
              </a:rPr>
              <a:t>TEMA 4: SUSPENSIÓN </a:t>
            </a:r>
            <a:r>
              <a:rPr b="1" lang="es-ES" sz="2400" spc="-1" strike="noStrike">
                <a:solidFill>
                  <a:srgbClr val="04617b"/>
                </a:solidFill>
                <a:latin typeface="Constantia"/>
                <a:ea typeface="DejaVu Sans"/>
              </a:rPr>
              <a:t>del contrato de trabajo</a:t>
            </a:r>
            <a:endParaRPr b="0" lang="es-ES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609480" y="1124640"/>
            <a:ext cx="8138160" cy="5544000"/>
          </a:xfrm>
          <a:prstGeom prst="rect">
            <a:avLst/>
          </a:prstGeom>
          <a:solidFill>
            <a:srgbClr val="ffffff"/>
          </a:solidFill>
          <a:ln w="25560">
            <a:solidFill>
              <a:srgbClr val="a5c24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"/>
          <p:cNvSpPr/>
          <p:nvPr/>
        </p:nvSpPr>
        <p:spPr>
          <a:xfrm>
            <a:off x="611640" y="188640"/>
            <a:ext cx="8066160" cy="9352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4617b"/>
                </a:solidFill>
                <a:latin typeface="Constantia"/>
                <a:ea typeface="DejaVu Sans"/>
              </a:rPr>
              <a:t>TEMA 4: SUSPENSIÓN </a:t>
            </a:r>
            <a:r>
              <a:rPr b="1" lang="es-ES" sz="2400" spc="-1" strike="noStrike">
                <a:solidFill>
                  <a:srgbClr val="04617b"/>
                </a:solidFill>
                <a:latin typeface="Constantia"/>
                <a:ea typeface="DejaVu Sans"/>
              </a:rPr>
              <a:t>del contrato de trabajo. EXCEDENCIAS.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67" name="Picture 8" descr=""/>
          <p:cNvPicPr/>
          <p:nvPr/>
        </p:nvPicPr>
        <p:blipFill>
          <a:blip r:embed="rId1"/>
          <a:stretch/>
        </p:blipFill>
        <p:spPr>
          <a:xfrm>
            <a:off x="971640" y="1989000"/>
            <a:ext cx="6933600" cy="43110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609480" y="1196640"/>
            <a:ext cx="8138160" cy="5472000"/>
          </a:xfrm>
          <a:prstGeom prst="rect">
            <a:avLst/>
          </a:prstGeom>
          <a:solidFill>
            <a:srgbClr val="ffffff"/>
          </a:solidFill>
          <a:ln w="25560">
            <a:solidFill>
              <a:srgbClr val="a5c24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4080" rIns="45720" tIns="45000" bIns="45000">
            <a:normAutofit/>
          </a:bodyPr>
          <a:p>
            <a:pPr indent="-216000">
              <a:lnSpc>
                <a:spcPct val="100000"/>
              </a:lnSpc>
              <a:spcBef>
                <a:spcPts val="249"/>
              </a:spcBef>
              <a:buClr>
                <a:srgbClr val="0bd0d9"/>
              </a:buClr>
              <a:buSzPct val="95000"/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onstantia"/>
                <a:ea typeface="DejaVu Sans"/>
              </a:rPr>
              <a:t>El tipo de despido se establece en función de la CAUSA.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s-ES" sz="1600" spc="-1" strike="noStrike" u="sng">
                <a:solidFill>
                  <a:srgbClr val="000000"/>
                </a:solidFill>
                <a:uFillTx/>
                <a:latin typeface="Constantia"/>
                <a:ea typeface="DejaVu Sans"/>
              </a:rPr>
              <a:t>I. DESPIDO OBJETIVO </a:t>
            </a:r>
            <a:endParaRPr b="0" lang="es-ES" sz="1600" spc="-1" strike="noStrike">
              <a:latin typeface="Arial"/>
            </a:endParaRPr>
          </a:p>
          <a:p>
            <a:pPr indent="-216000">
              <a:lnSpc>
                <a:spcPct val="100000"/>
              </a:lnSpc>
              <a:spcBef>
                <a:spcPts val="249"/>
              </a:spcBef>
              <a:buClr>
                <a:srgbClr val="0bd0d9"/>
              </a:buClr>
              <a:buSzPct val="95000"/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onstantia"/>
                <a:ea typeface="DejaVu Sans"/>
              </a:rPr>
              <a:t>Causas que dan lugar a este despido:</a:t>
            </a:r>
            <a:endParaRPr b="0" lang="es-ES" sz="1600" spc="-1" strike="noStrike">
              <a:latin typeface="Arial"/>
            </a:endParaRPr>
          </a:p>
          <a:p>
            <a:pPr lvl="1" marL="925920" indent="-285120" algn="just">
              <a:lnSpc>
                <a:spcPct val="100000"/>
              </a:lnSpc>
              <a:spcBef>
                <a:spcPts val="300"/>
              </a:spcBef>
              <a:buClr>
                <a:srgbClr val="0f6fc6"/>
              </a:buClr>
              <a:buSzPct val="85000"/>
              <a:buFont typeface="Arial"/>
              <a:buChar char="•"/>
            </a:pPr>
            <a:r>
              <a:rPr b="0" lang="es-ES" sz="1500" spc="-1" strike="noStrike">
                <a:solidFill>
                  <a:srgbClr val="000000"/>
                </a:solidFill>
                <a:latin typeface="Constantia"/>
                <a:ea typeface="DejaVu Sans"/>
              </a:rPr>
              <a:t>Ineptitud del trabajador</a:t>
            </a:r>
            <a:endParaRPr b="0" lang="es-ES" sz="1500" spc="-1" strike="noStrike">
              <a:latin typeface="Arial"/>
            </a:endParaRPr>
          </a:p>
          <a:p>
            <a:pPr lvl="1" marL="925920" indent="-285120" algn="just">
              <a:lnSpc>
                <a:spcPct val="100000"/>
              </a:lnSpc>
              <a:spcBef>
                <a:spcPts val="300"/>
              </a:spcBef>
              <a:buClr>
                <a:srgbClr val="0f6fc6"/>
              </a:buClr>
              <a:buSzPct val="85000"/>
              <a:buFont typeface="Arial"/>
              <a:buChar char="•"/>
            </a:pPr>
            <a:r>
              <a:rPr b="0" lang="es-ES" sz="1500" spc="-1" strike="noStrike">
                <a:solidFill>
                  <a:srgbClr val="000000"/>
                </a:solidFill>
                <a:latin typeface="Constantia"/>
                <a:ea typeface="DejaVu Sans"/>
              </a:rPr>
              <a:t>Falta de adaptación del trabajador a las modificaciones técnicas:</a:t>
            </a:r>
            <a:endParaRPr b="0" lang="es-ES" sz="1500" spc="-1" strike="noStrike">
              <a:latin typeface="Arial"/>
            </a:endParaRPr>
          </a:p>
          <a:p>
            <a:pPr lvl="2" marL="1200240" indent="-285120" algn="just">
              <a:lnSpc>
                <a:spcPct val="100000"/>
              </a:lnSpc>
              <a:spcBef>
                <a:spcPts val="261"/>
              </a:spcBef>
              <a:buClr>
                <a:srgbClr val="009dd9"/>
              </a:buClr>
              <a:buSzPct val="70000"/>
              <a:buFont typeface="Arial"/>
              <a:buChar char="•"/>
            </a:pPr>
            <a:r>
              <a:rPr b="0" lang="es-ES" sz="1300" spc="-1" strike="noStrike">
                <a:solidFill>
                  <a:srgbClr val="000000"/>
                </a:solidFill>
                <a:latin typeface="Constantia"/>
                <a:ea typeface="DejaVu Sans"/>
              </a:rPr>
              <a:t>Cambios razonables</a:t>
            </a:r>
            <a:endParaRPr b="0" lang="es-ES" sz="1300" spc="-1" strike="noStrike">
              <a:latin typeface="Arial"/>
            </a:endParaRPr>
          </a:p>
          <a:p>
            <a:pPr lvl="2" marL="1200240" indent="-285120" algn="just">
              <a:lnSpc>
                <a:spcPct val="100000"/>
              </a:lnSpc>
              <a:spcBef>
                <a:spcPts val="261"/>
              </a:spcBef>
              <a:buClr>
                <a:srgbClr val="009dd9"/>
              </a:buClr>
              <a:buSzPct val="70000"/>
              <a:buFont typeface="Arial"/>
              <a:buChar char="•"/>
            </a:pPr>
            <a:r>
              <a:rPr b="0" lang="es-ES" sz="1300" spc="-1" strike="noStrike">
                <a:solidFill>
                  <a:srgbClr val="000000"/>
                </a:solidFill>
                <a:latin typeface="Constantia"/>
                <a:ea typeface="DejaVu Sans"/>
              </a:rPr>
              <a:t>Tiempo mínimo: 2 meses</a:t>
            </a:r>
            <a:endParaRPr b="0" lang="es-ES" sz="1300" spc="-1" strike="noStrike">
              <a:latin typeface="Arial"/>
            </a:endParaRPr>
          </a:p>
          <a:p>
            <a:pPr lvl="2" marL="1200240" indent="-285120" algn="just">
              <a:lnSpc>
                <a:spcPct val="100000"/>
              </a:lnSpc>
              <a:spcBef>
                <a:spcPts val="261"/>
              </a:spcBef>
              <a:buClr>
                <a:srgbClr val="009dd9"/>
              </a:buClr>
              <a:buSzPct val="70000"/>
              <a:buFont typeface="Arial"/>
              <a:buChar char="•"/>
            </a:pPr>
            <a:r>
              <a:rPr b="0" lang="es-ES" sz="1300" spc="-1" strike="noStrike">
                <a:solidFill>
                  <a:srgbClr val="000000"/>
                </a:solidFill>
                <a:latin typeface="Constantia"/>
                <a:ea typeface="DejaVu Sans"/>
              </a:rPr>
              <a:t>Curso de adaptación </a:t>
            </a:r>
            <a:endParaRPr b="0" lang="es-ES" sz="1300" spc="-1" strike="noStrike">
              <a:latin typeface="Arial"/>
            </a:endParaRPr>
          </a:p>
          <a:p>
            <a:pPr lvl="1" marL="925920" indent="-285120" algn="just">
              <a:lnSpc>
                <a:spcPct val="100000"/>
              </a:lnSpc>
              <a:spcBef>
                <a:spcPts val="300"/>
              </a:spcBef>
              <a:buClr>
                <a:srgbClr val="0f6fc6"/>
              </a:buClr>
              <a:buSzPct val="85000"/>
              <a:buFont typeface="Arial"/>
              <a:buChar char="•"/>
            </a:pPr>
            <a:r>
              <a:rPr b="0" lang="es-ES" sz="1500" spc="-1" strike="noStrike">
                <a:solidFill>
                  <a:srgbClr val="000000"/>
                </a:solidFill>
                <a:latin typeface="Constantia"/>
                <a:ea typeface="DejaVu Sans"/>
              </a:rPr>
              <a:t>Causas económicas, técnicas, organizativas o de producción, en número inferior al establecido para el despido colectivo.</a:t>
            </a:r>
            <a:endParaRPr b="0" lang="es-ES" sz="15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249"/>
              </a:spcBef>
              <a:buClr>
                <a:srgbClr val="0bd0d9"/>
              </a:buClr>
              <a:buSzPct val="95000"/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onstantia"/>
                <a:ea typeface="DejaVu Sans"/>
              </a:rPr>
              <a:t>Forma:</a:t>
            </a:r>
            <a:endParaRPr b="0" lang="es-ES" sz="1600" spc="-1" strike="noStrike">
              <a:latin typeface="Arial"/>
            </a:endParaRPr>
          </a:p>
          <a:p>
            <a:pPr lvl="1" marL="925920" indent="-285120" algn="just">
              <a:lnSpc>
                <a:spcPct val="100000"/>
              </a:lnSpc>
              <a:spcBef>
                <a:spcPts val="300"/>
              </a:spcBef>
              <a:buClr>
                <a:srgbClr val="0f6fc6"/>
              </a:buClr>
              <a:buSzPct val="85000"/>
              <a:buFont typeface="Arial"/>
              <a:buChar char="•"/>
            </a:pPr>
            <a:r>
              <a:rPr b="0" lang="es-ES" sz="1500" spc="-1" strike="noStrike">
                <a:solidFill>
                  <a:srgbClr val="000000"/>
                </a:solidFill>
                <a:latin typeface="Constantia"/>
                <a:ea typeface="DejaVu Sans"/>
              </a:rPr>
              <a:t>Comunicación escrita al trabajador expresando la causa.</a:t>
            </a:r>
            <a:endParaRPr b="0" lang="es-ES" sz="1500" spc="-1" strike="noStrike">
              <a:latin typeface="Arial"/>
            </a:endParaRPr>
          </a:p>
          <a:p>
            <a:pPr lvl="1" marL="925920" indent="-285120" algn="just">
              <a:lnSpc>
                <a:spcPct val="100000"/>
              </a:lnSpc>
              <a:spcBef>
                <a:spcPts val="300"/>
              </a:spcBef>
              <a:buClr>
                <a:srgbClr val="0f6fc6"/>
              </a:buClr>
              <a:buSzPct val="85000"/>
              <a:buFont typeface="Arial"/>
              <a:buChar char="•"/>
            </a:pPr>
            <a:r>
              <a:rPr b="0" lang="es-ES" sz="1500" spc="-1" strike="noStrike">
                <a:solidFill>
                  <a:srgbClr val="000000"/>
                </a:solidFill>
                <a:latin typeface="Constantia"/>
                <a:ea typeface="DejaVu Sans"/>
              </a:rPr>
              <a:t>Indemnización de 20/12</a:t>
            </a:r>
            <a:endParaRPr b="0" lang="es-ES" sz="1500" spc="-1" strike="noStrike">
              <a:latin typeface="Arial"/>
            </a:endParaRPr>
          </a:p>
          <a:p>
            <a:pPr lvl="1" marL="925920" indent="-285120" algn="just">
              <a:lnSpc>
                <a:spcPct val="100000"/>
              </a:lnSpc>
              <a:spcBef>
                <a:spcPts val="300"/>
              </a:spcBef>
              <a:buClr>
                <a:srgbClr val="0f6fc6"/>
              </a:buClr>
              <a:buSzPct val="85000"/>
              <a:buFont typeface="Arial"/>
              <a:buChar char="•"/>
            </a:pPr>
            <a:r>
              <a:rPr b="0" lang="es-ES" sz="1500" spc="-1" strike="noStrike">
                <a:solidFill>
                  <a:srgbClr val="000000"/>
                </a:solidFill>
                <a:latin typeface="Constantia"/>
                <a:ea typeface="DejaVu Sans"/>
              </a:rPr>
              <a:t>Preaviso al trabajador de </a:t>
            </a:r>
            <a:r>
              <a:rPr b="0" lang="es-ES" sz="1500" spc="-1" strike="noStrike">
                <a:solidFill>
                  <a:srgbClr val="ff0000"/>
                </a:solidFill>
                <a:latin typeface="Constantia"/>
                <a:ea typeface="DejaVu Sans"/>
              </a:rPr>
              <a:t>15 días</a:t>
            </a:r>
            <a:r>
              <a:rPr b="0" lang="es-ES" sz="1500" spc="-1" strike="noStrike">
                <a:solidFill>
                  <a:srgbClr val="000000"/>
                </a:solidFill>
                <a:latin typeface="Constantia"/>
                <a:ea typeface="DejaVu Sans"/>
              </a:rPr>
              <a:t>.</a:t>
            </a:r>
            <a:endParaRPr b="0" lang="es-ES" sz="1500" spc="-1" strike="noStrike">
              <a:latin typeface="Arial"/>
            </a:endParaRPr>
          </a:p>
          <a:p>
            <a:pPr lvl="1" marL="925920" indent="-285120" algn="just">
              <a:lnSpc>
                <a:spcPct val="100000"/>
              </a:lnSpc>
              <a:spcBef>
                <a:spcPts val="300"/>
              </a:spcBef>
              <a:buClr>
                <a:srgbClr val="0f6fc6"/>
              </a:buClr>
              <a:buSzPct val="85000"/>
              <a:buFont typeface="Arial"/>
              <a:buChar char="•"/>
            </a:pPr>
            <a:r>
              <a:rPr b="0" lang="es-ES" sz="1500" spc="-1" strike="noStrike">
                <a:solidFill>
                  <a:srgbClr val="000000"/>
                </a:solidFill>
                <a:latin typeface="Constantia"/>
                <a:ea typeface="DejaVu Sans"/>
              </a:rPr>
              <a:t>Licencia de 6 horas semanales.</a:t>
            </a:r>
            <a:endParaRPr b="0" lang="es-ES" sz="1500" spc="-1" strike="noStrike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611640" y="188640"/>
            <a:ext cx="8066160" cy="3592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0" name="CustomShape 3"/>
          <p:cNvSpPr/>
          <p:nvPr/>
        </p:nvSpPr>
        <p:spPr>
          <a:xfrm>
            <a:off x="393840" y="188640"/>
            <a:ext cx="8461800" cy="8632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4617b"/>
                </a:solidFill>
                <a:latin typeface="Constantia"/>
                <a:ea typeface="DejaVu Sans"/>
              </a:rPr>
              <a:t>TEMA 4: EXTINCIÓN </a:t>
            </a:r>
            <a:r>
              <a:rPr b="1" lang="es-ES" sz="2400" spc="-1" strike="noStrike">
                <a:solidFill>
                  <a:srgbClr val="04617b"/>
                </a:solidFill>
                <a:latin typeface="Constantia"/>
                <a:ea typeface="DejaVu Sans"/>
              </a:rPr>
              <a:t>del contrato de trabajo. </a:t>
            </a:r>
            <a:endParaRPr b="0" lang="es-E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2400" spc="-1" strike="noStrike">
                <a:solidFill>
                  <a:srgbClr val="04617b"/>
                </a:solidFill>
                <a:latin typeface="Constantia"/>
                <a:ea typeface="DejaVu Sans"/>
              </a:rPr>
              <a:t>TIPOS DE DESPIDO</a:t>
            </a:r>
            <a:endParaRPr b="0" lang="es-ES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609480" y="1196640"/>
            <a:ext cx="8138160" cy="5472000"/>
          </a:xfrm>
          <a:prstGeom prst="rect">
            <a:avLst/>
          </a:prstGeom>
          <a:solidFill>
            <a:srgbClr val="ffffff"/>
          </a:solidFill>
          <a:ln w="25560">
            <a:solidFill>
              <a:srgbClr val="a5c24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4080" rIns="45720" tIns="45000" bIns="45000">
            <a:normAutofit/>
          </a:bodyPr>
          <a:p>
            <a:pPr>
              <a:lnSpc>
                <a:spcPct val="100000"/>
              </a:lnSpc>
              <a:spcBef>
                <a:spcPts val="249"/>
              </a:spcBef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s-ES" sz="1600" spc="-1" strike="noStrike" u="sng">
                <a:solidFill>
                  <a:srgbClr val="000000"/>
                </a:solidFill>
                <a:uFillTx/>
                <a:latin typeface="Constantia"/>
                <a:ea typeface="DejaVu Sans"/>
              </a:rPr>
              <a:t>II. DESPIDO COLECTIVO (ERE)</a:t>
            </a:r>
            <a:r>
              <a:rPr b="0" lang="es-ES" sz="1600" spc="-1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b="0" lang="es-ES" sz="1600" spc="-1" strike="noStrike">
              <a:latin typeface="Arial"/>
            </a:endParaRPr>
          </a:p>
          <a:p>
            <a:pPr indent="-216000">
              <a:lnSpc>
                <a:spcPct val="100000"/>
              </a:lnSpc>
              <a:spcBef>
                <a:spcPts val="249"/>
              </a:spcBef>
              <a:buClr>
                <a:srgbClr val="0bd0d9"/>
              </a:buClr>
              <a:buSzPct val="95000"/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onstantia"/>
                <a:ea typeface="DejaVu Sans"/>
              </a:rPr>
              <a:t>Causas que dan lugar a este despido:</a:t>
            </a:r>
            <a:endParaRPr b="0" lang="es-ES" sz="1600" spc="-1" strike="noStrike">
              <a:latin typeface="Arial"/>
            </a:endParaRPr>
          </a:p>
          <a:p>
            <a:pPr lvl="1" marL="925920" indent="-285120" algn="just">
              <a:lnSpc>
                <a:spcPct val="100000"/>
              </a:lnSpc>
              <a:spcBef>
                <a:spcPts val="300"/>
              </a:spcBef>
              <a:buClr>
                <a:srgbClr val="0f6fc6"/>
              </a:buClr>
              <a:buSzPct val="85000"/>
              <a:buFont typeface="Arial"/>
              <a:buChar char="•"/>
            </a:pPr>
            <a:r>
              <a:rPr b="0" lang="es-ES" sz="1500" spc="-1" strike="noStrike">
                <a:solidFill>
                  <a:srgbClr val="000000"/>
                </a:solidFill>
                <a:latin typeface="Constantia"/>
                <a:ea typeface="DejaVu Sans"/>
              </a:rPr>
              <a:t>Causas económicas, técnicas, organizativas o de producción.</a:t>
            </a:r>
            <a:endParaRPr b="0" lang="es-ES" sz="1500" spc="-1" strike="noStrike">
              <a:latin typeface="Arial"/>
            </a:endParaRPr>
          </a:p>
          <a:p>
            <a:pPr lvl="3" marL="1188720" indent="-209520">
              <a:lnSpc>
                <a:spcPct val="100000"/>
              </a:lnSpc>
              <a:spcBef>
                <a:spcPts val="181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b="0" lang="es-ES" sz="900" spc="-1" strike="noStrike">
                <a:solidFill>
                  <a:srgbClr val="000000"/>
                </a:solidFill>
                <a:latin typeface="Constantia"/>
                <a:ea typeface="DejaVu Sans"/>
              </a:rPr>
              <a:t>ECONÓMICAS =&gt; situación económica negativa:</a:t>
            </a:r>
            <a:endParaRPr b="0" lang="es-ES" sz="900" spc="-1" strike="noStrike">
              <a:latin typeface="Arial"/>
            </a:endParaRPr>
          </a:p>
          <a:p>
            <a:pPr lvl="4" marL="1463040" indent="-209520">
              <a:lnSpc>
                <a:spcPct val="100000"/>
              </a:lnSpc>
              <a:spcBef>
                <a:spcPts val="181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s-ES" sz="900" spc="-1" strike="noStrike">
                <a:solidFill>
                  <a:srgbClr val="000000"/>
                </a:solidFill>
                <a:latin typeface="Constantia"/>
                <a:ea typeface="DejaVu Sans"/>
              </a:rPr>
              <a:t>Pérdidas actuales o previstas</a:t>
            </a:r>
            <a:endParaRPr b="0" lang="es-ES" sz="900" spc="-1" strike="noStrike">
              <a:latin typeface="Arial"/>
            </a:endParaRPr>
          </a:p>
          <a:p>
            <a:pPr lvl="4" marL="1463040" indent="-209520">
              <a:lnSpc>
                <a:spcPct val="100000"/>
              </a:lnSpc>
              <a:spcBef>
                <a:spcPts val="181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s-ES" sz="900" spc="-1" strike="noStrike">
                <a:solidFill>
                  <a:srgbClr val="000000"/>
                </a:solidFill>
                <a:latin typeface="Constantia"/>
                <a:ea typeface="DejaVu Sans"/>
              </a:rPr>
              <a:t>Disminución “</a:t>
            </a:r>
            <a:r>
              <a:rPr b="0" i="1" lang="es-ES" sz="900" spc="-1" strike="noStrike">
                <a:solidFill>
                  <a:srgbClr val="000000"/>
                </a:solidFill>
                <a:latin typeface="Constantia"/>
                <a:ea typeface="DejaVu Sans"/>
              </a:rPr>
              <a:t>persistente”</a:t>
            </a:r>
            <a:r>
              <a:rPr b="0" lang="es-ES" sz="900" spc="-1" strike="noStrike">
                <a:solidFill>
                  <a:srgbClr val="000000"/>
                </a:solidFill>
                <a:latin typeface="Constantia"/>
                <a:ea typeface="DejaVu Sans"/>
              </a:rPr>
              <a:t> del nivel de ingresos o ventas (3T consecutivos)</a:t>
            </a:r>
            <a:endParaRPr b="0" lang="es-E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9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249"/>
              </a:spcBef>
              <a:buClr>
                <a:srgbClr val="0bd0d9"/>
              </a:buClr>
              <a:buSzPct val="95000"/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onstantia"/>
                <a:ea typeface="DejaVu Sans"/>
              </a:rPr>
              <a:t>Forma:</a:t>
            </a:r>
            <a:endParaRPr b="0" lang="es-ES" sz="1600" spc="-1" strike="noStrike">
              <a:latin typeface="Arial"/>
            </a:endParaRPr>
          </a:p>
          <a:p>
            <a:pPr lvl="2" marL="932760" indent="-227880">
              <a:lnSpc>
                <a:spcPct val="100000"/>
              </a:lnSpc>
              <a:spcBef>
                <a:spcPts val="281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s-ES" sz="1400" spc="-1" strike="noStrike">
                <a:solidFill>
                  <a:srgbClr val="000000"/>
                </a:solidFill>
                <a:latin typeface="Constantia"/>
                <a:ea typeface="DejaVu Sans"/>
              </a:rPr>
              <a:t>Período de consultas con los representantes de los trabajadores (máximo 30 días / 15 en empresas de menos de 50 trabajadores) / procedimiento de mediación y arbitraje</a:t>
            </a:r>
            <a:endParaRPr b="0" lang="es-ES" sz="1400" spc="-1" strike="noStrike">
              <a:latin typeface="Arial"/>
            </a:endParaRPr>
          </a:p>
          <a:p>
            <a:pPr lvl="2" marL="932760" indent="-227880">
              <a:lnSpc>
                <a:spcPct val="100000"/>
              </a:lnSpc>
              <a:spcBef>
                <a:spcPts val="281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s-ES" sz="1400" spc="-1" strike="noStrike">
                <a:solidFill>
                  <a:srgbClr val="000000"/>
                </a:solidFill>
                <a:latin typeface="Constantia"/>
                <a:ea typeface="DejaVu Sans"/>
              </a:rPr>
              <a:t>Comunicación a la Autoridad Laboral</a:t>
            </a:r>
            <a:endParaRPr b="0" lang="es-ES" sz="1400" spc="-1" strike="noStrike">
              <a:latin typeface="Arial"/>
            </a:endParaRPr>
          </a:p>
          <a:p>
            <a:pPr lvl="2" marL="932760" indent="-227880">
              <a:lnSpc>
                <a:spcPct val="100000"/>
              </a:lnSpc>
              <a:spcBef>
                <a:spcPts val="281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s-ES" sz="1400" spc="-1" strike="noStrike">
                <a:solidFill>
                  <a:srgbClr val="000000"/>
                </a:solidFill>
                <a:latin typeface="Constantia"/>
                <a:ea typeface="DejaVu Sans"/>
              </a:rPr>
              <a:t>Comunicación a los trabajadores con los requisitos del despido objetivo.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s-ES" sz="1600" spc="-1" strike="noStrike" u="sng">
                <a:solidFill>
                  <a:srgbClr val="000000"/>
                </a:solidFill>
                <a:uFillTx/>
                <a:latin typeface="Constantia"/>
                <a:ea typeface="DejaVu Sans"/>
              </a:rPr>
              <a:t>III. DESPIDO DISCIPLINARIO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b="0" lang="es-ES" sz="1600" spc="-1" strike="noStrike">
              <a:latin typeface="Arial"/>
            </a:endParaRPr>
          </a:p>
          <a:p>
            <a:pPr indent="-285120">
              <a:lnSpc>
                <a:spcPct val="100000"/>
              </a:lnSpc>
              <a:spcBef>
                <a:spcPts val="249"/>
              </a:spcBef>
              <a:buClr>
                <a:srgbClr val="0bd0d9"/>
              </a:buClr>
              <a:buSzPct val="95000"/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onstantia"/>
                <a:ea typeface="DejaVu Sans"/>
              </a:rPr>
              <a:t>Causas que dan lugar a este despido:</a:t>
            </a:r>
            <a:endParaRPr b="0" lang="es-ES" sz="1600" spc="-1" strike="noStrike">
              <a:latin typeface="Arial"/>
            </a:endParaRPr>
          </a:p>
          <a:p>
            <a:pPr lvl="1" marL="925920" indent="-285120" algn="just">
              <a:lnSpc>
                <a:spcPct val="100000"/>
              </a:lnSpc>
              <a:spcBef>
                <a:spcPts val="300"/>
              </a:spcBef>
              <a:buClr>
                <a:srgbClr val="0f6fc6"/>
              </a:buClr>
              <a:buSzPct val="85000"/>
              <a:buFont typeface="Arial"/>
              <a:buChar char="•"/>
            </a:pPr>
            <a:r>
              <a:rPr b="0" lang="es-ES" sz="1500" spc="-1" strike="noStrike">
                <a:solidFill>
                  <a:srgbClr val="000000"/>
                </a:solidFill>
                <a:latin typeface="Constantia"/>
                <a:ea typeface="DejaVu Sans"/>
              </a:rPr>
              <a:t>Incumplimiento grave y culpable del trabajador.</a:t>
            </a:r>
            <a:endParaRPr b="0" lang="es-ES" sz="1500" spc="-1" strike="noStrike">
              <a:latin typeface="Arial"/>
            </a:endParaRPr>
          </a:p>
          <a:p>
            <a:pPr marL="640080" algn="just">
              <a:lnSpc>
                <a:spcPct val="100000"/>
              </a:lnSpc>
              <a:spcBef>
                <a:spcPts val="300"/>
              </a:spcBef>
            </a:pPr>
            <a:endParaRPr b="0" lang="es-ES" sz="15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249"/>
              </a:spcBef>
              <a:buClr>
                <a:srgbClr val="0bd0d9"/>
              </a:buClr>
              <a:buSzPct val="95000"/>
              <a:buFont typeface="Arial"/>
              <a:buChar char="•"/>
            </a:pPr>
            <a:r>
              <a:rPr b="0" lang="es-ES" sz="1500" spc="-1" strike="noStrike">
                <a:solidFill>
                  <a:srgbClr val="000000"/>
                </a:solidFill>
                <a:latin typeface="Constantia"/>
                <a:ea typeface="DejaVu Sans"/>
              </a:rPr>
              <a:t>Forma:</a:t>
            </a:r>
            <a:endParaRPr b="0" lang="es-ES" sz="1500" spc="-1" strike="noStrike">
              <a:latin typeface="Arial"/>
            </a:endParaRPr>
          </a:p>
          <a:p>
            <a:pPr lvl="1" marL="925920" indent="-285120" algn="just">
              <a:lnSpc>
                <a:spcPct val="100000"/>
              </a:lnSpc>
              <a:spcBef>
                <a:spcPts val="281"/>
              </a:spcBef>
              <a:buClr>
                <a:srgbClr val="0f6fc6"/>
              </a:buClr>
              <a:buSzPct val="85000"/>
              <a:buFont typeface="Arial"/>
              <a:buChar char="•"/>
            </a:pPr>
            <a:r>
              <a:rPr b="0" lang="es-ES" sz="1400" spc="-1" strike="noStrike">
                <a:solidFill>
                  <a:srgbClr val="000000"/>
                </a:solidFill>
                <a:latin typeface="Constantia"/>
                <a:ea typeface="DejaVu Sans"/>
              </a:rPr>
              <a:t>Carta de despido con hechos y fecha en que tendrá efectos.</a:t>
            </a:r>
            <a:endParaRPr b="0" lang="es-ES" sz="1400" spc="-1" strike="noStrike">
              <a:latin typeface="Arial"/>
            </a:endParaRPr>
          </a:p>
          <a:p>
            <a:pPr lvl="1" marL="925920" indent="-285120" algn="just">
              <a:lnSpc>
                <a:spcPct val="100000"/>
              </a:lnSpc>
              <a:spcBef>
                <a:spcPts val="281"/>
              </a:spcBef>
              <a:buClr>
                <a:srgbClr val="0f6fc6"/>
              </a:buClr>
              <a:buSzPct val="85000"/>
              <a:buFont typeface="Arial"/>
              <a:buChar char="•"/>
            </a:pPr>
            <a:r>
              <a:rPr b="0" lang="es-ES" sz="1400" spc="-1" strike="noStrike">
                <a:solidFill>
                  <a:srgbClr val="000000"/>
                </a:solidFill>
                <a:latin typeface="Constantia"/>
                <a:ea typeface="DejaVu Sans"/>
              </a:rPr>
              <a:t>En caso de falta de algún requisito formal, posibilidad de subsanarlo en 20 días.</a:t>
            </a:r>
            <a:endParaRPr b="0" lang="es-ES" sz="1400" spc="-1" strike="noStrike">
              <a:latin typeface="Arial"/>
            </a:endParaRPr>
          </a:p>
          <a:p>
            <a:pPr marL="704160">
              <a:lnSpc>
                <a:spcPct val="100000"/>
              </a:lnSpc>
              <a:spcBef>
                <a:spcPts val="281"/>
              </a:spcBef>
            </a:pPr>
            <a:endParaRPr b="0" lang="es-ES" sz="1400" spc="-1" strike="noStrike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393840" y="188640"/>
            <a:ext cx="8461800" cy="8632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4617b"/>
                </a:solidFill>
                <a:latin typeface="Constantia"/>
                <a:ea typeface="DejaVu Sans"/>
              </a:rPr>
              <a:t>TEMA 4: EXTINCIÓN </a:t>
            </a:r>
            <a:r>
              <a:rPr b="1" lang="es-ES" sz="2400" spc="-1" strike="noStrike">
                <a:solidFill>
                  <a:srgbClr val="04617b"/>
                </a:solidFill>
                <a:latin typeface="Constantia"/>
                <a:ea typeface="DejaVu Sans"/>
              </a:rPr>
              <a:t>del contrato de trabajo. </a:t>
            </a:r>
            <a:endParaRPr b="0" lang="es-E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2400" spc="-1" strike="noStrike">
                <a:solidFill>
                  <a:srgbClr val="04617b"/>
                </a:solidFill>
                <a:latin typeface="Constantia"/>
                <a:ea typeface="DejaVu Sans"/>
              </a:rPr>
              <a:t>TIPOS DE DESPIDO</a:t>
            </a:r>
            <a:endParaRPr b="0" lang="es-ES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609480" y="1124640"/>
            <a:ext cx="8138160" cy="5544000"/>
          </a:xfrm>
          <a:prstGeom prst="rect">
            <a:avLst/>
          </a:prstGeom>
          <a:solidFill>
            <a:srgbClr val="ffffff"/>
          </a:solidFill>
          <a:ln w="25560">
            <a:solidFill>
              <a:srgbClr val="a5c24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4080" rIns="45720" tIns="45000" bIns="45000">
            <a:normAutofit/>
          </a:bodyPr>
          <a:p>
            <a:pPr>
              <a:lnSpc>
                <a:spcPct val="100000"/>
              </a:lnSpc>
              <a:spcBef>
                <a:spcPts val="249"/>
              </a:spcBef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s-ES" sz="1600" spc="-1" strike="noStrike" u="sng">
                <a:solidFill>
                  <a:srgbClr val="000000"/>
                </a:solidFill>
                <a:uFillTx/>
                <a:latin typeface="Constantia"/>
                <a:ea typeface="DejaVu Sans"/>
              </a:rPr>
              <a:t>CALIFICACIÓN DEL DESPIDO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b="0" lang="es-ES" sz="16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249"/>
              </a:spcBef>
              <a:buClr>
                <a:srgbClr val="0bd0d9"/>
              </a:buClr>
              <a:buSzPct val="95000"/>
              <a:buFont typeface="Arial"/>
              <a:buChar char="•"/>
            </a:pPr>
            <a:r>
              <a:rPr b="0" lang="es-ES" sz="1300" spc="-1" strike="noStrike">
                <a:solidFill>
                  <a:srgbClr val="000000"/>
                </a:solidFill>
                <a:latin typeface="Constantia"/>
                <a:ea typeface="DejaVu Sans"/>
              </a:rPr>
              <a:t>DESPIDO PROCEDENTE: existe causa suficiente y se cumplen los requisitos de forma.</a:t>
            </a:r>
            <a:endParaRPr b="0" lang="es-ES" sz="13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249"/>
              </a:spcBef>
              <a:buClr>
                <a:srgbClr val="0bd0d9"/>
              </a:buClr>
              <a:buSzPct val="95000"/>
              <a:buFont typeface="Arial"/>
              <a:buChar char="•"/>
            </a:pPr>
            <a:r>
              <a:rPr b="0" lang="es-ES" sz="1300" spc="-1" strike="noStrike">
                <a:solidFill>
                  <a:srgbClr val="000000"/>
                </a:solidFill>
                <a:latin typeface="Constantia"/>
                <a:ea typeface="DejaVu Sans"/>
              </a:rPr>
              <a:t>DESPIDO IMPROCEDENTE: no hay causa suficiente  o se incumplen los requisitos de forma.</a:t>
            </a:r>
            <a:endParaRPr b="0" lang="es-ES" sz="1300" spc="-1" strike="noStrike">
              <a:latin typeface="Arial"/>
            </a:endParaRPr>
          </a:p>
          <a:p>
            <a:pPr lvl="1" marL="925920" indent="-285120" algn="just">
              <a:lnSpc>
                <a:spcPct val="100000"/>
              </a:lnSpc>
              <a:spcBef>
                <a:spcPts val="241"/>
              </a:spcBef>
              <a:buClr>
                <a:srgbClr val="0f6fc6"/>
              </a:buClr>
              <a:buSzPct val="85000"/>
              <a:buFont typeface="Arial"/>
              <a:buChar char="•"/>
            </a:pPr>
            <a:r>
              <a:rPr b="0" lang="es-ES" sz="1200" spc="-1" strike="noStrike">
                <a:solidFill>
                  <a:srgbClr val="000000"/>
                </a:solidFill>
                <a:latin typeface="Constantia"/>
                <a:ea typeface="DejaVu Sans"/>
              </a:rPr>
              <a:t>Consecuencias:</a:t>
            </a:r>
            <a:endParaRPr b="0" lang="es-ES" sz="1200" spc="-1" strike="noStrike">
              <a:latin typeface="Arial"/>
            </a:endParaRPr>
          </a:p>
          <a:p>
            <a:pPr lvl="2" marL="1200240" indent="-285120" algn="just">
              <a:lnSpc>
                <a:spcPct val="100000"/>
              </a:lnSpc>
              <a:spcBef>
                <a:spcPts val="201"/>
              </a:spcBef>
              <a:buClr>
                <a:srgbClr val="009dd9"/>
              </a:buClr>
              <a:buSzPct val="70000"/>
              <a:buFont typeface="Arial"/>
              <a:buChar char="•"/>
            </a:pPr>
            <a:r>
              <a:rPr b="0" lang="es-ES" sz="1000" spc="-1" strike="noStrike">
                <a:solidFill>
                  <a:srgbClr val="000000"/>
                </a:solidFill>
                <a:latin typeface="Constantia"/>
                <a:ea typeface="DejaVu Sans"/>
              </a:rPr>
              <a:t>Opción por readmitir o indemnizar =&gt; empresario. Especial atención a los representantes.</a:t>
            </a:r>
            <a:endParaRPr b="0" lang="es-ES" sz="1000" spc="-1" strike="noStrike">
              <a:latin typeface="Arial"/>
            </a:endParaRPr>
          </a:p>
          <a:p>
            <a:pPr lvl="2" marL="1200240" indent="-285120" algn="just">
              <a:lnSpc>
                <a:spcPct val="100000"/>
              </a:lnSpc>
              <a:spcBef>
                <a:spcPts val="201"/>
              </a:spcBef>
              <a:buClr>
                <a:srgbClr val="009dd9"/>
              </a:buClr>
              <a:buSzPct val="70000"/>
              <a:buFont typeface="Arial"/>
              <a:buChar char="•"/>
            </a:pPr>
            <a:r>
              <a:rPr b="0" lang="es-ES" sz="1000" spc="-1" strike="noStrike">
                <a:solidFill>
                  <a:srgbClr val="000000"/>
                </a:solidFill>
                <a:latin typeface="Constantia"/>
                <a:ea typeface="DejaVu Sans"/>
              </a:rPr>
              <a:t>Indemnización: 33/24.</a:t>
            </a:r>
            <a:endParaRPr b="0" lang="es-ES" sz="10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249"/>
              </a:spcBef>
              <a:buClr>
                <a:srgbClr val="0bd0d9"/>
              </a:buClr>
              <a:buSzPct val="95000"/>
              <a:buFont typeface="Arial"/>
              <a:buChar char="•"/>
            </a:pPr>
            <a:r>
              <a:rPr b="0" lang="es-ES" sz="1300" spc="-1" strike="noStrike">
                <a:solidFill>
                  <a:srgbClr val="000000"/>
                </a:solidFill>
                <a:latin typeface="Constantia"/>
                <a:ea typeface="DejaVu Sans"/>
              </a:rPr>
              <a:t>DESPIDO NULO:</a:t>
            </a:r>
            <a:endParaRPr b="0" lang="es-ES" sz="1300" spc="-1" strike="noStrike">
              <a:latin typeface="Arial"/>
            </a:endParaRPr>
          </a:p>
          <a:p>
            <a:pPr lvl="1" marL="925920" indent="-285120" algn="just">
              <a:lnSpc>
                <a:spcPct val="100000"/>
              </a:lnSpc>
              <a:spcBef>
                <a:spcPts val="241"/>
              </a:spcBef>
              <a:buClr>
                <a:srgbClr val="0f6fc6"/>
              </a:buClr>
              <a:buSzPct val="85000"/>
              <a:buFont typeface="Arial"/>
              <a:buChar char="•"/>
            </a:pPr>
            <a:r>
              <a:rPr b="0" lang="es-ES" sz="1200" spc="-1" strike="noStrike">
                <a:solidFill>
                  <a:srgbClr val="000000"/>
                </a:solidFill>
                <a:latin typeface="Constantia"/>
                <a:ea typeface="DejaVu Sans"/>
              </a:rPr>
              <a:t>Supuestos:</a:t>
            </a:r>
            <a:endParaRPr b="0" lang="es-ES" sz="1200" spc="-1" strike="noStrike">
              <a:latin typeface="Arial"/>
            </a:endParaRPr>
          </a:p>
          <a:p>
            <a:pPr lvl="2" marL="1200240" indent="-285120" algn="just">
              <a:lnSpc>
                <a:spcPct val="100000"/>
              </a:lnSpc>
              <a:spcBef>
                <a:spcPts val="201"/>
              </a:spcBef>
              <a:buClr>
                <a:srgbClr val="009dd9"/>
              </a:buClr>
              <a:buSzPct val="70000"/>
              <a:buFont typeface="Arial"/>
              <a:buChar char="•"/>
            </a:pPr>
            <a:r>
              <a:rPr b="0" lang="es-ES" sz="1000" spc="-1" strike="noStrike">
                <a:solidFill>
                  <a:srgbClr val="000000"/>
                </a:solidFill>
                <a:latin typeface="Constantia"/>
                <a:ea typeface="DejaVu Sans"/>
              </a:rPr>
              <a:t>-Existe discriminación o violación de derechos fundamentales.</a:t>
            </a:r>
            <a:endParaRPr b="0" lang="es-ES" sz="1000" spc="-1" strike="noStrike">
              <a:latin typeface="Arial"/>
            </a:endParaRPr>
          </a:p>
          <a:p>
            <a:pPr lvl="2" marL="1200240" indent="-285120" algn="just">
              <a:lnSpc>
                <a:spcPct val="100000"/>
              </a:lnSpc>
              <a:spcBef>
                <a:spcPts val="201"/>
              </a:spcBef>
              <a:buClr>
                <a:srgbClr val="009dd9"/>
              </a:buClr>
              <a:buSzPct val="70000"/>
              <a:buFont typeface="Arial"/>
              <a:buChar char="•"/>
            </a:pPr>
            <a:r>
              <a:rPr b="0" lang="es-ES" sz="1000" spc="-1" strike="noStrike">
                <a:solidFill>
                  <a:srgbClr val="000000"/>
                </a:solidFill>
                <a:latin typeface="Constantia"/>
                <a:ea typeface="DejaVu Sans"/>
              </a:rPr>
              <a:t>-Trabajadores en maternidad, paternidad, riesgo durante el embarazo, adopción o acogimiento.</a:t>
            </a:r>
            <a:endParaRPr b="0" lang="es-ES" sz="1000" spc="-1" strike="noStrike">
              <a:latin typeface="Arial"/>
            </a:endParaRPr>
          </a:p>
          <a:p>
            <a:pPr lvl="2" marL="1200240" indent="-285120" algn="just">
              <a:lnSpc>
                <a:spcPct val="100000"/>
              </a:lnSpc>
              <a:spcBef>
                <a:spcPts val="201"/>
              </a:spcBef>
              <a:buClr>
                <a:srgbClr val="009dd9"/>
              </a:buClr>
              <a:buSzPct val="70000"/>
              <a:buFont typeface="Arial"/>
              <a:buChar char="•"/>
            </a:pPr>
            <a:r>
              <a:rPr b="0" lang="es-ES" sz="1000" spc="-1" strike="noStrike">
                <a:solidFill>
                  <a:srgbClr val="000000"/>
                </a:solidFill>
                <a:latin typeface="Constantia"/>
                <a:ea typeface="DejaVu Sans"/>
              </a:rPr>
              <a:t>-Trabajadores en excedencia por cuidado de hijos o familiares.</a:t>
            </a:r>
            <a:endParaRPr b="0" lang="es-ES" sz="1000" spc="-1" strike="noStrike">
              <a:latin typeface="Arial"/>
            </a:endParaRPr>
          </a:p>
          <a:p>
            <a:pPr lvl="1" marL="925920" indent="-285120" algn="just">
              <a:lnSpc>
                <a:spcPct val="100000"/>
              </a:lnSpc>
              <a:spcBef>
                <a:spcPts val="241"/>
              </a:spcBef>
              <a:buClr>
                <a:srgbClr val="0f6fc6"/>
              </a:buClr>
              <a:buSzPct val="85000"/>
              <a:buFont typeface="Arial"/>
              <a:buChar char="•"/>
            </a:pPr>
            <a:r>
              <a:rPr b="0" lang="es-ES" sz="1200" spc="-1" strike="noStrike">
                <a:solidFill>
                  <a:srgbClr val="000000"/>
                </a:solidFill>
                <a:latin typeface="Constantia"/>
                <a:ea typeface="DejaVu Sans"/>
              </a:rPr>
              <a:t>Consecuencias:</a:t>
            </a:r>
            <a:endParaRPr b="0" lang="es-ES" sz="1200" spc="-1" strike="noStrike">
              <a:latin typeface="Arial"/>
            </a:endParaRPr>
          </a:p>
          <a:p>
            <a:pPr lvl="2" marL="1200240" indent="-285120" algn="just">
              <a:lnSpc>
                <a:spcPct val="100000"/>
              </a:lnSpc>
              <a:spcBef>
                <a:spcPts val="201"/>
              </a:spcBef>
              <a:buClr>
                <a:srgbClr val="009dd9"/>
              </a:buClr>
              <a:buSzPct val="70000"/>
              <a:buFont typeface="Arial"/>
              <a:buChar char="•"/>
            </a:pPr>
            <a:r>
              <a:rPr b="0" lang="es-ES" sz="1000" spc="-1" strike="noStrike">
                <a:solidFill>
                  <a:srgbClr val="000000"/>
                </a:solidFill>
                <a:latin typeface="Constantia"/>
                <a:ea typeface="DejaVu Sans"/>
              </a:rPr>
              <a:t>Readmisión</a:t>
            </a: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s-ES" sz="1600" spc="-1" strike="noStrike" u="sng">
                <a:solidFill>
                  <a:srgbClr val="000000"/>
                </a:solidFill>
                <a:uFillTx/>
                <a:latin typeface="Constantia"/>
                <a:ea typeface="DejaVu Sans"/>
              </a:rPr>
              <a:t>SALARIOS DE TRAMITACIÓN</a:t>
            </a:r>
            <a:endParaRPr b="0" lang="es-ES" sz="1600" spc="-1" strike="noStrike">
              <a:latin typeface="Arial"/>
            </a:endParaRPr>
          </a:p>
          <a:p>
            <a:pPr indent="-285120">
              <a:lnSpc>
                <a:spcPct val="100000"/>
              </a:lnSpc>
              <a:spcBef>
                <a:spcPts val="249"/>
              </a:spcBef>
              <a:buClr>
                <a:srgbClr val="0bd0d9"/>
              </a:buClr>
              <a:buSzPct val="95000"/>
              <a:buFont typeface="Arial"/>
              <a:buChar char="•"/>
            </a:pPr>
            <a:r>
              <a:rPr b="0" lang="es-ES" sz="1300" spc="-1" strike="noStrike">
                <a:solidFill>
                  <a:srgbClr val="000000"/>
                </a:solidFill>
                <a:latin typeface="Constantia"/>
                <a:ea typeface="DejaVu Sans"/>
              </a:rPr>
              <a:t>Qué son</a:t>
            </a:r>
            <a:endParaRPr b="0" lang="es-ES" sz="1300" spc="-1" strike="noStrike">
              <a:latin typeface="Arial"/>
            </a:endParaRPr>
          </a:p>
          <a:p>
            <a:pPr indent="-285120">
              <a:lnSpc>
                <a:spcPct val="100000"/>
              </a:lnSpc>
              <a:spcBef>
                <a:spcPts val="249"/>
              </a:spcBef>
              <a:buClr>
                <a:srgbClr val="0bd0d9"/>
              </a:buClr>
              <a:buSzPct val="95000"/>
              <a:buFont typeface="Arial"/>
              <a:buChar char="•"/>
            </a:pPr>
            <a:r>
              <a:rPr b="0" lang="es-ES" sz="1300" spc="-1" strike="noStrike">
                <a:solidFill>
                  <a:srgbClr val="000000"/>
                </a:solidFill>
                <a:latin typeface="Constantia"/>
                <a:ea typeface="DejaVu Sans"/>
              </a:rPr>
              <a:t>Cuándo se abonan =&gt; especial atención a los representantes legales o sindicales.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393840" y="188640"/>
            <a:ext cx="8461800" cy="8632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4617b"/>
                </a:solidFill>
                <a:latin typeface="Constantia"/>
                <a:ea typeface="DejaVu Sans"/>
              </a:rPr>
              <a:t>TEMA 4: EXTINCIÓN </a:t>
            </a:r>
            <a:r>
              <a:rPr b="1" lang="es-ES" sz="2400" spc="-1" strike="noStrike">
                <a:solidFill>
                  <a:srgbClr val="04617b"/>
                </a:solidFill>
                <a:latin typeface="Constantia"/>
                <a:ea typeface="DejaVu Sans"/>
              </a:rPr>
              <a:t>del contrato de trabajo. </a:t>
            </a:r>
            <a:endParaRPr b="0" lang="es-E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2400" spc="-1" strike="noStrike">
                <a:solidFill>
                  <a:srgbClr val="04617b"/>
                </a:solidFill>
                <a:latin typeface="Constantia"/>
                <a:ea typeface="DejaVu Sans"/>
              </a:rPr>
              <a:t>TIPOS DE DESPIDO</a:t>
            </a:r>
            <a:endParaRPr b="0" lang="es-ES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2046</TotalTime>
  <Application>LibreOffice/6.0.7.3$Linux_X86_64 LibreOffice_project/00m0$Build-3</Application>
  <Words>1470</Words>
  <Paragraphs>194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Isabel</dc:creator>
  <dc:description/>
  <dc:language>es-ES</dc:language>
  <cp:lastModifiedBy/>
  <dcterms:modified xsi:type="dcterms:W3CDTF">2022-02-03T11:26:17Z</dcterms:modified>
  <cp:revision>249</cp:revision>
  <dc:subject/>
  <dc:title>LA RELACIÓN LABORAL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