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9" r:id="rId13"/>
    <p:sldId id="268" r:id="rId14"/>
    <p:sldId id="270" r:id="rId15"/>
    <p:sldId id="266" r:id="rId16"/>
    <p:sldId id="272" r:id="rId17"/>
    <p:sldId id="273" r:id="rId18"/>
    <p:sldId id="275" r:id="rId19"/>
    <p:sldId id="277" r:id="rId20"/>
    <p:sldId id="276" r:id="rId21"/>
    <p:sldId id="278" r:id="rId22"/>
    <p:sldId id="274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9" y="709234"/>
            <a:ext cx="10882648" cy="575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72" y="573366"/>
            <a:ext cx="5719966" cy="367712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534117" y="4670515"/>
            <a:ext cx="6598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Lato"/>
              </a:rPr>
              <a:t>Esquema =</a:t>
            </a:r>
            <a:r>
              <a:rPr lang="es-MX" dirty="0">
                <a:solidFill>
                  <a:schemeClr val="bg1"/>
                </a:solidFill>
                <a:latin typeface="Lato"/>
              </a:rPr>
              <a:t> Es la estructura lógica que va a tener una Base de Datos.</a:t>
            </a:r>
            <a:r>
              <a:rPr lang="es-MX" dirty="0">
                <a:solidFill>
                  <a:schemeClr val="bg1"/>
                </a:solidFill>
              </a:rPr>
              <a:t/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b="1" dirty="0">
                <a:solidFill>
                  <a:schemeClr val="bg1"/>
                </a:solidFill>
                <a:latin typeface="Lato"/>
              </a:rPr>
              <a:t>Instancia =</a:t>
            </a:r>
            <a:r>
              <a:rPr lang="es-MX" dirty="0">
                <a:solidFill>
                  <a:schemeClr val="bg1"/>
                </a:solidFill>
                <a:latin typeface="Lato"/>
              </a:rPr>
              <a:t> Contenido de partículas que tiene una Base de Datos en un instante de tiempo.</a:t>
            </a:r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7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875767" y="1048368"/>
            <a:ext cx="10161431" cy="59191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MX" dirty="0"/>
              <a:t>	</a:t>
            </a:r>
            <a:r>
              <a:rPr lang="es-MX" dirty="0" smtClean="0"/>
              <a:t>¿</a:t>
            </a:r>
            <a:r>
              <a:rPr lang="es-MX" dirty="0"/>
              <a:t>Qué debemos esperar para modelar una </a:t>
            </a:r>
            <a:r>
              <a:rPr lang="es-MX" b="1" dirty="0"/>
              <a:t>Base de Datos</a:t>
            </a:r>
            <a:r>
              <a:rPr lang="es-MX" dirty="0"/>
              <a:t>?</a:t>
            </a:r>
          </a:p>
          <a:p>
            <a:pPr>
              <a:spcBef>
                <a:spcPts val="0"/>
              </a:spcBef>
            </a:pPr>
            <a:r>
              <a:rPr lang="es-MX" dirty="0"/>
              <a:t>Los datos.</a:t>
            </a:r>
          </a:p>
          <a:p>
            <a:pPr>
              <a:spcBef>
                <a:spcPts val="0"/>
              </a:spcBef>
            </a:pPr>
            <a:r>
              <a:rPr lang="es-MX" dirty="0"/>
              <a:t>La relación que existe entre los datos.</a:t>
            </a:r>
          </a:p>
          <a:p>
            <a:pPr>
              <a:spcBef>
                <a:spcPts val="0"/>
              </a:spcBef>
            </a:pPr>
            <a:r>
              <a:rPr lang="es-MX" dirty="0"/>
              <a:t>Restricciones de los datos.</a:t>
            </a:r>
          </a:p>
          <a:p>
            <a:pPr marL="0" indent="0">
              <a:spcBef>
                <a:spcPts val="0"/>
              </a:spcBef>
              <a:buNone/>
            </a:pPr>
            <a:endParaRPr lang="es-MX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</a:t>
            </a:r>
            <a:r>
              <a:rPr lang="es-MX" dirty="0" smtClean="0"/>
              <a:t>Existen </a:t>
            </a:r>
            <a:r>
              <a:rPr lang="es-MX" dirty="0"/>
              <a:t>3 cosas para poder hacer la descripción de una </a:t>
            </a:r>
            <a:r>
              <a:rPr lang="es-MX" b="1" dirty="0"/>
              <a:t>Base de </a:t>
            </a:r>
            <a:r>
              <a:rPr lang="es-MX" b="1" dirty="0" smtClean="0"/>
              <a:t>	Datos</a:t>
            </a:r>
            <a:r>
              <a:rPr lang="es-MX" b="1" dirty="0"/>
              <a:t>:</a:t>
            </a:r>
            <a:endParaRPr lang="es-MX" dirty="0"/>
          </a:p>
          <a:p>
            <a:pPr>
              <a:spcBef>
                <a:spcPts val="0"/>
              </a:spcBef>
            </a:pPr>
            <a:r>
              <a:rPr lang="es-MX" b="1" dirty="0"/>
              <a:t>DML =</a:t>
            </a:r>
            <a:r>
              <a:rPr lang="es-MX" dirty="0"/>
              <a:t> Data </a:t>
            </a:r>
            <a:r>
              <a:rPr lang="es-MX" dirty="0" err="1"/>
              <a:t>Manipulation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o Lenguaje de Manipulación de Datos.</a:t>
            </a:r>
          </a:p>
          <a:p>
            <a:pPr>
              <a:spcBef>
                <a:spcPts val="0"/>
              </a:spcBef>
            </a:pPr>
            <a:r>
              <a:rPr lang="es-MX" b="1" dirty="0"/>
              <a:t>DDL =</a:t>
            </a:r>
            <a:r>
              <a:rPr lang="es-MX" dirty="0"/>
              <a:t> Data </a:t>
            </a:r>
            <a:r>
              <a:rPr lang="es-MX" dirty="0" err="1"/>
              <a:t>Definition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o Lenguaje de Definición de Datos.</a:t>
            </a:r>
          </a:p>
          <a:p>
            <a:pPr>
              <a:spcBef>
                <a:spcPts val="0"/>
              </a:spcBef>
            </a:pPr>
            <a:r>
              <a:rPr lang="es-MX" b="1" dirty="0"/>
              <a:t>SQL =</a:t>
            </a:r>
            <a:r>
              <a:rPr lang="es-MX" dirty="0"/>
              <a:t> </a:t>
            </a:r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o Lenguaje de Consulta Estructurada.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/>
              <a:t>	</a:t>
            </a:r>
            <a:r>
              <a:rPr lang="es-MX" b="1" dirty="0" smtClean="0"/>
              <a:t>Otros </a:t>
            </a:r>
            <a:r>
              <a:rPr lang="es-MX" b="1" dirty="0"/>
              <a:t>tipos de Bases de Datos:</a:t>
            </a:r>
            <a:endParaRPr lang="es-MX" dirty="0"/>
          </a:p>
          <a:p>
            <a:pPr>
              <a:spcBef>
                <a:spcPts val="0"/>
              </a:spcBef>
            </a:pPr>
            <a:r>
              <a:rPr lang="es-MX" dirty="0"/>
              <a:t>Bases de Datos Relacionales</a:t>
            </a:r>
          </a:p>
          <a:p>
            <a:pPr>
              <a:spcBef>
                <a:spcPts val="0"/>
              </a:spcBef>
            </a:pPr>
            <a:r>
              <a:rPr lang="es-MX" dirty="0"/>
              <a:t>Basadas en Objetos Relacionales</a:t>
            </a:r>
          </a:p>
          <a:p>
            <a:pPr>
              <a:spcBef>
                <a:spcPts val="0"/>
              </a:spcBef>
            </a:pPr>
            <a:r>
              <a:rPr lang="es-MX" dirty="0"/>
              <a:t>XML</a:t>
            </a:r>
          </a:p>
          <a:p>
            <a:pPr>
              <a:spcBef>
                <a:spcPts val="0"/>
              </a:spcBef>
            </a:pPr>
            <a:r>
              <a:rPr lang="es-MX" dirty="0"/>
              <a:t>NoSQL</a:t>
            </a:r>
          </a:p>
          <a:p>
            <a:pPr>
              <a:spcBef>
                <a:spcPts val="0"/>
              </a:spcBef>
            </a:pPr>
            <a:r>
              <a:rPr lang="es-MX" dirty="0"/>
              <a:t>In-</a:t>
            </a:r>
            <a:r>
              <a:rPr lang="es-MX" dirty="0" err="1"/>
              <a:t>Memory</a:t>
            </a:r>
            <a:endParaRPr lang="es-MX" dirty="0"/>
          </a:p>
          <a:p>
            <a:pPr marL="0" indent="0" algn="just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311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1901802" y="1550641"/>
            <a:ext cx="8607359" cy="50304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b="1" dirty="0" smtClean="0"/>
              <a:t>	Características </a:t>
            </a:r>
            <a:r>
              <a:rPr lang="es-MX" b="1" dirty="0"/>
              <a:t>de Bases de Datos SQL:</a:t>
            </a:r>
            <a:endParaRPr lang="es-MX" dirty="0"/>
          </a:p>
          <a:p>
            <a:r>
              <a:rPr lang="es-MX" dirty="0"/>
              <a:t>Es un lenguaje estructurado.</a:t>
            </a:r>
          </a:p>
          <a:p>
            <a:r>
              <a:rPr lang="es-MX" dirty="0"/>
              <a:t>Tiene un esquema de tablas.</a:t>
            </a:r>
          </a:p>
          <a:p>
            <a:r>
              <a:rPr lang="es-MX" dirty="0"/>
              <a:t>Tiene integración con otros tipos de archivos.</a:t>
            </a:r>
          </a:p>
          <a:p>
            <a:r>
              <a:rPr lang="es-MX" dirty="0"/>
              <a:t>Tiene indexación por medio de árboles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	Características </a:t>
            </a:r>
            <a:r>
              <a:rPr lang="es-MX" b="1" dirty="0"/>
              <a:t>de Bases de Datos NoSQL:</a:t>
            </a:r>
            <a:endParaRPr lang="es-MX" dirty="0"/>
          </a:p>
          <a:p>
            <a:r>
              <a:rPr lang="es-MX" dirty="0"/>
              <a:t>Se puede trabajar con un lenguaje estructurado o con uno no estructurado.</a:t>
            </a:r>
          </a:p>
          <a:p>
            <a:r>
              <a:rPr lang="es-MX" dirty="0"/>
              <a:t>Tiene diferente tipo de indexación. Se utiliza normalmente </a:t>
            </a:r>
            <a:r>
              <a:rPr lang="es-MX" dirty="0" err="1"/>
              <a:t>Json</a:t>
            </a:r>
            <a:r>
              <a:rPr lang="es-MX" dirty="0"/>
              <a:t>.</a:t>
            </a:r>
          </a:p>
          <a:p>
            <a:r>
              <a:rPr lang="es-MX" dirty="0"/>
              <a:t>Tiene un crecimiento horizontal.</a:t>
            </a:r>
          </a:p>
          <a:p>
            <a:pPr marL="0" indent="0" algn="just">
              <a:buNone/>
            </a:pPr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452718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b="1" dirty="0" smtClean="0"/>
              <a:t>Tipos de Base de Datos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768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837128" y="1022606"/>
            <a:ext cx="10844010" cy="57388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b="1" dirty="0" smtClean="0"/>
              <a:t>	Características </a:t>
            </a:r>
            <a:r>
              <a:rPr lang="es-MX" b="1" dirty="0"/>
              <a:t>de Bases de Datos Analíticas y de </a:t>
            </a:r>
            <a:r>
              <a:rPr lang="es-MX" b="1" dirty="0" err="1"/>
              <a:t>Bigdata</a:t>
            </a:r>
            <a:r>
              <a:rPr lang="es-MX" b="1" dirty="0"/>
              <a:t>:</a:t>
            </a:r>
            <a:endParaRPr lang="es-MX" dirty="0"/>
          </a:p>
          <a:p>
            <a:r>
              <a:rPr lang="es-MX" dirty="0"/>
              <a:t>Son de lenguaje no estructurado.</a:t>
            </a:r>
          </a:p>
          <a:p>
            <a:r>
              <a:rPr lang="es-MX" dirty="0"/>
              <a:t>Tiene integración de muchos sistemas.</a:t>
            </a:r>
          </a:p>
          <a:p>
            <a:r>
              <a:rPr lang="es-MX" dirty="0"/>
              <a:t>Tiene integración también a sistemas tradicionales y sistemas de </a:t>
            </a:r>
            <a:r>
              <a:rPr lang="es-MX" dirty="0" err="1"/>
              <a:t>engagement</a:t>
            </a:r>
            <a:r>
              <a:rPr lang="es-MX" dirty="0"/>
              <a:t>.</a:t>
            </a:r>
          </a:p>
          <a:p>
            <a:r>
              <a:rPr lang="es-MX" dirty="0"/>
              <a:t>Principio “divide y vencerás”</a:t>
            </a:r>
          </a:p>
          <a:p>
            <a:r>
              <a:rPr lang="es-MX" dirty="0"/>
              <a:t>Se basa en esquemas </a:t>
            </a:r>
            <a:r>
              <a:rPr lang="es-MX" dirty="0" err="1"/>
              <a:t>Scale</a:t>
            </a:r>
            <a:r>
              <a:rPr lang="es-MX" dirty="0"/>
              <a:t> </a:t>
            </a:r>
            <a:r>
              <a:rPr lang="es-MX" dirty="0" err="1"/>
              <a:t>Out</a:t>
            </a:r>
            <a:r>
              <a:rPr lang="es-MX" dirty="0"/>
              <a:t>.</a:t>
            </a:r>
          </a:p>
          <a:p>
            <a:r>
              <a:rPr lang="es-MX" dirty="0"/>
              <a:t>Crecimiento horizontal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b="1" dirty="0" smtClean="0"/>
              <a:t>	Características </a:t>
            </a:r>
            <a:r>
              <a:rPr lang="es-MX" b="1" dirty="0"/>
              <a:t>de Bases de Datos basadas en aceleración:</a:t>
            </a:r>
            <a:endParaRPr lang="es-MX" dirty="0"/>
          </a:p>
          <a:p>
            <a:r>
              <a:rPr lang="es-MX" dirty="0"/>
              <a:t>Normalmente basadas in </a:t>
            </a:r>
            <a:r>
              <a:rPr lang="es-MX" dirty="0" err="1"/>
              <a:t>Memory</a:t>
            </a:r>
            <a:r>
              <a:rPr lang="es-MX" dirty="0"/>
              <a:t>.</a:t>
            </a:r>
          </a:p>
          <a:p>
            <a:r>
              <a:rPr lang="es-MX" dirty="0"/>
              <a:t>Uso de aceleradores como GPU, flash </a:t>
            </a:r>
            <a:r>
              <a:rPr lang="es-MX" dirty="0" err="1"/>
              <a:t>cards</a:t>
            </a:r>
            <a:r>
              <a:rPr lang="es-MX" dirty="0"/>
              <a:t>, </a:t>
            </a:r>
            <a:r>
              <a:rPr lang="es-MX" dirty="0" err="1"/>
              <a:t>FPGAs</a:t>
            </a:r>
            <a:r>
              <a:rPr lang="es-MX" dirty="0"/>
              <a:t>.</a:t>
            </a:r>
          </a:p>
          <a:p>
            <a:r>
              <a:rPr lang="es-MX" dirty="0"/>
              <a:t>Tienen estructuras diferentes, por ejemplo, basadas en nodos.</a:t>
            </a:r>
          </a:p>
          <a:p>
            <a:r>
              <a:rPr lang="es-MX" dirty="0"/>
              <a:t>Uso frecuente de ambientes empresariales productivos y de </a:t>
            </a:r>
            <a:r>
              <a:rPr lang="es-MX" dirty="0" err="1"/>
              <a:t>datawarehouse</a:t>
            </a:r>
            <a:r>
              <a:rPr lang="es-MX" dirty="0"/>
              <a:t>.</a:t>
            </a:r>
          </a:p>
          <a:p>
            <a:pPr marL="0" indent="0" algn="just">
              <a:buNone/>
            </a:pPr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27717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b="1" dirty="0" smtClean="0"/>
              <a:t>Tipos de Base de Datos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912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850007" y="1429557"/>
            <a:ext cx="10844010" cy="45281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b="1" dirty="0"/>
              <a:t>	</a:t>
            </a:r>
            <a:endParaRPr lang="es-MX" dirty="0" smtClean="0"/>
          </a:p>
          <a:p>
            <a:r>
              <a:rPr lang="es-MX" b="1" dirty="0" err="1" smtClean="0"/>
              <a:t>On</a:t>
            </a:r>
            <a:r>
              <a:rPr lang="es-MX" b="1" dirty="0" smtClean="0"/>
              <a:t> </a:t>
            </a:r>
            <a:r>
              <a:rPr lang="es-MX" b="1" dirty="0" err="1" smtClean="0"/>
              <a:t>premise</a:t>
            </a:r>
            <a:r>
              <a:rPr lang="es-MX" b="1" dirty="0" smtClean="0"/>
              <a:t> open </a:t>
            </a:r>
            <a:r>
              <a:rPr lang="es-MX" b="1" dirty="0" err="1" smtClean="0"/>
              <a:t>source</a:t>
            </a:r>
            <a:r>
              <a:rPr lang="es-MX" dirty="0" smtClean="0"/>
              <a:t>, bases de datos de formato empresarial u </a:t>
            </a:r>
            <a:r>
              <a:rPr lang="es-MX" dirty="0" err="1" smtClean="0"/>
              <a:t>opensource</a:t>
            </a:r>
            <a:r>
              <a:rPr lang="es-MX" dirty="0" smtClean="0"/>
              <a:t> instalada en nuestra maquina sin una gran infraestructura.</a:t>
            </a:r>
          </a:p>
          <a:p>
            <a:r>
              <a:rPr lang="es-MX" dirty="0" smtClean="0"/>
              <a:t>Licenciamiento </a:t>
            </a:r>
            <a:r>
              <a:rPr lang="es-MX" dirty="0"/>
              <a:t>por </a:t>
            </a:r>
            <a:r>
              <a:rPr lang="es-MX" b="1" dirty="0" err="1"/>
              <a:t>cores</a:t>
            </a:r>
            <a:r>
              <a:rPr lang="es-MX" dirty="0"/>
              <a:t> o </a:t>
            </a:r>
            <a:r>
              <a:rPr lang="es-MX" b="1" dirty="0"/>
              <a:t>sockets</a:t>
            </a:r>
            <a:r>
              <a:rPr lang="es-MX" dirty="0"/>
              <a:t>, se paga dependiendo de ciertas características; como el hardware en el que va a correr.</a:t>
            </a:r>
          </a:p>
          <a:p>
            <a:r>
              <a:rPr lang="es-MX" dirty="0"/>
              <a:t>Licenciamiento </a:t>
            </a:r>
            <a:r>
              <a:rPr lang="es-MX" b="1" dirty="0"/>
              <a:t>modular</a:t>
            </a:r>
            <a:r>
              <a:rPr lang="es-MX" dirty="0"/>
              <a:t>, se paga por funcionalidades o </a:t>
            </a:r>
            <a:r>
              <a:rPr lang="es-MX" dirty="0" err="1"/>
              <a:t>modulos</a:t>
            </a:r>
            <a:r>
              <a:rPr lang="es-MX" dirty="0"/>
              <a:t> para necesidades diferentes.</a:t>
            </a:r>
          </a:p>
          <a:p>
            <a:r>
              <a:rPr lang="es-MX" dirty="0"/>
              <a:t>Pago por uso a través de </a:t>
            </a:r>
            <a:r>
              <a:rPr lang="es-MX" b="1" dirty="0"/>
              <a:t>SAAS</a:t>
            </a:r>
            <a:r>
              <a:rPr lang="es-MX" dirty="0"/>
              <a:t>(Software As A </a:t>
            </a:r>
            <a:r>
              <a:rPr lang="es-MX" dirty="0" err="1"/>
              <a:t>Service</a:t>
            </a:r>
            <a:r>
              <a:rPr lang="es-MX" dirty="0"/>
              <a:t>) o </a:t>
            </a:r>
            <a:r>
              <a:rPr lang="es-MX" b="1" dirty="0"/>
              <a:t>PAAS</a:t>
            </a:r>
            <a:r>
              <a:rPr lang="es-MX" dirty="0"/>
              <a:t>(</a:t>
            </a:r>
            <a:r>
              <a:rPr lang="es-MX" dirty="0" err="1"/>
              <a:t>Platform</a:t>
            </a:r>
            <a:r>
              <a:rPr lang="es-MX" dirty="0"/>
              <a:t> As A </a:t>
            </a:r>
            <a:r>
              <a:rPr lang="es-MX" dirty="0" err="1"/>
              <a:t>Service</a:t>
            </a:r>
            <a:r>
              <a:rPr lang="es-MX" dirty="0"/>
              <a:t>). Es como adquirir una renta y pagar por usar una base de datos.</a:t>
            </a:r>
          </a:p>
          <a:p>
            <a:r>
              <a:rPr lang="es-MX" dirty="0"/>
              <a:t>Suscripción de </a:t>
            </a:r>
            <a:r>
              <a:rPr lang="es-MX" b="1" dirty="0"/>
              <a:t>nodos de computo</a:t>
            </a:r>
            <a:r>
              <a:rPr lang="es-MX" dirty="0"/>
              <a:t>, funciona para plataformas como </a:t>
            </a:r>
            <a:r>
              <a:rPr lang="es-MX" dirty="0" err="1"/>
              <a:t>Hadoop</a:t>
            </a:r>
            <a:r>
              <a:rPr lang="es-MX" dirty="0"/>
              <a:t> el cual no es centralizado y trabaja de forma distribuida, se paga por nodo utilizado.</a:t>
            </a: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27717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b="1" dirty="0"/>
              <a:t>Formas de usos en </a:t>
            </a:r>
            <a:endParaRPr lang="es-MX" b="1" dirty="0" smtClean="0"/>
          </a:p>
          <a:p>
            <a:pPr algn="ctr"/>
            <a:r>
              <a:rPr lang="es-MX" b="1" dirty="0" smtClean="0"/>
              <a:t>las </a:t>
            </a:r>
            <a:r>
              <a:rPr lang="es-MX" b="1" dirty="0"/>
              <a:t>bases de datos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08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cooper_hewittmedium"/>
              </a:rPr>
              <a:t>Reto ¿</a:t>
            </a:r>
            <a:r>
              <a:rPr lang="es-MX" b="1" dirty="0" err="1">
                <a:solidFill>
                  <a:srgbClr val="000000"/>
                </a:solidFill>
                <a:latin typeface="cooper_hewittmedium"/>
              </a:rPr>
              <a:t>Hadoop</a:t>
            </a:r>
            <a:r>
              <a:rPr lang="es-MX" b="1" dirty="0">
                <a:solidFill>
                  <a:srgbClr val="000000"/>
                </a:solidFill>
                <a:latin typeface="cooper_hewittmedium"/>
              </a:rPr>
              <a:t> y </a:t>
            </a:r>
            <a:r>
              <a:rPr lang="es-MX" b="1" dirty="0" err="1">
                <a:solidFill>
                  <a:srgbClr val="000000"/>
                </a:solidFill>
                <a:latin typeface="cooper_hewittmedium"/>
              </a:rPr>
              <a:t>Blockchain</a:t>
            </a:r>
            <a:r>
              <a:rPr lang="es-MX" b="1" dirty="0">
                <a:solidFill>
                  <a:srgbClr val="000000"/>
                </a:solidFill>
                <a:latin typeface="cooper_hewittmedium"/>
              </a:rPr>
              <a:t> podrían cambiar una Base de Datos tradicional?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9225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837128" y="1022606"/>
            <a:ext cx="8796269" cy="57388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b="1" dirty="0" smtClean="0"/>
              <a:t>	¿</a:t>
            </a:r>
            <a:r>
              <a:rPr lang="es-MX" b="1" dirty="0" smtClean="0"/>
              <a:t>Qué es una entidad?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Entidad </a:t>
            </a:r>
            <a:r>
              <a:rPr lang="es-MX" b="1" dirty="0"/>
              <a:t>=</a:t>
            </a:r>
            <a:r>
              <a:rPr lang="es-MX" dirty="0"/>
              <a:t> Es una abstracción del mundo real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b="1" dirty="0" err="1" smtClean="0"/>
              <a:t>Barker</a:t>
            </a:r>
            <a:r>
              <a:rPr lang="es-MX" b="1" dirty="0" smtClean="0"/>
              <a:t> </a:t>
            </a:r>
            <a:r>
              <a:rPr lang="es-MX" b="1" dirty="0"/>
              <a:t>=</a:t>
            </a:r>
            <a:r>
              <a:rPr lang="es-MX" dirty="0"/>
              <a:t> Aquí una entidad se representa como una caja, es una caja que va a tener atributos. Estos atributos van a poder ser obligatorios u opcionales</a:t>
            </a:r>
            <a:r>
              <a:rPr lang="es-MX" dirty="0" smtClean="0"/>
              <a:t>.</a:t>
            </a:r>
            <a:br>
              <a:rPr lang="es-MX" dirty="0" smtClean="0"/>
            </a:br>
            <a:endParaRPr lang="es-MX" dirty="0" smtClean="0"/>
          </a:p>
          <a:p>
            <a:r>
              <a:rPr lang="es-MX" dirty="0" smtClean="0"/>
              <a:t>Recomendación:</a:t>
            </a:r>
          </a:p>
          <a:p>
            <a:pPr marL="0" indent="0">
              <a:buNone/>
            </a:pPr>
            <a:r>
              <a:rPr lang="es-MX" dirty="0" smtClean="0"/>
              <a:t>	El </a:t>
            </a:r>
            <a:r>
              <a:rPr lang="es-MX" dirty="0"/>
              <a:t>formato para trabajar con los ID debe ser </a:t>
            </a:r>
            <a:r>
              <a:rPr lang="es-MX" i="1" dirty="0"/>
              <a:t>“</a:t>
            </a:r>
            <a:r>
              <a:rPr lang="es-MX" i="1" dirty="0" err="1"/>
              <a:t>number</a:t>
            </a:r>
            <a:r>
              <a:rPr lang="es-MX" i="1" dirty="0"/>
              <a:t>”</a:t>
            </a:r>
            <a:r>
              <a:rPr lang="es-MX" dirty="0"/>
              <a:t>. No siempre va a poder ser </a:t>
            </a:r>
            <a:r>
              <a:rPr lang="es-MX" dirty="0" smtClean="0"/>
              <a:t>	así</a:t>
            </a:r>
            <a:r>
              <a:rPr lang="es-MX" dirty="0"/>
              <a:t>, pero es lo más recomendable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27717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b="1" dirty="0" smtClean="0"/>
              <a:t>Modelo Entidad-Relación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814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837128" y="1022606"/>
            <a:ext cx="8796269" cy="57388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b="1" dirty="0" smtClean="0"/>
              <a:t>	¿</a:t>
            </a:r>
            <a:r>
              <a:rPr lang="es-MX" b="1" dirty="0" smtClean="0"/>
              <a:t>Qué es una relación?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dirty="0" smtClean="0"/>
              <a:t>	Para </a:t>
            </a:r>
            <a:r>
              <a:rPr lang="es-MX" dirty="0"/>
              <a:t>definir una </a:t>
            </a:r>
            <a:r>
              <a:rPr lang="es-MX" b="1" dirty="0"/>
              <a:t>Relación</a:t>
            </a:r>
            <a:r>
              <a:rPr lang="es-MX" dirty="0"/>
              <a:t> tenemos que tener en cuenta los </a:t>
            </a:r>
            <a:r>
              <a:rPr lang="es-MX" dirty="0" smtClean="0"/>
              <a:t>	siguientes </a:t>
            </a:r>
            <a:r>
              <a:rPr lang="es-MX" dirty="0"/>
              <a:t>puntos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b="1" dirty="0"/>
              <a:t>La obligatoriedad.</a:t>
            </a:r>
            <a:r>
              <a:rPr lang="es-MX" dirty="0"/>
              <a:t> Ésta se denota con una línea continua.</a:t>
            </a:r>
          </a:p>
          <a:p>
            <a:r>
              <a:rPr lang="es-MX" b="1" dirty="0"/>
              <a:t>Opcional.</a:t>
            </a:r>
            <a:r>
              <a:rPr lang="es-MX" dirty="0"/>
              <a:t> Se representa con una línea punteada.</a:t>
            </a:r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smtClean="0"/>
              <a:t>Datos </a:t>
            </a:r>
            <a:r>
              <a:rPr lang="es-MX" b="1" dirty="0"/>
              <a:t>importantes:</a:t>
            </a:r>
            <a:endParaRPr lang="es-MX" dirty="0"/>
          </a:p>
          <a:p>
            <a:r>
              <a:rPr lang="es-MX" dirty="0"/>
              <a:t>El símbolo con el que representamos la característica “de uno a muchos” es con la llamada pata de gallo, que gráficamente es una línea continua con dos líneas en 45 grados en cada lado.</a:t>
            </a: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27717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b="1" dirty="0" smtClean="0"/>
              <a:t>Modelo Entidad-Relación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741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46111" y="27717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b="1" dirty="0" smtClean="0"/>
              <a:t>Tipos de Relaciones</a:t>
            </a:r>
            <a:endParaRPr lang="es-EC" dirty="0"/>
          </a:p>
        </p:txBody>
      </p:sp>
      <p:pic>
        <p:nvPicPr>
          <p:cNvPr id="1026" name="Picture 2" descr="https://i.ibb.co/nBm6fZy/Clase-09-Qu-es-una-relaci-n-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559" y="1416680"/>
            <a:ext cx="698182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463639" y="1524883"/>
            <a:ext cx="11281893" cy="52236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s-MX" dirty="0" smtClean="0"/>
              <a:t> </a:t>
            </a:r>
            <a:r>
              <a:rPr lang="es-MX" dirty="0"/>
              <a:t>Tipos de datos (numéricos, caracteres, </a:t>
            </a:r>
            <a:r>
              <a:rPr lang="es-MX" dirty="0" err="1"/>
              <a:t>varchars</a:t>
            </a:r>
            <a:r>
              <a:rPr lang="es-MX" dirty="0"/>
              <a:t>, imágenes, entre otros</a:t>
            </a:r>
            <a:r>
              <a:rPr lang="es-MX" dirty="0" smtClean="0"/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 Los índices (identificadores ID) deben ser valores únicos y numéricos en lo posible ya que al usar solo números hay 10 posibilidades de comparaciones por cada </a:t>
            </a:r>
            <a:r>
              <a:rPr lang="es-MX" dirty="0" err="1"/>
              <a:t>caracter</a:t>
            </a:r>
            <a:r>
              <a:rPr lang="es-MX" dirty="0"/>
              <a:t> mientas que si se usa números y letras la comparaciones aumentan alrededor de 70 por cada </a:t>
            </a:r>
            <a:r>
              <a:rPr lang="es-MX" dirty="0" smtClean="0"/>
              <a:t>carácter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 Se recomienda que el numero de teléfono se maneje como una identidad </a:t>
            </a:r>
            <a:r>
              <a:rPr lang="es-MX" dirty="0" smtClean="0"/>
              <a:t>aparte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 Entidad Fuerte: La constituyen las tablas principales de la BD, que contienen los registros principales del sistema de información y que requieren de entidades o tablas auxiliares para completar su descripción o información</a:t>
            </a:r>
            <a:r>
              <a:rPr lang="es-MX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 Entidad Débil: Tablas auxiliares de una tabla principal a la que completan o complementan con la información de sus registros relacionados</a:t>
            </a:r>
            <a:r>
              <a:rPr lang="es-MX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MX" dirty="0"/>
              <a:t/>
            </a:r>
            <a:br>
              <a:rPr lang="es-MX" dirty="0"/>
            </a:br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27717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b="1" dirty="0" smtClean="0"/>
              <a:t>Características de una</a:t>
            </a:r>
            <a:r>
              <a:rPr lang="es-MX" b="1" dirty="0" smtClean="0"/>
              <a:t> Entidad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509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1840"/>
          </a:xfrm>
        </p:spPr>
        <p:txBody>
          <a:bodyPr/>
          <a:lstStyle/>
          <a:p>
            <a:pPr algn="ctr"/>
            <a:r>
              <a:rPr lang="es-MX" dirty="0" smtClean="0"/>
              <a:t>Base de Datos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 </a:t>
            </a:r>
            <a:r>
              <a:rPr lang="es-MX" b="1" dirty="0"/>
              <a:t>Bases de Datos</a:t>
            </a:r>
            <a:r>
              <a:rPr lang="es-MX" dirty="0"/>
              <a:t> surgen de la idea de tener un espacio dónde poder almacenar de una forma mucho más eficiente toda la información de nuestros proyectos. Anteriormente este almacenamiento era en papel, y aunque a la fecha algunas empresas por temas de regulación lo siguen haciendo en parte así, el tener una </a:t>
            </a:r>
            <a:r>
              <a:rPr lang="es-MX" b="1" dirty="0"/>
              <a:t>Base de Datos</a:t>
            </a:r>
            <a:r>
              <a:rPr lang="es-MX" dirty="0"/>
              <a:t> ha permitido tener mucho más control de la información.</a:t>
            </a:r>
          </a:p>
          <a:p>
            <a:r>
              <a:rPr lang="es-MX" dirty="0"/>
              <a:t>Los </a:t>
            </a:r>
            <a:r>
              <a:rPr lang="es-MX" b="1" dirty="0"/>
              <a:t>datos no son información.</a:t>
            </a:r>
            <a:r>
              <a:rPr lang="es-MX" dirty="0"/>
              <a:t> Solo en el momento que creamos un reporte que contenga ciertos datos, éstos se convierten en información.</a:t>
            </a:r>
          </a:p>
          <a:p>
            <a:r>
              <a:rPr lang="es-MX" b="1" dirty="0"/>
              <a:t>DBMS =</a:t>
            </a:r>
            <a:r>
              <a:rPr lang="es-MX" dirty="0"/>
              <a:t> Data Base Management </a:t>
            </a:r>
            <a:r>
              <a:rPr lang="es-MX" dirty="0" err="1"/>
              <a:t>System</a:t>
            </a:r>
            <a:r>
              <a:rPr lang="es-MX" dirty="0"/>
              <a:t> o </a:t>
            </a:r>
            <a:r>
              <a:rPr lang="es-MX" b="1" dirty="0"/>
              <a:t>SGBD =</a:t>
            </a:r>
            <a:r>
              <a:rPr lang="es-MX" dirty="0"/>
              <a:t> Sistemas de Gestión de Bases de Datos.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44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463639" y="1022606"/>
            <a:ext cx="11281893" cy="57388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 Se puede sacar a otra tabla la profesión y teléfonos. ya que una persona puede tener varias profesiones y una persona puede tener varios teléfonos</a:t>
            </a:r>
            <a:r>
              <a:rPr lang="es-MX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 El **DATE **es ideal para una fecha de nacimiento, y el TIMESTAMP como dices para tener una exactitud mayor, esto te sirve para diferenciar registros introducidos por ejemplo el mismo día, ya que </a:t>
            </a:r>
            <a:r>
              <a:rPr lang="es-MX" dirty="0" err="1"/>
              <a:t>ademas</a:t>
            </a:r>
            <a:r>
              <a:rPr lang="es-MX" dirty="0"/>
              <a:t> tienes hora, minutos y segundos</a:t>
            </a:r>
            <a:r>
              <a:rPr lang="es-MX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 </a:t>
            </a:r>
            <a:r>
              <a:rPr lang="es-MX" dirty="0" err="1"/>
              <a:t>Char</a:t>
            </a:r>
            <a:r>
              <a:rPr lang="es-MX" dirty="0"/>
              <a:t> pueden ser letras, vocales, números o caracteres </a:t>
            </a:r>
            <a:r>
              <a:rPr lang="es-MX" dirty="0" smtClean="0"/>
              <a:t>especiales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 Los atributos son simples o </a:t>
            </a:r>
            <a:r>
              <a:rPr lang="es-MX" dirty="0" err="1"/>
              <a:t>atomicos</a:t>
            </a:r>
            <a:r>
              <a:rPr lang="es-MX" dirty="0"/>
              <a:t> cuando no pueden dividirse y son compuestos cuando pueden dividirse ejemplo la dirección puede dividirse en calles, números, carreras</a:t>
            </a:r>
            <a:r>
              <a:rPr lang="es-MX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 Proceso para definir una entidad en una base de datos: identificamos la entidad / dibujamos el </a:t>
            </a:r>
            <a:r>
              <a:rPr lang="es-MX" dirty="0" err="1"/>
              <a:t>barker</a:t>
            </a:r>
            <a:r>
              <a:rPr lang="es-MX" dirty="0"/>
              <a:t> / Marcamos el </a:t>
            </a:r>
            <a:r>
              <a:rPr lang="es-MX" dirty="0" err="1"/>
              <a:t>barker</a:t>
            </a:r>
            <a:r>
              <a:rPr lang="es-MX" dirty="0"/>
              <a:t> en la parte superior con el nombre de la entidad en singular / listamos los atributos / determínanos qué tipo de campos es cada atributo / determinamos que campos son obligatorios y opcionales</a:t>
            </a:r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27717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b="1" dirty="0" smtClean="0"/>
              <a:t>Características de una</a:t>
            </a:r>
            <a:r>
              <a:rPr lang="es-MX" b="1" dirty="0" smtClean="0"/>
              <a:t> Entidad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239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463639" y="1429557"/>
            <a:ext cx="11281893" cy="46312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MX" dirty="0"/>
              <a:t>Las llaves nos dan acceso a los datos de una entidad, su notación es</a:t>
            </a:r>
            <a:br>
              <a:rPr lang="es-MX" dirty="0"/>
            </a:br>
            <a:r>
              <a:rPr lang="es-MX" dirty="0"/>
              <a:t>la de numeral </a:t>
            </a:r>
            <a:r>
              <a:rPr lang="es-MX" b="1" dirty="0"/>
              <a:t>#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Las llaves tienen que ser </a:t>
            </a:r>
            <a:r>
              <a:rPr lang="es-MX" b="1" dirty="0"/>
              <a:t>irrepetibles</a:t>
            </a:r>
            <a:r>
              <a:rPr lang="es-MX" dirty="0"/>
              <a:t> y </a:t>
            </a:r>
            <a:r>
              <a:rPr lang="es-MX" b="1" dirty="0"/>
              <a:t>obligatorias</a:t>
            </a:r>
            <a:r>
              <a:rPr lang="es-MX" dirty="0"/>
              <a:t>, por lo tanto el ID puede ser una llave.</a:t>
            </a:r>
          </a:p>
          <a:p>
            <a:pPr algn="just"/>
            <a:r>
              <a:rPr lang="es-MX" dirty="0"/>
              <a:t>Una llave puede ser </a:t>
            </a:r>
            <a:r>
              <a:rPr lang="es-MX" b="1" dirty="0"/>
              <a:t>compuesta</a:t>
            </a:r>
            <a:r>
              <a:rPr lang="es-MX" dirty="0"/>
              <a:t>, esta se compone de 2 </a:t>
            </a:r>
            <a:r>
              <a:rPr lang="es-MX" dirty="0" err="1"/>
              <a:t>numeros</a:t>
            </a:r>
            <a:r>
              <a:rPr lang="es-MX" dirty="0"/>
              <a:t>, entre ID y Numero de seguro social. (Como un numero de teléfono móvil).</a:t>
            </a:r>
          </a:p>
          <a:p>
            <a:pPr algn="just"/>
            <a:r>
              <a:rPr lang="es-MX" dirty="0"/>
              <a:t>Las llaves </a:t>
            </a:r>
            <a:r>
              <a:rPr lang="es-MX" b="1" dirty="0"/>
              <a:t>foráneas</a:t>
            </a:r>
            <a:r>
              <a:rPr lang="es-MX" dirty="0"/>
              <a:t> son llaves que van a estar en nuestra tabla, que no necesariamente son nuestras </a:t>
            </a:r>
            <a:r>
              <a:rPr lang="es-MX" b="1" dirty="0"/>
              <a:t>llaves primarias</a:t>
            </a:r>
            <a:r>
              <a:rPr lang="es-MX" dirty="0"/>
              <a:t> pero van a permitir acceder a otra </a:t>
            </a:r>
            <a:r>
              <a:rPr lang="es-MX" b="1" dirty="0"/>
              <a:t>tabla</a:t>
            </a:r>
            <a:r>
              <a:rPr lang="es-MX" dirty="0"/>
              <a:t> donde ahí sean </a:t>
            </a:r>
            <a:r>
              <a:rPr lang="es-MX" b="1" dirty="0"/>
              <a:t>llaves primarias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Una llave </a:t>
            </a:r>
            <a:r>
              <a:rPr lang="es-MX" b="1" dirty="0" err="1"/>
              <a:t>foranea</a:t>
            </a:r>
            <a:r>
              <a:rPr lang="es-MX" dirty="0"/>
              <a:t> tiene que ser llave </a:t>
            </a:r>
            <a:r>
              <a:rPr lang="es-MX" b="1" dirty="0"/>
              <a:t>primaria</a:t>
            </a:r>
            <a:r>
              <a:rPr lang="es-MX" dirty="0"/>
              <a:t> de una tabla (entidad).</a:t>
            </a:r>
          </a:p>
          <a:p>
            <a:pPr algn="just"/>
            <a:r>
              <a:rPr lang="es-MX" dirty="0"/>
              <a:t>Las llaves son fundamentales por que son obligatoriamente </a:t>
            </a:r>
            <a:r>
              <a:rPr lang="es-MX" b="1" dirty="0"/>
              <a:t>índices</a:t>
            </a:r>
            <a:r>
              <a:rPr lang="es-MX" dirty="0"/>
              <a:t>, los cuales permiten encontrar los datos cuando se necesitan de una forma rápida y ordenada</a:t>
            </a:r>
            <a:r>
              <a:rPr lang="es-MX" dirty="0" smtClean="0"/>
              <a:t>.</a:t>
            </a:r>
            <a:r>
              <a:rPr lang="es-MX" dirty="0"/>
              <a:t/>
            </a:r>
            <a:br>
              <a:rPr lang="es-MX" dirty="0"/>
            </a:br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401206"/>
            <a:ext cx="9404723" cy="9381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b="1" dirty="0" smtClean="0"/>
              <a:t>Llaves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33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32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7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3" y="179748"/>
            <a:ext cx="5596698" cy="36843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68" y="1388184"/>
            <a:ext cx="5509184" cy="33250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9" y="4881092"/>
            <a:ext cx="5533116" cy="177542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46643" y="4049428"/>
            <a:ext cx="5596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  <a:latin typeface="Lato"/>
              </a:rPr>
              <a:t>Un disco duro tiene </a:t>
            </a:r>
            <a:r>
              <a:rPr lang="es-MX" b="1" dirty="0">
                <a:solidFill>
                  <a:schemeClr val="bg1"/>
                </a:solidFill>
                <a:latin typeface="Lato"/>
              </a:rPr>
              <a:t>información persistente</a:t>
            </a:r>
            <a:r>
              <a:rPr lang="es-MX" dirty="0">
                <a:solidFill>
                  <a:schemeClr val="bg1"/>
                </a:solidFill>
                <a:latin typeface="Lato"/>
              </a:rPr>
              <a:t>, o sea que perdura en el tiempo.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468167" y="4806838"/>
            <a:ext cx="5509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solidFill>
                  <a:schemeClr val="bg1"/>
                </a:solidFill>
                <a:latin typeface="Lato"/>
              </a:rPr>
              <a:t>SQL</a:t>
            </a:r>
            <a:r>
              <a:rPr lang="es-MX" dirty="0">
                <a:solidFill>
                  <a:schemeClr val="bg1"/>
                </a:solidFill>
                <a:latin typeface="Lato"/>
              </a:rPr>
              <a:t> es un </a:t>
            </a:r>
            <a:r>
              <a:rPr lang="es-MX" b="1" dirty="0">
                <a:solidFill>
                  <a:schemeClr val="bg1"/>
                </a:solidFill>
                <a:latin typeface="Lato"/>
              </a:rPr>
              <a:t>estándar</a:t>
            </a:r>
            <a:r>
              <a:rPr lang="es-MX" dirty="0">
                <a:solidFill>
                  <a:schemeClr val="bg1"/>
                </a:solidFill>
                <a:latin typeface="Lato"/>
              </a:rPr>
              <a:t>, la mayoría de los comandos básicos, en cualquier tipo de datos que sea SQL deben funcionar (MariaDB, MySQL, etc).</a:t>
            </a:r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46111" y="452718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 smtClean="0"/>
              <a:t>Tipos de Base de Datos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92" y="1543072"/>
            <a:ext cx="6704762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1103312" y="1640790"/>
            <a:ext cx="8946541" cy="43865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MX" dirty="0"/>
              <a:t>Este tipo de base de datos s</a:t>
            </a:r>
            <a:r>
              <a:rPr lang="es-MX" dirty="0" smtClean="0"/>
              <a:t>on </a:t>
            </a:r>
            <a:r>
              <a:rPr lang="es-MX" dirty="0"/>
              <a:t>un conjunto de tablas y se manipula de acuerdo con el modelo de datos relacional.</a:t>
            </a:r>
            <a:endParaRPr lang="es-MX" dirty="0" smtClean="0"/>
          </a:p>
          <a:p>
            <a:pPr marL="0" indent="0" algn="just">
              <a:buNone/>
            </a:pPr>
            <a:r>
              <a:rPr lang="es-MX" b="1" dirty="0"/>
              <a:t>Bases de Datos Relacionales</a:t>
            </a:r>
            <a:r>
              <a:rPr lang="es-MX" dirty="0"/>
              <a:t> </a:t>
            </a:r>
            <a:r>
              <a:rPr lang="es-MX" i="1" dirty="0"/>
              <a:t>empresariales</a:t>
            </a:r>
            <a:r>
              <a:rPr lang="es-MX" dirty="0"/>
              <a:t> (más importantes)</a:t>
            </a:r>
          </a:p>
          <a:p>
            <a:pPr lvl="1" algn="just"/>
            <a:r>
              <a:rPr lang="es-MX" sz="2000" b="1" dirty="0"/>
              <a:t>DB2</a:t>
            </a:r>
            <a:endParaRPr lang="es-MX" sz="2000" dirty="0"/>
          </a:p>
          <a:p>
            <a:pPr lvl="1" algn="just"/>
            <a:r>
              <a:rPr lang="es-MX" sz="2000" b="1" dirty="0"/>
              <a:t>SQL Server</a:t>
            </a:r>
            <a:endParaRPr lang="es-MX" sz="2000" dirty="0"/>
          </a:p>
          <a:p>
            <a:pPr lvl="1" algn="just"/>
            <a:r>
              <a:rPr lang="es-MX" sz="2000" b="1" dirty="0"/>
              <a:t>Oracle</a:t>
            </a:r>
            <a:endParaRPr lang="es-MX" sz="2000" dirty="0"/>
          </a:p>
          <a:p>
            <a:pPr marL="0" indent="0" algn="just">
              <a:buNone/>
            </a:pPr>
            <a:r>
              <a:rPr lang="es-MX" dirty="0"/>
              <a:t>Algunas </a:t>
            </a:r>
            <a:r>
              <a:rPr lang="es-MX" b="1" dirty="0"/>
              <a:t>Bases de Datos Relacionales</a:t>
            </a:r>
            <a:r>
              <a:rPr lang="es-MX" dirty="0"/>
              <a:t> </a:t>
            </a:r>
            <a:r>
              <a:rPr lang="es-MX" i="1" dirty="0"/>
              <a:t>comunes:</a:t>
            </a:r>
            <a:endParaRPr lang="es-MX" dirty="0"/>
          </a:p>
          <a:p>
            <a:pPr lvl="1" algn="just"/>
            <a:r>
              <a:rPr lang="es-MX" sz="2000" b="1" dirty="0"/>
              <a:t>MariaDB:</a:t>
            </a:r>
            <a:r>
              <a:rPr lang="es-MX" sz="2000" dirty="0"/>
              <a:t> Es una distribución de Bases de Datos que deriva de MySQL.</a:t>
            </a:r>
          </a:p>
          <a:p>
            <a:pPr lvl="1" algn="just"/>
            <a:r>
              <a:rPr lang="es-MX" sz="2000" b="1" dirty="0"/>
              <a:t>PostrgreSQL:</a:t>
            </a:r>
            <a:r>
              <a:rPr lang="es-MX" sz="2000" dirty="0"/>
              <a:t> Esta es una Base de Datos comunitaria pero tiene una versión entreprise que tiene soporte.</a:t>
            </a:r>
          </a:p>
          <a:p>
            <a:pPr algn="just"/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452718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 smtClean="0"/>
              <a:t>Base de Datos Relacionales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587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1103312" y="1640790"/>
            <a:ext cx="8946541" cy="4695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MX" dirty="0"/>
              <a:t>En este tipo de base de datos aunque todas se denominan NoSQL, en realidad hay diferentes tipos</a:t>
            </a:r>
            <a:r>
              <a:rPr lang="es-MX" dirty="0" smtClean="0"/>
              <a:t>:</a:t>
            </a:r>
          </a:p>
          <a:p>
            <a:pPr algn="just"/>
            <a:r>
              <a:rPr lang="es-MX" b="1" dirty="0" smtClean="0"/>
              <a:t>Bases </a:t>
            </a:r>
            <a:r>
              <a:rPr lang="es-MX" b="1" dirty="0"/>
              <a:t>de datos “Clave” – “Valor”:</a:t>
            </a:r>
            <a:r>
              <a:rPr lang="es-MX" dirty="0"/>
              <a:t> Es el modelo de </a:t>
            </a:r>
            <a:r>
              <a:rPr lang="es-MX" b="1" dirty="0"/>
              <a:t>NoSQL</a:t>
            </a:r>
            <a:r>
              <a:rPr lang="es-MX" dirty="0"/>
              <a:t> más popular y sencilla en cuanto a funcionalidad</a:t>
            </a:r>
            <a:r>
              <a:rPr lang="es-MX" dirty="0" smtClean="0"/>
              <a:t>.</a:t>
            </a:r>
          </a:p>
          <a:p>
            <a:pPr algn="just"/>
            <a:r>
              <a:rPr lang="es-MX" b="1" dirty="0" smtClean="0"/>
              <a:t>Bases </a:t>
            </a:r>
            <a:r>
              <a:rPr lang="es-MX" b="1" dirty="0"/>
              <a:t>de datos “Documentales”:</a:t>
            </a:r>
            <a:r>
              <a:rPr lang="es-MX" dirty="0"/>
              <a:t> Este tipo es el más versátil ya que guarda información como un documento generalmente de tipo </a:t>
            </a:r>
            <a:r>
              <a:rPr lang="es-MX" b="1" dirty="0"/>
              <a:t>JSON</a:t>
            </a:r>
            <a:r>
              <a:rPr lang="es-MX" dirty="0"/>
              <a:t> o </a:t>
            </a:r>
            <a:r>
              <a:rPr lang="es-MX" b="1" dirty="0"/>
              <a:t>XML</a:t>
            </a:r>
            <a:r>
              <a:rPr lang="es-MX" dirty="0" smtClean="0"/>
              <a:t>.</a:t>
            </a:r>
          </a:p>
          <a:p>
            <a:pPr algn="just"/>
            <a:r>
              <a:rPr lang="es-MX" b="1" dirty="0" smtClean="0"/>
              <a:t>Bases </a:t>
            </a:r>
            <a:r>
              <a:rPr lang="es-MX" b="1" dirty="0"/>
              <a:t>de datos “En grafo”:</a:t>
            </a:r>
            <a:r>
              <a:rPr lang="es-MX" dirty="0"/>
              <a:t> La información representada en este tipo de bases de datos se realiza en forma de nodos de un grafo y sus relaciones con las aristas del mismo</a:t>
            </a:r>
            <a:r>
              <a:rPr lang="es-MX" dirty="0" smtClean="0"/>
              <a:t>.</a:t>
            </a:r>
          </a:p>
          <a:p>
            <a:pPr algn="just"/>
            <a:r>
              <a:rPr lang="es-MX" b="1" dirty="0" smtClean="0"/>
              <a:t>Bases </a:t>
            </a:r>
            <a:r>
              <a:rPr lang="es-MX" b="1" dirty="0"/>
              <a:t>de datos “Orientadas a Objetos”:</a:t>
            </a:r>
            <a:r>
              <a:rPr lang="es-MX" dirty="0"/>
              <a:t> En este tipo de bases de datos la información se representa mediante objetos de igual forma que lo hacen los lenguajes de programación orientados a objetos.</a:t>
            </a:r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452718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 smtClean="0"/>
              <a:t>Base de Datos No Relacionales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378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1103312" y="1743822"/>
            <a:ext cx="8946541" cy="40774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dirty="0"/>
              <a:t>Algunas </a:t>
            </a:r>
            <a:r>
              <a:rPr lang="es-MX" b="1" dirty="0"/>
              <a:t>Bases de Datos No Relacionales</a:t>
            </a:r>
            <a:r>
              <a:rPr lang="es-MX" dirty="0"/>
              <a:t> </a:t>
            </a:r>
            <a:r>
              <a:rPr lang="es-MX" i="1" dirty="0"/>
              <a:t>comunes</a:t>
            </a:r>
            <a:r>
              <a:rPr lang="es-MX" i="1" dirty="0" smtClean="0"/>
              <a:t>: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b="1" dirty="0"/>
              <a:t>Redis:</a:t>
            </a:r>
            <a:r>
              <a:rPr lang="es-MX" dirty="0"/>
              <a:t> Una Base de Datos que en la actualidad se trabaja mucho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b="1" dirty="0"/>
              <a:t>neo4j:</a:t>
            </a:r>
            <a:r>
              <a:rPr lang="es-MX" dirty="0"/>
              <a:t> Es una Base de Datos basada en nodos. Está centrada en grafos que nos va a permitir encontrar relaciones entre objetos. Muy común en eCommerce.</a:t>
            </a:r>
          </a:p>
          <a:p>
            <a:r>
              <a:rPr lang="es-MX" b="1" dirty="0"/>
              <a:t>Cassandra:</a:t>
            </a:r>
            <a:r>
              <a:rPr lang="es-MX" dirty="0"/>
              <a:t> Es una Base de Datos muy importante del proyecto Apache. Trabaja con grandes volúmenes de datos.</a:t>
            </a:r>
          </a:p>
          <a:p>
            <a:r>
              <a:rPr lang="es-MX" b="1" dirty="0"/>
              <a:t>MongoDB:</a:t>
            </a:r>
            <a:r>
              <a:rPr lang="es-MX" dirty="0"/>
              <a:t> Es una Base de Datos en NoSQL que se basa en trabajar en varias instancias.</a:t>
            </a:r>
          </a:p>
          <a:p>
            <a:pPr marL="0" indent="0" algn="just">
              <a:buNone/>
            </a:pPr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452718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 smtClean="0"/>
              <a:t>Base de Datos No Relacionales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96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1103312" y="1293063"/>
            <a:ext cx="8946541" cy="53395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MX" b="1" dirty="0" smtClean="0"/>
              <a:t>	¿</a:t>
            </a:r>
            <a:r>
              <a:rPr lang="es-MX" b="1" dirty="0"/>
              <a:t>Qué es un dato?</a:t>
            </a:r>
            <a:endParaRPr lang="es-MX" dirty="0"/>
          </a:p>
          <a:p>
            <a:pPr algn="just"/>
            <a:r>
              <a:rPr lang="es-MX" dirty="0"/>
              <a:t>Un dato es algo que nos va a permitir describir un objeto. Ese objeto global lo vamos a poder llamar “Entidad”. Una entidad puede estar llena de datos.</a:t>
            </a:r>
          </a:p>
          <a:p>
            <a:pPr algn="just"/>
            <a:r>
              <a:rPr lang="es-MX" dirty="0"/>
              <a:t>Existen </a:t>
            </a:r>
            <a:r>
              <a:rPr lang="es-MX" b="1" dirty="0"/>
              <a:t>3 niveles de Abstracción</a:t>
            </a:r>
            <a:r>
              <a:rPr lang="es-MX" dirty="0"/>
              <a:t> en las </a:t>
            </a:r>
            <a:r>
              <a:rPr lang="es-MX" b="1" dirty="0"/>
              <a:t>Bases de Datos:</a:t>
            </a:r>
            <a:endParaRPr lang="es-MX" dirty="0"/>
          </a:p>
          <a:p>
            <a:pPr algn="just"/>
            <a:r>
              <a:rPr lang="es-MX" b="1" dirty="0"/>
              <a:t>Conceptual:</a:t>
            </a:r>
            <a:r>
              <a:rPr lang="es-MX" dirty="0"/>
              <a:t> Se tiene que empezar a modelar una Base de Datos dependiendo de lo que se quiere hacer basado en los conceptos de “entidad” y “relación</a:t>
            </a:r>
            <a:r>
              <a:rPr lang="es-MX" dirty="0" smtClean="0"/>
              <a:t>”.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b="1" dirty="0" smtClean="0"/>
              <a:t>Entidad</a:t>
            </a:r>
            <a:r>
              <a:rPr lang="es-MX" dirty="0"/>
              <a:t>: Abstracción de un objeto que tiene características</a:t>
            </a:r>
            <a:r>
              <a:rPr lang="es-MX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b="1" dirty="0" smtClean="0"/>
              <a:t>Relación</a:t>
            </a:r>
            <a:r>
              <a:rPr lang="es-MX" dirty="0"/>
              <a:t>: Como se comportan los objetos con respecto a otros objetos.</a:t>
            </a:r>
          </a:p>
          <a:p>
            <a:pPr algn="just"/>
            <a:r>
              <a:rPr lang="es-MX" b="1" dirty="0"/>
              <a:t>Lógico:</a:t>
            </a:r>
            <a:r>
              <a:rPr lang="es-MX" dirty="0"/>
              <a:t> El diagrama lógico nos va a resolver ciertas dudas de consistencia, para evitar crear </a:t>
            </a:r>
            <a:r>
              <a:rPr lang="es-MX" dirty="0" err="1"/>
              <a:t>loops</a:t>
            </a:r>
            <a:r>
              <a:rPr lang="es-MX" dirty="0"/>
              <a:t> o evitar que tenga cosas que no tengan sentido en nuestro proyecto.</a:t>
            </a:r>
          </a:p>
          <a:p>
            <a:pPr algn="just"/>
            <a:r>
              <a:rPr lang="es-MX" b="1" dirty="0"/>
              <a:t>Físico:</a:t>
            </a:r>
            <a:r>
              <a:rPr lang="es-MX" dirty="0"/>
              <a:t> Es finalmente cómo lo va a ver la Base de Datos.</a:t>
            </a:r>
          </a:p>
          <a:p>
            <a:pPr marL="0" indent="0" algn="just">
              <a:buNone/>
            </a:pPr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452718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b="1" dirty="0"/>
              <a:t>Visión general de los datos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33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1103312" y="1293063"/>
            <a:ext cx="8946541" cy="53395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MX" dirty="0" smtClean="0"/>
              <a:t>	Igual </a:t>
            </a:r>
            <a:r>
              <a:rPr lang="es-MX" dirty="0"/>
              <a:t>que en cualquier lenguaje de </a:t>
            </a:r>
            <a:r>
              <a:rPr lang="es-MX" dirty="0" smtClean="0"/>
              <a:t>programación, 	existen</a:t>
            </a:r>
            <a:r>
              <a:rPr lang="es-MX" dirty="0"/>
              <a:t> </a:t>
            </a:r>
            <a:r>
              <a:rPr lang="es-MX" b="1" dirty="0"/>
              <a:t>variables</a:t>
            </a:r>
            <a:r>
              <a:rPr lang="es-MX" dirty="0"/>
              <a:t> en las </a:t>
            </a:r>
            <a:r>
              <a:rPr lang="es-MX" b="1" dirty="0"/>
              <a:t>Bases de Datos:</a:t>
            </a:r>
            <a:endParaRPr lang="es-MX" dirty="0"/>
          </a:p>
          <a:p>
            <a:r>
              <a:rPr lang="es-MX" b="1" dirty="0"/>
              <a:t>Caracteres:</a:t>
            </a:r>
            <a:r>
              <a:rPr lang="es-MX" dirty="0"/>
              <a:t> Pueden ser desde letras hasta caracteres especiales.</a:t>
            </a:r>
          </a:p>
          <a:p>
            <a:r>
              <a:rPr lang="es-MX" b="1" dirty="0"/>
              <a:t>Numérico:</a:t>
            </a:r>
            <a:r>
              <a:rPr lang="es-MX" dirty="0"/>
              <a:t> Del 0 al 9 pero con una longitud especial.</a:t>
            </a:r>
          </a:p>
          <a:p>
            <a:r>
              <a:rPr lang="es-MX" b="1" dirty="0" err="1"/>
              <a:t>Varchar</a:t>
            </a:r>
            <a:r>
              <a:rPr lang="es-MX" b="1" dirty="0"/>
              <a:t>:</a:t>
            </a:r>
            <a:r>
              <a:rPr lang="es-MX" dirty="0"/>
              <a:t> Caracteres con un formato más variable.</a:t>
            </a:r>
          </a:p>
          <a:p>
            <a:r>
              <a:rPr lang="es-MX" b="1" dirty="0"/>
              <a:t>Imagen</a:t>
            </a:r>
            <a:endParaRPr lang="es-MX" dirty="0"/>
          </a:p>
          <a:p>
            <a:r>
              <a:rPr lang="es-MX" b="1" dirty="0"/>
              <a:t>Fecha:</a:t>
            </a:r>
            <a:r>
              <a:rPr lang="es-MX" dirty="0"/>
              <a:t> Generalmente van acompañadas de una hora.</a:t>
            </a:r>
          </a:p>
          <a:p>
            <a:r>
              <a:rPr lang="es-MX" b="1" dirty="0"/>
              <a:t>Moneda:</a:t>
            </a:r>
            <a:r>
              <a:rPr lang="es-MX" dirty="0"/>
              <a:t> esto facilita todo si se trabaja con diferentes denominaciones.</a:t>
            </a:r>
          </a:p>
          <a:p>
            <a:r>
              <a:rPr lang="es-MX" b="1" dirty="0"/>
              <a:t>Texto:</a:t>
            </a:r>
            <a:r>
              <a:rPr lang="es-MX" dirty="0"/>
              <a:t> Variables que tienen mayor tamaño que un </a:t>
            </a:r>
            <a:r>
              <a:rPr lang="es-MX" dirty="0" err="1"/>
              <a:t>char</a:t>
            </a:r>
            <a:r>
              <a:rPr lang="es-MX" dirty="0"/>
              <a:t> o que un </a:t>
            </a:r>
            <a:r>
              <a:rPr lang="es-MX" dirty="0" err="1"/>
              <a:t>varchar</a:t>
            </a:r>
            <a:r>
              <a:rPr lang="es-MX" dirty="0"/>
              <a:t>.</a:t>
            </a:r>
          </a:p>
          <a:p>
            <a:r>
              <a:rPr lang="es-MX" b="1" dirty="0"/>
              <a:t>Bit:</a:t>
            </a:r>
            <a:r>
              <a:rPr lang="es-MX" dirty="0"/>
              <a:t> Se puede trabajar con 1 y 0 o también con verdadero y falso.</a:t>
            </a:r>
          </a:p>
          <a:p>
            <a:r>
              <a:rPr lang="es-MX" b="1" dirty="0"/>
              <a:t>Decimal</a:t>
            </a:r>
            <a:endParaRPr lang="es-MX" dirty="0"/>
          </a:p>
          <a:p>
            <a:pPr marL="0" indent="0" algn="just">
              <a:buNone/>
            </a:pPr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46111" y="452718"/>
            <a:ext cx="9404723" cy="1401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b="1" dirty="0" smtClean="0"/>
              <a:t>Tipos de Datos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865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173</Words>
  <Application>Microsoft Office PowerPoint</Application>
  <PresentationFormat>Panorámica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cooper_hewittmedium</vt:lpstr>
      <vt:lpstr>Lato</vt:lpstr>
      <vt:lpstr>Wingdings</vt:lpstr>
      <vt:lpstr>Wingdings 3</vt:lpstr>
      <vt:lpstr>Ion</vt:lpstr>
      <vt:lpstr>Presentación de PowerPoint</vt:lpstr>
      <vt:lpstr>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Correa</dc:creator>
  <cp:lastModifiedBy>Ivan Correa</cp:lastModifiedBy>
  <cp:revision>17</cp:revision>
  <dcterms:created xsi:type="dcterms:W3CDTF">2019-02-28T11:51:00Z</dcterms:created>
  <dcterms:modified xsi:type="dcterms:W3CDTF">2019-02-28T16:33:38Z</dcterms:modified>
</cp:coreProperties>
</file>